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5"/>
  </p:notesMasterIdLst>
  <p:handoutMasterIdLst>
    <p:handoutMasterId r:id="rId96"/>
  </p:handoutMasterIdLst>
  <p:sldIdLst>
    <p:sldId id="266" r:id="rId2"/>
    <p:sldId id="623" r:id="rId3"/>
    <p:sldId id="635" r:id="rId4"/>
    <p:sldId id="624" r:id="rId5"/>
    <p:sldId id="626" r:id="rId6"/>
    <p:sldId id="625" r:id="rId7"/>
    <p:sldId id="627" r:id="rId8"/>
    <p:sldId id="628" r:id="rId9"/>
    <p:sldId id="629" r:id="rId10"/>
    <p:sldId id="631" r:id="rId11"/>
    <p:sldId id="630" r:id="rId12"/>
    <p:sldId id="634" r:id="rId13"/>
    <p:sldId id="611" r:id="rId14"/>
    <p:sldId id="612" r:id="rId15"/>
    <p:sldId id="614" r:id="rId16"/>
    <p:sldId id="636" r:id="rId17"/>
    <p:sldId id="615" r:id="rId18"/>
    <p:sldId id="616" r:id="rId19"/>
    <p:sldId id="617" r:id="rId20"/>
    <p:sldId id="618" r:id="rId21"/>
    <p:sldId id="619" r:id="rId22"/>
    <p:sldId id="621" r:id="rId23"/>
    <p:sldId id="622" r:id="rId24"/>
    <p:sldId id="620" r:id="rId25"/>
    <p:sldId id="599" r:id="rId26"/>
    <p:sldId id="600" r:id="rId27"/>
    <p:sldId id="602" r:id="rId28"/>
    <p:sldId id="610" r:id="rId29"/>
    <p:sldId id="604" r:id="rId30"/>
    <p:sldId id="608" r:id="rId31"/>
    <p:sldId id="607" r:id="rId32"/>
    <p:sldId id="609" r:id="rId33"/>
    <p:sldId id="605" r:id="rId34"/>
    <p:sldId id="606" r:id="rId35"/>
    <p:sldId id="578" r:id="rId36"/>
    <p:sldId id="597" r:id="rId37"/>
    <p:sldId id="590" r:id="rId38"/>
    <p:sldId id="598" r:id="rId39"/>
    <p:sldId id="595" r:id="rId40"/>
    <p:sldId id="592" r:id="rId41"/>
    <p:sldId id="591" r:id="rId42"/>
    <p:sldId id="579" r:id="rId43"/>
    <p:sldId id="593" r:id="rId44"/>
    <p:sldId id="594" r:id="rId45"/>
    <p:sldId id="580" r:id="rId46"/>
    <p:sldId id="581" r:id="rId47"/>
    <p:sldId id="582" r:id="rId48"/>
    <p:sldId id="583" r:id="rId49"/>
    <p:sldId id="584" r:id="rId50"/>
    <p:sldId id="585" r:id="rId51"/>
    <p:sldId id="586" r:id="rId52"/>
    <p:sldId id="587" r:id="rId53"/>
    <p:sldId id="588" r:id="rId54"/>
    <p:sldId id="589" r:id="rId55"/>
    <p:sldId id="485" r:id="rId56"/>
    <p:sldId id="560" r:id="rId57"/>
    <p:sldId id="572" r:id="rId58"/>
    <p:sldId id="573" r:id="rId59"/>
    <p:sldId id="575" r:id="rId60"/>
    <p:sldId id="576" r:id="rId61"/>
    <p:sldId id="574" r:id="rId62"/>
    <p:sldId id="559" r:id="rId63"/>
    <p:sldId id="561" r:id="rId64"/>
    <p:sldId id="562" r:id="rId65"/>
    <p:sldId id="563" r:id="rId66"/>
    <p:sldId id="564" r:id="rId67"/>
    <p:sldId id="565" r:id="rId68"/>
    <p:sldId id="566" r:id="rId69"/>
    <p:sldId id="567" r:id="rId70"/>
    <p:sldId id="568" r:id="rId71"/>
    <p:sldId id="569" r:id="rId72"/>
    <p:sldId id="571" r:id="rId73"/>
    <p:sldId id="570" r:id="rId74"/>
    <p:sldId id="577" r:id="rId75"/>
    <p:sldId id="558" r:id="rId76"/>
    <p:sldId id="513" r:id="rId77"/>
    <p:sldId id="536" r:id="rId78"/>
    <p:sldId id="537" r:id="rId79"/>
    <p:sldId id="538" r:id="rId80"/>
    <p:sldId id="539" r:id="rId81"/>
    <p:sldId id="551" r:id="rId82"/>
    <p:sldId id="552" r:id="rId83"/>
    <p:sldId id="550" r:id="rId84"/>
    <p:sldId id="547" r:id="rId85"/>
    <p:sldId id="554" r:id="rId86"/>
    <p:sldId id="553" r:id="rId87"/>
    <p:sldId id="541" r:id="rId88"/>
    <p:sldId id="540" r:id="rId89"/>
    <p:sldId id="543" r:id="rId90"/>
    <p:sldId id="544" r:id="rId91"/>
    <p:sldId id="545" r:id="rId92"/>
    <p:sldId id="546" r:id="rId93"/>
    <p:sldId id="555" r:id="rId94"/>
  </p:sldIdLst>
  <p:sldSz cx="12192000" cy="6858000"/>
  <p:notesSz cx="7104063" cy="10234613"/>
  <p:embeddedFontLst>
    <p:embeddedFont>
      <p:font typeface="Consolas" panose="020B0609020204030204" pitchFamily="49" charset="0"/>
      <p:regular r:id="rId97"/>
      <p:bold r:id="rId98"/>
      <p:italic r:id="rId99"/>
      <p:boldItalic r:id="rId100"/>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72BACC-F0E8-412E-B361-A22FAFCDB2F0}">
          <p14:sldIdLst>
            <p14:sldId id="266"/>
          </p14:sldIdLst>
        </p14:section>
        <p14:section name="lab 06" id="{0F3583C4-3094-4D5A-886E-7A5864F906D5}">
          <p14:sldIdLst>
            <p14:sldId id="623"/>
            <p14:sldId id="635"/>
            <p14:sldId id="624"/>
            <p14:sldId id="626"/>
            <p14:sldId id="625"/>
            <p14:sldId id="627"/>
            <p14:sldId id="628"/>
            <p14:sldId id="629"/>
            <p14:sldId id="631"/>
            <p14:sldId id="630"/>
            <p14:sldId id="634"/>
          </p14:sldIdLst>
        </p14:section>
        <p14:section name="lab 05" id="{1BC01E28-5062-4170-BBC5-72D11F7682B7}">
          <p14:sldIdLst>
            <p14:sldId id="611"/>
            <p14:sldId id="612"/>
            <p14:sldId id="614"/>
            <p14:sldId id="636"/>
            <p14:sldId id="615"/>
            <p14:sldId id="616"/>
            <p14:sldId id="617"/>
            <p14:sldId id="618"/>
            <p14:sldId id="619"/>
            <p14:sldId id="621"/>
            <p14:sldId id="622"/>
            <p14:sldId id="620"/>
          </p14:sldIdLst>
        </p14:section>
        <p14:section name="lab 04" id="{F41BB1B7-E0D7-4D7F-BB35-D49DB827AE36}">
          <p14:sldIdLst>
            <p14:sldId id="599"/>
            <p14:sldId id="600"/>
            <p14:sldId id="602"/>
            <p14:sldId id="610"/>
            <p14:sldId id="604"/>
            <p14:sldId id="608"/>
            <p14:sldId id="607"/>
            <p14:sldId id="609"/>
            <p14:sldId id="605"/>
            <p14:sldId id="606"/>
          </p14:sldIdLst>
        </p14:section>
        <p14:section name="lab 03" id="{5B36F821-6C8D-4BD9-8799-C593BF10B23A}">
          <p14:sldIdLst>
            <p14:sldId id="578"/>
            <p14:sldId id="597"/>
            <p14:sldId id="590"/>
            <p14:sldId id="598"/>
            <p14:sldId id="595"/>
            <p14:sldId id="592"/>
            <p14:sldId id="591"/>
            <p14:sldId id="579"/>
            <p14:sldId id="593"/>
            <p14:sldId id="594"/>
            <p14:sldId id="580"/>
            <p14:sldId id="581"/>
            <p14:sldId id="582"/>
            <p14:sldId id="583"/>
            <p14:sldId id="584"/>
            <p14:sldId id="585"/>
            <p14:sldId id="586"/>
            <p14:sldId id="587"/>
            <p14:sldId id="588"/>
            <p14:sldId id="589"/>
          </p14:sldIdLst>
        </p14:section>
        <p14:section name="lab 02" id="{E0A9DC0D-B1B5-4875-A8B3-0A0C30960AB2}">
          <p14:sldIdLst>
            <p14:sldId id="485"/>
            <p14:sldId id="560"/>
            <p14:sldId id="572"/>
            <p14:sldId id="573"/>
            <p14:sldId id="575"/>
            <p14:sldId id="576"/>
            <p14:sldId id="574"/>
            <p14:sldId id="559"/>
            <p14:sldId id="561"/>
            <p14:sldId id="562"/>
            <p14:sldId id="563"/>
            <p14:sldId id="564"/>
            <p14:sldId id="565"/>
            <p14:sldId id="566"/>
            <p14:sldId id="567"/>
            <p14:sldId id="568"/>
            <p14:sldId id="569"/>
            <p14:sldId id="571"/>
            <p14:sldId id="570"/>
            <p14:sldId id="577"/>
          </p14:sldIdLst>
        </p14:section>
        <p14:section name="lab 01" id="{CF6F89F1-96C8-4BA2-A140-00D1658B4098}">
          <p14:sldIdLst>
            <p14:sldId id="558"/>
            <p14:sldId id="513"/>
            <p14:sldId id="536"/>
            <p14:sldId id="537"/>
            <p14:sldId id="538"/>
            <p14:sldId id="539"/>
            <p14:sldId id="551"/>
            <p14:sldId id="552"/>
            <p14:sldId id="550"/>
            <p14:sldId id="547"/>
            <p14:sldId id="554"/>
            <p14:sldId id="553"/>
            <p14:sldId id="541"/>
            <p14:sldId id="540"/>
            <p14:sldId id="543"/>
            <p14:sldId id="544"/>
            <p14:sldId id="545"/>
            <p14:sldId id="546"/>
            <p14:sldId id="5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879A5-7E42-4FC4-93A7-5A5DBB5D3E25}" v="1788" dt="2026-05-18T11:10:26.097"/>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03"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4.fntdata"/><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áš Faltín" userId="f49ad7cc-fcd2-4bf0-a2a5-40893ad535ed" providerId="ADAL" clId="{83A11DF3-3D43-4087-A75D-5105BDCDF87E}"/>
    <pc:docChg chg="undo redo custSel addSld delSld modSld sldOrd addSection delSection modSection">
      <pc:chgData name="Tomáš Faltín" userId="f49ad7cc-fcd2-4bf0-a2a5-40893ad535ed" providerId="ADAL" clId="{83A11DF3-3D43-4087-A75D-5105BDCDF87E}" dt="2026-05-18T11:10:26.097" v="30671" actId="20577"/>
      <pc:docMkLst>
        <pc:docMk/>
      </pc:docMkLst>
      <pc:sldChg chg="addSp delSp modSp mod">
        <pc:chgData name="Tomáš Faltín" userId="f49ad7cc-fcd2-4bf0-a2a5-40893ad535ed" providerId="ADAL" clId="{83A11DF3-3D43-4087-A75D-5105BDCDF87E}" dt="2026-04-27T08:48:41.354" v="27745" actId="22"/>
        <pc:sldMkLst>
          <pc:docMk/>
          <pc:sldMk cId="4250323239" sldId="266"/>
        </pc:sldMkLst>
      </pc:sldChg>
      <pc:sldChg chg="modSp add mod">
        <pc:chgData name="Tomáš Faltín" userId="f49ad7cc-fcd2-4bf0-a2a5-40893ad535ed" providerId="ADAL" clId="{83A11DF3-3D43-4087-A75D-5105BDCDF87E}" dt="2026-05-04T09:54:17.837" v="30188" actId="207"/>
        <pc:sldMkLst>
          <pc:docMk/>
          <pc:sldMk cId="2619722831" sldId="612"/>
        </pc:sldMkLst>
        <pc:spChg chg="mod">
          <ac:chgData name="Tomáš Faltín" userId="f49ad7cc-fcd2-4bf0-a2a5-40893ad535ed" providerId="ADAL" clId="{83A11DF3-3D43-4087-A75D-5105BDCDF87E}" dt="2026-05-04T09:54:17.837" v="30188" actId="207"/>
          <ac:spMkLst>
            <pc:docMk/>
            <pc:sldMk cId="2619722831" sldId="612"/>
            <ac:spMk id="4" creationId="{1DFBE37D-95D6-F3B8-03D7-460687C36872}"/>
          </ac:spMkLst>
        </pc:spChg>
      </pc:sldChg>
      <pc:sldChg chg="addSp delSp modSp new mod ord addAnim delAnim modAnim modNotesTx">
        <pc:chgData name="Tomáš Faltín" userId="f49ad7cc-fcd2-4bf0-a2a5-40893ad535ed" providerId="ADAL" clId="{83A11DF3-3D43-4087-A75D-5105BDCDF87E}" dt="2026-05-04T09:50:38.061" v="30172" actId="20577"/>
        <pc:sldMkLst>
          <pc:docMk/>
          <pc:sldMk cId="2155917046" sldId="621"/>
        </pc:sldMkLst>
        <pc:spChg chg="mod">
          <ac:chgData name="Tomáš Faltín" userId="f49ad7cc-fcd2-4bf0-a2a5-40893ad535ed" providerId="ADAL" clId="{83A11DF3-3D43-4087-A75D-5105BDCDF87E}" dt="2026-05-04T09:50:38.061" v="30172" actId="20577"/>
          <ac:spMkLst>
            <pc:docMk/>
            <pc:sldMk cId="2155917046" sldId="621"/>
            <ac:spMk id="5" creationId="{DBE981EE-F73A-596E-7FC1-D30B707DB204}"/>
          </ac:spMkLst>
        </pc:spChg>
      </pc:sldChg>
      <pc:sldChg chg="modSp add mod">
        <pc:chgData name="Tomáš Faltín" userId="f49ad7cc-fcd2-4bf0-a2a5-40893ad535ed" providerId="ADAL" clId="{83A11DF3-3D43-4087-A75D-5105BDCDF87E}" dt="2026-04-27T08:51:09.923" v="27758" actId="20577"/>
        <pc:sldMkLst>
          <pc:docMk/>
          <pc:sldMk cId="2863665697" sldId="623"/>
        </pc:sldMkLst>
        <pc:spChg chg="mod">
          <ac:chgData name="Tomáš Faltín" userId="f49ad7cc-fcd2-4bf0-a2a5-40893ad535ed" providerId="ADAL" clId="{83A11DF3-3D43-4087-A75D-5105BDCDF87E}" dt="2026-04-27T08:51:09.923" v="27758" actId="20577"/>
          <ac:spMkLst>
            <pc:docMk/>
            <pc:sldMk cId="2863665697" sldId="623"/>
            <ac:spMk id="2" creationId="{FEF3F32D-B099-03BF-BDED-80B4E1788F17}"/>
          </ac:spMkLst>
        </pc:spChg>
      </pc:sldChg>
      <pc:sldChg chg="modSp add mod">
        <pc:chgData name="Tomáš Faltín" userId="f49ad7cc-fcd2-4bf0-a2a5-40893ad535ed" providerId="ADAL" clId="{83A11DF3-3D43-4087-A75D-5105BDCDF87E}" dt="2026-04-27T10:02:49.909" v="29575" actId="113"/>
        <pc:sldMkLst>
          <pc:docMk/>
          <pc:sldMk cId="4169013733" sldId="624"/>
        </pc:sldMkLst>
        <pc:spChg chg="mod">
          <ac:chgData name="Tomáš Faltín" userId="f49ad7cc-fcd2-4bf0-a2a5-40893ad535ed" providerId="ADAL" clId="{83A11DF3-3D43-4087-A75D-5105BDCDF87E}" dt="2026-04-27T10:02:49.909" v="29575" actId="113"/>
          <ac:spMkLst>
            <pc:docMk/>
            <pc:sldMk cId="4169013733" sldId="624"/>
            <ac:spMk id="4" creationId="{C98D025F-0895-5FFC-C168-243966A8FE71}"/>
          </ac:spMkLst>
        </pc:spChg>
      </pc:sldChg>
      <pc:sldChg chg="addSp delSp modSp new mod addAnim delAnim modAnim">
        <pc:chgData name="Tomáš Faltín" userId="f49ad7cc-fcd2-4bf0-a2a5-40893ad535ed" providerId="ADAL" clId="{83A11DF3-3D43-4087-A75D-5105BDCDF87E}" dt="2026-05-18T09:27:12.647" v="30248" actId="478"/>
        <pc:sldMkLst>
          <pc:docMk/>
          <pc:sldMk cId="2630384555" sldId="625"/>
        </pc:sldMkLst>
        <pc:spChg chg="mod">
          <ac:chgData name="Tomáš Faltín" userId="f49ad7cc-fcd2-4bf0-a2a5-40893ad535ed" providerId="ADAL" clId="{83A11DF3-3D43-4087-A75D-5105BDCDF87E}" dt="2026-04-27T08:59:11.165" v="27782" actId="20577"/>
          <ac:spMkLst>
            <pc:docMk/>
            <pc:sldMk cId="2630384555" sldId="625"/>
            <ac:spMk id="3" creationId="{D27EB31B-5EC3-F588-6958-2EEF514F23AC}"/>
          </ac:spMkLst>
        </pc:spChg>
        <pc:spChg chg="mod">
          <ac:chgData name="Tomáš Faltín" userId="f49ad7cc-fcd2-4bf0-a2a5-40893ad535ed" providerId="ADAL" clId="{83A11DF3-3D43-4087-A75D-5105BDCDF87E}" dt="2026-04-27T09:05:22.041" v="28026" actId="14100"/>
          <ac:spMkLst>
            <pc:docMk/>
            <pc:sldMk cId="2630384555" sldId="625"/>
            <ac:spMk id="4" creationId="{7FF92876-545E-FBFC-D32A-DCF5AC6FDA25}"/>
          </ac:spMkLst>
        </pc:spChg>
        <pc:spChg chg="mod">
          <ac:chgData name="Tomáš Faltín" userId="f49ad7cc-fcd2-4bf0-a2a5-40893ad535ed" providerId="ADAL" clId="{83A11DF3-3D43-4087-A75D-5105BDCDF87E}" dt="2026-04-27T11:06:48.860" v="30148" actId="6549"/>
          <ac:spMkLst>
            <pc:docMk/>
            <pc:sldMk cId="2630384555" sldId="625"/>
            <ac:spMk id="5" creationId="{007E357C-03E3-F9E0-75C1-7C72C4FEF9BD}"/>
          </ac:spMkLst>
        </pc:spChg>
        <pc:spChg chg="add del mod">
          <ac:chgData name="Tomáš Faltín" userId="f49ad7cc-fcd2-4bf0-a2a5-40893ad535ed" providerId="ADAL" clId="{83A11DF3-3D43-4087-A75D-5105BDCDF87E}" dt="2026-04-27T09:12:09.729" v="28243" actId="14100"/>
          <ac:spMkLst>
            <pc:docMk/>
            <pc:sldMk cId="2630384555" sldId="625"/>
            <ac:spMk id="6" creationId="{23078AE2-DE2A-3E82-7D1D-F56A7E1101BC}"/>
          </ac:spMkLst>
        </pc:spChg>
        <pc:spChg chg="add mod">
          <ac:chgData name="Tomáš Faltín" userId="f49ad7cc-fcd2-4bf0-a2a5-40893ad535ed" providerId="ADAL" clId="{83A11DF3-3D43-4087-A75D-5105BDCDF87E}" dt="2026-04-27T09:09:08.383" v="28121" actId="20577"/>
          <ac:spMkLst>
            <pc:docMk/>
            <pc:sldMk cId="2630384555" sldId="625"/>
            <ac:spMk id="7" creationId="{F75BC5CA-5DA5-ED93-68CA-313B3B1A42F1}"/>
          </ac:spMkLst>
        </pc:spChg>
        <pc:spChg chg="add mod">
          <ac:chgData name="Tomáš Faltín" userId="f49ad7cc-fcd2-4bf0-a2a5-40893ad535ed" providerId="ADAL" clId="{83A11DF3-3D43-4087-A75D-5105BDCDF87E}" dt="2026-04-27T09:12:15.753" v="28244" actId="1076"/>
          <ac:spMkLst>
            <pc:docMk/>
            <pc:sldMk cId="2630384555" sldId="625"/>
            <ac:spMk id="8" creationId="{4C1A48D6-6431-BEEA-1795-12D454FF9A9E}"/>
          </ac:spMkLst>
        </pc:spChg>
        <pc:spChg chg="add del mod">
          <ac:chgData name="Tomáš Faltín" userId="f49ad7cc-fcd2-4bf0-a2a5-40893ad535ed" providerId="ADAL" clId="{83A11DF3-3D43-4087-A75D-5105BDCDF87E}" dt="2026-05-18T09:27:12.647" v="30248" actId="478"/>
          <ac:spMkLst>
            <pc:docMk/>
            <pc:sldMk cId="2630384555" sldId="625"/>
            <ac:spMk id="10" creationId="{E5AF2118-8E46-16E6-95C8-00CAE792D441}"/>
          </ac:spMkLst>
        </pc:spChg>
      </pc:sldChg>
      <pc:sldChg chg="modSp new mod">
        <pc:chgData name="Tomáš Faltín" userId="f49ad7cc-fcd2-4bf0-a2a5-40893ad535ed" providerId="ADAL" clId="{83A11DF3-3D43-4087-A75D-5105BDCDF87E}" dt="2026-04-27T10:31:24.573" v="30144" actId="113"/>
        <pc:sldMkLst>
          <pc:docMk/>
          <pc:sldMk cId="3492192399" sldId="626"/>
        </pc:sldMkLst>
        <pc:spChg chg="mod">
          <ac:chgData name="Tomáš Faltín" userId="f49ad7cc-fcd2-4bf0-a2a5-40893ad535ed" providerId="ADAL" clId="{83A11DF3-3D43-4087-A75D-5105BDCDF87E}" dt="2026-04-27T09:01:30.763" v="27864" actId="20577"/>
          <ac:spMkLst>
            <pc:docMk/>
            <pc:sldMk cId="3492192399" sldId="626"/>
            <ac:spMk id="3" creationId="{779E74D5-9C94-E839-960A-9C95584823CE}"/>
          </ac:spMkLst>
        </pc:spChg>
        <pc:spChg chg="mod">
          <ac:chgData name="Tomáš Faltín" userId="f49ad7cc-fcd2-4bf0-a2a5-40893ad535ed" providerId="ADAL" clId="{83A11DF3-3D43-4087-A75D-5105BDCDF87E}" dt="2026-04-27T10:31:24.573" v="30144" actId="113"/>
          <ac:spMkLst>
            <pc:docMk/>
            <pc:sldMk cId="3492192399" sldId="626"/>
            <ac:spMk id="4" creationId="{4FEAB269-82E3-76AD-288A-102EC86726F6}"/>
          </ac:spMkLst>
        </pc:spChg>
      </pc:sldChg>
      <pc:sldChg chg="addSp delSp modSp new mod addAnim delAnim modAnim">
        <pc:chgData name="Tomáš Faltín" userId="f49ad7cc-fcd2-4bf0-a2a5-40893ad535ed" providerId="ADAL" clId="{83A11DF3-3D43-4087-A75D-5105BDCDF87E}" dt="2026-05-18T09:29:50.209" v="30271"/>
        <pc:sldMkLst>
          <pc:docMk/>
          <pc:sldMk cId="791021735" sldId="627"/>
        </pc:sldMkLst>
        <pc:spChg chg="mod">
          <ac:chgData name="Tomáš Faltín" userId="f49ad7cc-fcd2-4bf0-a2a5-40893ad535ed" providerId="ADAL" clId="{83A11DF3-3D43-4087-A75D-5105BDCDF87E}" dt="2026-04-27T09:30:24.435" v="28474" actId="20577"/>
          <ac:spMkLst>
            <pc:docMk/>
            <pc:sldMk cId="791021735" sldId="627"/>
            <ac:spMk id="3" creationId="{FEE43C78-B917-74A5-2FF0-11802D318F79}"/>
          </ac:spMkLst>
        </pc:spChg>
        <pc:spChg chg="mod">
          <ac:chgData name="Tomáš Faltín" userId="f49ad7cc-fcd2-4bf0-a2a5-40893ad535ed" providerId="ADAL" clId="{83A11DF3-3D43-4087-A75D-5105BDCDF87E}" dt="2026-04-27T09:42:28.315" v="28840" actId="20577"/>
          <ac:spMkLst>
            <pc:docMk/>
            <pc:sldMk cId="791021735" sldId="627"/>
            <ac:spMk id="4" creationId="{8ED60BCF-2494-F65B-0B6B-0085F8F43697}"/>
          </ac:spMkLst>
        </pc:spChg>
        <pc:spChg chg="add mod">
          <ac:chgData name="Tomáš Faltín" userId="f49ad7cc-fcd2-4bf0-a2a5-40893ad535ed" providerId="ADAL" clId="{83A11DF3-3D43-4087-A75D-5105BDCDF87E}" dt="2026-04-27T09:37:39.089" v="28770" actId="1076"/>
          <ac:spMkLst>
            <pc:docMk/>
            <pc:sldMk cId="791021735" sldId="627"/>
            <ac:spMk id="8" creationId="{909DEF0E-0AE7-2746-D404-F086D8E3D64A}"/>
          </ac:spMkLst>
        </pc:spChg>
        <pc:spChg chg="add mod">
          <ac:chgData name="Tomáš Faltín" userId="f49ad7cc-fcd2-4bf0-a2a5-40893ad535ed" providerId="ADAL" clId="{83A11DF3-3D43-4087-A75D-5105BDCDF87E}" dt="2026-04-27T09:37:39.089" v="28770" actId="1076"/>
          <ac:spMkLst>
            <pc:docMk/>
            <pc:sldMk cId="791021735" sldId="627"/>
            <ac:spMk id="12" creationId="{4F2DC90C-C1B1-2414-0C36-79BBCF579994}"/>
          </ac:spMkLst>
        </pc:spChg>
        <pc:spChg chg="add mod">
          <ac:chgData name="Tomáš Faltín" userId="f49ad7cc-fcd2-4bf0-a2a5-40893ad535ed" providerId="ADAL" clId="{83A11DF3-3D43-4087-A75D-5105BDCDF87E}" dt="2026-04-27T09:37:39.089" v="28770" actId="1076"/>
          <ac:spMkLst>
            <pc:docMk/>
            <pc:sldMk cId="791021735" sldId="627"/>
            <ac:spMk id="13" creationId="{805DD6AB-401C-7145-A27B-E66791000AF2}"/>
          </ac:spMkLst>
        </pc:spChg>
        <pc:spChg chg="add mod">
          <ac:chgData name="Tomáš Faltín" userId="f49ad7cc-fcd2-4bf0-a2a5-40893ad535ed" providerId="ADAL" clId="{83A11DF3-3D43-4087-A75D-5105BDCDF87E}" dt="2026-04-27T09:37:39.089" v="28770" actId="1076"/>
          <ac:spMkLst>
            <pc:docMk/>
            <pc:sldMk cId="791021735" sldId="627"/>
            <ac:spMk id="14" creationId="{9A98DD5D-9C67-B6BD-5D64-878649E77633}"/>
          </ac:spMkLst>
        </pc:spChg>
        <pc:spChg chg="add mod">
          <ac:chgData name="Tomáš Faltín" userId="f49ad7cc-fcd2-4bf0-a2a5-40893ad535ed" providerId="ADAL" clId="{83A11DF3-3D43-4087-A75D-5105BDCDF87E}" dt="2026-04-27T09:37:39.089" v="28770" actId="1076"/>
          <ac:spMkLst>
            <pc:docMk/>
            <pc:sldMk cId="791021735" sldId="627"/>
            <ac:spMk id="15" creationId="{77CA12D8-D5AD-F4BB-77A3-19E51E428A89}"/>
          </ac:spMkLst>
        </pc:spChg>
        <pc:spChg chg="add mod">
          <ac:chgData name="Tomáš Faltín" userId="f49ad7cc-fcd2-4bf0-a2a5-40893ad535ed" providerId="ADAL" clId="{83A11DF3-3D43-4087-A75D-5105BDCDF87E}" dt="2026-04-27T09:37:39.089" v="28770" actId="1076"/>
          <ac:spMkLst>
            <pc:docMk/>
            <pc:sldMk cId="791021735" sldId="627"/>
            <ac:spMk id="16" creationId="{FD1746DE-AFB8-FDCC-5341-A94B0FA3156C}"/>
          </ac:spMkLst>
        </pc:spChg>
        <pc:spChg chg="add mod">
          <ac:chgData name="Tomáš Faltín" userId="f49ad7cc-fcd2-4bf0-a2a5-40893ad535ed" providerId="ADAL" clId="{83A11DF3-3D43-4087-A75D-5105BDCDF87E}" dt="2026-04-27T09:37:39.089" v="28770" actId="1076"/>
          <ac:spMkLst>
            <pc:docMk/>
            <pc:sldMk cId="791021735" sldId="627"/>
            <ac:spMk id="17" creationId="{322D8EB0-74D8-6FBE-6C8A-A1C8D91E6DB4}"/>
          </ac:spMkLst>
        </pc:spChg>
        <pc:spChg chg="add mod">
          <ac:chgData name="Tomáš Faltín" userId="f49ad7cc-fcd2-4bf0-a2a5-40893ad535ed" providerId="ADAL" clId="{83A11DF3-3D43-4087-A75D-5105BDCDF87E}" dt="2026-04-27T09:37:39.089" v="28770" actId="1076"/>
          <ac:spMkLst>
            <pc:docMk/>
            <pc:sldMk cId="791021735" sldId="627"/>
            <ac:spMk id="18" creationId="{87A607F7-49E9-0382-A1AF-FD585F6D9B63}"/>
          </ac:spMkLst>
        </pc:spChg>
        <pc:spChg chg="add mod">
          <ac:chgData name="Tomáš Faltín" userId="f49ad7cc-fcd2-4bf0-a2a5-40893ad535ed" providerId="ADAL" clId="{83A11DF3-3D43-4087-A75D-5105BDCDF87E}" dt="2026-04-27T09:37:39.089" v="28770" actId="1076"/>
          <ac:spMkLst>
            <pc:docMk/>
            <pc:sldMk cId="791021735" sldId="627"/>
            <ac:spMk id="19" creationId="{B55D3975-1EE7-7BA0-DDFD-2209AAEEDF18}"/>
          </ac:spMkLst>
        </pc:spChg>
        <pc:spChg chg="add mod">
          <ac:chgData name="Tomáš Faltín" userId="f49ad7cc-fcd2-4bf0-a2a5-40893ad535ed" providerId="ADAL" clId="{83A11DF3-3D43-4087-A75D-5105BDCDF87E}" dt="2026-04-27T10:06:07.224" v="29602" actId="20577"/>
          <ac:spMkLst>
            <pc:docMk/>
            <pc:sldMk cId="791021735" sldId="627"/>
            <ac:spMk id="20" creationId="{8425B30D-C9AF-9A61-9D1F-C978992FA131}"/>
          </ac:spMkLst>
        </pc:spChg>
        <pc:spChg chg="add mod">
          <ac:chgData name="Tomáš Faltín" userId="f49ad7cc-fcd2-4bf0-a2a5-40893ad535ed" providerId="ADAL" clId="{83A11DF3-3D43-4087-A75D-5105BDCDF87E}" dt="2026-04-27T09:37:52.482" v="28773" actId="1076"/>
          <ac:spMkLst>
            <pc:docMk/>
            <pc:sldMk cId="791021735" sldId="627"/>
            <ac:spMk id="22" creationId="{C4168457-C841-A707-0FE3-15518A0A7A85}"/>
          </ac:spMkLst>
        </pc:spChg>
        <pc:spChg chg="add mod">
          <ac:chgData name="Tomáš Faltín" userId="f49ad7cc-fcd2-4bf0-a2a5-40893ad535ed" providerId="ADAL" clId="{83A11DF3-3D43-4087-A75D-5105BDCDF87E}" dt="2026-04-27T09:38:11.075" v="28777" actId="20577"/>
          <ac:spMkLst>
            <pc:docMk/>
            <pc:sldMk cId="791021735" sldId="627"/>
            <ac:spMk id="23" creationId="{98D84B18-D538-E17E-F076-7D7AAB1A2D06}"/>
          </ac:spMkLst>
        </pc:spChg>
        <pc:spChg chg="add mod">
          <ac:chgData name="Tomáš Faltín" userId="f49ad7cc-fcd2-4bf0-a2a5-40893ad535ed" providerId="ADAL" clId="{83A11DF3-3D43-4087-A75D-5105BDCDF87E}" dt="2026-04-27T09:39:01.710" v="28806" actId="1076"/>
          <ac:spMkLst>
            <pc:docMk/>
            <pc:sldMk cId="791021735" sldId="627"/>
            <ac:spMk id="25" creationId="{FC3C9D0D-5756-B74E-6FA4-4396D7A143F4}"/>
          </ac:spMkLst>
        </pc:spChg>
        <pc:spChg chg="add mod">
          <ac:chgData name="Tomáš Faltín" userId="f49ad7cc-fcd2-4bf0-a2a5-40893ad535ed" providerId="ADAL" clId="{83A11DF3-3D43-4087-A75D-5105BDCDF87E}" dt="2026-04-27T09:41:22.580" v="28817" actId="1076"/>
          <ac:spMkLst>
            <pc:docMk/>
            <pc:sldMk cId="791021735" sldId="627"/>
            <ac:spMk id="26" creationId="{D2E92ACA-2450-A468-BFC5-5CC921961BE6}"/>
          </ac:spMkLst>
        </pc:spChg>
        <pc:spChg chg="add mod">
          <ac:chgData name="Tomáš Faltín" userId="f49ad7cc-fcd2-4bf0-a2a5-40893ad535ed" providerId="ADAL" clId="{83A11DF3-3D43-4087-A75D-5105BDCDF87E}" dt="2026-04-27T09:41:22.580" v="28817" actId="1076"/>
          <ac:spMkLst>
            <pc:docMk/>
            <pc:sldMk cId="791021735" sldId="627"/>
            <ac:spMk id="27" creationId="{31F07D21-CD34-37A5-7103-2FB9E291EDE9}"/>
          </ac:spMkLst>
        </pc:spChg>
        <pc:spChg chg="add del mod">
          <ac:chgData name="Tomáš Faltín" userId="f49ad7cc-fcd2-4bf0-a2a5-40893ad535ed" providerId="ADAL" clId="{83A11DF3-3D43-4087-A75D-5105BDCDF87E}" dt="2026-04-27T09:41:53.194" v="28824" actId="1076"/>
          <ac:spMkLst>
            <pc:docMk/>
            <pc:sldMk cId="791021735" sldId="627"/>
            <ac:spMk id="28" creationId="{BA211028-8DAB-ECE6-4D44-1C918460D050}"/>
          </ac:spMkLst>
        </pc:spChg>
        <pc:spChg chg="add mod">
          <ac:chgData name="Tomáš Faltín" userId="f49ad7cc-fcd2-4bf0-a2a5-40893ad535ed" providerId="ADAL" clId="{83A11DF3-3D43-4087-A75D-5105BDCDF87E}" dt="2026-04-27T09:41:59.110" v="28829" actId="20577"/>
          <ac:spMkLst>
            <pc:docMk/>
            <pc:sldMk cId="791021735" sldId="627"/>
            <ac:spMk id="29" creationId="{54106269-0FF9-4260-76DF-A4E7520E226F}"/>
          </ac:spMkLst>
        </pc:spChg>
        <pc:spChg chg="add mod">
          <ac:chgData name="Tomáš Faltín" userId="f49ad7cc-fcd2-4bf0-a2a5-40893ad535ed" providerId="ADAL" clId="{83A11DF3-3D43-4087-A75D-5105BDCDF87E}" dt="2026-04-27T09:42:41.133" v="28842" actId="1076"/>
          <ac:spMkLst>
            <pc:docMk/>
            <pc:sldMk cId="791021735" sldId="627"/>
            <ac:spMk id="30" creationId="{A08A7249-5560-B588-2211-5950414203F8}"/>
          </ac:spMkLst>
        </pc:spChg>
        <pc:spChg chg="add mod">
          <ac:chgData name="Tomáš Faltín" userId="f49ad7cc-fcd2-4bf0-a2a5-40893ad535ed" providerId="ADAL" clId="{83A11DF3-3D43-4087-A75D-5105BDCDF87E}" dt="2026-04-27T09:42:42.275" v="28844" actId="20577"/>
          <ac:spMkLst>
            <pc:docMk/>
            <pc:sldMk cId="791021735" sldId="627"/>
            <ac:spMk id="31" creationId="{F32A21DA-0712-3B02-C8E9-2E244359BBC4}"/>
          </ac:spMkLst>
        </pc:spChg>
        <pc:spChg chg="add mod">
          <ac:chgData name="Tomáš Faltín" userId="f49ad7cc-fcd2-4bf0-a2a5-40893ad535ed" providerId="ADAL" clId="{83A11DF3-3D43-4087-A75D-5105BDCDF87E}" dt="2026-05-18T09:29:14.960" v="30269" actId="14100"/>
          <ac:spMkLst>
            <pc:docMk/>
            <pc:sldMk cId="791021735" sldId="627"/>
            <ac:spMk id="32" creationId="{5D574AFE-389B-7ADB-516D-62715A7027F8}"/>
          </ac:spMkLst>
        </pc:spChg>
        <pc:graphicFrameChg chg="add del mod ord modGraphic">
          <ac:chgData name="Tomáš Faltín" userId="f49ad7cc-fcd2-4bf0-a2a5-40893ad535ed" providerId="ADAL" clId="{83A11DF3-3D43-4087-A75D-5105BDCDF87E}" dt="2026-04-27T09:26:36.673" v="28386"/>
          <ac:graphicFrameMkLst>
            <pc:docMk/>
            <pc:sldMk cId="791021735" sldId="627"/>
            <ac:graphicFrameMk id="7" creationId="{52D2427B-65F8-2E2D-43FE-B46EFF3B319A}"/>
          </ac:graphicFrameMkLst>
        </pc:graphicFrameChg>
      </pc:sldChg>
      <pc:sldChg chg="addSp delSp modSp new mod addAnim delAnim modAnim">
        <pc:chgData name="Tomáš Faltín" userId="f49ad7cc-fcd2-4bf0-a2a5-40893ad535ed" providerId="ADAL" clId="{83A11DF3-3D43-4087-A75D-5105BDCDF87E}" dt="2026-05-18T10:11:19.532" v="30647" actId="14100"/>
        <pc:sldMkLst>
          <pc:docMk/>
          <pc:sldMk cId="521682858" sldId="628"/>
        </pc:sldMkLst>
        <pc:spChg chg="mod">
          <ac:chgData name="Tomáš Faltín" userId="f49ad7cc-fcd2-4bf0-a2a5-40893ad535ed" providerId="ADAL" clId="{83A11DF3-3D43-4087-A75D-5105BDCDF87E}" dt="2026-04-27T09:45:25.821" v="28862" actId="20577"/>
          <ac:spMkLst>
            <pc:docMk/>
            <pc:sldMk cId="521682858" sldId="628"/>
            <ac:spMk id="3" creationId="{07F53CD6-1CAE-0040-C1BA-821D1BBE6F51}"/>
          </ac:spMkLst>
        </pc:spChg>
        <pc:spChg chg="mod">
          <ac:chgData name="Tomáš Faltín" userId="f49ad7cc-fcd2-4bf0-a2a5-40893ad535ed" providerId="ADAL" clId="{83A11DF3-3D43-4087-A75D-5105BDCDF87E}" dt="2026-04-27T09:48:43.699" v="29088" actId="313"/>
          <ac:spMkLst>
            <pc:docMk/>
            <pc:sldMk cId="521682858" sldId="628"/>
            <ac:spMk id="4" creationId="{C281BF17-4EA2-E11C-4D0F-51B66FCF74B0}"/>
          </ac:spMkLst>
        </pc:spChg>
        <pc:spChg chg="add mod">
          <ac:chgData name="Tomáš Faltín" userId="f49ad7cc-fcd2-4bf0-a2a5-40893ad535ed" providerId="ADAL" clId="{83A11DF3-3D43-4087-A75D-5105BDCDF87E}" dt="2026-04-27T09:49:41.148" v="29095" actId="1076"/>
          <ac:spMkLst>
            <pc:docMk/>
            <pc:sldMk cId="521682858" sldId="628"/>
            <ac:spMk id="7" creationId="{6278F322-1A83-8FBB-0376-4CE159345012}"/>
          </ac:spMkLst>
        </pc:spChg>
        <pc:spChg chg="add mod">
          <ac:chgData name="Tomáš Faltín" userId="f49ad7cc-fcd2-4bf0-a2a5-40893ad535ed" providerId="ADAL" clId="{83A11DF3-3D43-4087-A75D-5105BDCDF87E}" dt="2026-05-18T09:35:00.898" v="30359" actId="255"/>
          <ac:spMkLst>
            <pc:docMk/>
            <pc:sldMk cId="521682858" sldId="628"/>
            <ac:spMk id="8" creationId="{65F82755-CFDE-93AE-1BC8-225C983493D9}"/>
          </ac:spMkLst>
        </pc:spChg>
        <pc:spChg chg="add mod">
          <ac:chgData name="Tomáš Faltín" userId="f49ad7cc-fcd2-4bf0-a2a5-40893ad535ed" providerId="ADAL" clId="{83A11DF3-3D43-4087-A75D-5105BDCDF87E}" dt="2026-05-18T09:35:00.898" v="30359" actId="255"/>
          <ac:spMkLst>
            <pc:docMk/>
            <pc:sldMk cId="521682858" sldId="628"/>
            <ac:spMk id="9" creationId="{1F7C1E6D-FD32-1A33-26CB-CB5DD4D5D899}"/>
          </ac:spMkLst>
        </pc:spChg>
        <pc:spChg chg="add mod">
          <ac:chgData name="Tomáš Faltín" userId="f49ad7cc-fcd2-4bf0-a2a5-40893ad535ed" providerId="ADAL" clId="{83A11DF3-3D43-4087-A75D-5105BDCDF87E}" dt="2026-05-18T09:35:00.898" v="30359" actId="255"/>
          <ac:spMkLst>
            <pc:docMk/>
            <pc:sldMk cId="521682858" sldId="628"/>
            <ac:spMk id="10" creationId="{8A726E84-2B2F-072A-549E-E457361BF8C7}"/>
          </ac:spMkLst>
        </pc:spChg>
        <pc:spChg chg="add mod">
          <ac:chgData name="Tomáš Faltín" userId="f49ad7cc-fcd2-4bf0-a2a5-40893ad535ed" providerId="ADAL" clId="{83A11DF3-3D43-4087-A75D-5105BDCDF87E}" dt="2026-05-18T09:35:00.898" v="30359" actId="255"/>
          <ac:spMkLst>
            <pc:docMk/>
            <pc:sldMk cId="521682858" sldId="628"/>
            <ac:spMk id="11" creationId="{F9A92450-7F24-6885-703F-38D89B2BF2D8}"/>
          </ac:spMkLst>
        </pc:spChg>
        <pc:spChg chg="add mod">
          <ac:chgData name="Tomáš Faltín" userId="f49ad7cc-fcd2-4bf0-a2a5-40893ad535ed" providerId="ADAL" clId="{83A11DF3-3D43-4087-A75D-5105BDCDF87E}" dt="2026-05-18T09:35:00.898" v="30359" actId="255"/>
          <ac:spMkLst>
            <pc:docMk/>
            <pc:sldMk cId="521682858" sldId="628"/>
            <ac:spMk id="12" creationId="{AD24EEAB-D54F-81EB-5E65-9DBDFDC26F57}"/>
          </ac:spMkLst>
        </pc:spChg>
        <pc:spChg chg="add mod">
          <ac:chgData name="Tomáš Faltín" userId="f49ad7cc-fcd2-4bf0-a2a5-40893ad535ed" providerId="ADAL" clId="{83A11DF3-3D43-4087-A75D-5105BDCDF87E}" dt="2026-05-18T09:35:00.898" v="30359" actId="255"/>
          <ac:spMkLst>
            <pc:docMk/>
            <pc:sldMk cId="521682858" sldId="628"/>
            <ac:spMk id="13" creationId="{7BE99CF5-3333-DD4C-E573-1EED1EB6471F}"/>
          </ac:spMkLst>
        </pc:spChg>
        <pc:spChg chg="add mod">
          <ac:chgData name="Tomáš Faltín" userId="f49ad7cc-fcd2-4bf0-a2a5-40893ad535ed" providerId="ADAL" clId="{83A11DF3-3D43-4087-A75D-5105BDCDF87E}" dt="2026-05-18T09:35:00.898" v="30359" actId="255"/>
          <ac:spMkLst>
            <pc:docMk/>
            <pc:sldMk cId="521682858" sldId="628"/>
            <ac:spMk id="14" creationId="{7DF8AC73-FDDD-E857-573B-8C3DEC6CE9CF}"/>
          </ac:spMkLst>
        </pc:spChg>
        <pc:spChg chg="add mod">
          <ac:chgData name="Tomáš Faltín" userId="f49ad7cc-fcd2-4bf0-a2a5-40893ad535ed" providerId="ADAL" clId="{83A11DF3-3D43-4087-A75D-5105BDCDF87E}" dt="2026-05-18T09:35:00.898" v="30359" actId="255"/>
          <ac:spMkLst>
            <pc:docMk/>
            <pc:sldMk cId="521682858" sldId="628"/>
            <ac:spMk id="15" creationId="{210027C5-4901-CC40-9659-50F89B7D2545}"/>
          </ac:spMkLst>
        </pc:spChg>
        <pc:spChg chg="add del mod">
          <ac:chgData name="Tomáš Faltín" userId="f49ad7cc-fcd2-4bf0-a2a5-40893ad535ed" providerId="ADAL" clId="{83A11DF3-3D43-4087-A75D-5105BDCDF87E}" dt="2026-05-18T09:33:08.383" v="30316" actId="478"/>
          <ac:spMkLst>
            <pc:docMk/>
            <pc:sldMk cId="521682858" sldId="628"/>
            <ac:spMk id="16" creationId="{E071D4B6-4D50-DC0D-8D2C-8B724C2ECCD6}"/>
          </ac:spMkLst>
        </pc:spChg>
        <pc:spChg chg="add mod">
          <ac:chgData name="Tomáš Faltín" userId="f49ad7cc-fcd2-4bf0-a2a5-40893ad535ed" providerId="ADAL" clId="{83A11DF3-3D43-4087-A75D-5105BDCDF87E}" dt="2026-04-27T09:49:35.785" v="29094" actId="1076"/>
          <ac:spMkLst>
            <pc:docMk/>
            <pc:sldMk cId="521682858" sldId="628"/>
            <ac:spMk id="17" creationId="{DED97361-0FCF-AFAC-886D-8C844A3BE667}"/>
          </ac:spMkLst>
        </pc:spChg>
        <pc:spChg chg="add del mod">
          <ac:chgData name="Tomáš Faltín" userId="f49ad7cc-fcd2-4bf0-a2a5-40893ad535ed" providerId="ADAL" clId="{83A11DF3-3D43-4087-A75D-5105BDCDF87E}" dt="2026-05-18T09:32:33.053" v="30315" actId="478"/>
          <ac:spMkLst>
            <pc:docMk/>
            <pc:sldMk cId="521682858" sldId="628"/>
            <ac:spMk id="18" creationId="{301B5F67-9329-5110-892F-1E86BF813BEF}"/>
          </ac:spMkLst>
        </pc:spChg>
        <pc:spChg chg="add mod">
          <ac:chgData name="Tomáš Faltín" userId="f49ad7cc-fcd2-4bf0-a2a5-40893ad535ed" providerId="ADAL" clId="{83A11DF3-3D43-4087-A75D-5105BDCDF87E}" dt="2026-05-18T09:36:14.700" v="30380" actId="1076"/>
          <ac:spMkLst>
            <pc:docMk/>
            <pc:sldMk cId="521682858" sldId="628"/>
            <ac:spMk id="19" creationId="{D5670FC7-8D1A-A38A-D5BA-ECAB0EDD9942}"/>
          </ac:spMkLst>
        </pc:spChg>
        <pc:spChg chg="add mod">
          <ac:chgData name="Tomáš Faltín" userId="f49ad7cc-fcd2-4bf0-a2a5-40893ad535ed" providerId="ADAL" clId="{83A11DF3-3D43-4087-A75D-5105BDCDF87E}" dt="2026-05-18T10:11:19.532" v="30647" actId="14100"/>
          <ac:spMkLst>
            <pc:docMk/>
            <pc:sldMk cId="521682858" sldId="628"/>
            <ac:spMk id="20" creationId="{34D1CA1A-4D1A-4E2B-5055-CB3835388527}"/>
          </ac:spMkLst>
        </pc:spChg>
        <pc:graphicFrameChg chg="mod modGraphic">
          <ac:chgData name="Tomáš Faltín" userId="f49ad7cc-fcd2-4bf0-a2a5-40893ad535ed" providerId="ADAL" clId="{83A11DF3-3D43-4087-A75D-5105BDCDF87E}" dt="2026-05-18T09:35:47.995" v="30368" actId="2711"/>
          <ac:graphicFrameMkLst>
            <pc:docMk/>
            <pc:sldMk cId="521682858" sldId="628"/>
            <ac:graphicFrameMk id="6" creationId="{FF413185-C211-C5BA-CD57-97C177180645}"/>
          </ac:graphicFrameMkLst>
        </pc:graphicFrameChg>
      </pc:sldChg>
      <pc:sldChg chg="addSp delSp modSp new mod addAnim delAnim modAnim">
        <pc:chgData name="Tomáš Faltín" userId="f49ad7cc-fcd2-4bf0-a2a5-40893ad535ed" providerId="ADAL" clId="{83A11DF3-3D43-4087-A75D-5105BDCDF87E}" dt="2026-05-18T11:10:26.097" v="30671" actId="20577"/>
        <pc:sldMkLst>
          <pc:docMk/>
          <pc:sldMk cId="438031123" sldId="629"/>
        </pc:sldMkLst>
        <pc:spChg chg="mod">
          <ac:chgData name="Tomáš Faltín" userId="f49ad7cc-fcd2-4bf0-a2a5-40893ad535ed" providerId="ADAL" clId="{83A11DF3-3D43-4087-A75D-5105BDCDF87E}" dt="2026-04-27T10:16:38.077" v="30026" actId="313"/>
          <ac:spMkLst>
            <pc:docMk/>
            <pc:sldMk cId="438031123" sldId="629"/>
            <ac:spMk id="3" creationId="{369F3965-468D-10A0-E0A6-FE8FC5272E9F}"/>
          </ac:spMkLst>
        </pc:spChg>
        <pc:spChg chg="mod">
          <ac:chgData name="Tomáš Faltín" userId="f49ad7cc-fcd2-4bf0-a2a5-40893ad535ed" providerId="ADAL" clId="{83A11DF3-3D43-4087-A75D-5105BDCDF87E}" dt="2026-05-18T09:53:04.100" v="30454" actId="2711"/>
          <ac:spMkLst>
            <pc:docMk/>
            <pc:sldMk cId="438031123" sldId="629"/>
            <ac:spMk id="4" creationId="{B302B604-725E-BF72-364A-EB1A0480038B}"/>
          </ac:spMkLst>
        </pc:spChg>
        <pc:spChg chg="del mod">
          <ac:chgData name="Tomáš Faltín" userId="f49ad7cc-fcd2-4bf0-a2a5-40893ad535ed" providerId="ADAL" clId="{83A11DF3-3D43-4087-A75D-5105BDCDF87E}" dt="2026-05-18T09:51:27.670" v="30443" actId="478"/>
          <ac:spMkLst>
            <pc:docMk/>
            <pc:sldMk cId="438031123" sldId="629"/>
            <ac:spMk id="5" creationId="{F75BB55C-745D-84DF-C431-1132F50F99CC}"/>
          </ac:spMkLst>
        </pc:spChg>
        <pc:spChg chg="add mod">
          <ac:chgData name="Tomáš Faltín" userId="f49ad7cc-fcd2-4bf0-a2a5-40893ad535ed" providerId="ADAL" clId="{83A11DF3-3D43-4087-A75D-5105BDCDF87E}" dt="2026-04-27T09:54:29.574" v="29246" actId="113"/>
          <ac:spMkLst>
            <pc:docMk/>
            <pc:sldMk cId="438031123" sldId="629"/>
            <ac:spMk id="6" creationId="{A11F3983-8237-7734-8438-24AB9CDA2527}"/>
          </ac:spMkLst>
        </pc:spChg>
        <pc:spChg chg="add mod">
          <ac:chgData name="Tomáš Faltín" userId="f49ad7cc-fcd2-4bf0-a2a5-40893ad535ed" providerId="ADAL" clId="{83A11DF3-3D43-4087-A75D-5105BDCDF87E}" dt="2026-05-18T09:52:06.256" v="30450" actId="1076"/>
          <ac:spMkLst>
            <pc:docMk/>
            <pc:sldMk cId="438031123" sldId="629"/>
            <ac:spMk id="7" creationId="{6197B8BE-2BD5-4B43-F170-37149C41ECFF}"/>
          </ac:spMkLst>
        </pc:spChg>
        <pc:spChg chg="add mod">
          <ac:chgData name="Tomáš Faltín" userId="f49ad7cc-fcd2-4bf0-a2a5-40893ad535ed" providerId="ADAL" clId="{83A11DF3-3D43-4087-A75D-5105BDCDF87E}" dt="2026-04-27T10:09:12.040" v="29797" actId="14100"/>
          <ac:spMkLst>
            <pc:docMk/>
            <pc:sldMk cId="438031123" sldId="629"/>
            <ac:spMk id="8" creationId="{8BC1FDDF-1E5A-E6CD-7A0E-D6850422E6EF}"/>
          </ac:spMkLst>
        </pc:spChg>
        <pc:spChg chg="add mod">
          <ac:chgData name="Tomáš Faltín" userId="f49ad7cc-fcd2-4bf0-a2a5-40893ad535ed" providerId="ADAL" clId="{83A11DF3-3D43-4087-A75D-5105BDCDF87E}" dt="2026-05-18T11:10:26.097" v="30671" actId="20577"/>
          <ac:spMkLst>
            <pc:docMk/>
            <pc:sldMk cId="438031123" sldId="629"/>
            <ac:spMk id="10" creationId="{3B506B72-D8B9-6212-5D57-59E67D0364DF}"/>
          </ac:spMkLst>
        </pc:spChg>
        <pc:spChg chg="add mod">
          <ac:chgData name="Tomáš Faltín" userId="f49ad7cc-fcd2-4bf0-a2a5-40893ad535ed" providerId="ADAL" clId="{83A11DF3-3D43-4087-A75D-5105BDCDF87E}" dt="2026-05-18T10:03:11.780" v="30630" actId="1076"/>
          <ac:spMkLst>
            <pc:docMk/>
            <pc:sldMk cId="438031123" sldId="629"/>
            <ac:spMk id="11" creationId="{8ADB8945-4A7A-CA04-431F-5511AFC531F6}"/>
          </ac:spMkLst>
        </pc:spChg>
      </pc:sldChg>
      <pc:sldChg chg="addSp delSp modSp new mod delAnim modAnim">
        <pc:chgData name="Tomáš Faltín" userId="f49ad7cc-fcd2-4bf0-a2a5-40893ad535ed" providerId="ADAL" clId="{83A11DF3-3D43-4087-A75D-5105BDCDF87E}" dt="2026-04-27T09:59:13.838" v="29487" actId="20577"/>
        <pc:sldMkLst>
          <pc:docMk/>
          <pc:sldMk cId="460576858" sldId="630"/>
        </pc:sldMkLst>
        <pc:spChg chg="mod">
          <ac:chgData name="Tomáš Faltín" userId="f49ad7cc-fcd2-4bf0-a2a5-40893ad535ed" providerId="ADAL" clId="{83A11DF3-3D43-4087-A75D-5105BDCDF87E}" dt="2026-04-27T09:55:37.149" v="29324" actId="20577"/>
          <ac:spMkLst>
            <pc:docMk/>
            <pc:sldMk cId="460576858" sldId="630"/>
            <ac:spMk id="3" creationId="{7DF42BD8-D4B2-2EDF-FF78-C242BA58912A}"/>
          </ac:spMkLst>
        </pc:spChg>
        <pc:spChg chg="mod">
          <ac:chgData name="Tomáš Faltín" userId="f49ad7cc-fcd2-4bf0-a2a5-40893ad535ed" providerId="ADAL" clId="{83A11DF3-3D43-4087-A75D-5105BDCDF87E}" dt="2026-04-27T09:59:13.838" v="29487" actId="20577"/>
          <ac:spMkLst>
            <pc:docMk/>
            <pc:sldMk cId="460576858" sldId="630"/>
            <ac:spMk id="4" creationId="{42CE85E9-95E5-4F65-2A57-529907595F06}"/>
          </ac:spMkLst>
        </pc:spChg>
      </pc:sldChg>
      <pc:sldChg chg="modSp new mod">
        <pc:chgData name="Tomáš Faltín" userId="f49ad7cc-fcd2-4bf0-a2a5-40893ad535ed" providerId="ADAL" clId="{83A11DF3-3D43-4087-A75D-5105BDCDF87E}" dt="2026-04-27T10:09:57.428" v="29843" actId="20577"/>
        <pc:sldMkLst>
          <pc:docMk/>
          <pc:sldMk cId="1324311999" sldId="631"/>
        </pc:sldMkLst>
        <pc:spChg chg="mod">
          <ac:chgData name="Tomáš Faltín" userId="f49ad7cc-fcd2-4bf0-a2a5-40893ad535ed" providerId="ADAL" clId="{83A11DF3-3D43-4087-A75D-5105BDCDF87E}" dt="2026-04-27T10:09:39.209" v="29808" actId="20577"/>
          <ac:spMkLst>
            <pc:docMk/>
            <pc:sldMk cId="1324311999" sldId="631"/>
            <ac:spMk id="3" creationId="{B1045E73-4FB8-9CA6-6FE7-1F12A404C038}"/>
          </ac:spMkLst>
        </pc:spChg>
        <pc:spChg chg="mod">
          <ac:chgData name="Tomáš Faltín" userId="f49ad7cc-fcd2-4bf0-a2a5-40893ad535ed" providerId="ADAL" clId="{83A11DF3-3D43-4087-A75D-5105BDCDF87E}" dt="2026-04-27T10:09:57.428" v="29843" actId="20577"/>
          <ac:spMkLst>
            <pc:docMk/>
            <pc:sldMk cId="1324311999" sldId="631"/>
            <ac:spMk id="4" creationId="{7A851AC5-2059-511A-F484-E43428BF9312}"/>
          </ac:spMkLst>
        </pc:spChg>
      </pc:sldChg>
      <pc:sldChg chg="addSp delSp modSp new del mod">
        <pc:chgData name="Tomáš Faltín" userId="f49ad7cc-fcd2-4bf0-a2a5-40893ad535ed" providerId="ADAL" clId="{83A11DF3-3D43-4087-A75D-5105BDCDF87E}" dt="2026-05-18T10:09:00.394" v="30631" actId="47"/>
        <pc:sldMkLst>
          <pc:docMk/>
          <pc:sldMk cId="942361220" sldId="632"/>
        </pc:sldMkLst>
      </pc:sldChg>
      <pc:sldChg chg="modSp add mod">
        <pc:chgData name="Tomáš Faltín" userId="f49ad7cc-fcd2-4bf0-a2a5-40893ad535ed" providerId="ADAL" clId="{83A11DF3-3D43-4087-A75D-5105BDCDF87E}" dt="2026-04-27T10:11:41.970" v="29954" actId="20577"/>
        <pc:sldMkLst>
          <pc:docMk/>
          <pc:sldMk cId="2324987625" sldId="634"/>
        </pc:sldMkLst>
        <pc:spChg chg="mod">
          <ac:chgData name="Tomáš Faltín" userId="f49ad7cc-fcd2-4bf0-a2a5-40893ad535ed" providerId="ADAL" clId="{83A11DF3-3D43-4087-A75D-5105BDCDF87E}" dt="2026-04-27T10:10:23.547" v="29857" actId="20577"/>
          <ac:spMkLst>
            <pc:docMk/>
            <pc:sldMk cId="2324987625" sldId="634"/>
            <ac:spMk id="3" creationId="{52ED72AC-4C65-1B61-1F6D-3C25E9569811}"/>
          </ac:spMkLst>
        </pc:spChg>
        <pc:spChg chg="mod">
          <ac:chgData name="Tomáš Faltín" userId="f49ad7cc-fcd2-4bf0-a2a5-40893ad535ed" providerId="ADAL" clId="{83A11DF3-3D43-4087-A75D-5105BDCDF87E}" dt="2026-04-27T10:11:41.970" v="29954" actId="20577"/>
          <ac:spMkLst>
            <pc:docMk/>
            <pc:sldMk cId="2324987625" sldId="634"/>
            <ac:spMk id="4" creationId="{8146148F-29D8-0990-F8E5-0B2EB3323F48}"/>
          </ac:spMkLst>
        </pc:spChg>
      </pc:sldChg>
      <pc:sldChg chg="modSp add mod">
        <pc:chgData name="Tomáš Faltín" userId="f49ad7cc-fcd2-4bf0-a2a5-40893ad535ed" providerId="ADAL" clId="{83A11DF3-3D43-4087-A75D-5105BDCDF87E}" dt="2026-05-18T10:16:23.350" v="30670" actId="20577"/>
        <pc:sldMkLst>
          <pc:docMk/>
          <pc:sldMk cId="1132952275" sldId="635"/>
        </pc:sldMkLst>
        <pc:spChg chg="mod">
          <ac:chgData name="Tomáš Faltín" userId="f49ad7cc-fcd2-4bf0-a2a5-40893ad535ed" providerId="ADAL" clId="{83A11DF3-3D43-4087-A75D-5105BDCDF87E}" dt="2026-05-18T10:16:23.350" v="30670" actId="20577"/>
          <ac:spMkLst>
            <pc:docMk/>
            <pc:sldMk cId="1132952275" sldId="635"/>
            <ac:spMk id="4" creationId="{E2CA9490-6B71-49D7-18E6-81B9BE8A57E6}"/>
          </ac:spMkLst>
        </pc:spChg>
      </pc:sldChg>
      <pc:sldChg chg="modSp new mod">
        <pc:chgData name="Tomáš Faltín" userId="f49ad7cc-fcd2-4bf0-a2a5-40893ad535ed" providerId="ADAL" clId="{83A11DF3-3D43-4087-A75D-5105BDCDF87E}" dt="2026-05-04T11:06:16.206" v="30243" actId="20577"/>
        <pc:sldMkLst>
          <pc:docMk/>
          <pc:sldMk cId="3290109731" sldId="636"/>
        </pc:sldMkLst>
        <pc:spChg chg="mod">
          <ac:chgData name="Tomáš Faltín" userId="f49ad7cc-fcd2-4bf0-a2a5-40893ad535ed" providerId="ADAL" clId="{83A11DF3-3D43-4087-A75D-5105BDCDF87E}" dt="2026-05-04T10:21:33.187" v="30229" actId="20577"/>
          <ac:spMkLst>
            <pc:docMk/>
            <pc:sldMk cId="3290109731" sldId="636"/>
            <ac:spMk id="3" creationId="{48B1F338-CCFA-A675-BB9F-1AE19F66E22D}"/>
          </ac:spMkLst>
        </pc:spChg>
        <pc:spChg chg="mod">
          <ac:chgData name="Tomáš Faltín" userId="f49ad7cc-fcd2-4bf0-a2a5-40893ad535ed" providerId="ADAL" clId="{83A11DF3-3D43-4087-A75D-5105BDCDF87E}" dt="2026-05-04T11:06:16.206" v="30243" actId="20577"/>
          <ac:spMkLst>
            <pc:docMk/>
            <pc:sldMk cId="3290109731" sldId="636"/>
            <ac:spMk id="4" creationId="{4F881171-9998-2E8C-7496-E727BD43B2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18.05.2026</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18.05.2026</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AoDzcXPOFC0"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A148D-A924-CACB-A061-F9FBA6712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6231A-BD91-FD2C-7F83-62434D837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D4925-718E-9114-03C6-F4EE664425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3C13DD-4303-54A2-891B-F74B62FB7614}"/>
              </a:ext>
            </a:extLst>
          </p:cNvPr>
          <p:cNvSpPr>
            <a:spLocks noGrp="1"/>
          </p:cNvSpPr>
          <p:nvPr>
            <p:ph type="sldNum" sz="quarter" idx="5"/>
          </p:nvPr>
        </p:nvSpPr>
        <p:spPr/>
        <p:txBody>
          <a:bodyPr/>
          <a:lstStyle/>
          <a:p>
            <a:fld id="{304BD3FC-29FB-435D-995C-AC2E92281474}" type="slidenum">
              <a:rPr lang="cs-CZ" smtClean="0"/>
              <a:t>2</a:t>
            </a:fld>
            <a:endParaRPr lang="cs-CZ"/>
          </a:p>
        </p:txBody>
      </p:sp>
    </p:spTree>
    <p:extLst>
      <p:ext uri="{BB962C8B-B14F-4D97-AF65-F5344CB8AC3E}">
        <p14:creationId xmlns:p14="http://schemas.microsoft.com/office/powerpoint/2010/main" val="53063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4BD3FC-29FB-435D-995C-AC2E92281474}" type="slidenum">
              <a:rPr lang="cs-CZ" smtClean="0"/>
              <a:t>47</a:t>
            </a:fld>
            <a:endParaRPr lang="cs-CZ"/>
          </a:p>
        </p:txBody>
      </p:sp>
    </p:spTree>
    <p:extLst>
      <p:ext uri="{BB962C8B-B14F-4D97-AF65-F5344CB8AC3E}">
        <p14:creationId xmlns:p14="http://schemas.microsoft.com/office/powerpoint/2010/main" val="349396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C492-277D-D9B1-5517-8B06D1EE4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BE758-9AB4-0FF4-3D5B-A5FE88E89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328659-9D4B-9CC6-9575-45C2D139AF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FA1ED9-C4C3-3BF8-819C-441AF3783427}"/>
              </a:ext>
            </a:extLst>
          </p:cNvPr>
          <p:cNvSpPr>
            <a:spLocks noGrp="1"/>
          </p:cNvSpPr>
          <p:nvPr>
            <p:ph type="sldNum" sz="quarter" idx="5"/>
          </p:nvPr>
        </p:nvSpPr>
        <p:spPr/>
        <p:txBody>
          <a:bodyPr/>
          <a:lstStyle/>
          <a:p>
            <a:fld id="{304BD3FC-29FB-435D-995C-AC2E92281474}" type="slidenum">
              <a:rPr lang="cs-CZ" smtClean="0"/>
              <a:t>55</a:t>
            </a:fld>
            <a:endParaRPr lang="cs-CZ"/>
          </a:p>
        </p:txBody>
      </p:sp>
    </p:spTree>
    <p:extLst>
      <p:ext uri="{BB962C8B-B14F-4D97-AF65-F5344CB8AC3E}">
        <p14:creationId xmlns:p14="http://schemas.microsoft.com/office/powerpoint/2010/main" val="395823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IDE</a:t>
            </a:r>
            <a:r>
              <a:rPr lang="en-US" baseline="0"/>
              <a:t> is very simple and designed for amateurs. You just write the code and hit the upload button. The code will automatically compile and upload to your device.</a:t>
            </a:r>
            <a:endParaRPr lang="en-US"/>
          </a:p>
          <a:p>
            <a:endParaRPr lang="en-US"/>
          </a:p>
          <a:p>
            <a:r>
              <a:rPr lang="en-US"/>
              <a:t>Hint: If</a:t>
            </a:r>
            <a:r>
              <a:rPr lang="en-US" baseline="0"/>
              <a:t> you have trouble connecting your IDE to your Arduino (upload fails), check that you have the right COM port selected (Tools &gt; Port).</a:t>
            </a:r>
            <a:endParaRPr lang="en-US"/>
          </a:p>
          <a:p>
            <a:endParaRPr lang="en-US"/>
          </a:p>
        </p:txBody>
      </p:sp>
      <p:sp>
        <p:nvSpPr>
          <p:cNvPr id="4" name="Slide Number Placeholder 3"/>
          <p:cNvSpPr>
            <a:spLocks noGrp="1"/>
          </p:cNvSpPr>
          <p:nvPr>
            <p:ph type="sldNum" sz="quarter" idx="5"/>
          </p:nvPr>
        </p:nvSpPr>
        <p:spPr/>
        <p:txBody>
          <a:bodyPr/>
          <a:lstStyle/>
          <a:p>
            <a:fld id="{304BD3FC-29FB-435D-995C-AC2E92281474}" type="slidenum">
              <a:rPr lang="cs-CZ" smtClean="0"/>
              <a:t>62</a:t>
            </a:fld>
            <a:endParaRPr lang="cs-CZ"/>
          </a:p>
        </p:txBody>
      </p:sp>
    </p:spTree>
    <p:extLst>
      <p:ext uri="{BB962C8B-B14F-4D97-AF65-F5344CB8AC3E}">
        <p14:creationId xmlns:p14="http://schemas.microsoft.com/office/powerpoint/2010/main" val="174318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how variable scope (visibility) works in C. Local variables (within block/function)</a:t>
            </a:r>
            <a:r>
              <a:rPr lang="en-US" baseline="0"/>
              <a:t> are created at the beginning of the block and terminated at the end. I.e., local variables within the loop() function will not hold their value between two subsequent loops.</a:t>
            </a:r>
          </a:p>
          <a:p>
            <a:r>
              <a:rPr lang="en-US" baseline="0"/>
              <a:t>For maintaining global state we need global variables. (In most languages, using global variables should be avoided and is considered bad practice; however, in Arduino project, we have little choice so global variables are considered OK for variables that need to hold values with duration that needs to span over multiple loops).</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a:t>
            </a:r>
            <a:r>
              <a:rPr lang="en-US" baseline="0"/>
              <a:t> `for(;;)` is extremely ugly code. If you really need to create infinite loop (be careful when you does), use `while (true)` instead.</a:t>
            </a:r>
            <a:endParaRPr lang="en-US"/>
          </a:p>
        </p:txBody>
      </p:sp>
      <p:sp>
        <p:nvSpPr>
          <p:cNvPr id="4" name="Slide Number Placeholder 3"/>
          <p:cNvSpPr>
            <a:spLocks noGrp="1"/>
          </p:cNvSpPr>
          <p:nvPr>
            <p:ph type="sldNum" sz="quarter" idx="5"/>
          </p:nvPr>
        </p:nvSpPr>
        <p:spPr/>
        <p:txBody>
          <a:bodyPr/>
          <a:lstStyle/>
          <a:p>
            <a:fld id="{304BD3FC-29FB-435D-995C-AC2E92281474}" type="slidenum">
              <a:rPr lang="cs-CZ" smtClean="0"/>
              <a:t>64</a:t>
            </a:fld>
            <a:endParaRPr lang="cs-CZ"/>
          </a:p>
        </p:txBody>
      </p:sp>
    </p:spTree>
    <p:extLst>
      <p:ext uri="{BB962C8B-B14F-4D97-AF65-F5344CB8AC3E}">
        <p14:creationId xmlns:p14="http://schemas.microsoft.com/office/powerpoint/2010/main" val="72515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a:t>
            </a:r>
            <a:r>
              <a:rPr lang="en-US" baseline="0"/>
              <a:t> https://www.arduino.cc/reference/en/language/functions/time/delay/</a:t>
            </a:r>
            <a:endParaRPr lang="en-US"/>
          </a:p>
          <a:p>
            <a:endParaRPr lang="en-US"/>
          </a:p>
          <a:p>
            <a:r>
              <a:rPr lang="en-US"/>
              <a:t>Once again: NEVER EVER use literal numbers</a:t>
            </a:r>
            <a:r>
              <a:rPr lang="en-US" baseline="0"/>
              <a:t> (like 13) directly in code. Who knows what 13 really represents? Furthermore, if we were to give you another shield with similar functions but different wiring (where the LEDs are connected to different pins), you would not have wanted to rewrite most of your code (just use different library with different constant values).</a:t>
            </a:r>
          </a:p>
          <a:p>
            <a:r>
              <a:rPr lang="en-US" baseline="0"/>
              <a:t>I.e., use constants like led1_pin.</a:t>
            </a:r>
          </a:p>
          <a:p>
            <a:endParaRPr lang="en-US" baseline="0"/>
          </a:p>
          <a:p>
            <a:r>
              <a:rPr lang="en-US" baseline="0"/>
              <a:t>If you fail this task, check out Arduino IDE examples.</a:t>
            </a:r>
            <a:endParaRPr lang="en-US"/>
          </a:p>
        </p:txBody>
      </p:sp>
      <p:sp>
        <p:nvSpPr>
          <p:cNvPr id="4" name="Slide Number Placeholder 3"/>
          <p:cNvSpPr>
            <a:spLocks noGrp="1"/>
          </p:cNvSpPr>
          <p:nvPr>
            <p:ph type="sldNum" sz="quarter" idx="5"/>
          </p:nvPr>
        </p:nvSpPr>
        <p:spPr/>
        <p:txBody>
          <a:bodyPr/>
          <a:lstStyle/>
          <a:p>
            <a:fld id="{304BD3FC-29FB-435D-995C-AC2E92281474}" type="slidenum">
              <a:rPr lang="cs-CZ" smtClean="0"/>
              <a:t>67</a:t>
            </a:fld>
            <a:endParaRPr lang="cs-CZ"/>
          </a:p>
        </p:txBody>
      </p:sp>
    </p:spTree>
    <p:extLst>
      <p:ext uri="{BB962C8B-B14F-4D97-AF65-F5344CB8AC3E}">
        <p14:creationId xmlns:p14="http://schemas.microsoft.com/office/powerpoint/2010/main" val="122971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https://www.arduino.cc/reference/en/language/functions/time/millis/</a:t>
            </a:r>
          </a:p>
          <a:p>
            <a:r>
              <a:rPr lang="en-US"/>
              <a:t>Alternatively https://www.arduino.cc/reference/en/language/functions/time/micros/ , but</a:t>
            </a:r>
            <a:r>
              <a:rPr lang="en-US" baseline="0"/>
              <a:t> be careful. This is actually too fine grained for us and microsecond counter overflows every 70 minutes or so.</a:t>
            </a:r>
            <a:endParaRPr lang="en-US"/>
          </a:p>
          <a:p>
            <a:endParaRPr lang="en-US"/>
          </a:p>
          <a:p>
            <a:endParaRPr lang="en-US"/>
          </a:p>
        </p:txBody>
      </p:sp>
      <p:sp>
        <p:nvSpPr>
          <p:cNvPr id="4" name="Slide Number Placeholder 3"/>
          <p:cNvSpPr>
            <a:spLocks noGrp="1"/>
          </p:cNvSpPr>
          <p:nvPr>
            <p:ph type="sldNum" sz="quarter" idx="5"/>
          </p:nvPr>
        </p:nvSpPr>
        <p:spPr/>
        <p:txBody>
          <a:bodyPr/>
          <a:lstStyle/>
          <a:p>
            <a:fld id="{304BD3FC-29FB-435D-995C-AC2E92281474}" type="slidenum">
              <a:rPr lang="cs-CZ" smtClean="0"/>
              <a:t>68</a:t>
            </a:fld>
            <a:endParaRPr lang="cs-CZ"/>
          </a:p>
        </p:txBody>
      </p:sp>
    </p:spTree>
    <p:extLst>
      <p:ext uri="{BB962C8B-B14F-4D97-AF65-F5344CB8AC3E}">
        <p14:creationId xmlns:p14="http://schemas.microsoft.com/office/powerpoint/2010/main" val="117115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Keeping</a:t>
            </a:r>
            <a:r>
              <a:rPr lang="en-US" baseline="0"/>
              <a:t> your code DRY is not just a fashion, it is considered a normal programming practice. It will be required in the final home assignment and failure to comply with this requirement may lead to failure of the course!</a:t>
            </a:r>
            <a:endParaRPr lang="en-US"/>
          </a:p>
          <a:p>
            <a:endParaRPr lang="en-US"/>
          </a:p>
        </p:txBody>
      </p:sp>
      <p:sp>
        <p:nvSpPr>
          <p:cNvPr id="4" name="Slide Number Placeholder 3"/>
          <p:cNvSpPr>
            <a:spLocks noGrp="1"/>
          </p:cNvSpPr>
          <p:nvPr>
            <p:ph type="sldNum" sz="quarter" idx="5"/>
          </p:nvPr>
        </p:nvSpPr>
        <p:spPr/>
        <p:txBody>
          <a:bodyPr/>
          <a:lstStyle/>
          <a:p>
            <a:fld id="{304BD3FC-29FB-435D-995C-AC2E92281474}" type="slidenum">
              <a:rPr lang="cs-CZ" smtClean="0"/>
              <a:t>69</a:t>
            </a:fld>
            <a:endParaRPr lang="cs-CZ"/>
          </a:p>
        </p:txBody>
      </p:sp>
    </p:spTree>
    <p:extLst>
      <p:ext uri="{BB962C8B-B14F-4D97-AF65-F5344CB8AC3E}">
        <p14:creationId xmlns:p14="http://schemas.microsoft.com/office/powerpoint/2010/main" val="51435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Simple snake and PWM anti-aliased</a:t>
            </a:r>
            <a:r>
              <a:rPr lang="en-US" baseline="0"/>
              <a:t> ping-pong are presented in the video: </a:t>
            </a:r>
            <a:r>
              <a:rPr lang="en-US">
                <a:hlinkClick r:id="rId3"/>
              </a:rPr>
              <a:t>https://youtu.be/AoDzcXPOFC0</a:t>
            </a:r>
            <a:endParaRPr lang="en-US"/>
          </a:p>
          <a:p>
            <a:endParaRPr lang="cs-CZ"/>
          </a:p>
          <a:p>
            <a:r>
              <a:rPr lang="cs-CZ" err="1"/>
              <a:t>For</a:t>
            </a:r>
            <a:r>
              <a:rPr lang="cs-CZ"/>
              <a:t> PWM </a:t>
            </a:r>
            <a:r>
              <a:rPr lang="cs-CZ" err="1"/>
              <a:t>see</a:t>
            </a:r>
            <a:r>
              <a:rPr lang="cs-CZ"/>
              <a:t> https://en.wikipedia.org/wiki/Pulse-width_modulation</a:t>
            </a:r>
          </a:p>
          <a:p>
            <a:r>
              <a:rPr lang="en-US"/>
              <a:t>Use</a:t>
            </a:r>
            <a:r>
              <a:rPr lang="en-US" baseline="0"/>
              <a:t> short duty cycle (&lt; 1ms), use loop counter or micros() function for timing that. First try to dim/lighten up smoothly one LED, then try to implement anti-aliased snake.</a:t>
            </a:r>
            <a:endParaRPr lang="en-US"/>
          </a:p>
          <a:p>
            <a:endParaRPr lang="en-US"/>
          </a:p>
        </p:txBody>
      </p:sp>
      <p:sp>
        <p:nvSpPr>
          <p:cNvPr id="4" name="Slide Number Placeholder 3"/>
          <p:cNvSpPr>
            <a:spLocks noGrp="1"/>
          </p:cNvSpPr>
          <p:nvPr>
            <p:ph type="sldNum" sz="quarter" idx="5"/>
          </p:nvPr>
        </p:nvSpPr>
        <p:spPr/>
        <p:txBody>
          <a:bodyPr/>
          <a:lstStyle/>
          <a:p>
            <a:fld id="{304BD3FC-29FB-435D-995C-AC2E92281474}" type="slidenum">
              <a:rPr lang="cs-CZ" smtClean="0"/>
              <a:t>70</a:t>
            </a:fld>
            <a:endParaRPr lang="cs-CZ"/>
          </a:p>
        </p:txBody>
      </p:sp>
    </p:spTree>
    <p:extLst>
      <p:ext uri="{BB962C8B-B14F-4D97-AF65-F5344CB8AC3E}">
        <p14:creationId xmlns:p14="http://schemas.microsoft.com/office/powerpoint/2010/main" val="2143084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6E1A-AD9B-AE52-254B-22CA69625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F36BB-1468-EA60-1129-F1282A0A6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4D055-3CD3-20E7-62BE-1A6FAAFACE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B7CCE5-0318-FEBE-3F0D-BE5F180802C2}"/>
              </a:ext>
            </a:extLst>
          </p:cNvPr>
          <p:cNvSpPr>
            <a:spLocks noGrp="1"/>
          </p:cNvSpPr>
          <p:nvPr>
            <p:ph type="sldNum" sz="quarter" idx="5"/>
          </p:nvPr>
        </p:nvSpPr>
        <p:spPr/>
        <p:txBody>
          <a:bodyPr/>
          <a:lstStyle/>
          <a:p>
            <a:fld id="{304BD3FC-29FB-435D-995C-AC2E92281474}" type="slidenum">
              <a:rPr lang="cs-CZ" smtClean="0"/>
              <a:t>75</a:t>
            </a:fld>
            <a:endParaRPr lang="cs-CZ"/>
          </a:p>
        </p:txBody>
      </p:sp>
    </p:spTree>
    <p:extLst>
      <p:ext uri="{BB962C8B-B14F-4D97-AF65-F5344CB8AC3E}">
        <p14:creationId xmlns:p14="http://schemas.microsoft.com/office/powerpoint/2010/main" val="1320088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Function does multiple things</a:t>
            </a:r>
          </a:p>
        </p:txBody>
      </p:sp>
      <p:sp>
        <p:nvSpPr>
          <p:cNvPr id="4" name="Slide Number Placeholder 3"/>
          <p:cNvSpPr>
            <a:spLocks noGrp="1"/>
          </p:cNvSpPr>
          <p:nvPr>
            <p:ph type="sldNum" sz="quarter" idx="5"/>
          </p:nvPr>
        </p:nvSpPr>
        <p:spPr/>
        <p:txBody>
          <a:bodyPr/>
          <a:lstStyle/>
          <a:p>
            <a:fld id="{304BD3FC-29FB-435D-995C-AC2E92281474}" type="slidenum">
              <a:rPr lang="cs-CZ" smtClean="0"/>
              <a:t>90</a:t>
            </a:fld>
            <a:endParaRPr lang="cs-CZ"/>
          </a:p>
        </p:txBody>
      </p:sp>
    </p:spTree>
    <p:extLst>
      <p:ext uri="{BB962C8B-B14F-4D97-AF65-F5344CB8AC3E}">
        <p14:creationId xmlns:p14="http://schemas.microsoft.com/office/powerpoint/2010/main" val="153065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9003-7AEF-B67E-7769-00294B57D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293EB-8512-07D6-3A4B-15CA1A3B5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58B55-809C-5BD4-1E02-3F7BD4A5C2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2564DD-64AD-4DDF-4CF0-958525B26CB6}"/>
              </a:ext>
            </a:extLst>
          </p:cNvPr>
          <p:cNvSpPr>
            <a:spLocks noGrp="1"/>
          </p:cNvSpPr>
          <p:nvPr>
            <p:ph type="sldNum" sz="quarter" idx="5"/>
          </p:nvPr>
        </p:nvSpPr>
        <p:spPr/>
        <p:txBody>
          <a:bodyPr/>
          <a:lstStyle/>
          <a:p>
            <a:fld id="{304BD3FC-29FB-435D-995C-AC2E92281474}" type="slidenum">
              <a:rPr lang="cs-CZ" smtClean="0"/>
              <a:t>13</a:t>
            </a:fld>
            <a:endParaRPr lang="cs-CZ"/>
          </a:p>
        </p:txBody>
      </p:sp>
    </p:spTree>
    <p:extLst>
      <p:ext uri="{BB962C8B-B14F-4D97-AF65-F5344CB8AC3E}">
        <p14:creationId xmlns:p14="http://schemas.microsoft.com/office/powerpoint/2010/main" val="26318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Alarm’s logic all over the place</a:t>
            </a:r>
          </a:p>
        </p:txBody>
      </p:sp>
      <p:sp>
        <p:nvSpPr>
          <p:cNvPr id="4" name="Slide Number Placeholder 3"/>
          <p:cNvSpPr>
            <a:spLocks noGrp="1"/>
          </p:cNvSpPr>
          <p:nvPr>
            <p:ph type="sldNum" sz="quarter" idx="5"/>
          </p:nvPr>
        </p:nvSpPr>
        <p:spPr/>
        <p:txBody>
          <a:bodyPr/>
          <a:lstStyle/>
          <a:p>
            <a:fld id="{304BD3FC-29FB-435D-995C-AC2E92281474}" type="slidenum">
              <a:rPr lang="cs-CZ" smtClean="0"/>
              <a:t>22</a:t>
            </a:fld>
            <a:endParaRPr lang="cs-CZ"/>
          </a:p>
        </p:txBody>
      </p:sp>
    </p:spTree>
    <p:extLst>
      <p:ext uri="{BB962C8B-B14F-4D97-AF65-F5344CB8AC3E}">
        <p14:creationId xmlns:p14="http://schemas.microsoft.com/office/powerpoint/2010/main" val="106791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FA067-C063-536C-14EE-E263F6C1C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2F239-ECAE-AE72-998B-DD2E21B0F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9F4A5-137E-2C96-D878-990061BFAA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9ECF2A-CB62-2DC8-29DC-B2125DB4527F}"/>
              </a:ext>
            </a:extLst>
          </p:cNvPr>
          <p:cNvSpPr>
            <a:spLocks noGrp="1"/>
          </p:cNvSpPr>
          <p:nvPr>
            <p:ph type="sldNum" sz="quarter" idx="5"/>
          </p:nvPr>
        </p:nvSpPr>
        <p:spPr/>
        <p:txBody>
          <a:bodyPr/>
          <a:lstStyle/>
          <a:p>
            <a:fld id="{304BD3FC-29FB-435D-995C-AC2E92281474}" type="slidenum">
              <a:rPr lang="cs-CZ" smtClean="0"/>
              <a:t>25</a:t>
            </a:fld>
            <a:endParaRPr lang="cs-CZ"/>
          </a:p>
        </p:txBody>
      </p:sp>
    </p:spTree>
    <p:extLst>
      <p:ext uri="{BB962C8B-B14F-4D97-AF65-F5344CB8AC3E}">
        <p14:creationId xmlns:p14="http://schemas.microsoft.com/office/powerpoint/2010/main" val="246582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3C364-315E-3171-CCED-C7A02E3E7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E4C07-17F2-D93F-86B0-93DBF1559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55D6A-C473-A26F-331B-4CD174C380A1}"/>
              </a:ext>
            </a:extLst>
          </p:cNvPr>
          <p:cNvSpPr>
            <a:spLocks noGrp="1"/>
          </p:cNvSpPr>
          <p:nvPr>
            <p:ph type="body" idx="1"/>
          </p:nvPr>
        </p:nvSpPr>
        <p:spPr/>
        <p:txBody>
          <a:bodyPr/>
          <a:lstStyle/>
          <a:p>
            <a:r>
              <a:rPr lang="en-US"/>
              <a:t>https://en.wikipedia.org/wiki/Seven-segment_display</a:t>
            </a:r>
          </a:p>
        </p:txBody>
      </p:sp>
      <p:sp>
        <p:nvSpPr>
          <p:cNvPr id="4" name="Slide Number Placeholder 3">
            <a:extLst>
              <a:ext uri="{FF2B5EF4-FFF2-40B4-BE49-F238E27FC236}">
                <a16:creationId xmlns:a16="http://schemas.microsoft.com/office/drawing/2014/main" id="{92CFB66E-BBF9-ADC7-6292-C399409D9893}"/>
              </a:ext>
            </a:extLst>
          </p:cNvPr>
          <p:cNvSpPr>
            <a:spLocks noGrp="1"/>
          </p:cNvSpPr>
          <p:nvPr>
            <p:ph type="sldNum" sz="quarter" idx="5"/>
          </p:nvPr>
        </p:nvSpPr>
        <p:spPr/>
        <p:txBody>
          <a:bodyPr/>
          <a:lstStyle/>
          <a:p>
            <a:fld id="{304BD3FC-29FB-435D-995C-AC2E92281474}" type="slidenum">
              <a:rPr lang="cs-CZ" smtClean="0"/>
              <a:t>28</a:t>
            </a:fld>
            <a:endParaRPr lang="cs-CZ"/>
          </a:p>
        </p:txBody>
      </p:sp>
    </p:spTree>
    <p:extLst>
      <p:ext uri="{BB962C8B-B14F-4D97-AF65-F5344CB8AC3E}">
        <p14:creationId xmlns:p14="http://schemas.microsoft.com/office/powerpoint/2010/main" val="198828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put into a function</a:t>
            </a:r>
          </a:p>
        </p:txBody>
      </p:sp>
      <p:sp>
        <p:nvSpPr>
          <p:cNvPr id="4" name="Slide Number Placeholder 3"/>
          <p:cNvSpPr>
            <a:spLocks noGrp="1"/>
          </p:cNvSpPr>
          <p:nvPr>
            <p:ph type="sldNum" sz="quarter" idx="5"/>
          </p:nvPr>
        </p:nvSpPr>
        <p:spPr/>
        <p:txBody>
          <a:bodyPr/>
          <a:lstStyle/>
          <a:p>
            <a:fld id="{304BD3FC-29FB-435D-995C-AC2E92281474}" type="slidenum">
              <a:rPr lang="cs-CZ" smtClean="0"/>
              <a:t>29</a:t>
            </a:fld>
            <a:endParaRPr lang="cs-CZ"/>
          </a:p>
        </p:txBody>
      </p:sp>
    </p:spTree>
    <p:extLst>
      <p:ext uri="{BB962C8B-B14F-4D97-AF65-F5344CB8AC3E}">
        <p14:creationId xmlns:p14="http://schemas.microsoft.com/office/powerpoint/2010/main" val="2828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https://www.yout-ube.com/watch?v=F9afOP5Jq-8</a:t>
            </a:r>
          </a:p>
        </p:txBody>
      </p:sp>
      <p:sp>
        <p:nvSpPr>
          <p:cNvPr id="4" name="Slide Number Placeholder 3"/>
          <p:cNvSpPr>
            <a:spLocks noGrp="1"/>
          </p:cNvSpPr>
          <p:nvPr>
            <p:ph type="sldNum" sz="quarter" idx="5"/>
          </p:nvPr>
        </p:nvSpPr>
        <p:spPr/>
        <p:txBody>
          <a:bodyPr/>
          <a:lstStyle/>
          <a:p>
            <a:fld id="{304BD3FC-29FB-435D-995C-AC2E92281474}" type="slidenum">
              <a:rPr lang="cs-CZ" smtClean="0"/>
              <a:t>32</a:t>
            </a:fld>
            <a:endParaRPr lang="cs-CZ"/>
          </a:p>
        </p:txBody>
      </p:sp>
    </p:spTree>
    <p:extLst>
      <p:ext uri="{BB962C8B-B14F-4D97-AF65-F5344CB8AC3E}">
        <p14:creationId xmlns:p14="http://schemas.microsoft.com/office/powerpoint/2010/main" val="301752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29D7-BF47-3C3C-07A1-738AA4605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FEBBE-BDE2-3596-214E-C794EAC74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6342F-3EF7-29CE-E4EF-F6095661A8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161436-8297-CAD8-223D-54E8D088B64E}"/>
              </a:ext>
            </a:extLst>
          </p:cNvPr>
          <p:cNvSpPr>
            <a:spLocks noGrp="1"/>
          </p:cNvSpPr>
          <p:nvPr>
            <p:ph type="sldNum" sz="quarter" idx="5"/>
          </p:nvPr>
        </p:nvSpPr>
        <p:spPr/>
        <p:txBody>
          <a:bodyPr/>
          <a:lstStyle/>
          <a:p>
            <a:fld id="{304BD3FC-29FB-435D-995C-AC2E92281474}" type="slidenum">
              <a:rPr lang="cs-CZ" smtClean="0"/>
              <a:t>35</a:t>
            </a:fld>
            <a:endParaRPr lang="cs-CZ"/>
          </a:p>
        </p:txBody>
      </p:sp>
    </p:spTree>
    <p:extLst>
      <p:ext uri="{BB962C8B-B14F-4D97-AF65-F5344CB8AC3E}">
        <p14:creationId xmlns:p14="http://schemas.microsoft.com/office/powerpoint/2010/main" val="294406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E.g., virtual memory</a:t>
            </a:r>
          </a:p>
        </p:txBody>
      </p:sp>
      <p:sp>
        <p:nvSpPr>
          <p:cNvPr id="4" name="Slide Number Placeholder 3"/>
          <p:cNvSpPr>
            <a:spLocks noGrp="1"/>
          </p:cNvSpPr>
          <p:nvPr>
            <p:ph type="sldNum" sz="quarter" idx="5"/>
          </p:nvPr>
        </p:nvSpPr>
        <p:spPr/>
        <p:txBody>
          <a:bodyPr/>
          <a:lstStyle/>
          <a:p>
            <a:fld id="{304BD3FC-29FB-435D-995C-AC2E92281474}" type="slidenum">
              <a:rPr lang="cs-CZ" smtClean="0"/>
              <a:t>44</a:t>
            </a:fld>
            <a:endParaRPr lang="cs-CZ"/>
          </a:p>
        </p:txBody>
      </p:sp>
    </p:spTree>
    <p:extLst>
      <p:ext uri="{BB962C8B-B14F-4D97-AF65-F5344CB8AC3E}">
        <p14:creationId xmlns:p14="http://schemas.microsoft.com/office/powerpoint/2010/main" val="2926778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slide" Target="../slides/sl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pic>
        <p:nvPicPr>
          <p:cNvPr id="10" name="Picture 13">
            <a:extLst>
              <a:ext uri="{FF2B5EF4-FFF2-40B4-BE49-F238E27FC236}">
                <a16:creationId xmlns:a16="http://schemas.microsoft.com/office/drawing/2014/main" id="{4661CB4E-8A6B-1F9C-FDBF-52992CC694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96865" y="0"/>
            <a:ext cx="1253868" cy="1911236"/>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err="1"/>
              <a:t>Title</a:t>
            </a:r>
            <a:endParaRPr lang="en-US" noProof="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err="1"/>
              <a:t>Subtitle</a:t>
            </a:r>
            <a:endParaRPr lang="en-US" noProof="0"/>
          </a:p>
        </p:txBody>
      </p:sp>
      <p:pic>
        <p:nvPicPr>
          <p:cNvPr id="3" name="Picture 12" descr="A circular red and black logo&#10;&#10;Description automatically generated">
            <a:extLst>
              <a:ext uri="{FF2B5EF4-FFF2-40B4-BE49-F238E27FC236}">
                <a16:creationId xmlns:a16="http://schemas.microsoft.com/office/drawing/2014/main" id="{E04ABB18-CBA9-65F5-452D-69CD3E0E1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3111" y="5243188"/>
            <a:ext cx="1310824" cy="1310824"/>
          </a:xfrm>
          <a:prstGeom prst="rect">
            <a:avLst/>
          </a:prstGeom>
        </p:spPr>
      </p:pic>
    </p:spTree>
    <p:extLst>
      <p:ext uri="{BB962C8B-B14F-4D97-AF65-F5344CB8AC3E}">
        <p14:creationId xmlns:p14="http://schemas.microsoft.com/office/powerpoint/2010/main" val="161344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a:xfrm>
            <a:off x="9918171" y="6459483"/>
            <a:ext cx="1558756" cy="174659"/>
          </a:xfrm>
        </p:spPr>
        <p:txBody>
          <a:bodyPr/>
          <a:lstStyle/>
          <a:p>
            <a:r>
              <a:rPr lang="en-US"/>
              <a:t>06.10.2024</a:t>
            </a:r>
            <a:endParaRPr lang="cs-CZ"/>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a:xfrm>
            <a:off x="419221" y="6459483"/>
            <a:ext cx="4114800" cy="174660"/>
          </a:xfrm>
        </p:spPr>
        <p:txBody>
          <a:bodyPr/>
          <a:lstStyle/>
          <a:p>
            <a:endParaRPr lang="cs-CZ"/>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a:xfrm>
            <a:off x="11596495" y="6459483"/>
            <a:ext cx="176283" cy="174659"/>
          </a:xfrm>
        </p:spPr>
        <p:txBody>
          <a:bodyPr/>
          <a:lstStyle/>
          <a:p>
            <a:fld id="{DD144762-C3B5-42E9-94DB-4A2AA3CF9556}" type="slidenum">
              <a:rPr lang="cs-CZ" smtClean="0"/>
              <a:pPr/>
              <a:t>‹#›</a:t>
            </a:fld>
            <a:endParaRPr lang="cs-CZ"/>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a:xfrm>
            <a:off x="419221" y="0"/>
            <a:ext cx="11353557" cy="992057"/>
          </a:xfrm>
        </p:spPr>
        <p:txBody>
          <a:bodyPr/>
          <a:lstStyle/>
          <a:p>
            <a:r>
              <a:rPr lang="en-US"/>
              <a:t>Click to edit Master title style</a:t>
            </a:r>
            <a:endParaRPr lang="cs-CZ"/>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419221" y="1175711"/>
            <a:ext cx="5597182"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5595" y="1175710"/>
            <a:ext cx="5597182"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pic>
        <p:nvPicPr>
          <p:cNvPr id="2" name="Graphic 6">
            <a:hlinkClick r:id="rId2" action="ppaction://hlinksldjump"/>
            <a:extLst>
              <a:ext uri="{FF2B5EF4-FFF2-40B4-BE49-F238E27FC236}">
                <a16:creationId xmlns:a16="http://schemas.microsoft.com/office/drawing/2014/main" id="{36B71F7A-8F7C-5EAC-F066-D22169AB6C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6763" y="6360617"/>
            <a:ext cx="1968377" cy="392138"/>
          </a:xfrm>
          <a:prstGeom prst="rect">
            <a:avLst/>
          </a:prstGeom>
        </p:spPr>
      </p:pic>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417633" y="1183207"/>
            <a:ext cx="5592945"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81424" y="1183207"/>
            <a:ext cx="5589766"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5596" y="1706412"/>
            <a:ext cx="5597182"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a:xfrm>
            <a:off x="9918171" y="6458126"/>
            <a:ext cx="1558756" cy="174659"/>
          </a:xfrm>
        </p:spPr>
        <p:txBody>
          <a:bodyPr/>
          <a:lstStyle/>
          <a:p>
            <a:r>
              <a:rPr lang="en-US"/>
              <a:t>06.10.2024</a:t>
            </a:r>
            <a:endParaRPr lang="cs-CZ"/>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a:xfrm>
            <a:off x="419222" y="6458126"/>
            <a:ext cx="4114800" cy="174660"/>
          </a:xfrm>
        </p:spPr>
        <p:txBody>
          <a:bodyPr/>
          <a:lstStyle/>
          <a:p>
            <a:endParaRPr lang="cs-CZ"/>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a:xfrm>
            <a:off x="11596495" y="6458126"/>
            <a:ext cx="176283" cy="174659"/>
          </a:xfrm>
        </p:spPr>
        <p:txBody>
          <a:bodyPr/>
          <a:lstStyle/>
          <a:p>
            <a:fld id="{DD144762-C3B5-42E9-94DB-4A2AA3CF9556}" type="slidenum">
              <a:rPr lang="cs-CZ" smtClean="0"/>
              <a:pPr/>
              <a:t>‹#›</a:t>
            </a:fld>
            <a:endParaRPr lang="cs-CZ"/>
          </a:p>
        </p:txBody>
      </p:sp>
      <p:pic>
        <p:nvPicPr>
          <p:cNvPr id="2" name="Graphic 6">
            <a:hlinkClick r:id="rId2" action="ppaction://hlinksldjump"/>
            <a:extLst>
              <a:ext uri="{FF2B5EF4-FFF2-40B4-BE49-F238E27FC236}">
                <a16:creationId xmlns:a16="http://schemas.microsoft.com/office/drawing/2014/main" id="{0229A455-F6ED-BC38-A2EF-3E8B26D534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9654" y="6359260"/>
            <a:ext cx="1968377" cy="392138"/>
          </a:xfrm>
          <a:prstGeom prst="rect">
            <a:avLst/>
          </a:prstGeom>
        </p:spPr>
      </p:pic>
      <p:sp>
        <p:nvSpPr>
          <p:cNvPr id="7" name="Nadpis 4">
            <a:extLst>
              <a:ext uri="{FF2B5EF4-FFF2-40B4-BE49-F238E27FC236}">
                <a16:creationId xmlns:a16="http://schemas.microsoft.com/office/drawing/2014/main" id="{DAE0EB1C-2F78-F464-2BBA-0AFBC27C9CEC}"/>
              </a:ext>
            </a:extLst>
          </p:cNvPr>
          <p:cNvSpPr>
            <a:spLocks noGrp="1"/>
          </p:cNvSpPr>
          <p:nvPr>
            <p:ph type="title"/>
          </p:nvPr>
        </p:nvSpPr>
        <p:spPr>
          <a:xfrm>
            <a:off x="419221" y="0"/>
            <a:ext cx="11353557" cy="992057"/>
          </a:xfrm>
        </p:spPr>
        <p:txBody>
          <a:bodyPr/>
          <a:lstStyle/>
          <a:p>
            <a:r>
              <a:rPr lang="en-US"/>
              <a:t>Click to edit Master title style</a:t>
            </a:r>
            <a:endParaRPr lang="cs-CZ"/>
          </a:p>
        </p:txBody>
      </p:sp>
      <p:sp>
        <p:nvSpPr>
          <p:cNvPr id="9" name="Zástupný obsah 2">
            <a:extLst>
              <a:ext uri="{FF2B5EF4-FFF2-40B4-BE49-F238E27FC236}">
                <a16:creationId xmlns:a16="http://schemas.microsoft.com/office/drawing/2014/main" id="{2429319D-3B32-8D30-0E4B-F22F243B3B50}"/>
              </a:ext>
            </a:extLst>
          </p:cNvPr>
          <p:cNvSpPr>
            <a:spLocks noGrp="1"/>
          </p:cNvSpPr>
          <p:nvPr>
            <p:ph sz="half" idx="13"/>
          </p:nvPr>
        </p:nvSpPr>
        <p:spPr>
          <a:xfrm>
            <a:off x="419221" y="1695070"/>
            <a:ext cx="5597182"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201" y="1175711"/>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en-US"/>
              <a:t>Click to edit Master text styles</a:t>
            </a:r>
          </a:p>
          <a:p>
            <a:pPr lvl="1"/>
            <a:r>
              <a:rPr lang="en-US"/>
              <a:t>Second level</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en-US"/>
              <a:t>06.10.2024</a:t>
            </a:r>
            <a:endParaRPr lang="cs-CZ"/>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a:xfrm>
            <a:off x="838202" y="0"/>
            <a:ext cx="10515600" cy="992057"/>
          </a:xfrm>
        </p:spPr>
        <p:txBody>
          <a:bodyPr/>
          <a:lstStyle/>
          <a:p>
            <a:r>
              <a:rPr lang="en-US"/>
              <a:t>Click to edit Master title style</a:t>
            </a:r>
            <a:endParaRPr lang="cs-CZ"/>
          </a:p>
        </p:txBody>
      </p:sp>
      <p:pic>
        <p:nvPicPr>
          <p:cNvPr id="2" name="Graphic 6">
            <a:hlinkClick r:id="rId2" action="ppaction://hlinksldjump"/>
            <a:extLst>
              <a:ext uri="{FF2B5EF4-FFF2-40B4-BE49-F238E27FC236}">
                <a16:creationId xmlns:a16="http://schemas.microsoft.com/office/drawing/2014/main" id="{E5EC3361-8D5E-C692-D575-87B1516B25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8633" y="6360618"/>
            <a:ext cx="1968377" cy="392138"/>
          </a:xfrm>
          <a:prstGeom prst="rect">
            <a:avLst/>
          </a:prstGeom>
        </p:spPr>
      </p:pic>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en-US"/>
              <a:t>Click to edit Master text styles</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a:t>Name</a:t>
            </a:r>
          </a:p>
          <a:p>
            <a:pPr lvl="1"/>
            <a:endParaRPr lang="cs-CZ"/>
          </a:p>
          <a:p>
            <a:pPr lvl="1"/>
            <a:r>
              <a:rPr lang="cs-CZ"/>
              <a:t>Job </a:t>
            </a:r>
            <a:r>
              <a:rPr lang="cs-CZ" err="1"/>
              <a:t>Title</a:t>
            </a:r>
            <a:endParaRPr lang="cs-CZ"/>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en-US"/>
              <a:t>06.10.2024</a:t>
            </a:r>
            <a:endParaRPr lang="cs-CZ"/>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 </a:t>
            </a:r>
            <a:r>
              <a:rPr lang="en-US" noProof="0" err="1"/>
              <a:t>lze</a:t>
            </a:r>
            <a:r>
              <a:rPr lang="en-US" noProof="0"/>
              <a:t> </a:t>
            </a:r>
            <a:r>
              <a:rPr lang="en-US" noProof="0" err="1"/>
              <a:t>upravit</a:t>
            </a:r>
            <a:r>
              <a:rPr lang="en-US" noProof="0"/>
              <a:t> </a:t>
            </a:r>
            <a:r>
              <a:rPr lang="en-US" noProof="0" err="1"/>
              <a:t>styl</a:t>
            </a:r>
            <a:r>
              <a:rPr lang="en-US" noProof="0"/>
              <a:t>.</a:t>
            </a:r>
          </a:p>
        </p:txBody>
      </p:sp>
      <p:pic>
        <p:nvPicPr>
          <p:cNvPr id="2" name="Graphic 6">
            <a:hlinkClick r:id="rId2" action="ppaction://hlinksldjump"/>
            <a:extLst>
              <a:ext uri="{FF2B5EF4-FFF2-40B4-BE49-F238E27FC236}">
                <a16:creationId xmlns:a16="http://schemas.microsoft.com/office/drawing/2014/main" id="{546A8E79-B2D4-E7F4-F796-1D02845465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8633" y="6360618"/>
            <a:ext cx="1968377" cy="392138"/>
          </a:xfrm>
          <a:prstGeom prst="rect">
            <a:avLst/>
          </a:prstGeom>
        </p:spPr>
      </p:pic>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en-US"/>
              <a:t>06.10.2024</a:t>
            </a:r>
            <a:endParaRPr lang="cs-CZ"/>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pic>
        <p:nvPicPr>
          <p:cNvPr id="10" name="Picture 13">
            <a:extLst>
              <a:ext uri="{FF2B5EF4-FFF2-40B4-BE49-F238E27FC236}">
                <a16:creationId xmlns:a16="http://schemas.microsoft.com/office/drawing/2014/main" id="{4661CB4E-8A6B-1F9C-FDBF-52992CC694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96865" y="0"/>
            <a:ext cx="1253868" cy="1911236"/>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err="1"/>
              <a:t>Title</a:t>
            </a:r>
            <a:endParaRPr lang="en-US" noProof="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err="1"/>
              <a:t>Subtitle</a:t>
            </a:r>
            <a:endParaRPr lang="en-US" noProof="0"/>
          </a:p>
        </p:txBody>
      </p:sp>
      <p:pic>
        <p:nvPicPr>
          <p:cNvPr id="3" name="Picture 12" descr="A circular red and black logo&#10;&#10;Description automatically generated">
            <a:extLst>
              <a:ext uri="{FF2B5EF4-FFF2-40B4-BE49-F238E27FC236}">
                <a16:creationId xmlns:a16="http://schemas.microsoft.com/office/drawing/2014/main" id="{E04ABB18-CBA9-65F5-452D-69CD3E0E1C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111" y="5243188"/>
            <a:ext cx="1310824" cy="1310824"/>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en-US"/>
              <a:t>Click icon to add picture</a:t>
            </a:r>
            <a:endParaRPr lang="cs-CZ"/>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err="1"/>
              <a:t>Title</a:t>
            </a:r>
            <a:endParaRPr lang="cs-CZ"/>
          </a:p>
          <a:p>
            <a:pPr lvl="1"/>
            <a:r>
              <a:rPr lang="cs-CZ"/>
              <a:t>Level 2 (</a:t>
            </a:r>
            <a:r>
              <a:rPr lang="cs-CZ" err="1"/>
              <a:t>subtitle</a:t>
            </a:r>
            <a:r>
              <a:rPr lang="cs-CZ"/>
              <a:t>)</a:t>
            </a:r>
          </a:p>
          <a:p>
            <a:pPr lvl="2"/>
            <a:r>
              <a:rPr lang="cs-CZ"/>
              <a:t>Level 3 (</a:t>
            </a:r>
            <a:r>
              <a:rPr lang="cs-CZ" err="1"/>
              <a:t>name</a:t>
            </a:r>
            <a:r>
              <a:rPr lang="cs-CZ"/>
              <a:t>/</a:t>
            </a:r>
            <a:r>
              <a:rPr lang="cs-CZ" err="1"/>
              <a:t>date</a:t>
            </a:r>
            <a:r>
              <a:rPr lang="cs-CZ"/>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a:xfrm>
            <a:off x="10093261" y="6459484"/>
            <a:ext cx="1558756" cy="174659"/>
          </a:xfrm>
        </p:spPr>
        <p:txBody>
          <a:bodyPr/>
          <a:lstStyle/>
          <a:p>
            <a:r>
              <a:rPr lang="en-US"/>
              <a:t>06.10.2024</a:t>
            </a:r>
            <a:endParaRPr lang="cs-CZ"/>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a:xfrm>
            <a:off x="244132" y="6459484"/>
            <a:ext cx="4114800" cy="174660"/>
          </a:xfrm>
        </p:spPr>
        <p:txBody>
          <a:bodyPr/>
          <a:lstStyle/>
          <a:p>
            <a:endParaRPr lang="cs-CZ"/>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a:xfrm>
            <a:off x="11771585" y="6459484"/>
            <a:ext cx="176283" cy="174659"/>
          </a:xfrm>
        </p:spPr>
        <p:txBody>
          <a:bodyPr/>
          <a:lstStyle/>
          <a:p>
            <a:fld id="{DD144762-C3B5-42E9-94DB-4A2AA3CF9556}" type="slidenum">
              <a:rPr lang="cs-CZ" smtClean="0"/>
              <a:pPr/>
              <a:t>‹#›</a:t>
            </a:fld>
            <a:endParaRPr lang="cs-CZ"/>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a:xfrm>
            <a:off x="244130" y="0"/>
            <a:ext cx="11707135" cy="992057"/>
          </a:xfrm>
        </p:spPr>
        <p:txBody>
          <a:bodyPr/>
          <a:lstStyle/>
          <a:p>
            <a:r>
              <a:rPr lang="en-US"/>
              <a:t>Click to edit Master title style</a:t>
            </a:r>
            <a:endParaRPr lang="cs-CZ"/>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244131" y="1175712"/>
            <a:ext cx="5851870" cy="50662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pic>
        <p:nvPicPr>
          <p:cNvPr id="2" name="Graphic 6">
            <a:hlinkClick r:id="rId2" action="ppaction://hlinksldjump"/>
            <a:extLst>
              <a:ext uri="{FF2B5EF4-FFF2-40B4-BE49-F238E27FC236}">
                <a16:creationId xmlns:a16="http://schemas.microsoft.com/office/drawing/2014/main" id="{C68F62CE-0BA1-3E09-A6CF-28A7084C4F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4564" y="6360618"/>
            <a:ext cx="1968377" cy="392138"/>
          </a:xfrm>
          <a:prstGeom prst="rect">
            <a:avLst/>
          </a:prstGeom>
        </p:spPr>
      </p:pic>
      <p:sp>
        <p:nvSpPr>
          <p:cNvPr id="3" name="Zástupný obsah 12">
            <a:extLst>
              <a:ext uri="{FF2B5EF4-FFF2-40B4-BE49-F238E27FC236}">
                <a16:creationId xmlns:a16="http://schemas.microsoft.com/office/drawing/2014/main" id="{19C9D6CA-534D-E196-39B7-886540BCDBE1}"/>
              </a:ext>
            </a:extLst>
          </p:cNvPr>
          <p:cNvSpPr>
            <a:spLocks noGrp="1"/>
          </p:cNvSpPr>
          <p:nvPr>
            <p:ph sz="quarter" idx="14"/>
          </p:nvPr>
        </p:nvSpPr>
        <p:spPr>
          <a:xfrm>
            <a:off x="6096000" y="1175712"/>
            <a:ext cx="5851870" cy="50662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en-US"/>
              <a:t>Click icon to add picture</a:t>
            </a:r>
            <a:endParaRPr lang="cs-CZ"/>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en-US"/>
              <a:t>06.10.2024</a:t>
            </a:r>
            <a:endParaRPr lang="cs-CZ"/>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8" y="-1"/>
            <a:ext cx="6140355" cy="992057"/>
          </a:xfrm>
        </p:spPr>
        <p:txBody>
          <a:bodyPr/>
          <a:lstStyle/>
          <a:p>
            <a:r>
              <a:rPr lang="en-US"/>
              <a:t>Click to edit Master title style</a:t>
            </a:r>
            <a:endParaRPr lang="cs-CZ"/>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6" y="1175711"/>
            <a:ext cx="6140357" cy="39645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pic>
        <p:nvPicPr>
          <p:cNvPr id="2" name="Graphic 6">
            <a:hlinkClick r:id="rId2" action="ppaction://hlinksldjump"/>
            <a:extLst>
              <a:ext uri="{FF2B5EF4-FFF2-40B4-BE49-F238E27FC236}">
                <a16:creationId xmlns:a16="http://schemas.microsoft.com/office/drawing/2014/main" id="{3C46E4D8-8FCE-C763-A5D4-E78DBB4893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93878" y="6360618"/>
            <a:ext cx="1968377" cy="392138"/>
          </a:xfrm>
          <a:prstGeom prst="rect">
            <a:avLst/>
          </a:prstGeom>
        </p:spPr>
      </p:pic>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en-US"/>
              <a:t>06.10.2024</a:t>
            </a:r>
            <a:endParaRPr lang="cs-CZ"/>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cs-CZ"/>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err="1"/>
              <a:t>Title</a:t>
            </a:r>
            <a:r>
              <a:rPr lang="cs-CZ"/>
              <a:t> </a:t>
            </a:r>
            <a:r>
              <a:rPr lang="cs-CZ" err="1"/>
              <a:t>of</a:t>
            </a:r>
            <a:r>
              <a:rPr lang="cs-CZ"/>
              <a:t> </a:t>
            </a:r>
            <a:r>
              <a:rPr lang="cs-CZ" err="1"/>
              <a:t>chapter</a:t>
            </a:r>
            <a:endParaRPr lang="cs-CZ"/>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 Target="../slides/slid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err="1"/>
              <a:t>kliknutí</a:t>
            </a:r>
            <a:r>
              <a:rPr lang="en-US" noProof="0"/>
              <a:t> </a:t>
            </a:r>
            <a:r>
              <a:rPr lang="en-US" noProof="0" err="1"/>
              <a:t>můžete</a:t>
            </a:r>
            <a:r>
              <a:rPr lang="en-US" noProof="0"/>
              <a:t> </a:t>
            </a:r>
            <a:r>
              <a:rPr lang="en-US" noProof="0" err="1"/>
              <a:t>upravovat</a:t>
            </a:r>
            <a:r>
              <a:rPr lang="en-US" noProof="0"/>
              <a:t> </a:t>
            </a:r>
            <a:r>
              <a:rPr lang="en-US" noProof="0" err="1"/>
              <a:t>styly</a:t>
            </a:r>
            <a:r>
              <a:rPr lang="en-US" noProof="0"/>
              <a:t> </a:t>
            </a:r>
            <a:r>
              <a:rPr lang="en-US" noProof="0" err="1"/>
              <a:t>textu</a:t>
            </a:r>
            <a:r>
              <a:rPr lang="en-US" noProof="0"/>
              <a:t> v </a:t>
            </a:r>
            <a:r>
              <a:rPr lang="en-US" noProof="0" err="1"/>
              <a:t>předloze</a:t>
            </a:r>
            <a:r>
              <a:rPr lang="en-US" noProof="0"/>
              <a:t>.</a:t>
            </a:r>
          </a:p>
          <a:p>
            <a:pPr lvl="1"/>
            <a:r>
              <a:rPr lang="en-US" noProof="0" err="1"/>
              <a:t>Druhá</a:t>
            </a:r>
            <a:r>
              <a:rPr lang="en-US" noProof="0"/>
              <a:t> </a:t>
            </a:r>
            <a:r>
              <a:rPr lang="en-US" noProof="0" err="1"/>
              <a:t>úroveň</a:t>
            </a:r>
            <a:endParaRPr lang="en-US" noProof="0"/>
          </a:p>
          <a:p>
            <a:pPr lvl="2"/>
            <a:r>
              <a:rPr lang="en-US" noProof="0" err="1"/>
              <a:t>Třetí</a:t>
            </a:r>
            <a:r>
              <a:rPr lang="en-US" noProof="0"/>
              <a:t> </a:t>
            </a:r>
            <a:r>
              <a:rPr lang="en-US" noProof="0" err="1"/>
              <a:t>úroveň</a:t>
            </a:r>
            <a:endParaRPr lang="en-US" noProof="0"/>
          </a:p>
          <a:p>
            <a:pPr lvl="3"/>
            <a:r>
              <a:rPr lang="en-US" noProof="0" err="1"/>
              <a:t>Čtvrtá</a:t>
            </a:r>
            <a:r>
              <a:rPr lang="en-US" noProof="0"/>
              <a:t> </a:t>
            </a:r>
            <a:r>
              <a:rPr lang="en-US" noProof="0" err="1"/>
              <a:t>úroveň</a:t>
            </a:r>
            <a:endParaRPr lang="en-US" noProof="0"/>
          </a:p>
          <a:p>
            <a:pPr lvl="4"/>
            <a:r>
              <a:rPr lang="en-US" noProof="0" err="1"/>
              <a:t>Pátá</a:t>
            </a:r>
            <a:r>
              <a:rPr lang="en-US" noProof="0"/>
              <a:t> </a:t>
            </a:r>
            <a:r>
              <a:rPr lang="en-US" noProof="0" err="1"/>
              <a:t>úroveň</a:t>
            </a:r>
            <a:endParaRPr lang="en-US" noProof="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 </a:t>
            </a:r>
            <a:r>
              <a:rPr lang="en-US" noProof="0" err="1"/>
              <a:t>lze</a:t>
            </a:r>
            <a:r>
              <a:rPr lang="en-US" noProof="0"/>
              <a:t> </a:t>
            </a:r>
            <a:r>
              <a:rPr lang="en-US" noProof="0" err="1"/>
              <a:t>upravit</a:t>
            </a:r>
            <a:r>
              <a:rPr lang="en-US" noProof="0"/>
              <a:t> </a:t>
            </a:r>
            <a:r>
              <a:rPr lang="en-US" noProof="0" err="1"/>
              <a:t>styl</a:t>
            </a:r>
            <a:r>
              <a:rPr lang="en-US" noProof="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sX0" fmla="*/ 0 w 1558756"/>
              <a:gd name="csY0" fmla="*/ 0 h 174659"/>
              <a:gd name="csX1" fmla="*/ 550760 w 1558756"/>
              <a:gd name="csY1" fmla="*/ 0 h 174659"/>
              <a:gd name="csX2" fmla="*/ 1085933 w 1558756"/>
              <a:gd name="csY2" fmla="*/ 0 h 174659"/>
              <a:gd name="csX3" fmla="*/ 1558756 w 1558756"/>
              <a:gd name="csY3" fmla="*/ 0 h 174659"/>
              <a:gd name="csX4" fmla="*/ 1558756 w 1558756"/>
              <a:gd name="csY4" fmla="*/ 174659 h 174659"/>
              <a:gd name="csX5" fmla="*/ 1070346 w 1558756"/>
              <a:gd name="csY5" fmla="*/ 174659 h 174659"/>
              <a:gd name="csX6" fmla="*/ 550760 w 1558756"/>
              <a:gd name="csY6" fmla="*/ 174659 h 174659"/>
              <a:gd name="csX7" fmla="*/ 0 w 1558756"/>
              <a:gd name="csY7" fmla="*/ 174659 h 174659"/>
              <a:gd name="csX8" fmla="*/ 0 w 1558756"/>
              <a:gd name="csY8" fmla="*/ 0 h 1746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en-US"/>
              <a:t>06.10.2024</a:t>
            </a:r>
            <a:endParaRPr lang="cs-CZ"/>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a:extLst>
              <a:ext uri="{96DAC541-7B7A-43D3-8B79-37D633B846F1}">
                <asvg:svgBlip xmlns:asvg="http://schemas.microsoft.com/office/drawing/2016/SVG/main" r:embed="rId18"/>
              </a:ext>
            </a:extLst>
          </a:blip>
          <a:srcRect/>
          <a:stretch/>
        </p:blipFill>
        <p:spPr>
          <a:xfrm>
            <a:off x="9332209" y="142690"/>
            <a:ext cx="2182415" cy="919892"/>
          </a:xfrm>
          <a:prstGeom prst="rect">
            <a:avLst/>
          </a:prstGeom>
        </p:spPr>
      </p:pic>
      <p:pic>
        <p:nvPicPr>
          <p:cNvPr id="3" name="Graphic 6">
            <a:hlinkClick r:id="rId19" action="ppaction://hlinksldjump"/>
            <a:extLst>
              <a:ext uri="{FF2B5EF4-FFF2-40B4-BE49-F238E27FC236}">
                <a16:creationId xmlns:a16="http://schemas.microsoft.com/office/drawing/2014/main" id="{CF166495-192D-33BA-A14F-5C428F48AA8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718633" y="6360618"/>
            <a:ext cx="1968377" cy="392138"/>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3"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fan1x.github.io/"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coliru.stacked-crooked.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Shift_register"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ww.arduino.cc/en/main/softwar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www.ksi.mff.cuni.cz/teaching/nswi170-web/" TargetMode="External"/><Relationship Id="rId2" Type="http://schemas.openxmlformats.org/officeDocument/2006/relationships/hyperlink" Target="https://fan1x.github.io/teaching/2526-pocsys"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s://recodex.mff.cuni.cz/"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hyperlink" Target="http://coliru.stacked-crooked.com/" TargetMode="External"/><Relationship Id="rId1" Type="http://schemas.openxmlformats.org/officeDocument/2006/relationships/slideLayout" Target="../slideLayouts/slideLayout4.xml"/><Relationship Id="rId4" Type="http://schemas.openxmlformats.org/officeDocument/2006/relationships/hyperlink" Target="http://www.arduino.cc/en/main/softwa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hyperlink" Target="https://coliru.stacked-crooked.com/"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eaching.ms.mff.cuni.cz/nswi170-web/pages/labs/coding/"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recodex.mff.cuni.cz/" TargetMode="Externa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F193AC42-4A96-F0B5-CADA-811139A1C028}"/>
              </a:ext>
            </a:extLst>
          </p:cNvPr>
          <p:cNvSpPr>
            <a:spLocks noGrp="1"/>
          </p:cNvSpPr>
          <p:nvPr>
            <p:ph type="body" sz="quarter" idx="18"/>
          </p:nvPr>
        </p:nvSpPr>
        <p:spPr>
          <a:xfrm>
            <a:off x="1023663" y="2403764"/>
            <a:ext cx="11168337" cy="2452254"/>
          </a:xfrm>
        </p:spPr>
        <p:txBody>
          <a:bodyPr lIns="72000">
            <a:noAutofit/>
          </a:bodyPr>
          <a:lstStyle/>
          <a:p>
            <a:r>
              <a:rPr lang="en-US" noProof="0"/>
              <a:t>Computer Systems</a:t>
            </a:r>
          </a:p>
          <a:p>
            <a:pPr lvl="1"/>
            <a:r>
              <a:rPr lang="en-US" sz="3200" noProof="0"/>
              <a:t>Labs - summer 2025/26</a:t>
            </a:r>
          </a:p>
          <a:p>
            <a:pPr lvl="2"/>
            <a:r>
              <a:rPr lang="en-US" sz="1800" noProof="0"/>
              <a:t>Tomáš Faltín, </a:t>
            </a:r>
            <a:r>
              <a:rPr lang="en-US" sz="1800" noProof="0">
                <a:hlinkClick r:id="rId2"/>
              </a:rPr>
              <a:t>https://fan1x.github.io/</a:t>
            </a:r>
            <a:endParaRPr lang="en-US" sz="1800" noProof="0"/>
          </a:p>
        </p:txBody>
      </p:sp>
    </p:spTree>
    <p:extLst>
      <p:ext uri="{BB962C8B-B14F-4D97-AF65-F5344CB8AC3E}">
        <p14:creationId xmlns:p14="http://schemas.microsoft.com/office/powerpoint/2010/main" val="425032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E1CAD-1AE8-E09E-F7E4-122017BF8C40}"/>
              </a:ext>
            </a:extLst>
          </p:cNvPr>
          <p:cNvSpPr>
            <a:spLocks noGrp="1"/>
          </p:cNvSpPr>
          <p:nvPr>
            <p:ph type="sldNum" sz="quarter" idx="12"/>
          </p:nvPr>
        </p:nvSpPr>
        <p:spPr/>
        <p:txBody>
          <a:bodyPr/>
          <a:lstStyle/>
          <a:p>
            <a:fld id="{DD144762-C3B5-42E9-94DB-4A2AA3CF9556}" type="slidenum">
              <a:rPr lang="cs-CZ" smtClean="0"/>
              <a:pPr/>
              <a:t>10</a:t>
            </a:fld>
            <a:endParaRPr lang="cs-CZ"/>
          </a:p>
        </p:txBody>
      </p:sp>
      <p:sp>
        <p:nvSpPr>
          <p:cNvPr id="3" name="Title 2">
            <a:extLst>
              <a:ext uri="{FF2B5EF4-FFF2-40B4-BE49-F238E27FC236}">
                <a16:creationId xmlns:a16="http://schemas.microsoft.com/office/drawing/2014/main" id="{B1045E73-4FB8-9CA6-6FE7-1F12A404C038}"/>
              </a:ext>
            </a:extLst>
          </p:cNvPr>
          <p:cNvSpPr>
            <a:spLocks noGrp="1"/>
          </p:cNvSpPr>
          <p:nvPr>
            <p:ph type="title"/>
          </p:nvPr>
        </p:nvSpPr>
        <p:spPr/>
        <p:txBody>
          <a:bodyPr/>
          <a:lstStyle/>
          <a:p>
            <a:r>
              <a:rPr lang="en-US"/>
              <a:t>Task 1: Personal </a:t>
            </a:r>
            <a:r>
              <a:rPr lang="en-US" err="1"/>
              <a:t>strlen</a:t>
            </a:r>
            <a:endParaRPr lang="en-US"/>
          </a:p>
        </p:txBody>
      </p:sp>
      <p:sp>
        <p:nvSpPr>
          <p:cNvPr id="4" name="Content Placeholder 3">
            <a:extLst>
              <a:ext uri="{FF2B5EF4-FFF2-40B4-BE49-F238E27FC236}">
                <a16:creationId xmlns:a16="http://schemas.microsoft.com/office/drawing/2014/main" id="{7A851AC5-2059-511A-F484-E43428BF9312}"/>
              </a:ext>
            </a:extLst>
          </p:cNvPr>
          <p:cNvSpPr>
            <a:spLocks noGrp="1"/>
          </p:cNvSpPr>
          <p:nvPr>
            <p:ph sz="quarter" idx="13"/>
          </p:nvPr>
        </p:nvSpPr>
        <p:spPr>
          <a:xfrm>
            <a:off x="244130" y="1175712"/>
            <a:ext cx="11703737" cy="5066294"/>
          </a:xfrm>
        </p:spPr>
        <p:txBody>
          <a:bodyPr/>
          <a:lstStyle/>
          <a:p>
            <a:r>
              <a:rPr lang="en-US"/>
              <a:t>Create a C function that counts a given string size</a:t>
            </a:r>
          </a:p>
          <a:p>
            <a:endParaRPr lang="en-US"/>
          </a:p>
          <a:p>
            <a:r>
              <a:rPr lang="en-US"/>
              <a:t>Use pointers for implementation</a:t>
            </a:r>
          </a:p>
          <a:p>
            <a:endParaRPr lang="en-US"/>
          </a:p>
          <a:p>
            <a:r>
              <a:rPr lang="en-US"/>
              <a:t>Use, e.g., </a:t>
            </a:r>
            <a:r>
              <a:rPr lang="en-US" err="1"/>
              <a:t>Coliru</a:t>
            </a:r>
            <a:r>
              <a:rPr lang="en-US"/>
              <a:t>: </a:t>
            </a:r>
            <a:r>
              <a:rPr lang="en-US">
                <a:hlinkClick r:id="rId2"/>
              </a:rPr>
              <a:t>https://coliru.stacked-crooked.com</a:t>
            </a:r>
            <a:r>
              <a:rPr lang="en-US"/>
              <a:t> for testing</a:t>
            </a:r>
          </a:p>
        </p:txBody>
      </p:sp>
      <p:sp>
        <p:nvSpPr>
          <p:cNvPr id="5" name="Content Placeholder 4">
            <a:extLst>
              <a:ext uri="{FF2B5EF4-FFF2-40B4-BE49-F238E27FC236}">
                <a16:creationId xmlns:a16="http://schemas.microsoft.com/office/drawing/2014/main" id="{BBBBAABD-EA7B-8D88-EC89-D6C0370CFE7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32431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F17702-83E4-F4C4-296C-D85C6B64DD2A}"/>
              </a:ext>
            </a:extLst>
          </p:cNvPr>
          <p:cNvSpPr>
            <a:spLocks noGrp="1"/>
          </p:cNvSpPr>
          <p:nvPr>
            <p:ph type="sldNum" sz="quarter" idx="12"/>
          </p:nvPr>
        </p:nvSpPr>
        <p:spPr/>
        <p:txBody>
          <a:bodyPr/>
          <a:lstStyle/>
          <a:p>
            <a:fld id="{DD144762-C3B5-42E9-94DB-4A2AA3CF9556}" type="slidenum">
              <a:rPr lang="cs-CZ" smtClean="0"/>
              <a:pPr/>
              <a:t>11</a:t>
            </a:fld>
            <a:endParaRPr lang="cs-CZ"/>
          </a:p>
        </p:txBody>
      </p:sp>
      <p:sp>
        <p:nvSpPr>
          <p:cNvPr id="3" name="Title 2">
            <a:extLst>
              <a:ext uri="{FF2B5EF4-FFF2-40B4-BE49-F238E27FC236}">
                <a16:creationId xmlns:a16="http://schemas.microsoft.com/office/drawing/2014/main" id="{7DF42BD8-D4B2-2EDF-FF78-C242BA58912A}"/>
              </a:ext>
            </a:extLst>
          </p:cNvPr>
          <p:cNvSpPr>
            <a:spLocks noGrp="1"/>
          </p:cNvSpPr>
          <p:nvPr>
            <p:ph type="title"/>
          </p:nvPr>
        </p:nvSpPr>
        <p:spPr/>
        <p:txBody>
          <a:bodyPr/>
          <a:lstStyle/>
          <a:p>
            <a:r>
              <a:rPr lang="en-US"/>
              <a:t>Task 2: Running Text</a:t>
            </a:r>
          </a:p>
        </p:txBody>
      </p:sp>
      <p:sp>
        <p:nvSpPr>
          <p:cNvPr id="4" name="Content Placeholder 3">
            <a:extLst>
              <a:ext uri="{FF2B5EF4-FFF2-40B4-BE49-F238E27FC236}">
                <a16:creationId xmlns:a16="http://schemas.microsoft.com/office/drawing/2014/main" id="{42CE85E9-95E5-4F65-2A57-529907595F06}"/>
              </a:ext>
            </a:extLst>
          </p:cNvPr>
          <p:cNvSpPr>
            <a:spLocks noGrp="1"/>
          </p:cNvSpPr>
          <p:nvPr>
            <p:ph sz="quarter" idx="13"/>
          </p:nvPr>
        </p:nvSpPr>
        <p:spPr>
          <a:xfrm>
            <a:off x="244130" y="1175712"/>
            <a:ext cx="11703737" cy="5066294"/>
          </a:xfrm>
        </p:spPr>
        <p:txBody>
          <a:bodyPr>
            <a:normAutofit/>
          </a:bodyPr>
          <a:lstStyle/>
          <a:p>
            <a:r>
              <a:rPr lang="en-US"/>
              <a:t>Create a running text message on LED display</a:t>
            </a:r>
          </a:p>
          <a:p>
            <a:pPr lvl="1"/>
            <a:r>
              <a:rPr lang="en-US"/>
              <a:t>Download the prepared starter pack and open it</a:t>
            </a:r>
          </a:p>
          <a:p>
            <a:pPr lvl="1"/>
            <a:r>
              <a:rPr lang="en-US"/>
              <a:t>Message is sent over via serial link</a:t>
            </a:r>
          </a:p>
          <a:p>
            <a:pPr lvl="2"/>
            <a:r>
              <a:rPr lang="en-US"/>
              <a:t>Use </a:t>
            </a:r>
            <a:r>
              <a:rPr lang="en-US" b="1" err="1">
                <a:latin typeface="Courier New" panose="02070309020205020404" pitchFamily="49" charset="0"/>
                <a:cs typeface="Courier New" panose="02070309020205020404" pitchFamily="49" charset="0"/>
              </a:rPr>
              <a:t>SerialInputHandler</a:t>
            </a:r>
            <a:r>
              <a:rPr lang="en-US"/>
              <a:t> class</a:t>
            </a:r>
          </a:p>
          <a:p>
            <a:pPr lvl="1"/>
            <a:r>
              <a:rPr lang="en-US"/>
              <a:t>Display multiplexing works like in the last assignment</a:t>
            </a:r>
          </a:p>
          <a:p>
            <a:pPr lvl="1"/>
            <a:r>
              <a:rPr lang="en-US"/>
              <a:t>Text scrolls (4 chars are visible at a time)</a:t>
            </a:r>
          </a:p>
          <a:p>
            <a:pPr lvl="2"/>
            <a:r>
              <a:rPr lang="en-US"/>
              <a:t>Advance position by 1 to right every 300ms</a:t>
            </a:r>
          </a:p>
          <a:p>
            <a:pPr lvl="2"/>
            <a:r>
              <a:rPr lang="en-US"/>
              <a:t>Loop the scrolling (once it scrolls our, start over again)</a:t>
            </a:r>
          </a:p>
          <a:p>
            <a:pPr lvl="1"/>
            <a:r>
              <a:rPr lang="en-US"/>
              <a:t>Use pointers in your code!</a:t>
            </a:r>
          </a:p>
          <a:p>
            <a:endParaRPr lang="en-US"/>
          </a:p>
        </p:txBody>
      </p:sp>
      <p:sp>
        <p:nvSpPr>
          <p:cNvPr id="5" name="Content Placeholder 4">
            <a:extLst>
              <a:ext uri="{FF2B5EF4-FFF2-40B4-BE49-F238E27FC236}">
                <a16:creationId xmlns:a16="http://schemas.microsoft.com/office/drawing/2014/main" id="{9A5B766F-673C-2172-0375-88B6884100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46057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7EA2-2B30-FA18-92BE-BF7F8AE0FB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9DBCE-40A4-4E31-CDE1-09435275C7D8}"/>
              </a:ext>
            </a:extLst>
          </p:cNvPr>
          <p:cNvSpPr>
            <a:spLocks noGrp="1"/>
          </p:cNvSpPr>
          <p:nvPr>
            <p:ph type="sldNum" sz="quarter" idx="12"/>
          </p:nvPr>
        </p:nvSpPr>
        <p:spPr/>
        <p:txBody>
          <a:bodyPr/>
          <a:lstStyle/>
          <a:p>
            <a:fld id="{DD144762-C3B5-42E9-94DB-4A2AA3CF9556}" type="slidenum">
              <a:rPr lang="cs-CZ" smtClean="0"/>
              <a:pPr/>
              <a:t>12</a:t>
            </a:fld>
            <a:endParaRPr lang="cs-CZ"/>
          </a:p>
        </p:txBody>
      </p:sp>
      <p:sp>
        <p:nvSpPr>
          <p:cNvPr id="3" name="Title 2">
            <a:extLst>
              <a:ext uri="{FF2B5EF4-FFF2-40B4-BE49-F238E27FC236}">
                <a16:creationId xmlns:a16="http://schemas.microsoft.com/office/drawing/2014/main" id="{52ED72AC-4C65-1B61-1F6D-3C25E9569811}"/>
              </a:ext>
            </a:extLst>
          </p:cNvPr>
          <p:cNvSpPr>
            <a:spLocks noGrp="1"/>
          </p:cNvSpPr>
          <p:nvPr>
            <p:ph type="title"/>
          </p:nvPr>
        </p:nvSpPr>
        <p:spPr/>
        <p:txBody>
          <a:bodyPr/>
          <a:lstStyle/>
          <a:p>
            <a:r>
              <a:rPr lang="en-US"/>
              <a:t>Questions? </a:t>
            </a:r>
          </a:p>
        </p:txBody>
      </p:sp>
      <p:sp>
        <p:nvSpPr>
          <p:cNvPr id="4" name="Content Placeholder 3">
            <a:extLst>
              <a:ext uri="{FF2B5EF4-FFF2-40B4-BE49-F238E27FC236}">
                <a16:creationId xmlns:a16="http://schemas.microsoft.com/office/drawing/2014/main" id="{8146148F-29D8-0990-F8E5-0B2EB3323F48}"/>
              </a:ext>
            </a:extLst>
          </p:cNvPr>
          <p:cNvSpPr>
            <a:spLocks noGrp="1"/>
          </p:cNvSpPr>
          <p:nvPr>
            <p:ph sz="quarter" idx="13"/>
          </p:nvPr>
        </p:nvSpPr>
        <p:spPr>
          <a:xfrm>
            <a:off x="244130" y="1175712"/>
            <a:ext cx="11703737" cy="5066294"/>
          </a:xfrm>
        </p:spPr>
        <p:txBody>
          <a:bodyPr>
            <a:normAutofit/>
          </a:bodyPr>
          <a:lstStyle/>
          <a:p>
            <a:r>
              <a:rPr lang="en-US">
                <a:sym typeface="Wingdings" panose="05000000000000000000" pitchFamily="2" charset="2"/>
              </a:rPr>
              <a:t>Ping me if anything unclear</a:t>
            </a:r>
          </a:p>
          <a:p>
            <a:endParaRPr lang="en-US"/>
          </a:p>
          <a:p>
            <a:r>
              <a:rPr lang="en-US"/>
              <a:t>Fill the survey!</a:t>
            </a:r>
          </a:p>
          <a:p>
            <a:endParaRPr lang="en-US"/>
          </a:p>
          <a:p>
            <a:r>
              <a:rPr lang="en-US"/>
              <a:t>Good luck </a:t>
            </a:r>
            <a:r>
              <a:rPr lang="en-US">
                <a:sym typeface="Wingdings" panose="05000000000000000000" pitchFamily="2" charset="2"/>
              </a:rPr>
              <a:t> </a:t>
            </a:r>
          </a:p>
        </p:txBody>
      </p:sp>
      <p:sp>
        <p:nvSpPr>
          <p:cNvPr id="5" name="Content Placeholder 4">
            <a:extLst>
              <a:ext uri="{FF2B5EF4-FFF2-40B4-BE49-F238E27FC236}">
                <a16:creationId xmlns:a16="http://schemas.microsoft.com/office/drawing/2014/main" id="{BE034509-7242-B161-08F5-DBA8FDD9C22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2498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FCC70-5B09-EBED-22B1-F771A51E85C6}"/>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98004EA-071E-9297-CD04-4526E20CBAE7}"/>
              </a:ext>
            </a:extLst>
          </p:cNvPr>
          <p:cNvSpPr>
            <a:spLocks noGrp="1"/>
          </p:cNvSpPr>
          <p:nvPr>
            <p:ph type="body" sz="quarter" idx="13"/>
          </p:nvPr>
        </p:nvSpPr>
        <p:spPr>
          <a:xfrm>
            <a:off x="1866899" y="2293938"/>
            <a:ext cx="8856519" cy="2270125"/>
          </a:xfrm>
        </p:spPr>
        <p:txBody>
          <a:bodyPr anchor="ctr"/>
          <a:lstStyle/>
          <a:p>
            <a:r>
              <a:rPr lang="en-US" noProof="0"/>
              <a:t>Lab </a:t>
            </a:r>
            <a:r>
              <a:rPr lang="cs-CZ"/>
              <a:t>0</a:t>
            </a:r>
            <a:r>
              <a:rPr lang="en-US"/>
              <a:t>5</a:t>
            </a:r>
            <a:endParaRPr lang="en-US" noProof="0"/>
          </a:p>
          <a:p>
            <a:r>
              <a:rPr lang="en-US" b="0"/>
              <a:t>13/04</a:t>
            </a:r>
            <a:r>
              <a:rPr lang="en-US" b="0" noProof="0"/>
              <a:t>/2026</a:t>
            </a:r>
          </a:p>
          <a:p>
            <a:r>
              <a:rPr lang="cs-CZ" b="0"/>
              <a:t>04</a:t>
            </a:r>
            <a:r>
              <a:rPr lang="en-US" b="0" noProof="0"/>
              <a:t>/0</a:t>
            </a:r>
            <a:r>
              <a:rPr lang="cs-CZ" b="0" noProof="0"/>
              <a:t>5</a:t>
            </a:r>
            <a:r>
              <a:rPr lang="en-US" b="0" noProof="0"/>
              <a:t>/2026</a:t>
            </a:r>
          </a:p>
        </p:txBody>
      </p:sp>
    </p:spTree>
    <p:extLst>
      <p:ext uri="{BB962C8B-B14F-4D97-AF65-F5344CB8AC3E}">
        <p14:creationId xmlns:p14="http://schemas.microsoft.com/office/powerpoint/2010/main" val="34526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2D29C-4157-B5C0-78E8-A3A5E4BB118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CDC49-2D0E-F358-0F66-3F8BB02924D3}"/>
              </a:ext>
            </a:extLst>
          </p:cNvPr>
          <p:cNvSpPr>
            <a:spLocks noGrp="1"/>
          </p:cNvSpPr>
          <p:nvPr>
            <p:ph type="sldNum" sz="quarter" idx="12"/>
          </p:nvPr>
        </p:nvSpPr>
        <p:spPr/>
        <p:txBody>
          <a:bodyPr/>
          <a:lstStyle/>
          <a:p>
            <a:fld id="{DD144762-C3B5-42E9-94DB-4A2AA3CF9556}" type="slidenum">
              <a:rPr lang="cs-CZ" smtClean="0"/>
              <a:pPr/>
              <a:t>14</a:t>
            </a:fld>
            <a:endParaRPr lang="cs-CZ"/>
          </a:p>
        </p:txBody>
      </p:sp>
      <p:sp>
        <p:nvSpPr>
          <p:cNvPr id="3" name="Title 2">
            <a:extLst>
              <a:ext uri="{FF2B5EF4-FFF2-40B4-BE49-F238E27FC236}">
                <a16:creationId xmlns:a16="http://schemas.microsoft.com/office/drawing/2014/main" id="{01329AC5-77C0-C82D-2763-0B9D72D66970}"/>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1DFBE37D-95D6-F3B8-03D7-460687C36872}"/>
              </a:ext>
            </a:extLst>
          </p:cNvPr>
          <p:cNvSpPr>
            <a:spLocks noGrp="1"/>
          </p:cNvSpPr>
          <p:nvPr>
            <p:ph sz="quarter" idx="13"/>
          </p:nvPr>
        </p:nvSpPr>
        <p:spPr/>
        <p:txBody>
          <a:bodyPr>
            <a:normAutofit/>
          </a:bodyPr>
          <a:lstStyle/>
          <a:p>
            <a:r>
              <a:rPr lang="en-US" b="1"/>
              <a:t>Be aware of (new) deadline - </a:t>
            </a:r>
            <a:r>
              <a:rPr lang="en-US" b="1">
                <a:solidFill>
                  <a:schemeClr val="accent1"/>
                </a:solidFill>
              </a:rPr>
              <a:t>Tuesday 21:59</a:t>
            </a:r>
          </a:p>
          <a:p>
            <a:endParaRPr lang="en-US" b="1"/>
          </a:p>
          <a:p>
            <a:r>
              <a:rPr lang="en-US" b="1"/>
              <a:t>Request a review after fixing the problems</a:t>
            </a:r>
          </a:p>
          <a:p>
            <a:endParaRPr lang="en-US" b="1"/>
          </a:p>
          <a:p>
            <a:r>
              <a:rPr lang="en-US" b="1"/>
              <a:t>Test locally first (10 attempts only)</a:t>
            </a:r>
          </a:p>
          <a:p>
            <a:endParaRPr lang="en-US" b="1"/>
          </a:p>
          <a:p>
            <a:r>
              <a:rPr lang="en-US" b="1">
                <a:solidFill>
                  <a:schemeClr val="accent1"/>
                </a:solidFill>
              </a:rPr>
              <a:t>Lab test demo</a:t>
            </a:r>
          </a:p>
          <a:p>
            <a:endParaRPr lang="en-US"/>
          </a:p>
        </p:txBody>
      </p:sp>
      <p:sp>
        <p:nvSpPr>
          <p:cNvPr id="5" name="Content Placeholder 4">
            <a:extLst>
              <a:ext uri="{FF2B5EF4-FFF2-40B4-BE49-F238E27FC236}">
                <a16:creationId xmlns:a16="http://schemas.microsoft.com/office/drawing/2014/main" id="{B0775649-8556-10EC-4CF1-5F264CBB9991}"/>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61972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5E8B87-80F9-E014-BC47-20930CCC2888}"/>
              </a:ext>
            </a:extLst>
          </p:cNvPr>
          <p:cNvSpPr>
            <a:spLocks noGrp="1"/>
          </p:cNvSpPr>
          <p:nvPr>
            <p:ph type="sldNum" sz="quarter" idx="12"/>
          </p:nvPr>
        </p:nvSpPr>
        <p:spPr/>
        <p:txBody>
          <a:bodyPr/>
          <a:lstStyle/>
          <a:p>
            <a:fld id="{DD144762-C3B5-42E9-94DB-4A2AA3CF9556}" type="slidenum">
              <a:rPr lang="cs-CZ" smtClean="0"/>
              <a:pPr/>
              <a:t>15</a:t>
            </a:fld>
            <a:endParaRPr lang="cs-CZ"/>
          </a:p>
        </p:txBody>
      </p:sp>
      <p:sp>
        <p:nvSpPr>
          <p:cNvPr id="3" name="Title 2">
            <a:extLst>
              <a:ext uri="{FF2B5EF4-FFF2-40B4-BE49-F238E27FC236}">
                <a16:creationId xmlns:a16="http://schemas.microsoft.com/office/drawing/2014/main" id="{BDD9160B-A0D7-7114-19CF-0CCFA9A407FE}"/>
              </a:ext>
            </a:extLst>
          </p:cNvPr>
          <p:cNvSpPr>
            <a:spLocks noGrp="1"/>
          </p:cNvSpPr>
          <p:nvPr>
            <p:ph type="title"/>
          </p:nvPr>
        </p:nvSpPr>
        <p:spPr/>
        <p:txBody>
          <a:bodyPr/>
          <a:lstStyle/>
          <a:p>
            <a:r>
              <a:rPr lang="en-US"/>
              <a:t>Time Multiplexing</a:t>
            </a:r>
          </a:p>
        </p:txBody>
      </p:sp>
      <p:sp>
        <p:nvSpPr>
          <p:cNvPr id="4" name="Content Placeholder 3">
            <a:extLst>
              <a:ext uri="{FF2B5EF4-FFF2-40B4-BE49-F238E27FC236}">
                <a16:creationId xmlns:a16="http://schemas.microsoft.com/office/drawing/2014/main" id="{0ADEC852-0C87-1A3C-408F-6137665D5E88}"/>
              </a:ext>
            </a:extLst>
          </p:cNvPr>
          <p:cNvSpPr>
            <a:spLocks noGrp="1"/>
          </p:cNvSpPr>
          <p:nvPr>
            <p:ph sz="quarter" idx="13"/>
          </p:nvPr>
        </p:nvSpPr>
        <p:spPr>
          <a:xfrm>
            <a:off x="244130" y="1175712"/>
            <a:ext cx="11703737" cy="5066294"/>
          </a:xfrm>
        </p:spPr>
        <p:txBody>
          <a:bodyPr/>
          <a:lstStyle/>
          <a:p>
            <a:r>
              <a:rPr lang="en-US" b="1"/>
              <a:t>Lab4: 7segment display</a:t>
            </a:r>
          </a:p>
          <a:p>
            <a:pPr marL="342900" indent="-342900">
              <a:buFont typeface="Arial" panose="020B0604020202020204" pitchFamily="34" charset="0"/>
              <a:buChar char="•"/>
            </a:pPr>
            <a:r>
              <a:rPr lang="en-US"/>
              <a:t>The counter shows a number 0-9999, a single digit at a time</a:t>
            </a:r>
          </a:p>
          <a:p>
            <a:pPr marL="342900" indent="-342900">
              <a:buFont typeface="Arial" panose="020B0604020202020204" pitchFamily="34" charset="0"/>
              <a:buChar char="•"/>
            </a:pPr>
            <a:r>
              <a:rPr lang="en-US"/>
              <a:t>Buttons 1 &amp; 2: perform increment &amp; decrement</a:t>
            </a:r>
          </a:p>
          <a:p>
            <a:pPr marL="342900" indent="-342900">
              <a:buFont typeface="Arial" panose="020B0604020202020204" pitchFamily="34" charset="0"/>
              <a:buChar char="•"/>
            </a:pPr>
            <a:r>
              <a:rPr lang="en-US"/>
              <a:t>Button 3: change the visible digit</a:t>
            </a:r>
          </a:p>
          <a:p>
            <a:pPr marL="342900" indent="-342900">
              <a:buFont typeface="Arial" panose="020B0604020202020204" pitchFamily="34" charset="0"/>
              <a:buChar char="•"/>
            </a:pPr>
            <a:endParaRPr lang="en-US"/>
          </a:p>
          <a:p>
            <a:endParaRPr lang="en-US"/>
          </a:p>
          <a:p>
            <a:r>
              <a:rPr lang="en-US"/>
              <a:t>Take </a:t>
            </a:r>
            <a:r>
              <a:rPr lang="en-US" b="1"/>
              <a:t>your colleague's </a:t>
            </a:r>
            <a:r>
              <a:rPr lang="en-US"/>
              <a:t>code, discuss and code-review it together</a:t>
            </a:r>
          </a:p>
          <a:p>
            <a:pPr marL="342900" indent="-342900">
              <a:buFont typeface="Arial" panose="020B0604020202020204" pitchFamily="34" charset="0"/>
              <a:buChar char="•"/>
            </a:pPr>
            <a:r>
              <a:rPr lang="en-US">
                <a:sym typeface="Wingdings" panose="05000000000000000000" pitchFamily="2" charset="2"/>
              </a:rPr>
              <a:t> What do you like and why? What did you do differently? </a:t>
            </a:r>
          </a:p>
          <a:p>
            <a:pPr marL="342900" indent="-342900">
              <a:buFont typeface="Arial" panose="020B0604020202020204" pitchFamily="34" charset="0"/>
              <a:buChar char="•"/>
            </a:pPr>
            <a:r>
              <a:rPr lang="en-US">
                <a:sym typeface="Wingdings" panose="05000000000000000000" pitchFamily="2" charset="2"/>
              </a:rPr>
              <a:t> What do you dislike and why? Discuss a potential fix</a:t>
            </a:r>
            <a:endParaRPr lang="en-US"/>
          </a:p>
        </p:txBody>
      </p:sp>
      <p:sp>
        <p:nvSpPr>
          <p:cNvPr id="5" name="Content Placeholder 4">
            <a:extLst>
              <a:ext uri="{FF2B5EF4-FFF2-40B4-BE49-F238E27FC236}">
                <a16:creationId xmlns:a16="http://schemas.microsoft.com/office/drawing/2014/main" id="{3A8D7BEA-5C17-F530-EBD3-5A319D09D6D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6364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A8756D-377D-E78C-CE4C-91E8731F6F28}"/>
              </a:ext>
            </a:extLst>
          </p:cNvPr>
          <p:cNvSpPr>
            <a:spLocks noGrp="1"/>
          </p:cNvSpPr>
          <p:nvPr>
            <p:ph type="sldNum" sz="quarter" idx="12"/>
          </p:nvPr>
        </p:nvSpPr>
        <p:spPr/>
        <p:txBody>
          <a:bodyPr/>
          <a:lstStyle/>
          <a:p>
            <a:fld id="{DD144762-C3B5-42E9-94DB-4A2AA3CF9556}" type="slidenum">
              <a:rPr lang="cs-CZ" smtClean="0"/>
              <a:pPr/>
              <a:t>16</a:t>
            </a:fld>
            <a:endParaRPr lang="cs-CZ"/>
          </a:p>
        </p:txBody>
      </p:sp>
      <p:sp>
        <p:nvSpPr>
          <p:cNvPr id="3" name="Title 2">
            <a:extLst>
              <a:ext uri="{FF2B5EF4-FFF2-40B4-BE49-F238E27FC236}">
                <a16:creationId xmlns:a16="http://schemas.microsoft.com/office/drawing/2014/main" id="{48B1F338-CCFA-A675-BB9F-1AE19F66E22D}"/>
              </a:ext>
            </a:extLst>
          </p:cNvPr>
          <p:cNvSpPr>
            <a:spLocks noGrp="1"/>
          </p:cNvSpPr>
          <p:nvPr>
            <p:ph type="title"/>
          </p:nvPr>
        </p:nvSpPr>
        <p:spPr/>
        <p:txBody>
          <a:bodyPr/>
          <a:lstStyle/>
          <a:p>
            <a:r>
              <a:rPr lang="en-US"/>
              <a:t>Beeper</a:t>
            </a:r>
          </a:p>
        </p:txBody>
      </p:sp>
      <p:sp>
        <p:nvSpPr>
          <p:cNvPr id="4" name="Content Placeholder 3">
            <a:extLst>
              <a:ext uri="{FF2B5EF4-FFF2-40B4-BE49-F238E27FC236}">
                <a16:creationId xmlns:a16="http://schemas.microsoft.com/office/drawing/2014/main" id="{4F881171-9998-2E8C-7496-E727BD43B2F2}"/>
              </a:ext>
            </a:extLst>
          </p:cNvPr>
          <p:cNvSpPr>
            <a:spLocks noGrp="1"/>
          </p:cNvSpPr>
          <p:nvPr>
            <p:ph sz="quarter" idx="13"/>
          </p:nvPr>
        </p:nvSpPr>
        <p:spPr/>
        <p:txBody>
          <a:bodyPr/>
          <a:lstStyle/>
          <a:p>
            <a:r>
              <a:rPr lang="en-US" b="1"/>
              <a:t>Task 0: Beeper</a:t>
            </a:r>
          </a:p>
        </p:txBody>
      </p:sp>
      <p:sp>
        <p:nvSpPr>
          <p:cNvPr id="5" name="Content Placeholder 4">
            <a:extLst>
              <a:ext uri="{FF2B5EF4-FFF2-40B4-BE49-F238E27FC236}">
                <a16:creationId xmlns:a16="http://schemas.microsoft.com/office/drawing/2014/main" id="{5AD0AB0F-4C93-EEF8-3687-807FA290DDB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29010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D34D97-973E-4EF2-2504-CC9998962783}"/>
              </a:ext>
            </a:extLst>
          </p:cNvPr>
          <p:cNvSpPr>
            <a:spLocks noGrp="1"/>
          </p:cNvSpPr>
          <p:nvPr>
            <p:ph type="sldNum" sz="quarter" idx="12"/>
          </p:nvPr>
        </p:nvSpPr>
        <p:spPr/>
        <p:txBody>
          <a:bodyPr/>
          <a:lstStyle/>
          <a:p>
            <a:fld id="{DD144762-C3B5-42E9-94DB-4A2AA3CF9556}" type="slidenum">
              <a:rPr lang="cs-CZ" smtClean="0"/>
              <a:pPr/>
              <a:t>17</a:t>
            </a:fld>
            <a:endParaRPr lang="cs-CZ"/>
          </a:p>
        </p:txBody>
      </p:sp>
      <p:sp>
        <p:nvSpPr>
          <p:cNvPr id="3" name="Title 2">
            <a:extLst>
              <a:ext uri="{FF2B5EF4-FFF2-40B4-BE49-F238E27FC236}">
                <a16:creationId xmlns:a16="http://schemas.microsoft.com/office/drawing/2014/main" id="{659179FD-654C-BBAF-D797-63C5D67A51A8}"/>
              </a:ext>
            </a:extLst>
          </p:cNvPr>
          <p:cNvSpPr>
            <a:spLocks noGrp="1"/>
          </p:cNvSpPr>
          <p:nvPr>
            <p:ph type="title"/>
          </p:nvPr>
        </p:nvSpPr>
        <p:spPr/>
        <p:txBody>
          <a:bodyPr/>
          <a:lstStyle/>
          <a:p>
            <a:r>
              <a:rPr lang="en-US"/>
              <a:t>Display Experiments (with your </a:t>
            </a:r>
            <a:r>
              <a:rPr lang="en-US">
                <a:solidFill>
                  <a:schemeClr val="accent1"/>
                </a:solidFill>
              </a:rPr>
              <a:t>colleague's</a:t>
            </a:r>
            <a:r>
              <a:rPr lang="en-US"/>
              <a:t> code)</a:t>
            </a:r>
          </a:p>
        </p:txBody>
      </p:sp>
      <p:sp>
        <p:nvSpPr>
          <p:cNvPr id="4" name="Content Placeholder 3">
            <a:extLst>
              <a:ext uri="{FF2B5EF4-FFF2-40B4-BE49-F238E27FC236}">
                <a16:creationId xmlns:a16="http://schemas.microsoft.com/office/drawing/2014/main" id="{8E150EBA-FEF6-50FA-5D2B-DDA19423E3E1}"/>
              </a:ext>
            </a:extLst>
          </p:cNvPr>
          <p:cNvSpPr>
            <a:spLocks noGrp="1"/>
          </p:cNvSpPr>
          <p:nvPr>
            <p:ph sz="quarter" idx="13"/>
          </p:nvPr>
        </p:nvSpPr>
        <p:spPr/>
        <p:txBody>
          <a:bodyPr/>
          <a:lstStyle/>
          <a:p>
            <a:r>
              <a:rPr lang="en-US" b="1"/>
              <a:t>Task 1: Show all numbers - naïve approach </a:t>
            </a:r>
          </a:p>
          <a:p>
            <a:pPr marL="342900" indent="-342900">
              <a:buFont typeface="Arial" panose="020B0604020202020204" pitchFamily="34" charset="0"/>
              <a:buChar char="•"/>
            </a:pPr>
            <a:r>
              <a:rPr lang="en-US"/>
              <a:t>Button 1 &amp; 2: increment/decrement by 1</a:t>
            </a:r>
          </a:p>
          <a:p>
            <a:pPr marL="342900" indent="-342900">
              <a:buFont typeface="Arial" panose="020B0604020202020204" pitchFamily="34" charset="0"/>
              <a:buChar char="•"/>
            </a:pPr>
            <a:r>
              <a:rPr lang="en-US"/>
              <a:t>Display all 4 numbers in every loop()</a:t>
            </a:r>
          </a:p>
          <a:p>
            <a:pPr marL="342900" indent="-342900">
              <a:buFont typeface="Arial" panose="020B0604020202020204" pitchFamily="34" charset="0"/>
              <a:buChar char="•"/>
            </a:pPr>
            <a:endParaRPr lang="en-US"/>
          </a:p>
          <a:p>
            <a:r>
              <a:rPr lang="en-US" b="1"/>
              <a:t>Do you see any anomaly? </a:t>
            </a:r>
          </a:p>
          <a:p>
            <a:r>
              <a:rPr lang="en-US"/>
              <a:t>If not, try to put </a:t>
            </a:r>
            <a:r>
              <a:rPr lang="en-US">
                <a:latin typeface="Consolas" panose="020B0609020204030204" pitchFamily="49" charset="0"/>
              </a:rPr>
              <a:t>delay(2) </a:t>
            </a:r>
            <a:r>
              <a:rPr lang="en-US"/>
              <a:t>at the end of the loop</a:t>
            </a:r>
          </a:p>
        </p:txBody>
      </p:sp>
      <p:sp>
        <p:nvSpPr>
          <p:cNvPr id="5" name="Content Placeholder 4">
            <a:extLst>
              <a:ext uri="{FF2B5EF4-FFF2-40B4-BE49-F238E27FC236}">
                <a16:creationId xmlns:a16="http://schemas.microsoft.com/office/drawing/2014/main" id="{0EBACEEF-5C54-9C3A-7C56-C68A4E1A270B}"/>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762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27074-2C2F-436F-8CEB-663129677E95}"/>
              </a:ext>
            </a:extLst>
          </p:cNvPr>
          <p:cNvSpPr>
            <a:spLocks noGrp="1"/>
          </p:cNvSpPr>
          <p:nvPr>
            <p:ph type="sldNum" sz="quarter" idx="12"/>
          </p:nvPr>
        </p:nvSpPr>
        <p:spPr/>
        <p:txBody>
          <a:bodyPr/>
          <a:lstStyle/>
          <a:p>
            <a:fld id="{DD144762-C3B5-42E9-94DB-4A2AA3CF9556}" type="slidenum">
              <a:rPr lang="cs-CZ" smtClean="0"/>
              <a:pPr/>
              <a:t>18</a:t>
            </a:fld>
            <a:endParaRPr lang="cs-CZ"/>
          </a:p>
        </p:txBody>
      </p:sp>
      <p:sp>
        <p:nvSpPr>
          <p:cNvPr id="3" name="Title 2">
            <a:extLst>
              <a:ext uri="{FF2B5EF4-FFF2-40B4-BE49-F238E27FC236}">
                <a16:creationId xmlns:a16="http://schemas.microsoft.com/office/drawing/2014/main" id="{5BC3F580-6380-BCDB-28E1-D30DE9027508}"/>
              </a:ext>
            </a:extLst>
          </p:cNvPr>
          <p:cNvSpPr>
            <a:spLocks noGrp="1"/>
          </p:cNvSpPr>
          <p:nvPr>
            <p:ph type="title"/>
          </p:nvPr>
        </p:nvSpPr>
        <p:spPr/>
        <p:txBody>
          <a:bodyPr/>
          <a:lstStyle/>
          <a:p>
            <a:r>
              <a:rPr lang="en-US"/>
              <a:t>Display Experiments (with your </a:t>
            </a:r>
            <a:r>
              <a:rPr lang="en-US">
                <a:solidFill>
                  <a:schemeClr val="accent1"/>
                </a:solidFill>
              </a:rPr>
              <a:t>colleague's</a:t>
            </a:r>
            <a:r>
              <a:rPr lang="en-US"/>
              <a:t> code)</a:t>
            </a:r>
          </a:p>
        </p:txBody>
      </p:sp>
      <p:sp>
        <p:nvSpPr>
          <p:cNvPr id="4" name="Content Placeholder 3">
            <a:extLst>
              <a:ext uri="{FF2B5EF4-FFF2-40B4-BE49-F238E27FC236}">
                <a16:creationId xmlns:a16="http://schemas.microsoft.com/office/drawing/2014/main" id="{7ECB0A88-4D48-3490-1D0E-864F4DE958F2}"/>
              </a:ext>
            </a:extLst>
          </p:cNvPr>
          <p:cNvSpPr>
            <a:spLocks noGrp="1"/>
          </p:cNvSpPr>
          <p:nvPr>
            <p:ph sz="quarter" idx="13"/>
          </p:nvPr>
        </p:nvSpPr>
        <p:spPr>
          <a:xfrm>
            <a:off x="244130" y="1175712"/>
            <a:ext cx="11703737" cy="5066294"/>
          </a:xfrm>
        </p:spPr>
        <p:txBody>
          <a:bodyPr/>
          <a:lstStyle/>
          <a:p>
            <a:r>
              <a:rPr lang="en-US" b="1"/>
              <a:t>Task 2: Show all numbers – multiplexing</a:t>
            </a:r>
          </a:p>
          <a:p>
            <a:pPr marL="342900" indent="-342900">
              <a:buFont typeface="Arial" panose="020B0604020202020204" pitchFamily="34" charset="0"/>
              <a:buChar char="•"/>
            </a:pPr>
            <a:r>
              <a:rPr lang="en-US"/>
              <a:t>Display a single digit at a time</a:t>
            </a:r>
            <a:endParaRPr lang="en-US" b="1"/>
          </a:p>
          <a:p>
            <a:pPr marL="342900" indent="-342900">
              <a:buFont typeface="Arial" panose="020B0604020202020204" pitchFamily="34" charset="0"/>
              <a:buChar char="•"/>
            </a:pPr>
            <a:r>
              <a:rPr lang="en-US"/>
              <a:t>1 loop ~ 1 digit</a:t>
            </a:r>
          </a:p>
          <a:p>
            <a:pPr marL="342900" indent="-342900">
              <a:buFont typeface="Arial" panose="020B0604020202020204" pitchFamily="34" charset="0"/>
              <a:buChar char="•"/>
            </a:pPr>
            <a:r>
              <a:rPr lang="en-US"/>
              <a:t>Each loop takes the same amount of time</a:t>
            </a:r>
          </a:p>
          <a:p>
            <a:pPr marL="342900" indent="-342900">
              <a:buFont typeface="Arial" panose="020B0604020202020204" pitchFamily="34" charset="0"/>
              <a:buChar char="•"/>
            </a:pPr>
            <a:endParaRPr lang="en-US"/>
          </a:p>
          <a:p>
            <a:endParaRPr lang="en-US"/>
          </a:p>
          <a:p>
            <a:r>
              <a:rPr lang="en-US" b="1"/>
              <a:t>Separate a display control from the rest of your code</a:t>
            </a:r>
          </a:p>
        </p:txBody>
      </p:sp>
      <p:sp>
        <p:nvSpPr>
          <p:cNvPr id="5" name="Content Placeholder 4">
            <a:extLst>
              <a:ext uri="{FF2B5EF4-FFF2-40B4-BE49-F238E27FC236}">
                <a16:creationId xmlns:a16="http://schemas.microsoft.com/office/drawing/2014/main" id="{6350C38A-7EFA-F318-60FF-25A63BFAB63E}"/>
              </a:ext>
            </a:extLst>
          </p:cNvPr>
          <p:cNvSpPr>
            <a:spLocks noGrp="1"/>
          </p:cNvSpPr>
          <p:nvPr>
            <p:ph sz="quarter" idx="14"/>
          </p:nvPr>
        </p:nvSpPr>
        <p:spPr/>
        <p:txBody>
          <a:bodyPr/>
          <a:lstStyle/>
          <a:p>
            <a:endParaRPr lang="en-US"/>
          </a:p>
        </p:txBody>
      </p:sp>
      <p:sp>
        <p:nvSpPr>
          <p:cNvPr id="6" name="Speech Bubble: Rectangle with Corners Rounded 5">
            <a:extLst>
              <a:ext uri="{FF2B5EF4-FFF2-40B4-BE49-F238E27FC236}">
                <a16:creationId xmlns:a16="http://schemas.microsoft.com/office/drawing/2014/main" id="{EC4A6874-7C27-D2E3-803B-1E8BDF5119D7}"/>
              </a:ext>
            </a:extLst>
          </p:cNvPr>
          <p:cNvSpPr/>
          <p:nvPr/>
        </p:nvSpPr>
        <p:spPr>
          <a:xfrm>
            <a:off x="5730155" y="2328237"/>
            <a:ext cx="731686" cy="489568"/>
          </a:xfrm>
          <a:prstGeom prst="wedgeRoundRectCallout">
            <a:avLst>
              <a:gd name="adj1" fmla="val -86152"/>
              <a:gd name="adj2" fmla="val -256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cs-CZ" sz="1600" err="1"/>
              <a:t>Why</a:t>
            </a:r>
            <a:r>
              <a:rPr lang="cs-CZ" sz="1600"/>
              <a:t>?</a:t>
            </a:r>
            <a:endParaRPr lang="en-US" sz="1600"/>
          </a:p>
        </p:txBody>
      </p:sp>
    </p:spTree>
    <p:extLst>
      <p:ext uri="{BB962C8B-B14F-4D97-AF65-F5344CB8AC3E}">
        <p14:creationId xmlns:p14="http://schemas.microsoft.com/office/powerpoint/2010/main" val="51143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BA5915-945E-E980-BD35-59EEC99DD9AA}"/>
              </a:ext>
            </a:extLst>
          </p:cNvPr>
          <p:cNvSpPr>
            <a:spLocks noGrp="1"/>
          </p:cNvSpPr>
          <p:nvPr>
            <p:ph type="sldNum" sz="quarter" idx="12"/>
          </p:nvPr>
        </p:nvSpPr>
        <p:spPr/>
        <p:txBody>
          <a:bodyPr/>
          <a:lstStyle/>
          <a:p>
            <a:fld id="{DD144762-C3B5-42E9-94DB-4A2AA3CF9556}" type="slidenum">
              <a:rPr lang="cs-CZ" smtClean="0"/>
              <a:pPr/>
              <a:t>19</a:t>
            </a:fld>
            <a:endParaRPr lang="cs-CZ"/>
          </a:p>
        </p:txBody>
      </p:sp>
      <p:sp>
        <p:nvSpPr>
          <p:cNvPr id="3" name="Title 2">
            <a:extLst>
              <a:ext uri="{FF2B5EF4-FFF2-40B4-BE49-F238E27FC236}">
                <a16:creationId xmlns:a16="http://schemas.microsoft.com/office/drawing/2014/main" id="{53A6017C-5988-85A9-2584-DE8D4557BBA3}"/>
              </a:ext>
            </a:extLst>
          </p:cNvPr>
          <p:cNvSpPr>
            <a:spLocks noGrp="1"/>
          </p:cNvSpPr>
          <p:nvPr>
            <p:ph type="title"/>
          </p:nvPr>
        </p:nvSpPr>
        <p:spPr/>
        <p:txBody>
          <a:bodyPr/>
          <a:lstStyle/>
          <a:p>
            <a:r>
              <a:rPr lang="en-US"/>
              <a:t>Display Experiments (with your </a:t>
            </a:r>
            <a:r>
              <a:rPr lang="en-US">
                <a:solidFill>
                  <a:schemeClr val="accent1"/>
                </a:solidFill>
              </a:rPr>
              <a:t>colleague's</a:t>
            </a:r>
            <a:r>
              <a:rPr lang="en-US"/>
              <a:t> code)</a:t>
            </a:r>
          </a:p>
        </p:txBody>
      </p:sp>
      <p:sp>
        <p:nvSpPr>
          <p:cNvPr id="4" name="Content Placeholder 3">
            <a:extLst>
              <a:ext uri="{FF2B5EF4-FFF2-40B4-BE49-F238E27FC236}">
                <a16:creationId xmlns:a16="http://schemas.microsoft.com/office/drawing/2014/main" id="{257A3A03-CA25-9705-A097-6A2C07B3E0BD}"/>
              </a:ext>
            </a:extLst>
          </p:cNvPr>
          <p:cNvSpPr>
            <a:spLocks noGrp="1"/>
          </p:cNvSpPr>
          <p:nvPr>
            <p:ph sz="quarter" idx="13"/>
          </p:nvPr>
        </p:nvSpPr>
        <p:spPr>
          <a:xfrm>
            <a:off x="244130" y="1175712"/>
            <a:ext cx="11703737" cy="5066294"/>
          </a:xfrm>
        </p:spPr>
        <p:txBody>
          <a:bodyPr/>
          <a:lstStyle/>
          <a:p>
            <a:r>
              <a:rPr lang="en-US" b="1"/>
              <a:t>Task 3: Improve appearance</a:t>
            </a:r>
          </a:p>
          <a:p>
            <a:r>
              <a:rPr lang="en-US"/>
              <a:t>Do not display leading zeros</a:t>
            </a:r>
          </a:p>
          <a:p>
            <a:endParaRPr lang="en-US"/>
          </a:p>
          <a:p>
            <a:r>
              <a:rPr lang="en-US"/>
              <a:t>Include a decimal dot</a:t>
            </a:r>
          </a:p>
          <a:p>
            <a:pPr marL="342900" indent="-342900">
              <a:buFont typeface="Arial" panose="020B0604020202020204" pitchFamily="34" charset="0"/>
              <a:buChar char="•"/>
            </a:pPr>
            <a:r>
              <a:rPr lang="en-US"/>
              <a:t>E.g., a function that sets its location</a:t>
            </a:r>
          </a:p>
          <a:p>
            <a:pPr marL="342900" indent="-342900">
              <a:buFont typeface="Arial" panose="020B0604020202020204" pitchFamily="34" charset="0"/>
              <a:buChar char="•"/>
            </a:pPr>
            <a:endParaRPr lang="en-US"/>
          </a:p>
          <a:p>
            <a:r>
              <a:rPr lang="en-US" b="1"/>
              <a:t>A good code decomposition should require minimal changes when adding a new feature</a:t>
            </a:r>
          </a:p>
          <a:p>
            <a:endParaRPr lang="en-US" b="1"/>
          </a:p>
          <a:p>
            <a:endParaRPr lang="en-US" b="1"/>
          </a:p>
          <a:p>
            <a:r>
              <a:rPr lang="en-US" b="1"/>
              <a:t>Glyph combination?</a:t>
            </a:r>
          </a:p>
          <a:p>
            <a:r>
              <a:rPr lang="en-US"/>
              <a:t>Use bit &amp; (and) </a:t>
            </a:r>
          </a:p>
          <a:p>
            <a:endParaRPr lang="en-US" b="1"/>
          </a:p>
        </p:txBody>
      </p:sp>
      <p:sp>
        <p:nvSpPr>
          <p:cNvPr id="5" name="Content Placeholder 4">
            <a:extLst>
              <a:ext uri="{FF2B5EF4-FFF2-40B4-BE49-F238E27FC236}">
                <a16:creationId xmlns:a16="http://schemas.microsoft.com/office/drawing/2014/main" id="{F63DEE97-ED26-81B6-9125-CC7F9A909668}"/>
              </a:ext>
            </a:extLst>
          </p:cNvPr>
          <p:cNvSpPr>
            <a:spLocks noGrp="1"/>
          </p:cNvSpPr>
          <p:nvPr>
            <p:ph sz="quarter" idx="14"/>
          </p:nvPr>
        </p:nvSpPr>
        <p:spPr/>
        <p:txBody>
          <a:bodyPr/>
          <a:lstStyle/>
          <a:p>
            <a:endParaRPr lang="en-US"/>
          </a:p>
        </p:txBody>
      </p:sp>
      <p:sp>
        <p:nvSpPr>
          <p:cNvPr id="6" name="Speech Bubble: Rectangle with Corners Rounded 5">
            <a:extLst>
              <a:ext uri="{FF2B5EF4-FFF2-40B4-BE49-F238E27FC236}">
                <a16:creationId xmlns:a16="http://schemas.microsoft.com/office/drawing/2014/main" id="{E4642CF9-7055-C70D-5BA3-C4FC2D0A530E}"/>
              </a:ext>
            </a:extLst>
          </p:cNvPr>
          <p:cNvSpPr/>
          <p:nvPr/>
        </p:nvSpPr>
        <p:spPr>
          <a:xfrm>
            <a:off x="3034584" y="4747084"/>
            <a:ext cx="2204166" cy="489568"/>
          </a:xfrm>
          <a:prstGeom prst="wedgeRoundRectCallout">
            <a:avLst>
              <a:gd name="adj1" fmla="val -86152"/>
              <a:gd name="adj2" fmla="val -256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cs-CZ" sz="1600" err="1"/>
              <a:t>Why</a:t>
            </a:r>
            <a:r>
              <a:rPr lang="en-US" sz="1600"/>
              <a:t> &amp; and not | (or)</a:t>
            </a:r>
            <a:r>
              <a:rPr lang="cs-CZ" sz="1600"/>
              <a:t>?</a:t>
            </a:r>
            <a:endParaRPr lang="en-US" sz="1600"/>
          </a:p>
        </p:txBody>
      </p:sp>
    </p:spTree>
    <p:extLst>
      <p:ext uri="{BB962C8B-B14F-4D97-AF65-F5344CB8AC3E}">
        <p14:creationId xmlns:p14="http://schemas.microsoft.com/office/powerpoint/2010/main" val="1545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1E90-4F22-B5AD-0359-78BC279752F0}"/>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FEF3F32D-B099-03BF-BDED-80B4E1788F17}"/>
              </a:ext>
            </a:extLst>
          </p:cNvPr>
          <p:cNvSpPr>
            <a:spLocks noGrp="1"/>
          </p:cNvSpPr>
          <p:nvPr>
            <p:ph type="body" sz="quarter" idx="13"/>
          </p:nvPr>
        </p:nvSpPr>
        <p:spPr>
          <a:xfrm>
            <a:off x="1866899" y="2293938"/>
            <a:ext cx="8856519" cy="2270125"/>
          </a:xfrm>
        </p:spPr>
        <p:txBody>
          <a:bodyPr anchor="ctr"/>
          <a:lstStyle/>
          <a:p>
            <a:r>
              <a:rPr lang="en-US" noProof="0"/>
              <a:t>Lab </a:t>
            </a:r>
            <a:r>
              <a:rPr lang="cs-CZ"/>
              <a:t>06</a:t>
            </a:r>
            <a:endParaRPr lang="en-US" noProof="0"/>
          </a:p>
          <a:p>
            <a:r>
              <a:rPr lang="cs-CZ" b="0"/>
              <a:t>27</a:t>
            </a:r>
            <a:r>
              <a:rPr lang="en-US" b="0"/>
              <a:t>/04</a:t>
            </a:r>
            <a:r>
              <a:rPr lang="en-US" b="0" noProof="0"/>
              <a:t>/2026</a:t>
            </a:r>
          </a:p>
          <a:p>
            <a:r>
              <a:rPr lang="en-US" b="0" noProof="0"/>
              <a:t>18/0</a:t>
            </a:r>
            <a:r>
              <a:rPr lang="cs-CZ" b="0" noProof="0"/>
              <a:t>5</a:t>
            </a:r>
            <a:r>
              <a:rPr lang="en-US" b="0" noProof="0"/>
              <a:t>/2026</a:t>
            </a:r>
          </a:p>
        </p:txBody>
      </p:sp>
    </p:spTree>
    <p:extLst>
      <p:ext uri="{BB962C8B-B14F-4D97-AF65-F5344CB8AC3E}">
        <p14:creationId xmlns:p14="http://schemas.microsoft.com/office/powerpoint/2010/main" val="286366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DA9B44-95F3-6262-AC2C-7F51CB88FDFC}"/>
              </a:ext>
            </a:extLst>
          </p:cNvPr>
          <p:cNvSpPr>
            <a:spLocks noGrp="1"/>
          </p:cNvSpPr>
          <p:nvPr>
            <p:ph type="sldNum" sz="quarter" idx="12"/>
          </p:nvPr>
        </p:nvSpPr>
        <p:spPr/>
        <p:txBody>
          <a:bodyPr/>
          <a:lstStyle/>
          <a:p>
            <a:fld id="{DD144762-C3B5-42E9-94DB-4A2AA3CF9556}" type="slidenum">
              <a:rPr lang="cs-CZ" smtClean="0"/>
              <a:pPr/>
              <a:t>20</a:t>
            </a:fld>
            <a:endParaRPr lang="cs-CZ"/>
          </a:p>
        </p:txBody>
      </p:sp>
      <p:sp>
        <p:nvSpPr>
          <p:cNvPr id="3" name="Title 2">
            <a:extLst>
              <a:ext uri="{FF2B5EF4-FFF2-40B4-BE49-F238E27FC236}">
                <a16:creationId xmlns:a16="http://schemas.microsoft.com/office/drawing/2014/main" id="{6E134EE0-2E08-4FC5-ECCB-80B09A93CBD9}"/>
              </a:ext>
            </a:extLst>
          </p:cNvPr>
          <p:cNvSpPr>
            <a:spLocks noGrp="1"/>
          </p:cNvSpPr>
          <p:nvPr>
            <p:ph type="title"/>
          </p:nvPr>
        </p:nvSpPr>
        <p:spPr/>
        <p:txBody>
          <a:bodyPr/>
          <a:lstStyle/>
          <a:p>
            <a:r>
              <a:rPr lang="en-US"/>
              <a:t>Display Experiments (with your </a:t>
            </a:r>
            <a:r>
              <a:rPr lang="en-US">
                <a:solidFill>
                  <a:schemeClr val="accent1"/>
                </a:solidFill>
              </a:rPr>
              <a:t>own</a:t>
            </a:r>
            <a:r>
              <a:rPr lang="en-US"/>
              <a:t> code)</a:t>
            </a:r>
          </a:p>
        </p:txBody>
      </p:sp>
      <p:sp>
        <p:nvSpPr>
          <p:cNvPr id="4" name="Content Placeholder 3">
            <a:extLst>
              <a:ext uri="{FF2B5EF4-FFF2-40B4-BE49-F238E27FC236}">
                <a16:creationId xmlns:a16="http://schemas.microsoft.com/office/drawing/2014/main" id="{B5B80206-9E44-69D8-BA11-B786C3204DBA}"/>
              </a:ext>
            </a:extLst>
          </p:cNvPr>
          <p:cNvSpPr>
            <a:spLocks noGrp="1"/>
          </p:cNvSpPr>
          <p:nvPr>
            <p:ph sz="quarter" idx="13"/>
          </p:nvPr>
        </p:nvSpPr>
        <p:spPr>
          <a:xfrm>
            <a:off x="244130" y="1175712"/>
            <a:ext cx="11703737" cy="5066294"/>
          </a:xfrm>
        </p:spPr>
        <p:txBody>
          <a:bodyPr>
            <a:normAutofit/>
          </a:bodyPr>
          <a:lstStyle/>
          <a:p>
            <a:r>
              <a:rPr lang="en-US" b="1"/>
              <a:t>Task 4 (</a:t>
            </a:r>
            <a:r>
              <a:rPr lang="en-US" b="1" err="1"/>
              <a:t>Recodex</a:t>
            </a:r>
            <a:r>
              <a:rPr lang="en-US" b="1"/>
              <a:t>): Create a stopwatch</a:t>
            </a:r>
          </a:p>
          <a:p>
            <a:endParaRPr lang="en-US" b="1"/>
          </a:p>
          <a:p>
            <a:pPr marL="342900" indent="-342900">
              <a:buFont typeface="Arial" panose="020B0604020202020204" pitchFamily="34" charset="0"/>
              <a:buChar char="•"/>
            </a:pPr>
            <a:r>
              <a:rPr lang="en-US"/>
              <a:t>The displayed precision is 100ms (i.e., 0.1s)</a:t>
            </a:r>
          </a:p>
          <a:p>
            <a:pPr marL="698500" lvl="1" indent="-342900"/>
            <a:r>
              <a:rPr lang="en-US" b="1"/>
              <a:t>But internal precision should be at least 1ms</a:t>
            </a:r>
            <a:r>
              <a:rPr lang="en-US"/>
              <a:t> (</a:t>
            </a:r>
            <a:r>
              <a:rPr lang="cs-CZ"/>
              <a:t>u</a:t>
            </a:r>
            <a:r>
              <a:rPr lang="en-US"/>
              <a:t>se </a:t>
            </a:r>
            <a:r>
              <a:rPr lang="en-US" b="1" err="1">
                <a:latin typeface="Courier New" panose="02070309020205020404" pitchFamily="49" charset="0"/>
                <a:cs typeface="Courier New" panose="02070309020205020404" pitchFamily="49" charset="0"/>
              </a:rPr>
              <a:t>millis</a:t>
            </a:r>
            <a:r>
              <a:rPr lang="en-US" b="1">
                <a:latin typeface="Courier New" panose="02070309020205020404" pitchFamily="49" charset="0"/>
                <a:cs typeface="Courier New" panose="02070309020205020404" pitchFamily="49" charset="0"/>
              </a:rPr>
              <a:t>()</a:t>
            </a:r>
            <a:r>
              <a:rPr lang="en-US"/>
              <a:t> for correct timing</a:t>
            </a:r>
            <a:r>
              <a:rPr lang="cs-CZ"/>
              <a:t>)</a:t>
            </a:r>
            <a:endParaRPr lang="en-US"/>
          </a:p>
          <a:p>
            <a:pPr marL="698500" lvl="1" indent="-342900"/>
            <a:r>
              <a:rPr lang="en-US"/>
              <a:t>Use the decimal dot to separate the last digit</a:t>
            </a:r>
          </a:p>
          <a:p>
            <a:pPr marL="698500" lvl="1" indent="-342900"/>
            <a:r>
              <a:rPr lang="en-US"/>
              <a:t>Always display at least 2 digits (zero is 0.0 – Czech locale notation)</a:t>
            </a:r>
          </a:p>
          <a:p>
            <a:pPr lvl="1"/>
            <a:r>
              <a:rPr lang="en-US" i="1"/>
              <a:t>Button #1 </a:t>
            </a:r>
            <a:r>
              <a:rPr lang="en-US"/>
              <a:t>starts/stops the stopwatch</a:t>
            </a:r>
          </a:p>
          <a:p>
            <a:pPr lvl="1"/>
            <a:r>
              <a:rPr lang="en-US" i="1"/>
              <a:t>Button #2</a:t>
            </a:r>
            <a:r>
              <a:rPr lang="en-US"/>
              <a:t> splits the time (i.e., freezes the display, but the watch keeps running)</a:t>
            </a:r>
          </a:p>
          <a:p>
            <a:pPr lvl="1"/>
            <a:r>
              <a:rPr lang="en-US" i="1"/>
              <a:t>Button #3 </a:t>
            </a:r>
            <a:r>
              <a:rPr lang="en-US"/>
              <a:t>resets the stopwatch to 0 (only when stopped, no effect when counting)</a:t>
            </a:r>
          </a:p>
          <a:p>
            <a:pPr lvl="1"/>
            <a:r>
              <a:rPr lang="en-US"/>
              <a:t>Be precise (correct) with the timing! (tested in </a:t>
            </a:r>
            <a:r>
              <a:rPr lang="en-US" err="1"/>
              <a:t>ReCodEx</a:t>
            </a:r>
            <a:r>
              <a:rPr lang="en-US"/>
              <a:t>)</a:t>
            </a:r>
          </a:p>
        </p:txBody>
      </p:sp>
      <p:sp>
        <p:nvSpPr>
          <p:cNvPr id="5" name="Content Placeholder 4">
            <a:extLst>
              <a:ext uri="{FF2B5EF4-FFF2-40B4-BE49-F238E27FC236}">
                <a16:creationId xmlns:a16="http://schemas.microsoft.com/office/drawing/2014/main" id="{32470675-8367-C8C2-F4E0-14ECBB5F0E70}"/>
              </a:ext>
            </a:extLst>
          </p:cNvPr>
          <p:cNvSpPr>
            <a:spLocks noGrp="1"/>
          </p:cNvSpPr>
          <p:nvPr>
            <p:ph sz="quarter" idx="14"/>
          </p:nvPr>
        </p:nvSpPr>
        <p:spPr/>
        <p:txBody>
          <a:bodyPr/>
          <a:lstStyle/>
          <a:p>
            <a:endParaRPr lang="en-US"/>
          </a:p>
        </p:txBody>
      </p:sp>
      <p:pic>
        <p:nvPicPr>
          <p:cNvPr id="6" name="Picture 5">
            <a:extLst>
              <a:ext uri="{FF2B5EF4-FFF2-40B4-BE49-F238E27FC236}">
                <a16:creationId xmlns:a16="http://schemas.microsoft.com/office/drawing/2014/main" id="{571B9AD6-42EC-06ED-3296-6A3CF148B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071" y="1061412"/>
            <a:ext cx="5598798" cy="1280346"/>
          </a:xfrm>
          <a:prstGeom prst="rect">
            <a:avLst/>
          </a:prstGeom>
        </p:spPr>
      </p:pic>
      <p:sp>
        <p:nvSpPr>
          <p:cNvPr id="7" name="Speech Bubble: Rectangle with Corners Rounded 6">
            <a:extLst>
              <a:ext uri="{FF2B5EF4-FFF2-40B4-BE49-F238E27FC236}">
                <a16:creationId xmlns:a16="http://schemas.microsoft.com/office/drawing/2014/main" id="{7591A9B5-E7EA-DBE0-6381-B0BBEEA95A6C}"/>
              </a:ext>
            </a:extLst>
          </p:cNvPr>
          <p:cNvSpPr/>
          <p:nvPr/>
        </p:nvSpPr>
        <p:spPr>
          <a:xfrm>
            <a:off x="10219952" y="2939432"/>
            <a:ext cx="1727916" cy="489568"/>
          </a:xfrm>
          <a:prstGeom prst="wedgeRoundRectCallout">
            <a:avLst>
              <a:gd name="adj1" fmla="val -34336"/>
              <a:gd name="adj2" fmla="val -1559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State automaton</a:t>
            </a:r>
          </a:p>
        </p:txBody>
      </p:sp>
    </p:spTree>
    <p:extLst>
      <p:ext uri="{BB962C8B-B14F-4D97-AF65-F5344CB8AC3E}">
        <p14:creationId xmlns:p14="http://schemas.microsoft.com/office/powerpoint/2010/main" val="26084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5DDF3-899C-0A60-EB83-8098C517DFFE}"/>
              </a:ext>
            </a:extLst>
          </p:cNvPr>
          <p:cNvSpPr>
            <a:spLocks noGrp="1"/>
          </p:cNvSpPr>
          <p:nvPr>
            <p:ph type="sldNum" sz="quarter" idx="12"/>
          </p:nvPr>
        </p:nvSpPr>
        <p:spPr/>
        <p:txBody>
          <a:bodyPr/>
          <a:lstStyle/>
          <a:p>
            <a:fld id="{DD144762-C3B5-42E9-94DB-4A2AA3CF9556}" type="slidenum">
              <a:rPr lang="cs-CZ" smtClean="0"/>
              <a:pPr/>
              <a:t>21</a:t>
            </a:fld>
            <a:endParaRPr lang="cs-CZ"/>
          </a:p>
        </p:txBody>
      </p:sp>
      <p:sp>
        <p:nvSpPr>
          <p:cNvPr id="3" name="Title 2">
            <a:extLst>
              <a:ext uri="{FF2B5EF4-FFF2-40B4-BE49-F238E27FC236}">
                <a16:creationId xmlns:a16="http://schemas.microsoft.com/office/drawing/2014/main" id="{DB21F54B-F60B-3223-67A9-E18A93C0C443}"/>
              </a:ext>
            </a:extLst>
          </p:cNvPr>
          <p:cNvSpPr>
            <a:spLocks noGrp="1"/>
          </p:cNvSpPr>
          <p:nvPr>
            <p:ph type="title"/>
          </p:nvPr>
        </p:nvSpPr>
        <p:spPr/>
        <p:txBody>
          <a:bodyPr/>
          <a:lstStyle/>
          <a:p>
            <a:r>
              <a:rPr lang="en-US"/>
              <a:t>Other Display Experiments (with your </a:t>
            </a:r>
            <a:r>
              <a:rPr lang="en-US">
                <a:solidFill>
                  <a:schemeClr val="accent1"/>
                </a:solidFill>
              </a:rPr>
              <a:t>own</a:t>
            </a:r>
            <a:r>
              <a:rPr lang="en-US"/>
              <a:t> code)</a:t>
            </a:r>
          </a:p>
        </p:txBody>
      </p:sp>
      <p:sp>
        <p:nvSpPr>
          <p:cNvPr id="4" name="Content Placeholder 3">
            <a:extLst>
              <a:ext uri="{FF2B5EF4-FFF2-40B4-BE49-F238E27FC236}">
                <a16:creationId xmlns:a16="http://schemas.microsoft.com/office/drawing/2014/main" id="{A9FAE225-E531-E9AE-B10C-3043BCD53445}"/>
              </a:ext>
            </a:extLst>
          </p:cNvPr>
          <p:cNvSpPr>
            <a:spLocks noGrp="1"/>
          </p:cNvSpPr>
          <p:nvPr>
            <p:ph sz="quarter" idx="13"/>
          </p:nvPr>
        </p:nvSpPr>
        <p:spPr/>
        <p:txBody>
          <a:bodyPr/>
          <a:lstStyle/>
          <a:p>
            <a:pPr marL="342900" indent="-342900">
              <a:buFont typeface="Arial" panose="020B0604020202020204" pitchFamily="34" charset="0"/>
              <a:buChar char="•"/>
            </a:pPr>
            <a:r>
              <a:rPr lang="en-US"/>
              <a:t>Game: Snake</a:t>
            </a:r>
          </a:p>
          <a:p>
            <a:pPr marL="342900" indent="-342900">
              <a:buFont typeface="Arial" panose="020B0604020202020204" pitchFamily="34" charset="0"/>
              <a:buChar char="•"/>
            </a:pPr>
            <a:r>
              <a:rPr lang="en-US"/>
              <a:t>Game: Tetris</a:t>
            </a:r>
          </a:p>
          <a:p>
            <a:pPr marL="342900" indent="-342900">
              <a:buFont typeface="Arial" panose="020B0604020202020204" pitchFamily="34" charset="0"/>
              <a:buChar char="•"/>
            </a:pPr>
            <a:r>
              <a:rPr lang="en-US"/>
              <a:t>Graphical equalizer</a:t>
            </a:r>
          </a:p>
          <a:p>
            <a:pPr marL="342900" indent="-342900">
              <a:buFont typeface="Arial" panose="020B0604020202020204" pitchFamily="34" charset="0"/>
              <a:buChar char="•"/>
            </a:pPr>
            <a:r>
              <a:rPr lang="en-US"/>
              <a:t>….</a:t>
            </a:r>
          </a:p>
        </p:txBody>
      </p:sp>
      <p:pic>
        <p:nvPicPr>
          <p:cNvPr id="6" name="Content Placeholder 5">
            <a:extLst>
              <a:ext uri="{FF2B5EF4-FFF2-40B4-BE49-F238E27FC236}">
                <a16:creationId xmlns:a16="http://schemas.microsoft.com/office/drawing/2014/main" id="{1A26285E-0315-D97B-4226-596C25C5130D}"/>
              </a:ext>
            </a:extLst>
          </p:cNvPr>
          <p:cNvPicPr>
            <a:picLocks noGrp="1" noChangeAspect="1"/>
          </p:cNvPicPr>
          <p:nvPr>
            <p:ph sz="quarter" idx="14"/>
          </p:nvPr>
        </p:nvPicPr>
        <p:blipFill>
          <a:blip r:embed="rId2"/>
          <a:stretch>
            <a:fillRect/>
          </a:stretch>
        </p:blipFill>
        <p:spPr>
          <a:xfrm>
            <a:off x="8139664" y="4725884"/>
            <a:ext cx="2588428" cy="1351066"/>
          </a:xfrm>
          <a:prstGeom prst="rect">
            <a:avLst/>
          </a:prstGeom>
        </p:spPr>
      </p:pic>
      <p:pic>
        <p:nvPicPr>
          <p:cNvPr id="1026" name="Picture 2" descr="Snake Game APK for Android Download">
            <a:extLst>
              <a:ext uri="{FF2B5EF4-FFF2-40B4-BE49-F238E27FC236}">
                <a16:creationId xmlns:a16="http://schemas.microsoft.com/office/drawing/2014/main" id="{4C9E2DD8-5B4F-1CB4-1288-CCDB4160A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772" y="1615113"/>
            <a:ext cx="2613320" cy="181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0108D-45C4-3B2D-FB44-B295952FA76B}"/>
              </a:ext>
            </a:extLst>
          </p:cNvPr>
          <p:cNvSpPr>
            <a:spLocks noGrp="1"/>
          </p:cNvSpPr>
          <p:nvPr>
            <p:ph type="sldNum" sz="quarter" idx="12"/>
          </p:nvPr>
        </p:nvSpPr>
        <p:spPr/>
        <p:txBody>
          <a:bodyPr/>
          <a:lstStyle/>
          <a:p>
            <a:fld id="{DD144762-C3B5-42E9-94DB-4A2AA3CF9556}" type="slidenum">
              <a:rPr lang="cs-CZ" smtClean="0"/>
              <a:pPr/>
              <a:t>22</a:t>
            </a:fld>
            <a:endParaRPr lang="cs-CZ"/>
          </a:p>
        </p:txBody>
      </p:sp>
      <p:sp>
        <p:nvSpPr>
          <p:cNvPr id="3" name="Title 2">
            <a:extLst>
              <a:ext uri="{FF2B5EF4-FFF2-40B4-BE49-F238E27FC236}">
                <a16:creationId xmlns:a16="http://schemas.microsoft.com/office/drawing/2014/main" id="{043CB6F0-2D88-96A3-A91F-1A282F1C240E}"/>
              </a:ext>
            </a:extLst>
          </p:cNvPr>
          <p:cNvSpPr>
            <a:spLocks noGrp="1"/>
          </p:cNvSpPr>
          <p:nvPr>
            <p:ph type="title"/>
          </p:nvPr>
        </p:nvSpPr>
        <p:spPr/>
        <p:txBody>
          <a:bodyPr/>
          <a:lstStyle/>
          <a:p>
            <a:r>
              <a:rPr lang="en-US"/>
              <a:t>UC5: Encapsulation</a:t>
            </a:r>
          </a:p>
        </p:txBody>
      </p:sp>
      <p:sp>
        <p:nvSpPr>
          <p:cNvPr id="4" name="Content Placeholder 3">
            <a:extLst>
              <a:ext uri="{FF2B5EF4-FFF2-40B4-BE49-F238E27FC236}">
                <a16:creationId xmlns:a16="http://schemas.microsoft.com/office/drawing/2014/main" id="{1960E449-6EB7-BA5F-F38A-55959B15F76F}"/>
              </a:ext>
            </a:extLst>
          </p:cNvPr>
          <p:cNvSpPr>
            <a:spLocks noGrp="1"/>
          </p:cNvSpPr>
          <p:nvPr>
            <p:ph sz="quarter" idx="13"/>
          </p:nvPr>
        </p:nvSpPr>
        <p:spPr/>
        <p:txBody>
          <a:bodyPr>
            <a:normAutofit/>
          </a:bodyPr>
          <a:lstStyle/>
          <a:p>
            <a:r>
              <a:rPr lang="en-US" sz="1400">
                <a:latin typeface="Consolas" panose="020B0609020204030204" pitchFamily="49" charset="0"/>
              </a:rPr>
              <a:t>bool </a:t>
            </a:r>
            <a:r>
              <a:rPr lang="en-US" sz="1400" err="1">
                <a:latin typeface="Consolas" panose="020B0609020204030204" pitchFamily="49" charset="0"/>
              </a:rPr>
              <a:t>alarmActive</a:t>
            </a:r>
            <a:r>
              <a:rPr lang="en-US" sz="1400">
                <a:latin typeface="Consolas" panose="020B0609020204030204" pitchFamily="49" charset="0"/>
              </a:rPr>
              <a:t> = false;</a:t>
            </a:r>
          </a:p>
          <a:p>
            <a:r>
              <a:rPr lang="en-US" sz="1400" err="1">
                <a:latin typeface="Consolas" panose="020B0609020204030204" pitchFamily="49" charset="0"/>
              </a:rPr>
              <a:t>time_t</a:t>
            </a:r>
            <a:r>
              <a:rPr lang="en-US" sz="1400">
                <a:latin typeface="Consolas" panose="020B0609020204030204" pitchFamily="49" charset="0"/>
              </a:rPr>
              <a:t> </a:t>
            </a:r>
            <a:r>
              <a:rPr lang="en-US" sz="1400" err="1">
                <a:latin typeface="Consolas" panose="020B0609020204030204" pitchFamily="49" charset="0"/>
              </a:rPr>
              <a:t>alarmTime</a:t>
            </a:r>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a:t>
            </a:r>
          </a:p>
          <a:p>
            <a:r>
              <a:rPr lang="en-US" sz="1400">
                <a:latin typeface="Consolas" panose="020B0609020204030204" pitchFamily="49" charset="0"/>
              </a:rPr>
              <a:t>bool </a:t>
            </a:r>
            <a:r>
              <a:rPr lang="en-US" sz="1400" err="1">
                <a:latin typeface="Consolas" panose="020B0609020204030204" pitchFamily="49" charset="0"/>
              </a:rPr>
              <a:t>setBtnState</a:t>
            </a:r>
            <a:r>
              <a:rPr lang="en-US" sz="1400">
                <a:latin typeface="Consolas" panose="020B0609020204030204" pitchFamily="49" charset="0"/>
              </a:rPr>
              <a:t>, </a:t>
            </a:r>
            <a:r>
              <a:rPr lang="en-US" sz="1400" err="1">
                <a:latin typeface="Consolas" panose="020B0609020204030204" pitchFamily="49" charset="0"/>
              </a:rPr>
              <a:t>resetBtnState</a:t>
            </a:r>
            <a:r>
              <a:rPr lang="en-US" sz="1400">
                <a:latin typeface="Consolas" panose="020B0609020204030204" pitchFamily="49" charset="0"/>
              </a:rPr>
              <a:t>, </a:t>
            </a:r>
            <a:r>
              <a:rPr lang="en-US" sz="1400" err="1">
                <a:latin typeface="Consolas" panose="020B0609020204030204" pitchFamily="49" charset="0"/>
              </a:rPr>
              <a:t>snoozeBtnState</a:t>
            </a:r>
            <a:r>
              <a:rPr lang="en-US" sz="1400">
                <a:latin typeface="Consolas" panose="020B0609020204030204" pitchFamily="49" charset="0"/>
              </a:rPr>
              <a:t>;</a:t>
            </a:r>
          </a:p>
          <a:p>
            <a:endParaRPr lang="en-US" sz="1400">
              <a:latin typeface="Consolas" panose="020B0609020204030204" pitchFamily="49" charset="0"/>
            </a:endParaRPr>
          </a:p>
          <a:p>
            <a:endParaRPr lang="en-US" sz="1400">
              <a:latin typeface="Consolas" panose="020B0609020204030204" pitchFamily="49" charset="0"/>
            </a:endParaRPr>
          </a:p>
          <a:p>
            <a:endParaRPr lang="en-US" sz="1400">
              <a:latin typeface="Consolas" panose="020B0609020204030204" pitchFamily="49" charset="0"/>
            </a:endParaRPr>
          </a:p>
          <a:p>
            <a:r>
              <a:rPr lang="en-US" sz="1400">
                <a:latin typeface="Consolas" panose="020B0609020204030204" pitchFamily="49" charset="0"/>
              </a:rPr>
              <a:t>bool </a:t>
            </a:r>
            <a:r>
              <a:rPr lang="en-US" sz="1400" err="1">
                <a:latin typeface="Consolas" panose="020B0609020204030204" pitchFamily="49" charset="0"/>
              </a:rPr>
              <a:t>processButton</a:t>
            </a:r>
            <a:r>
              <a:rPr lang="en-US" sz="1400">
                <a:latin typeface="Consolas" panose="020B0609020204030204" pitchFamily="49" charset="0"/>
              </a:rPr>
              <a:t>(int pin, bool &amp;state) { … }</a:t>
            </a:r>
          </a:p>
          <a:p>
            <a:endParaRPr lang="en-US"/>
          </a:p>
        </p:txBody>
      </p:sp>
      <p:sp>
        <p:nvSpPr>
          <p:cNvPr id="5" name="Content Placeholder 4">
            <a:extLst>
              <a:ext uri="{FF2B5EF4-FFF2-40B4-BE49-F238E27FC236}">
                <a16:creationId xmlns:a16="http://schemas.microsoft.com/office/drawing/2014/main" id="{DBE981EE-F73A-596E-7FC1-D30B707DB204}"/>
              </a:ext>
            </a:extLst>
          </p:cNvPr>
          <p:cNvSpPr>
            <a:spLocks noGrp="1"/>
          </p:cNvSpPr>
          <p:nvPr>
            <p:ph sz="quarter" idx="14"/>
          </p:nvPr>
        </p:nvSpPr>
        <p:spPr>
          <a:xfrm>
            <a:off x="5781675" y="361950"/>
            <a:ext cx="6166195" cy="5880056"/>
          </a:xfrm>
        </p:spPr>
        <p:txBody>
          <a:bodyPr>
            <a:noAutofit/>
          </a:bodyPr>
          <a:lstStyle/>
          <a:p>
            <a:r>
              <a:rPr lang="en-US" sz="1400">
                <a:latin typeface="Consolas" panose="020B0609020204030204" pitchFamily="49" charset="0"/>
              </a:rPr>
              <a:t>loop() {</a:t>
            </a:r>
          </a:p>
          <a:p>
            <a:r>
              <a:rPr lang="en-US" sz="1400">
                <a:latin typeface="Consolas" panose="020B0609020204030204" pitchFamily="49" charset="0"/>
              </a:rPr>
              <a:t>  if (</a:t>
            </a:r>
            <a:r>
              <a:rPr lang="en-US" sz="1400" err="1">
                <a:latin typeface="Consolas" panose="020B0609020204030204" pitchFamily="49" charset="0"/>
              </a:rPr>
              <a:t>alarmActive</a:t>
            </a:r>
            <a:r>
              <a:rPr lang="en-US" sz="1400">
                <a:latin typeface="Consolas" panose="020B0609020204030204" pitchFamily="49" charset="0"/>
              </a:rPr>
              <a:t>) {</a:t>
            </a:r>
          </a:p>
          <a:p>
            <a:r>
              <a:rPr lang="en-US" sz="1400">
                <a:latin typeface="Consolas" panose="020B0609020204030204" pitchFamily="49" charset="0"/>
              </a:rPr>
              <a:t>    if (</a:t>
            </a:r>
            <a:r>
              <a:rPr lang="en-US" sz="1400" err="1">
                <a:latin typeface="Consolas" panose="020B0609020204030204" pitchFamily="49" charset="0"/>
              </a:rPr>
              <a:t>alarmTime</a:t>
            </a:r>
            <a:r>
              <a:rPr lang="en-US" sz="1400">
                <a:latin typeface="Consolas" panose="020B0609020204030204" pitchFamily="49" charset="0"/>
              </a:rPr>
              <a:t> &lt; now </a:t>
            </a:r>
            <a:br>
              <a:rPr lang="en-US" sz="1400">
                <a:latin typeface="Consolas" panose="020B0609020204030204" pitchFamily="49" charset="0"/>
              </a:rPr>
            </a:br>
            <a:r>
              <a:rPr lang="en-US" sz="1400">
                <a:latin typeface="Consolas" panose="020B0609020204030204" pitchFamily="49" charset="0"/>
              </a:rPr>
              <a:t>        &amp;&amp; (</a:t>
            </a:r>
            <a:r>
              <a:rPr lang="en-US" sz="1400" err="1">
                <a:latin typeface="Consolas" panose="020B0609020204030204" pitchFamily="49" charset="0"/>
              </a:rPr>
              <a:t>snoozedUntil</a:t>
            </a:r>
            <a:r>
              <a:rPr lang="en-US" sz="1400">
                <a:latin typeface="Consolas" panose="020B0609020204030204" pitchFamily="49" charset="0"/>
              </a:rPr>
              <a:t> == </a:t>
            </a:r>
            <a:r>
              <a:rPr lang="en-US" sz="1400" err="1">
                <a:latin typeface="Consolas" panose="020B0609020204030204" pitchFamily="49" charset="0"/>
              </a:rPr>
              <a:t>not_set</a:t>
            </a:r>
            <a:r>
              <a:rPr lang="en-US" sz="1400">
                <a:latin typeface="Consolas" panose="020B0609020204030204" pitchFamily="49" charset="0"/>
              </a:rPr>
              <a:t> || </a:t>
            </a:r>
            <a:r>
              <a:rPr lang="en-US" sz="1400" err="1">
                <a:latin typeface="Consolas" panose="020B0609020204030204" pitchFamily="49" charset="0"/>
              </a:rPr>
              <a:t>snoozedUntil</a:t>
            </a:r>
            <a:r>
              <a:rPr lang="en-US" sz="1400">
                <a:latin typeface="Consolas" panose="020B0609020204030204" pitchFamily="49" charset="0"/>
              </a:rPr>
              <a:t> &lt; now)){</a:t>
            </a:r>
          </a:p>
          <a:p>
            <a:r>
              <a:rPr lang="en-US" sz="1400">
                <a:latin typeface="Consolas" panose="020B0609020204030204" pitchFamily="49" charset="0"/>
              </a:rPr>
              <a:t>      </a:t>
            </a:r>
            <a:r>
              <a:rPr lang="en-US" sz="1400" err="1">
                <a:latin typeface="Consolas" panose="020B0609020204030204" pitchFamily="49" charset="0"/>
              </a:rPr>
              <a:t>enable_sound_output</a:t>
            </a:r>
            <a:r>
              <a:rPr lang="en-US" sz="1400">
                <a:latin typeface="Consolas" panose="020B0609020204030204" pitchFamily="49" charset="0"/>
              </a:rPr>
              <a:t>();</a:t>
            </a:r>
          </a:p>
          <a:p>
            <a:r>
              <a:rPr lang="en-US" sz="1400">
                <a:latin typeface="Consolas" panose="020B0609020204030204" pitchFamily="49" charset="0"/>
              </a:rPr>
              <a:t>    } else {</a:t>
            </a:r>
          </a:p>
          <a:p>
            <a:r>
              <a:rPr lang="en-US" sz="1400">
                <a:latin typeface="Consolas" panose="020B0609020204030204" pitchFamily="49" charset="0"/>
              </a:rPr>
              <a:t>      </a:t>
            </a:r>
            <a:r>
              <a:rPr lang="en-US" sz="1400" err="1">
                <a:latin typeface="Consolas" panose="020B0609020204030204" pitchFamily="49" charset="0"/>
              </a:rPr>
              <a:t>disable_sound_output</a:t>
            </a:r>
            <a:r>
              <a:rPr lang="en-US" sz="1400">
                <a:latin typeface="Consolas" panose="020B0609020204030204" pitchFamily="49" charset="0"/>
              </a:rPr>
              <a:t>();</a:t>
            </a:r>
          </a:p>
          <a:p>
            <a:r>
              <a:rPr lang="en-US" sz="1400">
                <a:latin typeface="Consolas" panose="020B0609020204030204" pitchFamily="49" charset="0"/>
              </a:rPr>
              <a:t>    }</a:t>
            </a:r>
          </a:p>
          <a:p>
            <a:endParaRPr lang="en-US" sz="1400">
              <a:latin typeface="Consolas" panose="020B0609020204030204" pitchFamily="49" charset="0"/>
            </a:endParaRPr>
          </a:p>
          <a:p>
            <a:r>
              <a:rPr lang="en-US" sz="1400">
                <a:latin typeface="Consolas" panose="020B0609020204030204" pitchFamily="49" charset="0"/>
              </a:rPr>
              <a:t>    if (</a:t>
            </a:r>
            <a:r>
              <a:rPr lang="en-US" sz="1400" err="1">
                <a:latin typeface="Consolas" panose="020B0609020204030204" pitchFamily="49" charset="0"/>
              </a:rPr>
              <a:t>processButton</a:t>
            </a:r>
            <a:r>
              <a:rPr lang="en-US" sz="1400">
                <a:latin typeface="Consolas" panose="020B0609020204030204" pitchFamily="49" charset="0"/>
              </a:rPr>
              <a:t>(</a:t>
            </a:r>
            <a:r>
              <a:rPr lang="en-US" sz="1400" err="1">
                <a:latin typeface="Consolas" panose="020B0609020204030204" pitchFamily="49" charset="0"/>
              </a:rPr>
              <a:t>reset_btn_pin</a:t>
            </a:r>
            <a:r>
              <a:rPr lang="en-US" sz="1400">
                <a:latin typeface="Consolas" panose="020B0609020204030204" pitchFamily="49" charset="0"/>
              </a:rPr>
              <a:t>, </a:t>
            </a:r>
            <a:r>
              <a:rPr lang="en-US" sz="1400" err="1">
                <a:latin typeface="Consolas" panose="020B0609020204030204" pitchFamily="49" charset="0"/>
              </a:rPr>
              <a:t>resetBtnState</a:t>
            </a:r>
            <a:r>
              <a:rPr lang="en-US" sz="1400">
                <a:latin typeface="Consolas" panose="020B0609020204030204" pitchFamily="49" charset="0"/>
              </a:rPr>
              <a:t>)) {</a:t>
            </a:r>
          </a:p>
          <a:p>
            <a:r>
              <a:rPr lang="en-US" sz="1400">
                <a:latin typeface="Consolas" panose="020B0609020204030204" pitchFamily="49" charset="0"/>
              </a:rPr>
              <a:t>      </a:t>
            </a:r>
            <a:r>
              <a:rPr lang="en-US" sz="1400" err="1">
                <a:latin typeface="Consolas" panose="020B0609020204030204" pitchFamily="49" charset="0"/>
              </a:rPr>
              <a:t>alarmActive</a:t>
            </a:r>
            <a:r>
              <a:rPr lang="en-US" sz="1400">
                <a:latin typeface="Consolas" panose="020B0609020204030204" pitchFamily="49" charset="0"/>
              </a:rPr>
              <a:t> = false;</a:t>
            </a:r>
          </a:p>
          <a:p>
            <a:r>
              <a:rPr lang="en-US" sz="1400">
                <a:latin typeface="Consolas" panose="020B0609020204030204" pitchFamily="49" charset="0"/>
              </a:rPr>
              <a:t>    }</a:t>
            </a:r>
          </a:p>
          <a:p>
            <a:r>
              <a:rPr lang="en-US" sz="1400">
                <a:latin typeface="Consolas" panose="020B0609020204030204" pitchFamily="49" charset="0"/>
              </a:rPr>
              <a:t>    if (</a:t>
            </a:r>
            <a:r>
              <a:rPr lang="en-US" sz="1400" err="1">
                <a:latin typeface="Consolas" panose="020B0609020204030204" pitchFamily="49" charset="0"/>
              </a:rPr>
              <a:t>processButton</a:t>
            </a:r>
            <a:r>
              <a:rPr lang="en-US" sz="1400">
                <a:latin typeface="Consolas" panose="020B0609020204030204" pitchFamily="49" charset="0"/>
              </a:rPr>
              <a:t>(</a:t>
            </a:r>
            <a:r>
              <a:rPr lang="en-US" sz="1400" err="1">
                <a:latin typeface="Consolas" panose="020B0609020204030204" pitchFamily="49" charset="0"/>
              </a:rPr>
              <a:t>snooze_btn_pin</a:t>
            </a:r>
            <a:r>
              <a:rPr lang="en-US" sz="1400">
                <a:latin typeface="Consolas" panose="020B0609020204030204" pitchFamily="49" charset="0"/>
              </a:rPr>
              <a:t>, </a:t>
            </a:r>
            <a:r>
              <a:rPr lang="en-US" sz="1400" err="1">
                <a:latin typeface="Consolas" panose="020B0609020204030204" pitchFamily="49" charset="0"/>
              </a:rPr>
              <a:t>snoozeBtnState</a:t>
            </a:r>
            <a:r>
              <a:rPr lang="en-US" sz="1400">
                <a:latin typeface="Consolas" panose="020B0609020204030204" pitchFamily="49" charset="0"/>
              </a:rPr>
              <a:t>) &amp;&amp;</a:t>
            </a:r>
          </a:p>
          <a:p>
            <a:r>
              <a:rPr lang="en-US" sz="1400">
                <a:latin typeface="Consolas" panose="020B0609020204030204" pitchFamily="49" charset="0"/>
              </a:rPr>
              <a:t>      </a:t>
            </a:r>
            <a:r>
              <a:rPr lang="en-US" sz="1400" err="1">
                <a:latin typeface="Consolas" panose="020B0609020204030204" pitchFamily="49" charset="0"/>
              </a:rPr>
              <a:t>alarmTime</a:t>
            </a:r>
            <a:r>
              <a:rPr lang="en-US" sz="1400">
                <a:latin typeface="Consolas" panose="020B0609020204030204" pitchFamily="49" charset="0"/>
              </a:rPr>
              <a:t> &lt; now &amp;&amp;</a:t>
            </a:r>
          </a:p>
          <a:p>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 == </a:t>
            </a:r>
            <a:r>
              <a:rPr lang="en-US" sz="1400" err="1">
                <a:latin typeface="Consolas" panose="020B0609020204030204" pitchFamily="49" charset="0"/>
              </a:rPr>
              <a:t>not_set</a:t>
            </a:r>
            <a:r>
              <a:rPr lang="en-US" sz="1400">
                <a:latin typeface="Consolas" panose="020B0609020204030204" pitchFamily="49" charset="0"/>
              </a:rPr>
              <a:t> || </a:t>
            </a:r>
            <a:r>
              <a:rPr lang="en-US" sz="1400" err="1">
                <a:latin typeface="Consolas" panose="020B0609020204030204" pitchFamily="49" charset="0"/>
              </a:rPr>
              <a:t>snoozedUntil</a:t>
            </a:r>
            <a:r>
              <a:rPr lang="en-US" sz="1400">
                <a:latin typeface="Consolas" panose="020B0609020204030204" pitchFamily="49" charset="0"/>
              </a:rPr>
              <a:t> &lt; now)) {</a:t>
            </a:r>
          </a:p>
          <a:p>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 = </a:t>
            </a:r>
            <a:r>
              <a:rPr lang="en-US" sz="1400" err="1">
                <a:latin typeface="Consolas" panose="020B0609020204030204" pitchFamily="49" charset="0"/>
              </a:rPr>
              <a:t>get_current_time</a:t>
            </a:r>
            <a:r>
              <a:rPr lang="en-US" sz="1400">
                <a:latin typeface="Consolas" panose="020B0609020204030204" pitchFamily="49" charset="0"/>
              </a:rPr>
              <a:t>() + </a:t>
            </a:r>
            <a:r>
              <a:rPr lang="en-US" sz="1400" err="1">
                <a:latin typeface="Consolas" panose="020B0609020204030204" pitchFamily="49" charset="0"/>
              </a:rPr>
              <a:t>snooze_delay</a:t>
            </a:r>
            <a:r>
              <a:rPr lang="en-US" sz="1400">
                <a:latin typeface="Consolas" panose="020B0609020204030204" pitchFamily="49" charset="0"/>
              </a:rPr>
              <a:t>;</a:t>
            </a:r>
          </a:p>
          <a:p>
            <a:r>
              <a:rPr lang="en-US" sz="1400">
                <a:latin typeface="Consolas" panose="020B0609020204030204" pitchFamily="49" charset="0"/>
              </a:rPr>
              <a:t>      }</a:t>
            </a:r>
          </a:p>
          <a:p>
            <a:r>
              <a:rPr lang="en-US" sz="1400">
                <a:latin typeface="Consolas" panose="020B0609020204030204" pitchFamily="49" charset="0"/>
              </a:rPr>
              <a:t>  }</a:t>
            </a:r>
          </a:p>
          <a:p>
            <a:endParaRPr lang="en-US" sz="1400">
              <a:latin typeface="Consolas" panose="020B0609020204030204" pitchFamily="49" charset="0"/>
            </a:endParaRPr>
          </a:p>
          <a:p>
            <a:r>
              <a:rPr lang="en-US" sz="1400">
                <a:latin typeface="Consolas" panose="020B0609020204030204" pitchFamily="49" charset="0"/>
              </a:rPr>
              <a:t>  if (</a:t>
            </a:r>
            <a:r>
              <a:rPr lang="en-US" sz="1400" err="1">
                <a:latin typeface="Consolas" panose="020B0609020204030204" pitchFamily="49" charset="0"/>
              </a:rPr>
              <a:t>processButton</a:t>
            </a:r>
            <a:r>
              <a:rPr lang="en-US" sz="1400">
                <a:latin typeface="Consolas" panose="020B0609020204030204" pitchFamily="49" charset="0"/>
              </a:rPr>
              <a:t>(</a:t>
            </a:r>
            <a:r>
              <a:rPr lang="en-US" sz="1400" err="1">
                <a:latin typeface="Consolas" panose="020B0609020204030204" pitchFamily="49" charset="0"/>
              </a:rPr>
              <a:t>set_btn_pin</a:t>
            </a:r>
            <a:r>
              <a:rPr lang="en-US" sz="1400">
                <a:latin typeface="Consolas" panose="020B0609020204030204" pitchFamily="49" charset="0"/>
              </a:rPr>
              <a:t>, </a:t>
            </a:r>
            <a:r>
              <a:rPr lang="en-US" sz="1400" err="1">
                <a:latin typeface="Consolas" panose="020B0609020204030204" pitchFamily="49" charset="0"/>
              </a:rPr>
              <a:t>setBtnState</a:t>
            </a:r>
            <a:r>
              <a:rPr lang="en-US" sz="1400">
                <a:latin typeface="Consolas" panose="020B0609020204030204" pitchFamily="49" charset="0"/>
              </a:rPr>
              <a:t>)) {</a:t>
            </a:r>
          </a:p>
          <a:p>
            <a:r>
              <a:rPr lang="en-US" sz="1400">
                <a:latin typeface="Consolas" panose="020B0609020204030204" pitchFamily="49" charset="0"/>
              </a:rPr>
              <a:t>    </a:t>
            </a:r>
            <a:r>
              <a:rPr lang="en-US" sz="1400" err="1">
                <a:latin typeface="Consolas" panose="020B0609020204030204" pitchFamily="49" charset="0"/>
              </a:rPr>
              <a:t>alarmActive</a:t>
            </a:r>
            <a:r>
              <a:rPr lang="en-US" sz="1400">
                <a:latin typeface="Consolas" panose="020B0609020204030204" pitchFamily="49" charset="0"/>
              </a:rPr>
              <a:t> = true;</a:t>
            </a:r>
          </a:p>
          <a:p>
            <a:r>
              <a:rPr lang="en-US" sz="1400">
                <a:latin typeface="Consolas" panose="020B0609020204030204" pitchFamily="49" charset="0"/>
              </a:rPr>
              <a:t>    </a:t>
            </a:r>
            <a:r>
              <a:rPr lang="en-US" sz="1400" err="1">
                <a:latin typeface="Consolas" panose="020B0609020204030204" pitchFamily="49" charset="0"/>
              </a:rPr>
              <a:t>alarmTime</a:t>
            </a:r>
            <a:r>
              <a:rPr lang="en-US" sz="1400">
                <a:latin typeface="Consolas" panose="020B0609020204030204" pitchFamily="49" charset="0"/>
              </a:rPr>
              <a:t> = </a:t>
            </a:r>
            <a:r>
              <a:rPr lang="en-US" sz="1400" err="1">
                <a:latin typeface="Consolas" panose="020B0609020204030204" pitchFamily="49" charset="0"/>
              </a:rPr>
              <a:t>get_input_time</a:t>
            </a:r>
            <a:r>
              <a:rPr lang="en-US" sz="1400">
                <a:latin typeface="Consolas" panose="020B0609020204030204" pitchFamily="49" charset="0"/>
              </a:rPr>
              <a:t>();</a:t>
            </a:r>
          </a:p>
          <a:p>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 = </a:t>
            </a:r>
            <a:r>
              <a:rPr lang="en-US" sz="1400" err="1">
                <a:latin typeface="Consolas" panose="020B0609020204030204" pitchFamily="49" charset="0"/>
              </a:rPr>
              <a:t>not_set</a:t>
            </a:r>
            <a:r>
              <a:rPr lang="en-US" sz="1400">
                <a:latin typeface="Consolas" panose="020B0609020204030204" pitchFamily="49" charset="0"/>
              </a:rPr>
              <a:t>;</a:t>
            </a:r>
          </a:p>
          <a:p>
            <a:r>
              <a:rPr lang="en-US" sz="1400">
                <a:latin typeface="Consolas" panose="020B0609020204030204" pitchFamily="49" charset="0"/>
              </a:rPr>
              <a:t>  }</a:t>
            </a:r>
          </a:p>
          <a:p>
            <a:r>
              <a:rPr lang="en-US" sz="1400">
                <a:latin typeface="Consolas" panose="020B0609020204030204" pitchFamily="49" charset="0"/>
              </a:rPr>
              <a:t>}</a:t>
            </a:r>
          </a:p>
        </p:txBody>
      </p:sp>
      <p:sp>
        <p:nvSpPr>
          <p:cNvPr id="7" name="Speech Bubble: Rectangle with Corners Rounded 6">
            <a:extLst>
              <a:ext uri="{FF2B5EF4-FFF2-40B4-BE49-F238E27FC236}">
                <a16:creationId xmlns:a16="http://schemas.microsoft.com/office/drawing/2014/main" id="{6EB7B113-AC79-1482-24FA-E8D55DFDFE71}"/>
              </a:ext>
            </a:extLst>
          </p:cNvPr>
          <p:cNvSpPr/>
          <p:nvPr/>
        </p:nvSpPr>
        <p:spPr>
          <a:xfrm>
            <a:off x="3409577" y="992057"/>
            <a:ext cx="2238748" cy="489568"/>
          </a:xfrm>
          <a:prstGeom prst="wedgeRoundRectCallout">
            <a:avLst>
              <a:gd name="adj1" fmla="val -65454"/>
              <a:gd name="adj2" fmla="val 444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Alarm’s (internal) state</a:t>
            </a:r>
          </a:p>
        </p:txBody>
      </p:sp>
      <p:sp>
        <p:nvSpPr>
          <p:cNvPr id="8" name="Speech Bubble: Rectangle with Corners Rounded 7">
            <a:extLst>
              <a:ext uri="{FF2B5EF4-FFF2-40B4-BE49-F238E27FC236}">
                <a16:creationId xmlns:a16="http://schemas.microsoft.com/office/drawing/2014/main" id="{4CC19E61-40A6-B26D-9D04-9B4B98B31F1A}"/>
              </a:ext>
            </a:extLst>
          </p:cNvPr>
          <p:cNvSpPr/>
          <p:nvPr/>
        </p:nvSpPr>
        <p:spPr>
          <a:xfrm>
            <a:off x="2457077" y="2079364"/>
            <a:ext cx="2238748" cy="489568"/>
          </a:xfrm>
          <a:prstGeom prst="wedgeRoundRectCallout">
            <a:avLst>
              <a:gd name="adj1" fmla="val -66305"/>
              <a:gd name="adj2" fmla="val -586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Button’s (internal) state</a:t>
            </a:r>
          </a:p>
        </p:txBody>
      </p:sp>
      <p:sp>
        <p:nvSpPr>
          <p:cNvPr id="9" name="Speech Bubble: Rectangle with Corners Rounded 8">
            <a:extLst>
              <a:ext uri="{FF2B5EF4-FFF2-40B4-BE49-F238E27FC236}">
                <a16:creationId xmlns:a16="http://schemas.microsoft.com/office/drawing/2014/main" id="{E5D33ECC-2042-5608-199D-A1B767B57BE1}"/>
              </a:ext>
            </a:extLst>
          </p:cNvPr>
          <p:cNvSpPr/>
          <p:nvPr/>
        </p:nvSpPr>
        <p:spPr>
          <a:xfrm>
            <a:off x="2118753" y="3057194"/>
            <a:ext cx="1457698" cy="489568"/>
          </a:xfrm>
          <a:prstGeom prst="wedgeRoundRectCallout">
            <a:avLst>
              <a:gd name="adj1" fmla="val -66305"/>
              <a:gd name="adj2" fmla="val -586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Button’s logic</a:t>
            </a:r>
          </a:p>
        </p:txBody>
      </p:sp>
      <p:sp>
        <p:nvSpPr>
          <p:cNvPr id="10" name="Speech Bubble: Rectangle with Corners Rounded 9">
            <a:extLst>
              <a:ext uri="{FF2B5EF4-FFF2-40B4-BE49-F238E27FC236}">
                <a16:creationId xmlns:a16="http://schemas.microsoft.com/office/drawing/2014/main" id="{36EC4701-AC87-EBC6-1A24-4E295948FC96}"/>
              </a:ext>
            </a:extLst>
          </p:cNvPr>
          <p:cNvSpPr/>
          <p:nvPr/>
        </p:nvSpPr>
        <p:spPr>
          <a:xfrm>
            <a:off x="4257302" y="4044285"/>
            <a:ext cx="1457698" cy="489568"/>
          </a:xfrm>
          <a:prstGeom prst="wedgeRoundRectCallout">
            <a:avLst>
              <a:gd name="adj1" fmla="val 49352"/>
              <a:gd name="adj2" fmla="val -878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Alarm’s logic</a:t>
            </a:r>
          </a:p>
        </p:txBody>
      </p:sp>
    </p:spTree>
    <p:extLst>
      <p:ext uri="{BB962C8B-B14F-4D97-AF65-F5344CB8AC3E}">
        <p14:creationId xmlns:p14="http://schemas.microsoft.com/office/powerpoint/2010/main" val="21559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8D84CB-0E89-DA87-BFC1-6C090E79EB5A}"/>
              </a:ext>
            </a:extLst>
          </p:cNvPr>
          <p:cNvSpPr>
            <a:spLocks noGrp="1"/>
          </p:cNvSpPr>
          <p:nvPr>
            <p:ph type="sldNum" sz="quarter" idx="12"/>
          </p:nvPr>
        </p:nvSpPr>
        <p:spPr/>
        <p:txBody>
          <a:bodyPr/>
          <a:lstStyle/>
          <a:p>
            <a:fld id="{DD144762-C3B5-42E9-94DB-4A2AA3CF9556}" type="slidenum">
              <a:rPr lang="cs-CZ" smtClean="0"/>
              <a:pPr/>
              <a:t>23</a:t>
            </a:fld>
            <a:endParaRPr lang="cs-CZ"/>
          </a:p>
        </p:txBody>
      </p:sp>
      <p:sp>
        <p:nvSpPr>
          <p:cNvPr id="3" name="Title 2">
            <a:extLst>
              <a:ext uri="{FF2B5EF4-FFF2-40B4-BE49-F238E27FC236}">
                <a16:creationId xmlns:a16="http://schemas.microsoft.com/office/drawing/2014/main" id="{4A1FDAD1-7736-0AFE-B086-D132F347D0BE}"/>
              </a:ext>
            </a:extLst>
          </p:cNvPr>
          <p:cNvSpPr>
            <a:spLocks noGrp="1"/>
          </p:cNvSpPr>
          <p:nvPr>
            <p:ph type="title"/>
          </p:nvPr>
        </p:nvSpPr>
        <p:spPr/>
        <p:txBody>
          <a:bodyPr/>
          <a:lstStyle/>
          <a:p>
            <a:r>
              <a:rPr lang="en-US"/>
              <a:t>UC5: Encapsulation</a:t>
            </a:r>
          </a:p>
        </p:txBody>
      </p:sp>
      <p:sp>
        <p:nvSpPr>
          <p:cNvPr id="4" name="Content Placeholder 3">
            <a:extLst>
              <a:ext uri="{FF2B5EF4-FFF2-40B4-BE49-F238E27FC236}">
                <a16:creationId xmlns:a16="http://schemas.microsoft.com/office/drawing/2014/main" id="{722F544D-11C1-DBE7-D38E-801008E3CE90}"/>
              </a:ext>
            </a:extLst>
          </p:cNvPr>
          <p:cNvSpPr>
            <a:spLocks noGrp="1"/>
          </p:cNvSpPr>
          <p:nvPr>
            <p:ph sz="quarter" idx="13"/>
          </p:nvPr>
        </p:nvSpPr>
        <p:spPr/>
        <p:txBody>
          <a:bodyPr>
            <a:normAutofit fontScale="92500" lnSpcReduction="10000"/>
          </a:bodyPr>
          <a:lstStyle/>
          <a:p>
            <a:r>
              <a:rPr lang="en-US" sz="1400">
                <a:latin typeface="Consolas" panose="020B0609020204030204" pitchFamily="49" charset="0"/>
              </a:rPr>
              <a:t>class </a:t>
            </a:r>
            <a:r>
              <a:rPr lang="en-US" sz="1400" err="1">
                <a:latin typeface="Consolas" panose="020B0609020204030204" pitchFamily="49" charset="0"/>
              </a:rPr>
              <a:t>AlarmClock</a:t>
            </a:r>
            <a:r>
              <a:rPr lang="en-US" sz="1400">
                <a:latin typeface="Consolas" panose="020B0609020204030204" pitchFamily="49" charset="0"/>
              </a:rPr>
              <a:t> {</a:t>
            </a:r>
          </a:p>
          <a:p>
            <a:r>
              <a:rPr lang="en-US" sz="1400">
                <a:latin typeface="Consolas" panose="020B0609020204030204" pitchFamily="49" charset="0"/>
              </a:rPr>
              <a:t>private:</a:t>
            </a:r>
          </a:p>
          <a:p>
            <a:r>
              <a:rPr lang="en-US" sz="1400">
                <a:latin typeface="Consolas" panose="020B0609020204030204" pitchFamily="49" charset="0"/>
              </a:rPr>
              <a:t>  bool active;</a:t>
            </a:r>
          </a:p>
          <a:p>
            <a:r>
              <a:rPr lang="en-US" sz="1400">
                <a:latin typeface="Consolas" panose="020B0609020204030204" pitchFamily="49" charset="0"/>
              </a:rPr>
              <a:t>  </a:t>
            </a:r>
            <a:r>
              <a:rPr lang="en-US" sz="1400" err="1">
                <a:latin typeface="Consolas" panose="020B0609020204030204" pitchFamily="49" charset="0"/>
              </a:rPr>
              <a:t>time_t</a:t>
            </a:r>
            <a:r>
              <a:rPr lang="en-US" sz="1400">
                <a:latin typeface="Consolas" panose="020B0609020204030204" pitchFamily="49" charset="0"/>
              </a:rPr>
              <a:t> </a:t>
            </a:r>
            <a:r>
              <a:rPr lang="en-US" sz="1400" err="1">
                <a:latin typeface="Consolas" panose="020B0609020204030204" pitchFamily="49" charset="0"/>
              </a:rPr>
              <a:t>alarmTime</a:t>
            </a:r>
            <a:r>
              <a:rPr lang="en-US" sz="1400">
                <a:latin typeface="Consolas" panose="020B0609020204030204" pitchFamily="49" charset="0"/>
              </a:rPr>
              <a:t>;</a:t>
            </a:r>
          </a:p>
          <a:p>
            <a:r>
              <a:rPr lang="en-US" sz="1400">
                <a:latin typeface="Consolas" panose="020B0609020204030204" pitchFamily="49" charset="0"/>
              </a:rPr>
              <a:t>  </a:t>
            </a:r>
            <a:r>
              <a:rPr lang="en-US" sz="1400" err="1">
                <a:latin typeface="Consolas" panose="020B0609020204030204" pitchFamily="49" charset="0"/>
              </a:rPr>
              <a:t>time_t</a:t>
            </a:r>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a:t>
            </a:r>
          </a:p>
          <a:p>
            <a:endParaRPr lang="en-US" sz="1400">
              <a:latin typeface="Consolas" panose="020B0609020204030204" pitchFamily="49" charset="0"/>
            </a:endParaRPr>
          </a:p>
          <a:p>
            <a:r>
              <a:rPr lang="en-US" sz="1400">
                <a:latin typeface="Consolas" panose="020B0609020204030204" pitchFamily="49" charset="0"/>
              </a:rPr>
              <a:t>public:</a:t>
            </a:r>
          </a:p>
          <a:p>
            <a:r>
              <a:rPr lang="en-US" sz="1400">
                <a:latin typeface="Consolas" panose="020B0609020204030204" pitchFamily="49" charset="0"/>
              </a:rPr>
              <a:t>  void </a:t>
            </a:r>
            <a:r>
              <a:rPr lang="en-US" sz="1400" err="1">
                <a:latin typeface="Consolas" panose="020B0609020204030204" pitchFamily="49" charset="0"/>
              </a:rPr>
              <a:t>setAlarm</a:t>
            </a:r>
            <a:r>
              <a:rPr lang="en-US" sz="1400">
                <a:latin typeface="Consolas" panose="020B0609020204030204" pitchFamily="49" charset="0"/>
              </a:rPr>
              <a:t>(</a:t>
            </a:r>
            <a:r>
              <a:rPr lang="en-US" sz="1400" err="1">
                <a:latin typeface="Consolas" panose="020B0609020204030204" pitchFamily="49" charset="0"/>
              </a:rPr>
              <a:t>time_t</a:t>
            </a:r>
            <a:r>
              <a:rPr lang="en-US" sz="1400">
                <a:latin typeface="Consolas" panose="020B0609020204030204" pitchFamily="49" charset="0"/>
              </a:rPr>
              <a:t> at) {</a:t>
            </a:r>
          </a:p>
          <a:p>
            <a:r>
              <a:rPr lang="en-US" sz="1400">
                <a:latin typeface="Consolas" panose="020B0609020204030204" pitchFamily="49" charset="0"/>
              </a:rPr>
              <a:t>    active = true;</a:t>
            </a:r>
          </a:p>
          <a:p>
            <a:r>
              <a:rPr lang="en-US" sz="1400">
                <a:latin typeface="Consolas" panose="020B0609020204030204" pitchFamily="49" charset="0"/>
              </a:rPr>
              <a:t>    </a:t>
            </a:r>
            <a:r>
              <a:rPr lang="en-US" sz="1400" err="1">
                <a:latin typeface="Consolas" panose="020B0609020204030204" pitchFamily="49" charset="0"/>
              </a:rPr>
              <a:t>alarmTime</a:t>
            </a:r>
            <a:r>
              <a:rPr lang="en-US" sz="1400">
                <a:latin typeface="Consolas" panose="020B0609020204030204" pitchFamily="49" charset="0"/>
              </a:rPr>
              <a:t> = at;</a:t>
            </a:r>
          </a:p>
          <a:p>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 = </a:t>
            </a:r>
            <a:r>
              <a:rPr lang="en-US" sz="1400" err="1">
                <a:latin typeface="Consolas" panose="020B0609020204030204" pitchFamily="49" charset="0"/>
              </a:rPr>
              <a:t>not_set</a:t>
            </a:r>
            <a:r>
              <a:rPr lang="en-US" sz="1400">
                <a:latin typeface="Consolas" panose="020B0609020204030204" pitchFamily="49" charset="0"/>
              </a:rPr>
              <a:t>;</a:t>
            </a:r>
          </a:p>
          <a:p>
            <a:r>
              <a:rPr lang="en-US" sz="1400">
                <a:latin typeface="Consolas" panose="020B0609020204030204" pitchFamily="49" charset="0"/>
              </a:rPr>
              <a:t>  }</a:t>
            </a:r>
          </a:p>
          <a:p>
            <a:r>
              <a:rPr lang="en-US" sz="1400">
                <a:latin typeface="Consolas" panose="020B0609020204030204" pitchFamily="49" charset="0"/>
              </a:rPr>
              <a:t>  bool </a:t>
            </a:r>
            <a:r>
              <a:rPr lang="en-US" sz="1400" err="1">
                <a:latin typeface="Consolas" panose="020B0609020204030204" pitchFamily="49" charset="0"/>
              </a:rPr>
              <a:t>isRinging</a:t>
            </a:r>
            <a:r>
              <a:rPr lang="en-US" sz="1400">
                <a:latin typeface="Consolas" panose="020B0609020204030204" pitchFamily="49" charset="0"/>
              </a:rPr>
              <a:t>() {</a:t>
            </a:r>
          </a:p>
          <a:p>
            <a:r>
              <a:rPr lang="en-US" sz="1400">
                <a:latin typeface="Consolas" panose="020B0609020204030204" pitchFamily="49" charset="0"/>
              </a:rPr>
              <a:t>    </a:t>
            </a:r>
            <a:r>
              <a:rPr lang="en-US" sz="1400" err="1">
                <a:latin typeface="Consolas" panose="020B0609020204030204" pitchFamily="49" charset="0"/>
              </a:rPr>
              <a:t>time_t</a:t>
            </a:r>
            <a:r>
              <a:rPr lang="en-US" sz="1400">
                <a:latin typeface="Consolas" panose="020B0609020204030204" pitchFamily="49" charset="0"/>
              </a:rPr>
              <a:t> now = </a:t>
            </a:r>
            <a:r>
              <a:rPr lang="en-US" sz="1400" err="1">
                <a:latin typeface="Consolas" panose="020B0609020204030204" pitchFamily="49" charset="0"/>
              </a:rPr>
              <a:t>get_current_time</a:t>
            </a:r>
            <a:r>
              <a:rPr lang="en-US" sz="1400">
                <a:latin typeface="Consolas" panose="020B0609020204030204" pitchFamily="49" charset="0"/>
              </a:rPr>
              <a:t>();</a:t>
            </a:r>
          </a:p>
          <a:p>
            <a:r>
              <a:rPr lang="en-US" sz="1400">
                <a:latin typeface="Consolas" panose="020B0609020204030204" pitchFamily="49" charset="0"/>
              </a:rPr>
              <a:t>    return active &amp;&amp; </a:t>
            </a:r>
            <a:r>
              <a:rPr lang="en-US" sz="1400" err="1">
                <a:latin typeface="Consolas" panose="020B0609020204030204" pitchFamily="49" charset="0"/>
              </a:rPr>
              <a:t>alarmTime</a:t>
            </a:r>
            <a:r>
              <a:rPr lang="en-US" sz="1400">
                <a:latin typeface="Consolas" panose="020B0609020204030204" pitchFamily="49" charset="0"/>
              </a:rPr>
              <a:t> &lt; now &amp;&amp;</a:t>
            </a:r>
          </a:p>
          <a:p>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 == </a:t>
            </a:r>
            <a:r>
              <a:rPr lang="en-US" sz="1400" err="1">
                <a:latin typeface="Consolas" panose="020B0609020204030204" pitchFamily="49" charset="0"/>
              </a:rPr>
              <a:t>not_set</a:t>
            </a:r>
            <a:r>
              <a:rPr lang="en-US" sz="1400">
                <a:latin typeface="Consolas" panose="020B0609020204030204" pitchFamily="49" charset="0"/>
              </a:rPr>
              <a:t> || </a:t>
            </a:r>
            <a:r>
              <a:rPr lang="en-US" sz="1400" err="1">
                <a:latin typeface="Consolas" panose="020B0609020204030204" pitchFamily="49" charset="0"/>
              </a:rPr>
              <a:t>snoozedUntil</a:t>
            </a:r>
            <a:r>
              <a:rPr lang="en-US" sz="1400">
                <a:latin typeface="Consolas" panose="020B0609020204030204" pitchFamily="49" charset="0"/>
              </a:rPr>
              <a:t> &lt; now);</a:t>
            </a:r>
          </a:p>
          <a:p>
            <a:r>
              <a:rPr lang="en-US" sz="1400">
                <a:latin typeface="Consolas" panose="020B0609020204030204" pitchFamily="49" charset="0"/>
              </a:rPr>
              <a:t>  }</a:t>
            </a:r>
          </a:p>
          <a:p>
            <a:r>
              <a:rPr lang="en-US" sz="1400">
                <a:latin typeface="Consolas" panose="020B0609020204030204" pitchFamily="49" charset="0"/>
              </a:rPr>
              <a:t>  void snooze() {</a:t>
            </a:r>
          </a:p>
          <a:p>
            <a:r>
              <a:rPr lang="en-US" sz="1400">
                <a:latin typeface="Consolas" panose="020B0609020204030204" pitchFamily="49" charset="0"/>
              </a:rPr>
              <a:t>    if (</a:t>
            </a:r>
            <a:r>
              <a:rPr lang="en-US" sz="1400" err="1">
                <a:latin typeface="Consolas" panose="020B0609020204030204" pitchFamily="49" charset="0"/>
              </a:rPr>
              <a:t>isRinging</a:t>
            </a:r>
            <a:r>
              <a:rPr lang="en-US" sz="1400">
                <a:latin typeface="Consolas" panose="020B0609020204030204" pitchFamily="49" charset="0"/>
              </a:rPr>
              <a:t>()) {</a:t>
            </a:r>
          </a:p>
          <a:p>
            <a:r>
              <a:rPr lang="en-US" sz="1400">
                <a:latin typeface="Consolas" panose="020B0609020204030204" pitchFamily="49" charset="0"/>
              </a:rPr>
              <a:t>      </a:t>
            </a:r>
            <a:r>
              <a:rPr lang="en-US" sz="1400" err="1">
                <a:latin typeface="Consolas" panose="020B0609020204030204" pitchFamily="49" charset="0"/>
              </a:rPr>
              <a:t>snoozedUntil</a:t>
            </a:r>
            <a:r>
              <a:rPr lang="en-US" sz="1400">
                <a:latin typeface="Consolas" panose="020B0609020204030204" pitchFamily="49" charset="0"/>
              </a:rPr>
              <a:t> = </a:t>
            </a:r>
            <a:r>
              <a:rPr lang="en-US" sz="1400" err="1">
                <a:latin typeface="Consolas" panose="020B0609020204030204" pitchFamily="49" charset="0"/>
              </a:rPr>
              <a:t>get_current_time</a:t>
            </a:r>
            <a:r>
              <a:rPr lang="en-US" sz="1400">
                <a:latin typeface="Consolas" panose="020B0609020204030204" pitchFamily="49" charset="0"/>
              </a:rPr>
              <a:t>() + </a:t>
            </a:r>
            <a:r>
              <a:rPr lang="en-US" sz="1400" err="1">
                <a:latin typeface="Consolas" panose="020B0609020204030204" pitchFamily="49" charset="0"/>
              </a:rPr>
              <a:t>snooze_delay</a:t>
            </a:r>
            <a:r>
              <a:rPr lang="en-US" sz="1400">
                <a:latin typeface="Consolas" panose="020B0609020204030204" pitchFamily="49" charset="0"/>
              </a:rPr>
              <a:t>;</a:t>
            </a:r>
          </a:p>
          <a:p>
            <a:r>
              <a:rPr lang="en-US" sz="1400">
                <a:latin typeface="Consolas" panose="020B0609020204030204" pitchFamily="49" charset="0"/>
              </a:rPr>
              <a:t>    }</a:t>
            </a:r>
          </a:p>
          <a:p>
            <a:r>
              <a:rPr lang="en-US" sz="1400">
                <a:latin typeface="Consolas" panose="020B0609020204030204" pitchFamily="49" charset="0"/>
              </a:rPr>
              <a:t>  }</a:t>
            </a:r>
          </a:p>
          <a:p>
            <a:r>
              <a:rPr lang="en-US" sz="1400">
                <a:latin typeface="Consolas" panose="020B0609020204030204" pitchFamily="49" charset="0"/>
              </a:rPr>
              <a:t>  void reset() { active = false; }</a:t>
            </a:r>
          </a:p>
          <a:p>
            <a:r>
              <a:rPr lang="en-US" sz="1400">
                <a:latin typeface="Consolas" panose="020B0609020204030204" pitchFamily="49" charset="0"/>
              </a:rPr>
              <a:t>}</a:t>
            </a:r>
            <a:r>
              <a:rPr lang="en-US" sz="1400" b="1">
                <a:latin typeface="Consolas" panose="020B0609020204030204" pitchFamily="49" charset="0"/>
              </a:rPr>
              <a:t>;</a:t>
            </a:r>
            <a:endParaRPr lang="en-US" sz="1400" b="1">
              <a:solidFill>
                <a:schemeClr val="accent1"/>
              </a:solidFill>
              <a:latin typeface="Consolas" panose="020B0609020204030204" pitchFamily="49" charset="0"/>
            </a:endParaRPr>
          </a:p>
        </p:txBody>
      </p:sp>
      <p:sp>
        <p:nvSpPr>
          <p:cNvPr id="5" name="Content Placeholder 4">
            <a:extLst>
              <a:ext uri="{FF2B5EF4-FFF2-40B4-BE49-F238E27FC236}">
                <a16:creationId xmlns:a16="http://schemas.microsoft.com/office/drawing/2014/main" id="{09D65E5F-16B6-3759-E8F5-07B6E8210DD6}"/>
              </a:ext>
            </a:extLst>
          </p:cNvPr>
          <p:cNvSpPr>
            <a:spLocks noGrp="1"/>
          </p:cNvSpPr>
          <p:nvPr>
            <p:ph sz="quarter" idx="14"/>
          </p:nvPr>
        </p:nvSpPr>
        <p:spPr/>
        <p:txBody>
          <a:bodyPr>
            <a:normAutofit/>
          </a:bodyPr>
          <a:lstStyle/>
          <a:p>
            <a:r>
              <a:rPr lang="en-US" sz="1400">
                <a:latin typeface="Consolas" panose="020B0609020204030204" pitchFamily="49" charset="0"/>
              </a:rPr>
              <a:t>Button </a:t>
            </a:r>
            <a:r>
              <a:rPr lang="en-US" sz="1400" err="1">
                <a:latin typeface="Consolas" panose="020B0609020204030204" pitchFamily="49" charset="0"/>
              </a:rPr>
              <a:t>setBtn</a:t>
            </a:r>
            <a:r>
              <a:rPr lang="en-US" sz="1400">
                <a:latin typeface="Consolas" panose="020B0609020204030204" pitchFamily="49" charset="0"/>
              </a:rPr>
              <a:t>, </a:t>
            </a:r>
            <a:r>
              <a:rPr lang="en-US" sz="1400" err="1">
                <a:latin typeface="Consolas" panose="020B0609020204030204" pitchFamily="49" charset="0"/>
              </a:rPr>
              <a:t>resetBtn</a:t>
            </a:r>
            <a:r>
              <a:rPr lang="en-US" sz="1400">
                <a:latin typeface="Consolas" panose="020B0609020204030204" pitchFamily="49" charset="0"/>
              </a:rPr>
              <a:t>, </a:t>
            </a:r>
            <a:r>
              <a:rPr lang="en-US" sz="1400" err="1">
                <a:latin typeface="Consolas" panose="020B0609020204030204" pitchFamily="49" charset="0"/>
              </a:rPr>
              <a:t>snoozeBtn</a:t>
            </a:r>
            <a:r>
              <a:rPr lang="en-US" sz="1400">
                <a:latin typeface="Consolas" panose="020B0609020204030204" pitchFamily="49" charset="0"/>
              </a:rPr>
              <a:t>;</a:t>
            </a:r>
          </a:p>
          <a:p>
            <a:r>
              <a:rPr lang="en-US" sz="1400">
                <a:latin typeface="Consolas" panose="020B0609020204030204" pitchFamily="49" charset="0"/>
              </a:rPr>
              <a:t>// ...</a:t>
            </a:r>
          </a:p>
          <a:p>
            <a:r>
              <a:rPr lang="en-US" sz="1400" err="1">
                <a:latin typeface="Consolas" panose="020B0609020204030204" pitchFamily="49" charset="0"/>
              </a:rPr>
              <a:t>AlarmClock</a:t>
            </a:r>
            <a:r>
              <a:rPr lang="en-US" sz="1400">
                <a:latin typeface="Consolas" panose="020B0609020204030204" pitchFamily="49" charset="0"/>
              </a:rPr>
              <a:t> alarm;</a:t>
            </a:r>
          </a:p>
          <a:p>
            <a:endParaRPr lang="en-US" sz="1400">
              <a:latin typeface="Consolas" panose="020B0609020204030204" pitchFamily="49" charset="0"/>
            </a:endParaRPr>
          </a:p>
          <a:p>
            <a:r>
              <a:rPr lang="en-US" sz="1400">
                <a:latin typeface="Consolas" panose="020B0609020204030204" pitchFamily="49" charset="0"/>
              </a:rPr>
              <a:t>void setup() { ... }</a:t>
            </a:r>
          </a:p>
          <a:p>
            <a:r>
              <a:rPr lang="en-US" sz="1400">
                <a:latin typeface="Consolas" panose="020B0609020204030204" pitchFamily="49" charset="0"/>
              </a:rPr>
              <a:t>// ...</a:t>
            </a:r>
          </a:p>
          <a:p>
            <a:r>
              <a:rPr lang="en-US" sz="1400">
                <a:latin typeface="Consolas" panose="020B0609020204030204" pitchFamily="49" charset="0"/>
              </a:rPr>
              <a:t>void loop() {</a:t>
            </a:r>
          </a:p>
          <a:p>
            <a:r>
              <a:rPr lang="en-US" sz="1400">
                <a:latin typeface="Consolas" panose="020B0609020204030204" pitchFamily="49" charset="0"/>
              </a:rPr>
              <a:t>  if (</a:t>
            </a:r>
            <a:r>
              <a:rPr lang="en-US" sz="1400" err="1">
                <a:latin typeface="Consolas" panose="020B0609020204030204" pitchFamily="49" charset="0"/>
              </a:rPr>
              <a:t>alarm.isRinging</a:t>
            </a:r>
            <a:r>
              <a:rPr lang="en-US" sz="1400">
                <a:latin typeface="Consolas" panose="020B0609020204030204" pitchFamily="49" charset="0"/>
              </a:rPr>
              <a:t>()) {</a:t>
            </a:r>
          </a:p>
          <a:p>
            <a:r>
              <a:rPr lang="en-US" sz="1400">
                <a:latin typeface="Consolas" panose="020B0609020204030204" pitchFamily="49" charset="0"/>
              </a:rPr>
              <a:t>    </a:t>
            </a:r>
            <a:r>
              <a:rPr lang="en-US" sz="1400" err="1">
                <a:latin typeface="Consolas" panose="020B0609020204030204" pitchFamily="49" charset="0"/>
              </a:rPr>
              <a:t>enable_sound_output</a:t>
            </a:r>
            <a:r>
              <a:rPr lang="en-US" sz="1400">
                <a:latin typeface="Consolas" panose="020B0609020204030204" pitchFamily="49" charset="0"/>
              </a:rPr>
              <a:t>();</a:t>
            </a:r>
          </a:p>
          <a:p>
            <a:r>
              <a:rPr lang="en-US" sz="1400">
                <a:latin typeface="Consolas" panose="020B0609020204030204" pitchFamily="49" charset="0"/>
              </a:rPr>
              <a:t>  } else {</a:t>
            </a:r>
          </a:p>
          <a:p>
            <a:r>
              <a:rPr lang="en-US" sz="1400">
                <a:latin typeface="Consolas" panose="020B0609020204030204" pitchFamily="49" charset="0"/>
              </a:rPr>
              <a:t>    </a:t>
            </a:r>
            <a:r>
              <a:rPr lang="en-US" sz="1400" err="1">
                <a:latin typeface="Consolas" panose="020B0609020204030204" pitchFamily="49" charset="0"/>
              </a:rPr>
              <a:t>disable_sound_output</a:t>
            </a:r>
            <a:r>
              <a:rPr lang="en-US" sz="1400">
                <a:latin typeface="Consolas" panose="020B0609020204030204" pitchFamily="49" charset="0"/>
              </a:rPr>
              <a:t>();</a:t>
            </a:r>
          </a:p>
          <a:p>
            <a:r>
              <a:rPr lang="en-US" sz="1400">
                <a:latin typeface="Consolas" panose="020B0609020204030204" pitchFamily="49" charset="0"/>
              </a:rPr>
              <a:t>  }</a:t>
            </a:r>
          </a:p>
          <a:p>
            <a:endParaRPr lang="en-US" sz="1400">
              <a:latin typeface="Consolas" panose="020B0609020204030204" pitchFamily="49" charset="0"/>
            </a:endParaRPr>
          </a:p>
          <a:p>
            <a:r>
              <a:rPr lang="en-US" sz="1400">
                <a:latin typeface="Consolas" panose="020B0609020204030204" pitchFamily="49" charset="0"/>
              </a:rPr>
              <a:t>  if (</a:t>
            </a:r>
            <a:r>
              <a:rPr lang="en-US" sz="1400" err="1">
                <a:latin typeface="Consolas" panose="020B0609020204030204" pitchFamily="49" charset="0"/>
              </a:rPr>
              <a:t>setBtn.isPressed</a:t>
            </a:r>
            <a:r>
              <a:rPr lang="en-US" sz="1400">
                <a:latin typeface="Consolas" panose="020B0609020204030204" pitchFamily="49" charset="0"/>
              </a:rPr>
              <a:t>())</a:t>
            </a:r>
          </a:p>
          <a:p>
            <a:r>
              <a:rPr lang="en-US" sz="1400">
                <a:latin typeface="Consolas" panose="020B0609020204030204" pitchFamily="49" charset="0"/>
              </a:rPr>
              <a:t>    </a:t>
            </a:r>
            <a:r>
              <a:rPr lang="en-US" sz="1400" err="1">
                <a:latin typeface="Consolas" panose="020B0609020204030204" pitchFamily="49" charset="0"/>
              </a:rPr>
              <a:t>alarm.setAlarm</a:t>
            </a:r>
            <a:r>
              <a:rPr lang="en-US" sz="1400">
                <a:latin typeface="Consolas" panose="020B0609020204030204" pitchFamily="49" charset="0"/>
              </a:rPr>
              <a:t>(</a:t>
            </a:r>
            <a:r>
              <a:rPr lang="en-US" sz="1400" err="1">
                <a:latin typeface="Consolas" panose="020B0609020204030204" pitchFamily="49" charset="0"/>
              </a:rPr>
              <a:t>get_input_time</a:t>
            </a:r>
            <a:r>
              <a:rPr lang="en-US" sz="1400">
                <a:latin typeface="Consolas" panose="020B0609020204030204" pitchFamily="49" charset="0"/>
              </a:rPr>
              <a:t>());</a:t>
            </a:r>
          </a:p>
          <a:p>
            <a:r>
              <a:rPr lang="en-US" sz="1400">
                <a:latin typeface="Consolas" panose="020B0609020204030204" pitchFamily="49" charset="0"/>
              </a:rPr>
              <a:t>  if (</a:t>
            </a:r>
            <a:r>
              <a:rPr lang="en-US" sz="1400" err="1">
                <a:latin typeface="Consolas" panose="020B0609020204030204" pitchFamily="49" charset="0"/>
              </a:rPr>
              <a:t>resetBtn.isPressed</a:t>
            </a:r>
            <a:r>
              <a:rPr lang="en-US" sz="1400">
                <a:latin typeface="Consolas" panose="020B0609020204030204" pitchFamily="49" charset="0"/>
              </a:rPr>
              <a:t>())</a:t>
            </a:r>
          </a:p>
          <a:p>
            <a:r>
              <a:rPr lang="en-US" sz="1400">
                <a:latin typeface="Consolas" panose="020B0609020204030204" pitchFamily="49" charset="0"/>
              </a:rPr>
              <a:t>    </a:t>
            </a:r>
            <a:r>
              <a:rPr lang="en-US" sz="1400" err="1">
                <a:latin typeface="Consolas" panose="020B0609020204030204" pitchFamily="49" charset="0"/>
              </a:rPr>
              <a:t>alarm.reset</a:t>
            </a:r>
            <a:r>
              <a:rPr lang="en-US" sz="1400">
                <a:latin typeface="Consolas" panose="020B0609020204030204" pitchFamily="49" charset="0"/>
              </a:rPr>
              <a:t>();</a:t>
            </a:r>
          </a:p>
          <a:p>
            <a:r>
              <a:rPr lang="en-US" sz="1400">
                <a:latin typeface="Consolas" panose="020B0609020204030204" pitchFamily="49" charset="0"/>
              </a:rPr>
              <a:t>  if (</a:t>
            </a:r>
            <a:r>
              <a:rPr lang="en-US" sz="1400" err="1">
                <a:latin typeface="Consolas" panose="020B0609020204030204" pitchFamily="49" charset="0"/>
              </a:rPr>
              <a:t>snoozeBtn.isPressed</a:t>
            </a:r>
            <a:r>
              <a:rPr lang="en-US" sz="1400">
                <a:latin typeface="Consolas" panose="020B0609020204030204" pitchFamily="49" charset="0"/>
              </a:rPr>
              <a:t>())</a:t>
            </a:r>
          </a:p>
          <a:p>
            <a:r>
              <a:rPr lang="en-US" sz="1400">
                <a:latin typeface="Consolas" panose="020B0609020204030204" pitchFamily="49" charset="0"/>
              </a:rPr>
              <a:t>    </a:t>
            </a:r>
            <a:r>
              <a:rPr lang="en-US" sz="1400" err="1">
                <a:latin typeface="Consolas" panose="020B0609020204030204" pitchFamily="49" charset="0"/>
              </a:rPr>
              <a:t>alarm.snooze</a:t>
            </a:r>
            <a:r>
              <a:rPr lang="en-US" sz="1400">
                <a:latin typeface="Consolas" panose="020B0609020204030204" pitchFamily="49" charset="0"/>
              </a:rPr>
              <a:t>();</a:t>
            </a:r>
          </a:p>
          <a:p>
            <a:r>
              <a:rPr lang="en-US" sz="1400">
                <a:latin typeface="Consolas" panose="020B0609020204030204" pitchFamily="49" charset="0"/>
              </a:rPr>
              <a:t>}</a:t>
            </a:r>
          </a:p>
        </p:txBody>
      </p:sp>
      <p:sp>
        <p:nvSpPr>
          <p:cNvPr id="6" name="Speech Bubble: Rectangle with Corners Rounded 5">
            <a:extLst>
              <a:ext uri="{FF2B5EF4-FFF2-40B4-BE49-F238E27FC236}">
                <a16:creationId xmlns:a16="http://schemas.microsoft.com/office/drawing/2014/main" id="{CE4D1ED1-86E7-DF47-56A9-7BB81C886DBD}"/>
              </a:ext>
            </a:extLst>
          </p:cNvPr>
          <p:cNvSpPr/>
          <p:nvPr/>
        </p:nvSpPr>
        <p:spPr>
          <a:xfrm>
            <a:off x="1047377" y="6006747"/>
            <a:ext cx="1181473" cy="336903"/>
          </a:xfrm>
          <a:prstGeom prst="wedgeRoundRectCallout">
            <a:avLst>
              <a:gd name="adj1" fmla="val -93345"/>
              <a:gd name="adj2" fmla="val -298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Semicolon</a:t>
            </a:r>
          </a:p>
        </p:txBody>
      </p:sp>
      <p:sp>
        <p:nvSpPr>
          <p:cNvPr id="7" name="Speech Bubble: Rectangle with Corners Rounded 6">
            <a:extLst>
              <a:ext uri="{FF2B5EF4-FFF2-40B4-BE49-F238E27FC236}">
                <a16:creationId xmlns:a16="http://schemas.microsoft.com/office/drawing/2014/main" id="{1008058E-BCBC-9B70-5027-5047BE840635}"/>
              </a:ext>
            </a:extLst>
          </p:cNvPr>
          <p:cNvSpPr/>
          <p:nvPr/>
        </p:nvSpPr>
        <p:spPr>
          <a:xfrm>
            <a:off x="1866899" y="1482372"/>
            <a:ext cx="1762125" cy="336903"/>
          </a:xfrm>
          <a:prstGeom prst="wedgeRoundRectCallout">
            <a:avLst>
              <a:gd name="adj1" fmla="val -93345"/>
              <a:gd name="adj2" fmla="val -298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(Private) internals</a:t>
            </a:r>
          </a:p>
        </p:txBody>
      </p:sp>
      <p:sp>
        <p:nvSpPr>
          <p:cNvPr id="8" name="Speech Bubble: Rectangle with Corners Rounded 7">
            <a:extLst>
              <a:ext uri="{FF2B5EF4-FFF2-40B4-BE49-F238E27FC236}">
                <a16:creationId xmlns:a16="http://schemas.microsoft.com/office/drawing/2014/main" id="{76AFA9D7-A073-B398-A8AA-E479290CF53C}"/>
              </a:ext>
            </a:extLst>
          </p:cNvPr>
          <p:cNvSpPr/>
          <p:nvPr/>
        </p:nvSpPr>
        <p:spPr>
          <a:xfrm>
            <a:off x="4152900" y="3557319"/>
            <a:ext cx="1295401" cy="336903"/>
          </a:xfrm>
          <a:prstGeom prst="wedgeRoundRectCallout">
            <a:avLst>
              <a:gd name="adj1" fmla="val -93345"/>
              <a:gd name="adj2" fmla="val -298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(Public) API</a:t>
            </a:r>
          </a:p>
        </p:txBody>
      </p:sp>
      <p:sp>
        <p:nvSpPr>
          <p:cNvPr id="9" name="Speech Bubble: Rectangle with Corners Rounded 8">
            <a:extLst>
              <a:ext uri="{FF2B5EF4-FFF2-40B4-BE49-F238E27FC236}">
                <a16:creationId xmlns:a16="http://schemas.microsoft.com/office/drawing/2014/main" id="{F0BECA63-A99B-CC51-BA78-EBC3E32E6147}"/>
              </a:ext>
            </a:extLst>
          </p:cNvPr>
          <p:cNvSpPr/>
          <p:nvPr/>
        </p:nvSpPr>
        <p:spPr>
          <a:xfrm>
            <a:off x="9382125" y="1546437"/>
            <a:ext cx="2200275" cy="336903"/>
          </a:xfrm>
          <a:prstGeom prst="wedgeRoundRectCallout">
            <a:avLst>
              <a:gd name="adj1" fmla="val -67804"/>
              <a:gd name="adj2" fmla="val -157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Instances ~ variables</a:t>
            </a:r>
          </a:p>
        </p:txBody>
      </p:sp>
      <p:sp>
        <p:nvSpPr>
          <p:cNvPr id="10" name="Speech Bubble: Rectangle with Corners Rounded 9">
            <a:extLst>
              <a:ext uri="{FF2B5EF4-FFF2-40B4-BE49-F238E27FC236}">
                <a16:creationId xmlns:a16="http://schemas.microsoft.com/office/drawing/2014/main" id="{0A0FEC8F-EEBB-7892-1ADE-000B8960863E}"/>
              </a:ext>
            </a:extLst>
          </p:cNvPr>
          <p:cNvSpPr/>
          <p:nvPr/>
        </p:nvSpPr>
        <p:spPr>
          <a:xfrm>
            <a:off x="9277350" y="3725770"/>
            <a:ext cx="2200275" cy="336903"/>
          </a:xfrm>
          <a:prstGeom prst="wedgeRoundRectCallout">
            <a:avLst>
              <a:gd name="adj1" fmla="val -66938"/>
              <a:gd name="adj2" fmla="val 97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Using API only</a:t>
            </a:r>
          </a:p>
        </p:txBody>
      </p:sp>
      <p:sp>
        <p:nvSpPr>
          <p:cNvPr id="11" name="Speech Bubble: Rectangle with Corners Rounded 10">
            <a:extLst>
              <a:ext uri="{FF2B5EF4-FFF2-40B4-BE49-F238E27FC236}">
                <a16:creationId xmlns:a16="http://schemas.microsoft.com/office/drawing/2014/main" id="{33E0EF33-6BD6-7919-126F-A2C81A1C1FD7}"/>
              </a:ext>
            </a:extLst>
          </p:cNvPr>
          <p:cNvSpPr/>
          <p:nvPr/>
        </p:nvSpPr>
        <p:spPr>
          <a:xfrm>
            <a:off x="9571310" y="746981"/>
            <a:ext cx="2200275" cy="336903"/>
          </a:xfrm>
          <a:prstGeom prst="wedgeRoundRectCallout">
            <a:avLst>
              <a:gd name="adj1" fmla="val -60445"/>
              <a:gd name="adj2" fmla="val 521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sym typeface="Wingdings" panose="05000000000000000000" pitchFamily="2" charset="2"/>
              </a:rPr>
              <a:t> Global (Arduino )</a:t>
            </a:r>
            <a:endParaRPr lang="en-US" sz="1600"/>
          </a:p>
        </p:txBody>
      </p:sp>
    </p:spTree>
    <p:extLst>
      <p:ext uri="{BB962C8B-B14F-4D97-AF65-F5344CB8AC3E}">
        <p14:creationId xmlns:p14="http://schemas.microsoft.com/office/powerpoint/2010/main" val="66052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908E8-511B-BC52-C2EE-8059A4FD7A05}"/>
              </a:ext>
            </a:extLst>
          </p:cNvPr>
          <p:cNvSpPr>
            <a:spLocks noGrp="1"/>
          </p:cNvSpPr>
          <p:nvPr>
            <p:ph type="sldNum" sz="quarter" idx="12"/>
          </p:nvPr>
        </p:nvSpPr>
        <p:spPr/>
        <p:txBody>
          <a:bodyPr/>
          <a:lstStyle/>
          <a:p>
            <a:fld id="{DD144762-C3B5-42E9-94DB-4A2AA3CF9556}" type="slidenum">
              <a:rPr lang="cs-CZ" smtClean="0"/>
              <a:pPr/>
              <a:t>24</a:t>
            </a:fld>
            <a:endParaRPr lang="cs-CZ"/>
          </a:p>
        </p:txBody>
      </p:sp>
      <p:sp>
        <p:nvSpPr>
          <p:cNvPr id="3" name="Title 2">
            <a:extLst>
              <a:ext uri="{FF2B5EF4-FFF2-40B4-BE49-F238E27FC236}">
                <a16:creationId xmlns:a16="http://schemas.microsoft.com/office/drawing/2014/main" id="{8CB41137-099E-A6B8-1499-A50B7F085097}"/>
              </a:ext>
            </a:extLst>
          </p:cNvPr>
          <p:cNvSpPr>
            <a:spLocks noGrp="1"/>
          </p:cNvSpPr>
          <p:nvPr>
            <p:ph type="title"/>
          </p:nvPr>
        </p:nvSpPr>
        <p:spPr/>
        <p:txBody>
          <a:bodyPr/>
          <a:lstStyle/>
          <a:p>
            <a:r>
              <a:rPr lang="en-US"/>
              <a:t>UC5: Encapsulation </a:t>
            </a:r>
          </a:p>
        </p:txBody>
      </p:sp>
      <p:sp>
        <p:nvSpPr>
          <p:cNvPr id="4" name="Content Placeholder 3">
            <a:extLst>
              <a:ext uri="{FF2B5EF4-FFF2-40B4-BE49-F238E27FC236}">
                <a16:creationId xmlns:a16="http://schemas.microsoft.com/office/drawing/2014/main" id="{48C107A0-5543-50D2-58DC-7F5A22972F75}"/>
              </a:ext>
            </a:extLst>
          </p:cNvPr>
          <p:cNvSpPr>
            <a:spLocks noGrp="1"/>
          </p:cNvSpPr>
          <p:nvPr>
            <p:ph sz="quarter" idx="13"/>
          </p:nvPr>
        </p:nvSpPr>
        <p:spPr>
          <a:xfrm>
            <a:off x="244130" y="1175712"/>
            <a:ext cx="11703737" cy="5066294"/>
          </a:xfrm>
        </p:spPr>
        <p:txBody>
          <a:bodyPr>
            <a:normAutofit/>
          </a:bodyPr>
          <a:lstStyle/>
          <a:p>
            <a:r>
              <a:rPr lang="en-US" b="1"/>
              <a:t>Encapsulation (sufficient OOP design)</a:t>
            </a:r>
          </a:p>
          <a:p>
            <a:pPr lvl="1"/>
            <a:r>
              <a:rPr lang="en-US"/>
              <a:t>Each class has a clear explicit purpose (e.g., Button, Display, …)</a:t>
            </a:r>
          </a:p>
          <a:p>
            <a:pPr lvl="1"/>
            <a:r>
              <a:rPr lang="en-US"/>
              <a:t>A well-defined set of functions/methods allows the programmer to exploit this purpose</a:t>
            </a:r>
          </a:p>
          <a:p>
            <a:pPr lvl="2"/>
            <a:r>
              <a:rPr lang="en-US"/>
              <a:t>But the internal implementation is hidden (maybe changed in the future)</a:t>
            </a:r>
          </a:p>
          <a:p>
            <a:endParaRPr lang="en-US"/>
          </a:p>
          <a:p>
            <a:r>
              <a:rPr lang="en-US" b="1"/>
              <a:t>Hints</a:t>
            </a:r>
          </a:p>
          <a:p>
            <a:pPr lvl="1"/>
            <a:r>
              <a:rPr lang="en-US"/>
              <a:t>Interface first (imagine how it is used), implementation after</a:t>
            </a:r>
          </a:p>
          <a:p>
            <a:pPr lvl="1"/>
            <a:r>
              <a:rPr lang="en-US"/>
              <a:t>Imagine the implementation changes over time (e.g., button behavior)</a:t>
            </a:r>
          </a:p>
          <a:p>
            <a:pPr lvl="1"/>
            <a:r>
              <a:rPr lang="en-US"/>
              <a:t>Make member variables private (so you are not tempted to access them)</a:t>
            </a:r>
          </a:p>
          <a:p>
            <a:pPr lvl="2"/>
            <a:r>
              <a:rPr lang="en-US"/>
              <a:t>Do not create simple getters/setters unless you really need them and re-think them twice (it may be a sign you are exporting behavior out of a class)</a:t>
            </a:r>
          </a:p>
          <a:p>
            <a:endParaRPr lang="en-US"/>
          </a:p>
        </p:txBody>
      </p:sp>
      <p:sp>
        <p:nvSpPr>
          <p:cNvPr id="5" name="Content Placeholder 4">
            <a:extLst>
              <a:ext uri="{FF2B5EF4-FFF2-40B4-BE49-F238E27FC236}">
                <a16:creationId xmlns:a16="http://schemas.microsoft.com/office/drawing/2014/main" id="{41834104-B33A-8844-1B3A-9CFB7850DEC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43825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7840C-AD99-50B2-358C-07E521FB01EC}"/>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CC8B133-3601-71B7-751A-F7A2059EEA42}"/>
              </a:ext>
            </a:extLst>
          </p:cNvPr>
          <p:cNvSpPr>
            <a:spLocks noGrp="1"/>
          </p:cNvSpPr>
          <p:nvPr>
            <p:ph type="body" sz="quarter" idx="13"/>
          </p:nvPr>
        </p:nvSpPr>
        <p:spPr>
          <a:xfrm>
            <a:off x="1866899" y="2293938"/>
            <a:ext cx="8856519" cy="2270125"/>
          </a:xfrm>
        </p:spPr>
        <p:txBody>
          <a:bodyPr anchor="ctr"/>
          <a:lstStyle/>
          <a:p>
            <a:r>
              <a:rPr lang="en-US" noProof="0"/>
              <a:t>Lab </a:t>
            </a:r>
            <a:r>
              <a:rPr lang="cs-CZ"/>
              <a:t>0</a:t>
            </a:r>
            <a:r>
              <a:rPr lang="en-US"/>
              <a:t>4</a:t>
            </a:r>
            <a:endParaRPr lang="en-US" noProof="0"/>
          </a:p>
          <a:p>
            <a:r>
              <a:rPr lang="en-US" b="0"/>
              <a:t>30/03</a:t>
            </a:r>
            <a:r>
              <a:rPr lang="en-US" b="0" noProof="0"/>
              <a:t>/2026</a:t>
            </a:r>
          </a:p>
          <a:p>
            <a:r>
              <a:rPr lang="en-US" b="0" noProof="0"/>
              <a:t>20/04/2026</a:t>
            </a:r>
          </a:p>
        </p:txBody>
      </p:sp>
    </p:spTree>
    <p:extLst>
      <p:ext uri="{BB962C8B-B14F-4D97-AF65-F5344CB8AC3E}">
        <p14:creationId xmlns:p14="http://schemas.microsoft.com/office/powerpoint/2010/main" val="117956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20BE-7B37-2F9E-DAEC-41ACD0A041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14F5D-234C-33BA-F533-7CBF5C77CF8A}"/>
              </a:ext>
            </a:extLst>
          </p:cNvPr>
          <p:cNvSpPr>
            <a:spLocks noGrp="1"/>
          </p:cNvSpPr>
          <p:nvPr>
            <p:ph type="sldNum" sz="quarter" idx="12"/>
          </p:nvPr>
        </p:nvSpPr>
        <p:spPr/>
        <p:txBody>
          <a:bodyPr/>
          <a:lstStyle/>
          <a:p>
            <a:fld id="{DD144762-C3B5-42E9-94DB-4A2AA3CF9556}" type="slidenum">
              <a:rPr lang="cs-CZ" smtClean="0"/>
              <a:pPr/>
              <a:t>26</a:t>
            </a:fld>
            <a:endParaRPr lang="cs-CZ"/>
          </a:p>
        </p:txBody>
      </p:sp>
      <p:sp>
        <p:nvSpPr>
          <p:cNvPr id="3" name="Title 2">
            <a:extLst>
              <a:ext uri="{FF2B5EF4-FFF2-40B4-BE49-F238E27FC236}">
                <a16:creationId xmlns:a16="http://schemas.microsoft.com/office/drawing/2014/main" id="{E918D7B5-73CD-723A-DF86-D5B54776E134}"/>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836E8FF5-D4B3-A34F-8DD6-9C44820BCBA0}"/>
              </a:ext>
            </a:extLst>
          </p:cNvPr>
          <p:cNvSpPr>
            <a:spLocks noGrp="1"/>
          </p:cNvSpPr>
          <p:nvPr>
            <p:ph sz="quarter" idx="13"/>
          </p:nvPr>
        </p:nvSpPr>
        <p:spPr/>
        <p:txBody>
          <a:bodyPr>
            <a:normAutofit/>
          </a:bodyPr>
          <a:lstStyle/>
          <a:p>
            <a:r>
              <a:rPr lang="en-US" b="1"/>
              <a:t>Be aware of deadline</a:t>
            </a:r>
          </a:p>
          <a:p>
            <a:endParaRPr lang="en-US" b="1"/>
          </a:p>
          <a:p>
            <a:r>
              <a:rPr lang="en-US" b="1"/>
              <a:t>Request a review after fixing the problems</a:t>
            </a:r>
          </a:p>
          <a:p>
            <a:endParaRPr lang="en-US" b="1"/>
          </a:p>
          <a:p>
            <a:r>
              <a:rPr lang="en-US" b="1"/>
              <a:t>Test locally first (10 attempts only)</a:t>
            </a:r>
          </a:p>
          <a:p>
            <a:endParaRPr lang="en-US"/>
          </a:p>
        </p:txBody>
      </p:sp>
      <p:sp>
        <p:nvSpPr>
          <p:cNvPr id="5" name="Content Placeholder 4">
            <a:extLst>
              <a:ext uri="{FF2B5EF4-FFF2-40B4-BE49-F238E27FC236}">
                <a16:creationId xmlns:a16="http://schemas.microsoft.com/office/drawing/2014/main" id="{A8AFA875-CDB5-A57A-FF0E-34ECEEFA429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551794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8F940B-67DC-27D0-3A1E-69BE0AD58B78}"/>
              </a:ext>
            </a:extLst>
          </p:cNvPr>
          <p:cNvSpPr>
            <a:spLocks noGrp="1"/>
          </p:cNvSpPr>
          <p:nvPr>
            <p:ph type="sldNum" sz="quarter" idx="12"/>
          </p:nvPr>
        </p:nvSpPr>
        <p:spPr/>
        <p:txBody>
          <a:bodyPr/>
          <a:lstStyle/>
          <a:p>
            <a:fld id="{DD144762-C3B5-42E9-94DB-4A2AA3CF9556}" type="slidenum">
              <a:rPr lang="cs-CZ" smtClean="0"/>
              <a:pPr/>
              <a:t>27</a:t>
            </a:fld>
            <a:endParaRPr lang="cs-CZ"/>
          </a:p>
        </p:txBody>
      </p:sp>
      <p:sp>
        <p:nvSpPr>
          <p:cNvPr id="3" name="Title 2">
            <a:extLst>
              <a:ext uri="{FF2B5EF4-FFF2-40B4-BE49-F238E27FC236}">
                <a16:creationId xmlns:a16="http://schemas.microsoft.com/office/drawing/2014/main" id="{59D916ED-0EF6-E23C-F19D-95DFF15CFD4D}"/>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D9D5D503-060E-B096-0592-B5F6B8E89EC7}"/>
              </a:ext>
            </a:extLst>
          </p:cNvPr>
          <p:cNvSpPr>
            <a:spLocks noGrp="1"/>
          </p:cNvSpPr>
          <p:nvPr>
            <p:ph sz="quarter" idx="13"/>
          </p:nvPr>
        </p:nvSpPr>
        <p:spPr/>
        <p:txBody>
          <a:bodyPr/>
          <a:lstStyle/>
          <a:p>
            <a:endParaRPr lang="en-US"/>
          </a:p>
        </p:txBody>
      </p:sp>
      <p:sp>
        <p:nvSpPr>
          <p:cNvPr id="5" name="Content Placeholder 4">
            <a:extLst>
              <a:ext uri="{FF2B5EF4-FFF2-40B4-BE49-F238E27FC236}">
                <a16:creationId xmlns:a16="http://schemas.microsoft.com/office/drawing/2014/main" id="{3EFC7A32-9F8A-D8C8-E1BC-752135A8FA04}"/>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6478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5536D-35C3-B16E-DBFE-A9CF778AC0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5BADFD-87D6-A70B-561C-BCFBE7B4F4E7}"/>
              </a:ext>
            </a:extLst>
          </p:cNvPr>
          <p:cNvSpPr>
            <a:spLocks noGrp="1"/>
          </p:cNvSpPr>
          <p:nvPr>
            <p:ph type="sldNum" sz="quarter" idx="12"/>
          </p:nvPr>
        </p:nvSpPr>
        <p:spPr/>
        <p:txBody>
          <a:bodyPr/>
          <a:lstStyle/>
          <a:p>
            <a:fld id="{DD144762-C3B5-42E9-94DB-4A2AA3CF9556}" type="slidenum">
              <a:rPr lang="cs-CZ" smtClean="0"/>
              <a:pPr/>
              <a:t>28</a:t>
            </a:fld>
            <a:endParaRPr lang="cs-CZ"/>
          </a:p>
        </p:txBody>
      </p:sp>
      <p:sp>
        <p:nvSpPr>
          <p:cNvPr id="3" name="Title 2">
            <a:extLst>
              <a:ext uri="{FF2B5EF4-FFF2-40B4-BE49-F238E27FC236}">
                <a16:creationId xmlns:a16="http://schemas.microsoft.com/office/drawing/2014/main" id="{484D6340-12F2-1E41-5AC1-F137B34AF72A}"/>
              </a:ext>
            </a:extLst>
          </p:cNvPr>
          <p:cNvSpPr>
            <a:spLocks noGrp="1"/>
          </p:cNvSpPr>
          <p:nvPr>
            <p:ph type="title"/>
          </p:nvPr>
        </p:nvSpPr>
        <p:spPr/>
        <p:txBody>
          <a:bodyPr/>
          <a:lstStyle/>
          <a:p>
            <a:r>
              <a:rPr lang="en-US"/>
              <a:t>7Segment Display</a:t>
            </a:r>
          </a:p>
        </p:txBody>
      </p:sp>
      <p:sp>
        <p:nvSpPr>
          <p:cNvPr id="4" name="Content Placeholder 3">
            <a:extLst>
              <a:ext uri="{FF2B5EF4-FFF2-40B4-BE49-F238E27FC236}">
                <a16:creationId xmlns:a16="http://schemas.microsoft.com/office/drawing/2014/main" id="{3B77EDCE-A44C-8AF8-891E-2E1D523C8E97}"/>
              </a:ext>
            </a:extLst>
          </p:cNvPr>
          <p:cNvSpPr>
            <a:spLocks noGrp="1"/>
          </p:cNvSpPr>
          <p:nvPr>
            <p:ph sz="quarter" idx="13"/>
          </p:nvPr>
        </p:nvSpPr>
        <p:spPr/>
        <p:txBody>
          <a:bodyPr>
            <a:normAutofit/>
          </a:bodyPr>
          <a:lstStyle/>
          <a:p>
            <a:r>
              <a:rPr lang="en-US"/>
              <a:t>Controlling individual segments</a:t>
            </a:r>
          </a:p>
          <a:p>
            <a:endParaRPr lang="en-US" b="1"/>
          </a:p>
          <a:p>
            <a:r>
              <a:rPr lang="en-US" b="1"/>
              <a:t>G</a:t>
            </a:r>
            <a:r>
              <a:rPr lang="cs-CZ" b="1" err="1"/>
              <a:t>lyph</a:t>
            </a:r>
            <a:endParaRPr lang="cs-CZ" b="1"/>
          </a:p>
          <a:p>
            <a:pPr marL="342900" indent="-342900">
              <a:buFont typeface="Arial" panose="020B0604020202020204" pitchFamily="34" charset="0"/>
              <a:buChar char="•"/>
            </a:pPr>
            <a:r>
              <a:rPr lang="en-US"/>
              <a:t>A “picture” in a char (a set of segments)</a:t>
            </a:r>
          </a:p>
          <a:p>
            <a:endParaRPr lang="en-US" b="1"/>
          </a:p>
          <a:p>
            <a:r>
              <a:rPr lang="en-US" b="1"/>
              <a:t>Glyph Encoding</a:t>
            </a:r>
          </a:p>
          <a:p>
            <a:pPr marL="342900" indent="-342900">
              <a:buFont typeface="Arial" panose="020B0604020202020204" pitchFamily="34" charset="0"/>
              <a:buChar char="•"/>
            </a:pPr>
            <a:r>
              <a:rPr lang="en-US"/>
              <a:t>bits in a single byte</a:t>
            </a:r>
          </a:p>
          <a:p>
            <a:pPr marL="342900" indent="-342900">
              <a:buFont typeface="Arial" panose="020B0604020202020204" pitchFamily="34" charset="0"/>
              <a:buChar char="•"/>
            </a:pPr>
            <a:r>
              <a:rPr lang="en-US"/>
              <a:t>Inversion logic! (</a:t>
            </a:r>
            <a:r>
              <a:rPr lang="cs-CZ"/>
              <a:t>1 </a:t>
            </a:r>
            <a:r>
              <a:rPr lang="en-US"/>
              <a:t>~</a:t>
            </a:r>
            <a:r>
              <a:rPr lang="cs-CZ"/>
              <a:t> </a:t>
            </a:r>
            <a:r>
              <a:rPr lang="en-US"/>
              <a:t>off</a:t>
            </a:r>
            <a:r>
              <a:rPr lang="cs-CZ"/>
              <a:t>, 0 </a:t>
            </a:r>
            <a:r>
              <a:rPr lang="en-US"/>
              <a:t>~</a:t>
            </a:r>
            <a:r>
              <a:rPr lang="cs-CZ"/>
              <a:t> </a:t>
            </a:r>
            <a:r>
              <a:rPr lang="en-US"/>
              <a:t>on)</a:t>
            </a:r>
            <a:endParaRPr lang="cs-CZ"/>
          </a:p>
          <a:p>
            <a:pPr marL="342900" indent="-342900">
              <a:lnSpc>
                <a:spcPct val="100000"/>
              </a:lnSpc>
            </a:pPr>
            <a:endParaRPr lang="en-US"/>
          </a:p>
          <a:p>
            <a:pPr marL="342900" indent="-342900">
              <a:lnSpc>
                <a:spcPct val="100000"/>
              </a:lnSpc>
            </a:pPr>
            <a:r>
              <a:rPr lang="en-US" b="1"/>
              <a:t>'3.' </a:t>
            </a:r>
            <a:r>
              <a:rPr lang="cs-CZ" b="1"/>
              <a:t>≈ </a:t>
            </a:r>
            <a:r>
              <a:rPr lang="en-US" b="1">
                <a:solidFill>
                  <a:schemeClr val="bg1">
                    <a:lumMod val="50000"/>
                  </a:schemeClr>
                </a:solidFill>
              </a:rPr>
              <a:t>0b</a:t>
            </a:r>
            <a:r>
              <a:rPr lang="en-US" b="1"/>
              <a:t>00110000 = </a:t>
            </a:r>
            <a:r>
              <a:rPr lang="en-US" b="1">
                <a:solidFill>
                  <a:schemeClr val="bg1">
                    <a:lumMod val="50000"/>
                  </a:schemeClr>
                </a:solidFill>
              </a:rPr>
              <a:t>0x</a:t>
            </a:r>
            <a:r>
              <a:rPr lang="en-US" b="1"/>
              <a:t>30 = 48</a:t>
            </a:r>
          </a:p>
          <a:p>
            <a:endParaRPr lang="en-US"/>
          </a:p>
          <a:p>
            <a:r>
              <a:rPr lang="en-US" b="1"/>
              <a:t>Glyph index</a:t>
            </a:r>
          </a:p>
          <a:p>
            <a:pPr marL="342900" indent="-342900">
              <a:buFont typeface="Arial" panose="020B0604020202020204" pitchFamily="34" charset="0"/>
              <a:buChar char="•"/>
            </a:pPr>
            <a:r>
              <a:rPr lang="en-US"/>
              <a:t>Encoded with bits</a:t>
            </a:r>
          </a:p>
          <a:p>
            <a:pPr marL="342900" indent="-342900">
              <a:buFont typeface="Arial" panose="020B0604020202020204" pitchFamily="34" charset="0"/>
              <a:buChar char="•"/>
            </a:pPr>
            <a:r>
              <a:rPr lang="en-US"/>
              <a:t>Uses only a half of the byte</a:t>
            </a:r>
          </a:p>
          <a:p>
            <a:pPr lvl="1"/>
            <a:endParaRPr lang="cs-CZ"/>
          </a:p>
          <a:p>
            <a:endParaRPr lang="en-US"/>
          </a:p>
        </p:txBody>
      </p:sp>
      <p:sp>
        <p:nvSpPr>
          <p:cNvPr id="5" name="Content Placeholder 4">
            <a:extLst>
              <a:ext uri="{FF2B5EF4-FFF2-40B4-BE49-F238E27FC236}">
                <a16:creationId xmlns:a16="http://schemas.microsoft.com/office/drawing/2014/main" id="{1EF3869B-AABA-6754-C97E-A6480178D95F}"/>
              </a:ext>
            </a:extLst>
          </p:cNvPr>
          <p:cNvSpPr>
            <a:spLocks noGrp="1"/>
          </p:cNvSpPr>
          <p:nvPr>
            <p:ph sz="quarter" idx="14"/>
          </p:nvPr>
        </p:nvSpPr>
        <p:spPr/>
        <p:txBody>
          <a:bodyPr/>
          <a:lstStyle/>
          <a:p>
            <a:endParaRPr lang="en-US"/>
          </a:p>
          <a:p>
            <a:endParaRPr lang="en-US"/>
          </a:p>
          <a:p>
            <a:endParaRPr lang="en-US"/>
          </a:p>
        </p:txBody>
      </p:sp>
      <p:pic>
        <p:nvPicPr>
          <p:cNvPr id="22" name="Picture 21">
            <a:extLst>
              <a:ext uri="{FF2B5EF4-FFF2-40B4-BE49-F238E27FC236}">
                <a16:creationId xmlns:a16="http://schemas.microsoft.com/office/drawing/2014/main" id="{F0957C1F-C695-FAB2-99DB-DD8DE8A956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68977" y="821589"/>
            <a:ext cx="4902608" cy="1437340"/>
          </a:xfrm>
          <a:prstGeom prst="rect">
            <a:avLst/>
          </a:prstGeom>
        </p:spPr>
      </p:pic>
      <p:sp>
        <p:nvSpPr>
          <p:cNvPr id="29" name="Oval 28">
            <a:extLst>
              <a:ext uri="{FF2B5EF4-FFF2-40B4-BE49-F238E27FC236}">
                <a16:creationId xmlns:a16="http://schemas.microsoft.com/office/drawing/2014/main" id="{529D8D54-02C8-1092-9DC9-53B63D6916E8}"/>
              </a:ext>
            </a:extLst>
          </p:cNvPr>
          <p:cNvSpPr/>
          <p:nvPr/>
        </p:nvSpPr>
        <p:spPr>
          <a:xfrm>
            <a:off x="10692026" y="821589"/>
            <a:ext cx="609600" cy="26750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Speech Bubble: Rectangle with Corners Rounded 29">
            <a:extLst>
              <a:ext uri="{FF2B5EF4-FFF2-40B4-BE49-F238E27FC236}">
                <a16:creationId xmlns:a16="http://schemas.microsoft.com/office/drawing/2014/main" id="{C8695A07-9619-4FF5-F761-7E4E57D3E2E6}"/>
              </a:ext>
            </a:extLst>
          </p:cNvPr>
          <p:cNvSpPr/>
          <p:nvPr/>
        </p:nvSpPr>
        <p:spPr>
          <a:xfrm>
            <a:off x="10991881" y="148366"/>
            <a:ext cx="1078050" cy="489568"/>
          </a:xfrm>
          <a:prstGeom prst="wedgeRoundRectCallout">
            <a:avLst>
              <a:gd name="adj1" fmla="val -48661"/>
              <a:gd name="adj2" fmla="val 794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Segment</a:t>
            </a:r>
          </a:p>
        </p:txBody>
      </p:sp>
      <p:sp>
        <p:nvSpPr>
          <p:cNvPr id="31" name="Oval 30">
            <a:extLst>
              <a:ext uri="{FF2B5EF4-FFF2-40B4-BE49-F238E27FC236}">
                <a16:creationId xmlns:a16="http://schemas.microsoft.com/office/drawing/2014/main" id="{2C915AA4-6B98-7129-033C-68757A6940B4}"/>
              </a:ext>
            </a:extLst>
          </p:cNvPr>
          <p:cNvSpPr/>
          <p:nvPr/>
        </p:nvSpPr>
        <p:spPr>
          <a:xfrm flipV="1">
            <a:off x="8040266" y="729761"/>
            <a:ext cx="1078050" cy="1620995"/>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Speech Bubble: Rectangle with Corners Rounded 32">
            <a:extLst>
              <a:ext uri="{FF2B5EF4-FFF2-40B4-BE49-F238E27FC236}">
                <a16:creationId xmlns:a16="http://schemas.microsoft.com/office/drawing/2014/main" id="{99D96EC2-0493-92EB-57CF-B2410F0C646A}"/>
              </a:ext>
            </a:extLst>
          </p:cNvPr>
          <p:cNvSpPr/>
          <p:nvPr/>
        </p:nvSpPr>
        <p:spPr>
          <a:xfrm>
            <a:off x="8242231" y="166011"/>
            <a:ext cx="1078050" cy="489568"/>
          </a:xfrm>
          <a:prstGeom prst="wedgeRoundRectCallout">
            <a:avLst>
              <a:gd name="adj1" fmla="val 14423"/>
              <a:gd name="adj2" fmla="val 90340"/>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Letter</a:t>
            </a:r>
          </a:p>
        </p:txBody>
      </p:sp>
      <p:pic>
        <p:nvPicPr>
          <p:cNvPr id="34" name="Picture 33" descr="A digital number with a dot&#10;&#10;Description automatically generated">
            <a:extLst>
              <a:ext uri="{FF2B5EF4-FFF2-40B4-BE49-F238E27FC236}">
                <a16:creationId xmlns:a16="http://schemas.microsoft.com/office/drawing/2014/main" id="{5C5D89C7-8B68-D0EB-5EC3-CB341D8E3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3081" y="2760949"/>
            <a:ext cx="1166850" cy="1452729"/>
          </a:xfrm>
          <a:prstGeom prst="rect">
            <a:avLst/>
          </a:prstGeom>
        </p:spPr>
      </p:pic>
      <p:sp>
        <p:nvSpPr>
          <p:cNvPr id="50" name="Speech Bubble: Rectangle with Corners Rounded 49">
            <a:extLst>
              <a:ext uri="{FF2B5EF4-FFF2-40B4-BE49-F238E27FC236}">
                <a16:creationId xmlns:a16="http://schemas.microsoft.com/office/drawing/2014/main" id="{D7418CDE-9E12-024B-CEBF-DC668935A4DA}"/>
              </a:ext>
            </a:extLst>
          </p:cNvPr>
          <p:cNvSpPr/>
          <p:nvPr/>
        </p:nvSpPr>
        <p:spPr>
          <a:xfrm>
            <a:off x="9638005" y="148366"/>
            <a:ext cx="966730" cy="489568"/>
          </a:xfrm>
          <a:prstGeom prst="wedgeRoundRectCallout">
            <a:avLst>
              <a:gd name="adj1" fmla="val 1030"/>
              <a:gd name="adj2" fmla="val 78278"/>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r>
              <a:rPr lang="en-US" sz="1600"/>
              <a:t>Position</a:t>
            </a:r>
          </a:p>
        </p:txBody>
      </p:sp>
      <p:graphicFrame>
        <p:nvGraphicFramePr>
          <p:cNvPr id="51" name="Table 50">
            <a:extLst>
              <a:ext uri="{FF2B5EF4-FFF2-40B4-BE49-F238E27FC236}">
                <a16:creationId xmlns:a16="http://schemas.microsoft.com/office/drawing/2014/main" id="{9BAB8FB1-CE39-9699-C4B0-9D84D1D496C1}"/>
              </a:ext>
            </a:extLst>
          </p:cNvPr>
          <p:cNvGraphicFramePr>
            <a:graphicFrameLocks noGrp="1"/>
          </p:cNvGraphicFramePr>
          <p:nvPr>
            <p:extLst>
              <p:ext uri="{D42A27DB-BD31-4B8C-83A1-F6EECF244321}">
                <p14:modId xmlns:p14="http://schemas.microsoft.com/office/powerpoint/2010/main" val="1428625332"/>
              </p:ext>
            </p:extLst>
          </p:nvPr>
        </p:nvGraphicFramePr>
        <p:xfrm>
          <a:off x="7002147" y="2787180"/>
          <a:ext cx="3597552" cy="1352148"/>
        </p:xfrm>
        <a:graphic>
          <a:graphicData uri="http://schemas.openxmlformats.org/drawingml/2006/table">
            <a:tbl>
              <a:tblPr firstRow="1" bandRow="1">
                <a:tableStyleId>{5C22544A-7EE6-4342-B048-85BDC9FD1C3A}</a:tableStyleId>
              </a:tblPr>
              <a:tblGrid>
                <a:gridCol w="449694">
                  <a:extLst>
                    <a:ext uri="{9D8B030D-6E8A-4147-A177-3AD203B41FA5}">
                      <a16:colId xmlns:a16="http://schemas.microsoft.com/office/drawing/2014/main" val="20000"/>
                    </a:ext>
                  </a:extLst>
                </a:gridCol>
                <a:gridCol w="449694">
                  <a:extLst>
                    <a:ext uri="{9D8B030D-6E8A-4147-A177-3AD203B41FA5}">
                      <a16:colId xmlns:a16="http://schemas.microsoft.com/office/drawing/2014/main" val="20001"/>
                    </a:ext>
                  </a:extLst>
                </a:gridCol>
                <a:gridCol w="449694">
                  <a:extLst>
                    <a:ext uri="{9D8B030D-6E8A-4147-A177-3AD203B41FA5}">
                      <a16:colId xmlns:a16="http://schemas.microsoft.com/office/drawing/2014/main" val="20002"/>
                    </a:ext>
                  </a:extLst>
                </a:gridCol>
                <a:gridCol w="449694">
                  <a:extLst>
                    <a:ext uri="{9D8B030D-6E8A-4147-A177-3AD203B41FA5}">
                      <a16:colId xmlns:a16="http://schemas.microsoft.com/office/drawing/2014/main" val="20003"/>
                    </a:ext>
                  </a:extLst>
                </a:gridCol>
                <a:gridCol w="449694">
                  <a:extLst>
                    <a:ext uri="{9D8B030D-6E8A-4147-A177-3AD203B41FA5}">
                      <a16:colId xmlns:a16="http://schemas.microsoft.com/office/drawing/2014/main" val="20004"/>
                    </a:ext>
                  </a:extLst>
                </a:gridCol>
                <a:gridCol w="449694">
                  <a:extLst>
                    <a:ext uri="{9D8B030D-6E8A-4147-A177-3AD203B41FA5}">
                      <a16:colId xmlns:a16="http://schemas.microsoft.com/office/drawing/2014/main" val="20005"/>
                    </a:ext>
                  </a:extLst>
                </a:gridCol>
                <a:gridCol w="449694">
                  <a:extLst>
                    <a:ext uri="{9D8B030D-6E8A-4147-A177-3AD203B41FA5}">
                      <a16:colId xmlns:a16="http://schemas.microsoft.com/office/drawing/2014/main" val="20006"/>
                    </a:ext>
                  </a:extLst>
                </a:gridCol>
                <a:gridCol w="449694">
                  <a:extLst>
                    <a:ext uri="{9D8B030D-6E8A-4147-A177-3AD203B41FA5}">
                      <a16:colId xmlns:a16="http://schemas.microsoft.com/office/drawing/2014/main" val="20007"/>
                    </a:ext>
                  </a:extLst>
                </a:gridCol>
              </a:tblGrid>
              <a:tr h="338037">
                <a:tc gridSpan="4">
                  <a:txBody>
                    <a:bodyPr/>
                    <a:lstStyle/>
                    <a:p>
                      <a:pPr algn="ctr"/>
                      <a:r>
                        <a:rPr lang="en-US" sz="1500" b="1">
                          <a:solidFill>
                            <a:schemeClr val="tx1"/>
                          </a:solidFill>
                        </a:rPr>
                        <a:t>3</a:t>
                      </a:r>
                    </a:p>
                  </a:txBody>
                  <a:tcPr>
                    <a:solidFill>
                      <a:schemeClr val="accent1">
                        <a:lumMod val="20000"/>
                        <a:lumOff val="80000"/>
                      </a:schemeClr>
                    </a:solidFill>
                  </a:tcPr>
                </a:tc>
                <a:tc hMerge="1">
                  <a:txBody>
                    <a:bodyPr/>
                    <a:lstStyle/>
                    <a:p>
                      <a:pPr marL="0" algn="ctr" defTabSz="914400" rtl="0" eaLnBrk="1" latinLnBrk="0" hangingPunct="1"/>
                      <a:endParaRPr lang="en-US" sz="1800" b="0" kern="1200">
                        <a:solidFill>
                          <a:srgbClr val="FF0000"/>
                        </a:solidFill>
                        <a:latin typeface="+mn-lt"/>
                        <a:ea typeface="+mn-ea"/>
                        <a:cs typeface="+mn-cs"/>
                      </a:endParaRPr>
                    </a:p>
                  </a:txBody>
                  <a:tcPr>
                    <a:solidFill>
                      <a:schemeClr val="accent1">
                        <a:lumMod val="20000"/>
                        <a:lumOff val="80000"/>
                      </a:schemeClr>
                    </a:solidFill>
                  </a:tcPr>
                </a:tc>
                <a:tc hMerge="1">
                  <a:txBody>
                    <a:bodyPr/>
                    <a:lstStyle/>
                    <a:p>
                      <a:pPr algn="ctr"/>
                      <a:endParaRPr lang="en-US" b="0">
                        <a:solidFill>
                          <a:schemeClr val="tx1"/>
                        </a:solidFill>
                      </a:endParaRPr>
                    </a:p>
                  </a:txBody>
                  <a:tcPr>
                    <a:solidFill>
                      <a:schemeClr val="accent1">
                        <a:lumMod val="20000"/>
                        <a:lumOff val="80000"/>
                      </a:schemeClr>
                    </a:solidFill>
                  </a:tcPr>
                </a:tc>
                <a:tc hMerge="1">
                  <a:txBody>
                    <a:bodyPr/>
                    <a:lstStyle/>
                    <a:p>
                      <a:pPr algn="ctr"/>
                      <a:endParaRPr lang="en-US" b="0">
                        <a:solidFill>
                          <a:schemeClr val="tx1"/>
                        </a:solidFill>
                      </a:endParaRPr>
                    </a:p>
                  </a:txBody>
                  <a:tcPr>
                    <a:solidFill>
                      <a:schemeClr val="accent1">
                        <a:lumMod val="20000"/>
                        <a:lumOff val="80000"/>
                      </a:schemeClr>
                    </a:solidFill>
                  </a:tcPr>
                </a:tc>
                <a:tc gridSpan="4">
                  <a:txBody>
                    <a:bodyPr/>
                    <a:lstStyle/>
                    <a:p>
                      <a:pPr marL="0" algn="ctr" defTabSz="914400" rtl="0" eaLnBrk="1" latinLnBrk="0" hangingPunct="1"/>
                      <a:r>
                        <a:rPr lang="en-US" sz="1500" b="1" kern="1200">
                          <a:solidFill>
                            <a:schemeClr val="tx1"/>
                          </a:solidFill>
                          <a:latin typeface="+mn-lt"/>
                          <a:ea typeface="+mn-ea"/>
                          <a:cs typeface="+mn-cs"/>
                        </a:rPr>
                        <a:t>0</a:t>
                      </a:r>
                    </a:p>
                  </a:txBody>
                  <a:tcPr>
                    <a:solidFill>
                      <a:schemeClr val="accent1">
                        <a:lumMod val="20000"/>
                        <a:lumOff val="80000"/>
                      </a:schemeClr>
                    </a:solidFill>
                  </a:tcPr>
                </a:tc>
                <a:tc hMerge="1">
                  <a:txBody>
                    <a:bodyPr/>
                    <a:lstStyle/>
                    <a:p>
                      <a:pPr marL="0" algn="ctr" defTabSz="914400" rtl="0" eaLnBrk="1" latinLnBrk="0" hangingPunct="1"/>
                      <a:endParaRPr lang="en-US" sz="1800" b="0" kern="1200">
                        <a:solidFill>
                          <a:srgbClr val="FF0000"/>
                        </a:solidFill>
                        <a:latin typeface="+mn-lt"/>
                        <a:ea typeface="+mn-ea"/>
                        <a:cs typeface="+mn-cs"/>
                      </a:endParaRPr>
                    </a:p>
                  </a:txBody>
                  <a:tcPr>
                    <a:solidFill>
                      <a:schemeClr val="accent1">
                        <a:lumMod val="20000"/>
                        <a:lumOff val="80000"/>
                      </a:schemeClr>
                    </a:solidFill>
                  </a:tcPr>
                </a:tc>
                <a:tc hMerge="1">
                  <a:txBody>
                    <a:bodyPr/>
                    <a:lstStyle/>
                    <a:p>
                      <a:pPr marL="0" algn="ctr" defTabSz="914400" rtl="0" eaLnBrk="1" latinLnBrk="0" hangingPunct="1"/>
                      <a:endParaRPr lang="en-US" sz="1800" b="0" kern="1200">
                        <a:solidFill>
                          <a:srgbClr val="FF0000"/>
                        </a:solidFill>
                        <a:latin typeface="+mn-lt"/>
                        <a:ea typeface="+mn-ea"/>
                        <a:cs typeface="+mn-cs"/>
                      </a:endParaRPr>
                    </a:p>
                  </a:txBody>
                  <a:tcPr>
                    <a:solidFill>
                      <a:schemeClr val="accent1">
                        <a:lumMod val="20000"/>
                        <a:lumOff val="80000"/>
                      </a:schemeClr>
                    </a:solidFill>
                  </a:tcPr>
                </a:tc>
                <a:tc hMerge="1">
                  <a:txBody>
                    <a:bodyPr/>
                    <a:lstStyle/>
                    <a:p>
                      <a:pPr marL="0" algn="ctr" defTabSz="914400" rtl="0" eaLnBrk="1" latinLnBrk="0" hangingPunct="1"/>
                      <a:endParaRPr lang="en-US" sz="1800" b="0" kern="1200">
                        <a:solidFill>
                          <a:srgbClr val="FF0000"/>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579111543"/>
                  </a:ext>
                </a:extLst>
              </a:tr>
              <a:tr h="338037">
                <a:tc>
                  <a:txBody>
                    <a:bodyPr/>
                    <a:lstStyle/>
                    <a:p>
                      <a:pPr algn="ctr"/>
                      <a:r>
                        <a:rPr lang="en-US" sz="1500" b="0">
                          <a:solidFill>
                            <a:srgbClr val="FF0000"/>
                          </a:solidFill>
                        </a:rPr>
                        <a:t>0</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tc>
                  <a:txBody>
                    <a:bodyPr/>
                    <a:lstStyle/>
                    <a:p>
                      <a:pPr algn="ctr"/>
                      <a:r>
                        <a:rPr lang="en-US" sz="1500" b="1">
                          <a:solidFill>
                            <a:schemeClr val="tx1"/>
                          </a:solidFill>
                        </a:rPr>
                        <a:t>1</a:t>
                      </a:r>
                    </a:p>
                  </a:txBody>
                  <a:tcPr>
                    <a:solidFill>
                      <a:schemeClr val="accent1">
                        <a:lumMod val="20000"/>
                        <a:lumOff val="80000"/>
                      </a:schemeClr>
                    </a:solidFill>
                  </a:tcPr>
                </a:tc>
                <a:tc>
                  <a:txBody>
                    <a:bodyPr/>
                    <a:lstStyle/>
                    <a:p>
                      <a:pPr algn="ctr"/>
                      <a:r>
                        <a:rPr lang="en-US" sz="1500" b="1">
                          <a:solidFill>
                            <a:schemeClr val="tx1"/>
                          </a:solidFill>
                        </a:rPr>
                        <a:t>1</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extLst>
                  <a:ext uri="{0D108BD9-81ED-4DB2-BD59-A6C34878D82A}">
                    <a16:rowId xmlns:a16="http://schemas.microsoft.com/office/drawing/2014/main" val="10000"/>
                  </a:ext>
                </a:extLst>
              </a:tr>
              <a:tr h="338037">
                <a:tc>
                  <a:txBody>
                    <a:bodyPr/>
                    <a:lstStyle/>
                    <a:p>
                      <a:pPr algn="ctr"/>
                      <a:r>
                        <a:rPr lang="en-US" sz="1500">
                          <a:solidFill>
                            <a:schemeClr val="bg1"/>
                          </a:solidFill>
                        </a:rPr>
                        <a:t>7</a:t>
                      </a:r>
                    </a:p>
                  </a:txBody>
                  <a:tcPr>
                    <a:solidFill>
                      <a:schemeClr val="accent1"/>
                    </a:solidFill>
                  </a:tcPr>
                </a:tc>
                <a:tc>
                  <a:txBody>
                    <a:bodyPr/>
                    <a:lstStyle/>
                    <a:p>
                      <a:pPr algn="ctr"/>
                      <a:r>
                        <a:rPr lang="en-US" sz="1500">
                          <a:solidFill>
                            <a:schemeClr val="bg1"/>
                          </a:solidFill>
                        </a:rPr>
                        <a:t>6</a:t>
                      </a:r>
                    </a:p>
                  </a:txBody>
                  <a:tcPr>
                    <a:solidFill>
                      <a:schemeClr val="accent1"/>
                    </a:solidFill>
                  </a:tcPr>
                </a:tc>
                <a:tc>
                  <a:txBody>
                    <a:bodyPr/>
                    <a:lstStyle/>
                    <a:p>
                      <a:pPr algn="ctr"/>
                      <a:r>
                        <a:rPr lang="en-US" sz="1500">
                          <a:solidFill>
                            <a:schemeClr val="bg1"/>
                          </a:solidFill>
                        </a:rPr>
                        <a:t>5</a:t>
                      </a:r>
                    </a:p>
                  </a:txBody>
                  <a:tcPr>
                    <a:solidFill>
                      <a:schemeClr val="accent1"/>
                    </a:solidFill>
                  </a:tcPr>
                </a:tc>
                <a:tc>
                  <a:txBody>
                    <a:bodyPr/>
                    <a:lstStyle/>
                    <a:p>
                      <a:pPr algn="ctr"/>
                      <a:r>
                        <a:rPr lang="en-US" sz="1500">
                          <a:solidFill>
                            <a:schemeClr val="bg1"/>
                          </a:solidFill>
                        </a:rPr>
                        <a:t>4</a:t>
                      </a:r>
                    </a:p>
                  </a:txBody>
                  <a:tcPr>
                    <a:solidFill>
                      <a:schemeClr val="accent1"/>
                    </a:solidFill>
                  </a:tcPr>
                </a:tc>
                <a:tc>
                  <a:txBody>
                    <a:bodyPr/>
                    <a:lstStyle/>
                    <a:p>
                      <a:pPr algn="ctr"/>
                      <a:r>
                        <a:rPr lang="cs-CZ" sz="1500">
                          <a:solidFill>
                            <a:schemeClr val="bg1"/>
                          </a:solidFill>
                        </a:rPr>
                        <a:t>3</a:t>
                      </a:r>
                      <a:endParaRPr lang="en-US" sz="1500">
                        <a:solidFill>
                          <a:schemeClr val="bg1"/>
                        </a:solidFill>
                      </a:endParaRPr>
                    </a:p>
                  </a:txBody>
                  <a:tcPr>
                    <a:solidFill>
                      <a:schemeClr val="accent1"/>
                    </a:solidFill>
                  </a:tcPr>
                </a:tc>
                <a:tc>
                  <a:txBody>
                    <a:bodyPr/>
                    <a:lstStyle/>
                    <a:p>
                      <a:pPr algn="ctr"/>
                      <a:r>
                        <a:rPr lang="en-US" sz="1500">
                          <a:solidFill>
                            <a:schemeClr val="bg1"/>
                          </a:solidFill>
                        </a:rPr>
                        <a:t>2</a:t>
                      </a:r>
                    </a:p>
                  </a:txBody>
                  <a:tcPr>
                    <a:solidFill>
                      <a:schemeClr val="accent1"/>
                    </a:solidFill>
                  </a:tcPr>
                </a:tc>
                <a:tc>
                  <a:txBody>
                    <a:bodyPr/>
                    <a:lstStyle/>
                    <a:p>
                      <a:pPr algn="ctr"/>
                      <a:r>
                        <a:rPr lang="en-US" sz="1500">
                          <a:solidFill>
                            <a:schemeClr val="bg1"/>
                          </a:solidFill>
                        </a:rPr>
                        <a:t>1</a:t>
                      </a:r>
                    </a:p>
                  </a:txBody>
                  <a:tcPr>
                    <a:solidFill>
                      <a:schemeClr val="accent1"/>
                    </a:solidFill>
                  </a:tcPr>
                </a:tc>
                <a:tc>
                  <a:txBody>
                    <a:bodyPr/>
                    <a:lstStyle/>
                    <a:p>
                      <a:pPr algn="ctr"/>
                      <a:r>
                        <a:rPr lang="en-US" sz="1500">
                          <a:solidFill>
                            <a:schemeClr val="bg1"/>
                          </a:solidFill>
                        </a:rPr>
                        <a:t>0</a:t>
                      </a:r>
                    </a:p>
                  </a:txBody>
                  <a:tcPr>
                    <a:solidFill>
                      <a:schemeClr val="accent1"/>
                    </a:solidFill>
                  </a:tcPr>
                </a:tc>
                <a:extLst>
                  <a:ext uri="{0D108BD9-81ED-4DB2-BD59-A6C34878D82A}">
                    <a16:rowId xmlns:a16="http://schemas.microsoft.com/office/drawing/2014/main" val="10001"/>
                  </a:ext>
                </a:extLst>
              </a:tr>
              <a:tr h="338037">
                <a:tc>
                  <a:txBody>
                    <a:bodyPr/>
                    <a:lstStyle/>
                    <a:p>
                      <a:pPr algn="ctr"/>
                      <a:r>
                        <a:rPr lang="en-US" sz="1500" b="1">
                          <a:solidFill>
                            <a:schemeClr val="accent5">
                              <a:lumMod val="50000"/>
                            </a:schemeClr>
                          </a:solidFill>
                        </a:rPr>
                        <a:t>DP</a:t>
                      </a:r>
                    </a:p>
                  </a:txBody>
                  <a:tcPr/>
                </a:tc>
                <a:tc>
                  <a:txBody>
                    <a:bodyPr/>
                    <a:lstStyle/>
                    <a:p>
                      <a:pPr algn="ctr"/>
                      <a:r>
                        <a:rPr lang="en-US" sz="1500" b="1">
                          <a:solidFill>
                            <a:schemeClr val="accent5">
                              <a:lumMod val="50000"/>
                            </a:schemeClr>
                          </a:solidFill>
                        </a:rPr>
                        <a:t>G</a:t>
                      </a:r>
                    </a:p>
                  </a:txBody>
                  <a:tcPr/>
                </a:tc>
                <a:tc>
                  <a:txBody>
                    <a:bodyPr/>
                    <a:lstStyle/>
                    <a:p>
                      <a:pPr algn="ctr"/>
                      <a:r>
                        <a:rPr lang="en-US" sz="1500" b="1">
                          <a:solidFill>
                            <a:schemeClr val="accent5">
                              <a:lumMod val="50000"/>
                            </a:schemeClr>
                          </a:solidFill>
                        </a:rPr>
                        <a:t>F</a:t>
                      </a:r>
                    </a:p>
                  </a:txBody>
                  <a:tcPr/>
                </a:tc>
                <a:tc>
                  <a:txBody>
                    <a:bodyPr/>
                    <a:lstStyle/>
                    <a:p>
                      <a:pPr algn="ctr"/>
                      <a:r>
                        <a:rPr lang="en-US" sz="1500" b="1">
                          <a:solidFill>
                            <a:schemeClr val="accent5">
                              <a:lumMod val="50000"/>
                            </a:schemeClr>
                          </a:solidFill>
                        </a:rPr>
                        <a:t>E</a:t>
                      </a:r>
                    </a:p>
                  </a:txBody>
                  <a:tcPr/>
                </a:tc>
                <a:tc>
                  <a:txBody>
                    <a:bodyPr/>
                    <a:lstStyle/>
                    <a:p>
                      <a:pPr algn="ctr"/>
                      <a:r>
                        <a:rPr lang="en-US" sz="1500" b="1">
                          <a:solidFill>
                            <a:schemeClr val="accent5">
                              <a:lumMod val="50000"/>
                            </a:schemeClr>
                          </a:solidFill>
                        </a:rPr>
                        <a:t>D</a:t>
                      </a:r>
                    </a:p>
                  </a:txBody>
                  <a:tcPr/>
                </a:tc>
                <a:tc>
                  <a:txBody>
                    <a:bodyPr/>
                    <a:lstStyle/>
                    <a:p>
                      <a:pPr algn="ctr"/>
                      <a:r>
                        <a:rPr lang="en-US" sz="1500" b="1">
                          <a:solidFill>
                            <a:schemeClr val="accent5">
                              <a:lumMod val="50000"/>
                            </a:schemeClr>
                          </a:solidFill>
                        </a:rPr>
                        <a:t>C</a:t>
                      </a:r>
                    </a:p>
                  </a:txBody>
                  <a:tcPr/>
                </a:tc>
                <a:tc>
                  <a:txBody>
                    <a:bodyPr/>
                    <a:lstStyle/>
                    <a:p>
                      <a:pPr algn="ctr"/>
                      <a:r>
                        <a:rPr lang="en-US" sz="1500" b="1">
                          <a:solidFill>
                            <a:schemeClr val="accent5">
                              <a:lumMod val="50000"/>
                            </a:schemeClr>
                          </a:solidFill>
                        </a:rPr>
                        <a:t>B</a:t>
                      </a:r>
                    </a:p>
                  </a:txBody>
                  <a:tcPr/>
                </a:tc>
                <a:tc>
                  <a:txBody>
                    <a:bodyPr/>
                    <a:lstStyle/>
                    <a:p>
                      <a:pPr algn="ctr"/>
                      <a:r>
                        <a:rPr lang="en-US" sz="1500" b="1">
                          <a:solidFill>
                            <a:schemeClr val="accent5">
                              <a:lumMod val="50000"/>
                            </a:schemeClr>
                          </a:solidFill>
                        </a:rPr>
                        <a:t>A</a:t>
                      </a:r>
                    </a:p>
                  </a:txBody>
                  <a:tcPr/>
                </a:tc>
                <a:extLst>
                  <a:ext uri="{0D108BD9-81ED-4DB2-BD59-A6C34878D82A}">
                    <a16:rowId xmlns:a16="http://schemas.microsoft.com/office/drawing/2014/main" val="10003"/>
                  </a:ext>
                </a:extLst>
              </a:tr>
            </a:tbl>
          </a:graphicData>
        </a:graphic>
      </p:graphicFrame>
      <p:sp>
        <p:nvSpPr>
          <p:cNvPr id="56" name="Speech Bubble: Rectangle with Corners Rounded 55">
            <a:extLst>
              <a:ext uri="{FF2B5EF4-FFF2-40B4-BE49-F238E27FC236}">
                <a16:creationId xmlns:a16="http://schemas.microsoft.com/office/drawing/2014/main" id="{B0283A94-BA4B-F52F-4B7D-8A22B8CB7BDA}"/>
              </a:ext>
            </a:extLst>
          </p:cNvPr>
          <p:cNvSpPr/>
          <p:nvPr/>
        </p:nvSpPr>
        <p:spPr>
          <a:xfrm>
            <a:off x="5475239" y="2696297"/>
            <a:ext cx="1078050" cy="389796"/>
          </a:xfrm>
          <a:prstGeom prst="wedgeRoundRectCallout">
            <a:avLst>
              <a:gd name="adj1" fmla="val 81572"/>
              <a:gd name="adj2" fmla="val 40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Byte</a:t>
            </a:r>
          </a:p>
        </p:txBody>
      </p:sp>
      <p:sp>
        <p:nvSpPr>
          <p:cNvPr id="6" name="Speech Bubble: Rectangle with Corners Rounded 5">
            <a:extLst>
              <a:ext uri="{FF2B5EF4-FFF2-40B4-BE49-F238E27FC236}">
                <a16:creationId xmlns:a16="http://schemas.microsoft.com/office/drawing/2014/main" id="{67456602-DAE8-120F-602F-178660E8F04B}"/>
              </a:ext>
            </a:extLst>
          </p:cNvPr>
          <p:cNvSpPr/>
          <p:nvPr/>
        </p:nvSpPr>
        <p:spPr>
          <a:xfrm>
            <a:off x="5465714" y="3535807"/>
            <a:ext cx="1078050" cy="389796"/>
          </a:xfrm>
          <a:prstGeom prst="wedgeRoundRectCallout">
            <a:avLst>
              <a:gd name="adj1" fmla="val 77155"/>
              <a:gd name="adj2" fmla="val -203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Index</a:t>
            </a:r>
          </a:p>
        </p:txBody>
      </p:sp>
      <p:sp>
        <p:nvSpPr>
          <p:cNvPr id="8" name="Oval 7">
            <a:extLst>
              <a:ext uri="{FF2B5EF4-FFF2-40B4-BE49-F238E27FC236}">
                <a16:creationId xmlns:a16="http://schemas.microsoft.com/office/drawing/2014/main" id="{0E5B899D-7AD0-4290-2A3C-894263469DED}"/>
              </a:ext>
            </a:extLst>
          </p:cNvPr>
          <p:cNvSpPr/>
          <p:nvPr/>
        </p:nvSpPr>
        <p:spPr>
          <a:xfrm>
            <a:off x="11047522" y="2760949"/>
            <a:ext cx="609600" cy="26750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BF05CA-4D5B-3F52-C667-7442F022293D}"/>
              </a:ext>
            </a:extLst>
          </p:cNvPr>
          <p:cNvSpPr/>
          <p:nvPr/>
        </p:nvSpPr>
        <p:spPr>
          <a:xfrm>
            <a:off x="11072382" y="3358726"/>
            <a:ext cx="609600" cy="26750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66C30F4-79F6-F583-F1A1-40985DEA9735}"/>
              </a:ext>
            </a:extLst>
          </p:cNvPr>
          <p:cNvSpPr/>
          <p:nvPr/>
        </p:nvSpPr>
        <p:spPr>
          <a:xfrm>
            <a:off x="11062023" y="3960867"/>
            <a:ext cx="609600" cy="26750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4D5BD25-8EB2-FCE6-AC32-51890E12052D}"/>
              </a:ext>
            </a:extLst>
          </p:cNvPr>
          <p:cNvSpPr/>
          <p:nvPr/>
        </p:nvSpPr>
        <p:spPr>
          <a:xfrm rot="5400000">
            <a:off x="11366823" y="3026064"/>
            <a:ext cx="609600" cy="26750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ED8E4C7-7ED2-6D9D-6904-FF3C0A09804D}"/>
              </a:ext>
            </a:extLst>
          </p:cNvPr>
          <p:cNvSpPr/>
          <p:nvPr/>
        </p:nvSpPr>
        <p:spPr>
          <a:xfrm rot="5400000">
            <a:off x="11366823" y="3644456"/>
            <a:ext cx="609600" cy="26750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993E4050-B545-7FAC-9880-9721619925C2}"/>
              </a:ext>
            </a:extLst>
          </p:cNvPr>
          <p:cNvSpPr/>
          <p:nvPr/>
        </p:nvSpPr>
        <p:spPr>
          <a:xfrm>
            <a:off x="5465714" y="3955562"/>
            <a:ext cx="1078050" cy="389796"/>
          </a:xfrm>
          <a:prstGeom prst="wedgeRoundRectCallout">
            <a:avLst>
              <a:gd name="adj1" fmla="val 78922"/>
              <a:gd name="adj2" fmla="val -399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Segment</a:t>
            </a:r>
          </a:p>
        </p:txBody>
      </p:sp>
      <p:sp>
        <p:nvSpPr>
          <p:cNvPr id="15" name="Speech Bubble: Rectangle with Corners Rounded 14">
            <a:extLst>
              <a:ext uri="{FF2B5EF4-FFF2-40B4-BE49-F238E27FC236}">
                <a16:creationId xmlns:a16="http://schemas.microsoft.com/office/drawing/2014/main" id="{D8009B49-231F-1990-9D12-0E5841FD3146}"/>
              </a:ext>
            </a:extLst>
          </p:cNvPr>
          <p:cNvSpPr/>
          <p:nvPr/>
        </p:nvSpPr>
        <p:spPr>
          <a:xfrm>
            <a:off x="5475239" y="3116052"/>
            <a:ext cx="1078050" cy="389796"/>
          </a:xfrm>
          <a:prstGeom prst="wedgeRoundRectCallout">
            <a:avLst>
              <a:gd name="adj1" fmla="val 79805"/>
              <a:gd name="adj2" fmla="val 40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Bit flag</a:t>
            </a:r>
          </a:p>
        </p:txBody>
      </p:sp>
      <p:pic>
        <p:nvPicPr>
          <p:cNvPr id="17" name="Picture 16">
            <a:extLst>
              <a:ext uri="{FF2B5EF4-FFF2-40B4-BE49-F238E27FC236}">
                <a16:creationId xmlns:a16="http://schemas.microsoft.com/office/drawing/2014/main" id="{97D53F5E-35B0-D0F8-EE03-D7BFA5712B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20585" y="4599072"/>
            <a:ext cx="2857222" cy="837676"/>
          </a:xfrm>
          <a:prstGeom prst="rect">
            <a:avLst/>
          </a:prstGeom>
        </p:spPr>
      </p:pic>
      <p:sp>
        <p:nvSpPr>
          <p:cNvPr id="18" name="Oval 17">
            <a:extLst>
              <a:ext uri="{FF2B5EF4-FFF2-40B4-BE49-F238E27FC236}">
                <a16:creationId xmlns:a16="http://schemas.microsoft.com/office/drawing/2014/main" id="{0997FAE1-A368-84B9-6CC2-3443C176C6F8}"/>
              </a:ext>
            </a:extLst>
          </p:cNvPr>
          <p:cNvSpPr/>
          <p:nvPr/>
        </p:nvSpPr>
        <p:spPr>
          <a:xfrm>
            <a:off x="8496195" y="4552382"/>
            <a:ext cx="609455" cy="884366"/>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solidFill>
                <a:srgbClr val="456A1C"/>
              </a:solidFill>
              <a:latin typeface="+mj-lt"/>
            </a:endParaRPr>
          </a:p>
        </p:txBody>
      </p:sp>
      <p:graphicFrame>
        <p:nvGraphicFramePr>
          <p:cNvPr id="19" name="Table 18">
            <a:extLst>
              <a:ext uri="{FF2B5EF4-FFF2-40B4-BE49-F238E27FC236}">
                <a16:creationId xmlns:a16="http://schemas.microsoft.com/office/drawing/2014/main" id="{25165DF3-FCB0-7906-1311-E3A35A349894}"/>
              </a:ext>
            </a:extLst>
          </p:cNvPr>
          <p:cNvGraphicFramePr>
            <a:graphicFrameLocks noGrp="1"/>
          </p:cNvGraphicFramePr>
          <p:nvPr>
            <p:extLst>
              <p:ext uri="{D42A27DB-BD31-4B8C-83A1-F6EECF244321}">
                <p14:modId xmlns:p14="http://schemas.microsoft.com/office/powerpoint/2010/main" val="3988811857"/>
              </p:ext>
            </p:extLst>
          </p:nvPr>
        </p:nvGraphicFramePr>
        <p:xfrm>
          <a:off x="7820585" y="5608382"/>
          <a:ext cx="2779116" cy="1014111"/>
        </p:xfrm>
        <a:graphic>
          <a:graphicData uri="http://schemas.openxmlformats.org/drawingml/2006/table">
            <a:tbl>
              <a:tblPr firstRow="1" bandRow="1">
                <a:tableStyleId>{5C22544A-7EE6-4342-B048-85BDC9FD1C3A}</a:tableStyleId>
              </a:tblPr>
              <a:tblGrid>
                <a:gridCol w="694779">
                  <a:extLst>
                    <a:ext uri="{9D8B030D-6E8A-4147-A177-3AD203B41FA5}">
                      <a16:colId xmlns:a16="http://schemas.microsoft.com/office/drawing/2014/main" val="20004"/>
                    </a:ext>
                  </a:extLst>
                </a:gridCol>
                <a:gridCol w="694779">
                  <a:extLst>
                    <a:ext uri="{9D8B030D-6E8A-4147-A177-3AD203B41FA5}">
                      <a16:colId xmlns:a16="http://schemas.microsoft.com/office/drawing/2014/main" val="20005"/>
                    </a:ext>
                  </a:extLst>
                </a:gridCol>
                <a:gridCol w="694779">
                  <a:extLst>
                    <a:ext uri="{9D8B030D-6E8A-4147-A177-3AD203B41FA5}">
                      <a16:colId xmlns:a16="http://schemas.microsoft.com/office/drawing/2014/main" val="20006"/>
                    </a:ext>
                  </a:extLst>
                </a:gridCol>
                <a:gridCol w="694779">
                  <a:extLst>
                    <a:ext uri="{9D8B030D-6E8A-4147-A177-3AD203B41FA5}">
                      <a16:colId xmlns:a16="http://schemas.microsoft.com/office/drawing/2014/main" val="20007"/>
                    </a:ext>
                  </a:extLst>
                </a:gridCol>
              </a:tblGrid>
              <a:tr h="338037">
                <a:tc gridSpan="4">
                  <a:txBody>
                    <a:bodyPr/>
                    <a:lstStyle/>
                    <a:p>
                      <a:pPr marL="0" algn="ctr" defTabSz="914400" rtl="0" eaLnBrk="1" latinLnBrk="0" hangingPunct="1"/>
                      <a:r>
                        <a:rPr lang="en-US" sz="1500" b="1" kern="1200">
                          <a:solidFill>
                            <a:schemeClr val="tx1"/>
                          </a:solidFill>
                          <a:latin typeface="+mn-lt"/>
                          <a:ea typeface="+mn-ea"/>
                          <a:cs typeface="+mn-cs"/>
                        </a:rPr>
                        <a:t>4</a:t>
                      </a:r>
                    </a:p>
                  </a:txBody>
                  <a:tcPr>
                    <a:solidFill>
                      <a:schemeClr val="accent1">
                        <a:lumMod val="20000"/>
                        <a:lumOff val="80000"/>
                      </a:schemeClr>
                    </a:solidFill>
                  </a:tcPr>
                </a:tc>
                <a:tc hMerge="1">
                  <a:txBody>
                    <a:bodyPr/>
                    <a:lstStyle/>
                    <a:p>
                      <a:pPr marL="0" algn="ctr" defTabSz="914400" rtl="0" eaLnBrk="1" latinLnBrk="0" hangingPunct="1"/>
                      <a:endParaRPr lang="en-US" sz="1800" b="0" kern="1200">
                        <a:solidFill>
                          <a:srgbClr val="FF0000"/>
                        </a:solidFill>
                        <a:latin typeface="+mn-lt"/>
                        <a:ea typeface="+mn-ea"/>
                        <a:cs typeface="+mn-cs"/>
                      </a:endParaRPr>
                    </a:p>
                  </a:txBody>
                  <a:tcPr>
                    <a:solidFill>
                      <a:schemeClr val="accent1">
                        <a:lumMod val="20000"/>
                        <a:lumOff val="80000"/>
                      </a:schemeClr>
                    </a:solidFill>
                  </a:tcPr>
                </a:tc>
                <a:tc hMerge="1">
                  <a:txBody>
                    <a:bodyPr/>
                    <a:lstStyle/>
                    <a:p>
                      <a:pPr marL="0" algn="ctr" defTabSz="914400" rtl="0" eaLnBrk="1" latinLnBrk="0" hangingPunct="1"/>
                      <a:endParaRPr lang="en-US" sz="1800" b="0" kern="1200">
                        <a:solidFill>
                          <a:srgbClr val="FF0000"/>
                        </a:solidFill>
                        <a:latin typeface="+mn-lt"/>
                        <a:ea typeface="+mn-ea"/>
                        <a:cs typeface="+mn-cs"/>
                      </a:endParaRPr>
                    </a:p>
                  </a:txBody>
                  <a:tcPr>
                    <a:solidFill>
                      <a:schemeClr val="accent1">
                        <a:lumMod val="20000"/>
                        <a:lumOff val="80000"/>
                      </a:schemeClr>
                    </a:solidFill>
                  </a:tcPr>
                </a:tc>
                <a:tc hMerge="1">
                  <a:txBody>
                    <a:bodyPr/>
                    <a:lstStyle/>
                    <a:p>
                      <a:pPr marL="0" algn="ctr" defTabSz="914400" rtl="0" eaLnBrk="1" latinLnBrk="0" hangingPunct="1"/>
                      <a:endParaRPr lang="en-US" sz="1800" b="0" kern="1200">
                        <a:solidFill>
                          <a:srgbClr val="FF0000"/>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579111543"/>
                  </a:ext>
                </a:extLst>
              </a:tr>
              <a:tr h="338037">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1</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tc>
                  <a:txBody>
                    <a:bodyPr/>
                    <a:lstStyle/>
                    <a:p>
                      <a:pPr marL="0" algn="ctr" defTabSz="914400" rtl="0" eaLnBrk="1" latinLnBrk="0" hangingPunct="1"/>
                      <a:r>
                        <a:rPr lang="en-US" sz="1500" b="0" kern="1200">
                          <a:solidFill>
                            <a:srgbClr val="FF0000"/>
                          </a:solidFill>
                          <a:latin typeface="+mn-lt"/>
                          <a:ea typeface="+mn-ea"/>
                          <a:cs typeface="+mn-cs"/>
                        </a:rPr>
                        <a:t>0</a:t>
                      </a:r>
                    </a:p>
                  </a:txBody>
                  <a:tcPr>
                    <a:solidFill>
                      <a:schemeClr val="accent1">
                        <a:lumMod val="20000"/>
                        <a:lumOff val="80000"/>
                      </a:schemeClr>
                    </a:solidFill>
                  </a:tcPr>
                </a:tc>
                <a:extLst>
                  <a:ext uri="{0D108BD9-81ED-4DB2-BD59-A6C34878D82A}">
                    <a16:rowId xmlns:a16="http://schemas.microsoft.com/office/drawing/2014/main" val="10000"/>
                  </a:ext>
                </a:extLst>
              </a:tr>
              <a:tr h="338037">
                <a:tc>
                  <a:txBody>
                    <a:bodyPr/>
                    <a:lstStyle/>
                    <a:p>
                      <a:pPr algn="ctr"/>
                      <a:r>
                        <a:rPr lang="cs-CZ" sz="1500">
                          <a:solidFill>
                            <a:schemeClr val="bg1"/>
                          </a:solidFill>
                        </a:rPr>
                        <a:t>3</a:t>
                      </a:r>
                      <a:endParaRPr lang="en-US" sz="1500">
                        <a:solidFill>
                          <a:schemeClr val="bg1"/>
                        </a:solidFill>
                      </a:endParaRPr>
                    </a:p>
                  </a:txBody>
                  <a:tcPr>
                    <a:solidFill>
                      <a:schemeClr val="accent1"/>
                    </a:solidFill>
                  </a:tcPr>
                </a:tc>
                <a:tc>
                  <a:txBody>
                    <a:bodyPr/>
                    <a:lstStyle/>
                    <a:p>
                      <a:pPr algn="ctr"/>
                      <a:r>
                        <a:rPr lang="en-US" sz="1500">
                          <a:solidFill>
                            <a:schemeClr val="bg1"/>
                          </a:solidFill>
                        </a:rPr>
                        <a:t>2</a:t>
                      </a:r>
                    </a:p>
                  </a:txBody>
                  <a:tcPr>
                    <a:solidFill>
                      <a:schemeClr val="accent1"/>
                    </a:solidFill>
                  </a:tcPr>
                </a:tc>
                <a:tc>
                  <a:txBody>
                    <a:bodyPr/>
                    <a:lstStyle/>
                    <a:p>
                      <a:pPr algn="ctr"/>
                      <a:r>
                        <a:rPr lang="en-US" sz="1500">
                          <a:solidFill>
                            <a:schemeClr val="bg1"/>
                          </a:solidFill>
                        </a:rPr>
                        <a:t>1</a:t>
                      </a:r>
                    </a:p>
                  </a:txBody>
                  <a:tcPr>
                    <a:solidFill>
                      <a:schemeClr val="accent1"/>
                    </a:solidFill>
                  </a:tcPr>
                </a:tc>
                <a:tc>
                  <a:txBody>
                    <a:bodyPr/>
                    <a:lstStyle/>
                    <a:p>
                      <a:pPr algn="ctr"/>
                      <a:r>
                        <a:rPr lang="en-US" sz="1500">
                          <a:solidFill>
                            <a:schemeClr val="bg1"/>
                          </a:solidFill>
                        </a:rPr>
                        <a:t>0</a:t>
                      </a:r>
                    </a:p>
                  </a:txBody>
                  <a:tcPr>
                    <a:solidFill>
                      <a:schemeClr val="accent1"/>
                    </a:solidFill>
                  </a:tcPr>
                </a:tc>
                <a:extLst>
                  <a:ext uri="{0D108BD9-81ED-4DB2-BD59-A6C34878D82A}">
                    <a16:rowId xmlns:a16="http://schemas.microsoft.com/office/drawing/2014/main" val="10001"/>
                  </a:ext>
                </a:extLst>
              </a:tr>
            </a:tbl>
          </a:graphicData>
        </a:graphic>
      </p:graphicFrame>
      <p:sp>
        <p:nvSpPr>
          <p:cNvPr id="20" name="Speech Bubble: Rectangle with Corners Rounded 19">
            <a:extLst>
              <a:ext uri="{FF2B5EF4-FFF2-40B4-BE49-F238E27FC236}">
                <a16:creationId xmlns:a16="http://schemas.microsoft.com/office/drawing/2014/main" id="{8A89267E-F214-E5B9-84E6-3FD15C9CE784}"/>
              </a:ext>
            </a:extLst>
          </p:cNvPr>
          <p:cNvSpPr/>
          <p:nvPr/>
        </p:nvSpPr>
        <p:spPr>
          <a:xfrm>
            <a:off x="6329952" y="5418274"/>
            <a:ext cx="1078050" cy="389796"/>
          </a:xfrm>
          <a:prstGeom prst="wedgeRoundRectCallout">
            <a:avLst>
              <a:gd name="adj1" fmla="val 78921"/>
              <a:gd name="adj2" fmla="val 236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½ Byte</a:t>
            </a:r>
          </a:p>
        </p:txBody>
      </p:sp>
      <p:sp>
        <p:nvSpPr>
          <p:cNvPr id="21" name="Speech Bubble: Rectangle with Corners Rounded 20">
            <a:extLst>
              <a:ext uri="{FF2B5EF4-FFF2-40B4-BE49-F238E27FC236}">
                <a16:creationId xmlns:a16="http://schemas.microsoft.com/office/drawing/2014/main" id="{657B6A7A-2AC9-C44C-8043-F2600B3547F2}"/>
              </a:ext>
            </a:extLst>
          </p:cNvPr>
          <p:cNvSpPr/>
          <p:nvPr/>
        </p:nvSpPr>
        <p:spPr>
          <a:xfrm>
            <a:off x="6329952" y="5856856"/>
            <a:ext cx="1078050" cy="389796"/>
          </a:xfrm>
          <a:prstGeom prst="wedgeRoundRectCallout">
            <a:avLst>
              <a:gd name="adj1" fmla="val 81572"/>
              <a:gd name="adj2" fmla="val 40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Bit flag</a:t>
            </a:r>
          </a:p>
        </p:txBody>
      </p:sp>
      <p:sp>
        <p:nvSpPr>
          <p:cNvPr id="23" name="Speech Bubble: Rectangle with Corners Rounded 22">
            <a:extLst>
              <a:ext uri="{FF2B5EF4-FFF2-40B4-BE49-F238E27FC236}">
                <a16:creationId xmlns:a16="http://schemas.microsoft.com/office/drawing/2014/main" id="{C426F441-DD3A-C88E-E9A2-E2DB32B5EB01}"/>
              </a:ext>
            </a:extLst>
          </p:cNvPr>
          <p:cNvSpPr/>
          <p:nvPr/>
        </p:nvSpPr>
        <p:spPr>
          <a:xfrm>
            <a:off x="6329952" y="6295530"/>
            <a:ext cx="1078050" cy="389796"/>
          </a:xfrm>
          <a:prstGeom prst="wedgeRoundRectCallout">
            <a:avLst>
              <a:gd name="adj1" fmla="val 81572"/>
              <a:gd name="adj2" fmla="val 40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Index</a:t>
            </a:r>
          </a:p>
        </p:txBody>
      </p:sp>
      <p:sp>
        <p:nvSpPr>
          <p:cNvPr id="24" name="Oval 23">
            <a:extLst>
              <a:ext uri="{FF2B5EF4-FFF2-40B4-BE49-F238E27FC236}">
                <a16:creationId xmlns:a16="http://schemas.microsoft.com/office/drawing/2014/main" id="{1F028DE0-AB1B-0A18-8FF7-2EAC11973961}"/>
              </a:ext>
            </a:extLst>
          </p:cNvPr>
          <p:cNvSpPr/>
          <p:nvPr/>
        </p:nvSpPr>
        <p:spPr>
          <a:xfrm>
            <a:off x="11765347" y="3921155"/>
            <a:ext cx="267508" cy="26750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2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animBg="1"/>
      <p:bldP spid="8" grpId="0" animBg="1"/>
      <p:bldP spid="9" grpId="0" animBg="1"/>
      <p:bldP spid="10" grpId="0" animBg="1"/>
      <p:bldP spid="11" grpId="0" animBg="1"/>
      <p:bldP spid="13" grpId="0" animBg="1"/>
      <p:bldP spid="14" grpId="0" animBg="1"/>
      <p:bldP spid="15" grpId="0" animBg="1"/>
      <p:bldP spid="18" grpId="0" animBg="1"/>
      <p:bldP spid="20" grpId="0" animBg="1"/>
      <p:bldP spid="21"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F5537-CDCD-313F-91AA-1A76A59169E0}"/>
              </a:ext>
            </a:extLst>
          </p:cNvPr>
          <p:cNvSpPr>
            <a:spLocks noGrp="1"/>
          </p:cNvSpPr>
          <p:nvPr>
            <p:ph type="sldNum" sz="quarter" idx="12"/>
          </p:nvPr>
        </p:nvSpPr>
        <p:spPr/>
        <p:txBody>
          <a:bodyPr/>
          <a:lstStyle/>
          <a:p>
            <a:fld id="{DD144762-C3B5-42E9-94DB-4A2AA3CF9556}" type="slidenum">
              <a:rPr lang="cs-CZ" smtClean="0"/>
              <a:pPr/>
              <a:t>29</a:t>
            </a:fld>
            <a:endParaRPr lang="cs-CZ"/>
          </a:p>
        </p:txBody>
      </p:sp>
      <p:sp>
        <p:nvSpPr>
          <p:cNvPr id="3" name="Title 2">
            <a:extLst>
              <a:ext uri="{FF2B5EF4-FFF2-40B4-BE49-F238E27FC236}">
                <a16:creationId xmlns:a16="http://schemas.microsoft.com/office/drawing/2014/main" id="{2629F58A-5D30-B77E-2F72-CC9F2F20C3A6}"/>
              </a:ext>
            </a:extLst>
          </p:cNvPr>
          <p:cNvSpPr>
            <a:spLocks noGrp="1"/>
          </p:cNvSpPr>
          <p:nvPr>
            <p:ph type="title"/>
          </p:nvPr>
        </p:nvSpPr>
        <p:spPr/>
        <p:txBody>
          <a:bodyPr/>
          <a:lstStyle/>
          <a:p>
            <a:r>
              <a:rPr lang="en-US"/>
              <a:t>7Segment Display – Communication</a:t>
            </a:r>
          </a:p>
        </p:txBody>
      </p:sp>
      <p:sp>
        <p:nvSpPr>
          <p:cNvPr id="4" name="Content Placeholder 3">
            <a:extLst>
              <a:ext uri="{FF2B5EF4-FFF2-40B4-BE49-F238E27FC236}">
                <a16:creationId xmlns:a16="http://schemas.microsoft.com/office/drawing/2014/main" id="{DE9B4BFF-AA18-1A1D-486F-8E0473D513DF}"/>
              </a:ext>
            </a:extLst>
          </p:cNvPr>
          <p:cNvSpPr>
            <a:spLocks noGrp="1"/>
          </p:cNvSpPr>
          <p:nvPr>
            <p:ph sz="quarter" idx="13"/>
          </p:nvPr>
        </p:nvSpPr>
        <p:spPr/>
        <p:txBody>
          <a:bodyPr>
            <a:normAutofit/>
          </a:bodyPr>
          <a:lstStyle/>
          <a:p>
            <a:r>
              <a:rPr lang="en-US"/>
              <a:t>Using a shift register </a:t>
            </a:r>
          </a:p>
          <a:p>
            <a:r>
              <a:rPr lang="en-US"/>
              <a:t>Use 3 pins: latch, clock, data</a:t>
            </a:r>
          </a:p>
          <a:p>
            <a:endParaRPr lang="en-US"/>
          </a:p>
          <a:p>
            <a:endParaRPr lang="en-US"/>
          </a:p>
          <a:p>
            <a:r>
              <a:rPr lang="en-US" b="1"/>
              <a:t>Write a glyph:</a:t>
            </a:r>
          </a:p>
          <a:p>
            <a:pPr marL="457200" indent="-457200">
              <a:buFont typeface="+mj-lt"/>
              <a:buAutoNum type="arabicPeriod"/>
            </a:pPr>
            <a:r>
              <a:rPr lang="en-US"/>
              <a:t>Close latch</a:t>
            </a:r>
          </a:p>
          <a:p>
            <a:pPr marL="457200" indent="-457200">
              <a:buFont typeface="+mj-lt"/>
              <a:buAutoNum type="arabicPeriod"/>
            </a:pPr>
            <a:r>
              <a:rPr lang="en-US"/>
              <a:t>Send a glyph</a:t>
            </a:r>
          </a:p>
          <a:p>
            <a:pPr marL="457200" indent="-457200">
              <a:buFont typeface="+mj-lt"/>
              <a:buAutoNum type="arabicPeriod"/>
            </a:pPr>
            <a:r>
              <a:rPr lang="en-US"/>
              <a:t>Send a glyph index</a:t>
            </a:r>
          </a:p>
          <a:p>
            <a:pPr marL="457200" indent="-457200">
              <a:buFont typeface="+mj-lt"/>
              <a:buAutoNum type="arabicPeriod"/>
            </a:pPr>
            <a:r>
              <a:rPr lang="en-US"/>
              <a:t>Open latch</a:t>
            </a:r>
          </a:p>
          <a:p>
            <a:endParaRPr lang="en-US"/>
          </a:p>
          <a:p>
            <a:endParaRPr lang="en-US"/>
          </a:p>
        </p:txBody>
      </p:sp>
      <p:sp>
        <p:nvSpPr>
          <p:cNvPr id="5" name="Content Placeholder 4">
            <a:extLst>
              <a:ext uri="{FF2B5EF4-FFF2-40B4-BE49-F238E27FC236}">
                <a16:creationId xmlns:a16="http://schemas.microsoft.com/office/drawing/2014/main" id="{BC0D23D0-38BC-3B52-444F-19AD63512997}"/>
              </a:ext>
            </a:extLst>
          </p:cNvPr>
          <p:cNvSpPr>
            <a:spLocks noGrp="1"/>
          </p:cNvSpPr>
          <p:nvPr>
            <p:ph sz="quarter" idx="14"/>
          </p:nvPr>
        </p:nvSpPr>
        <p:spPr>
          <a:xfrm>
            <a:off x="6096000" y="1175712"/>
            <a:ext cx="5851870" cy="5066294"/>
          </a:xfrm>
        </p:spPr>
        <p:txBody>
          <a:bodyPr/>
          <a:lstStyle/>
          <a:p>
            <a:r>
              <a:rPr lang="en-US" sz="1800" err="1">
                <a:latin typeface="Consolas" panose="020B0609020204030204" pitchFamily="49" charset="0"/>
              </a:rPr>
              <a:t>digitalWrite</a:t>
            </a:r>
            <a:r>
              <a:rPr lang="en-US" sz="1800">
                <a:latin typeface="Consolas" panose="020B0609020204030204" pitchFamily="49" charset="0"/>
              </a:rPr>
              <a:t>(SEG7_LATCH_PIN, LOW);</a:t>
            </a:r>
          </a:p>
          <a:p>
            <a:r>
              <a:rPr lang="en-US" sz="1800" err="1">
                <a:latin typeface="Consolas" panose="020B0609020204030204" pitchFamily="49" charset="0"/>
              </a:rPr>
              <a:t>shiftOut</a:t>
            </a:r>
            <a:r>
              <a:rPr lang="en-US" sz="1800">
                <a:latin typeface="Consolas" panose="020B0609020204030204" pitchFamily="49" charset="0"/>
              </a:rPr>
              <a:t>(SEG7_DATA_PIN, SEG7_CLOCK_PIN, </a:t>
            </a:r>
          </a:p>
          <a:p>
            <a:r>
              <a:rPr lang="en-US" sz="1800">
                <a:latin typeface="Consolas" panose="020B0609020204030204" pitchFamily="49" charset="0"/>
              </a:rPr>
              <a:t>  MSBFIRST, glyph);</a:t>
            </a:r>
          </a:p>
          <a:p>
            <a:r>
              <a:rPr lang="en-US" sz="1800" err="1">
                <a:latin typeface="Consolas" panose="020B0609020204030204" pitchFamily="49" charset="0"/>
              </a:rPr>
              <a:t>shiftOut</a:t>
            </a:r>
            <a:r>
              <a:rPr lang="en-US" sz="1800">
                <a:latin typeface="Consolas" panose="020B0609020204030204" pitchFamily="49" charset="0"/>
              </a:rPr>
              <a:t>(SEG7_DATA_PIN, SEG7_CLOCK_PIN, </a:t>
            </a:r>
          </a:p>
          <a:p>
            <a:r>
              <a:rPr lang="en-US" sz="1800">
                <a:latin typeface="Consolas" panose="020B0609020204030204" pitchFamily="49" charset="0"/>
              </a:rPr>
              <a:t>  MSBFIRST, position);</a:t>
            </a:r>
          </a:p>
          <a:p>
            <a:r>
              <a:rPr lang="en-US" sz="1800" err="1">
                <a:latin typeface="Consolas" panose="020B0609020204030204" pitchFamily="49" charset="0"/>
              </a:rPr>
              <a:t>digitalWrite</a:t>
            </a:r>
            <a:r>
              <a:rPr lang="en-US" sz="1800">
                <a:latin typeface="Consolas" panose="020B0609020204030204" pitchFamily="49" charset="0"/>
              </a:rPr>
              <a:t>(SEG7_LATCH_PIN, HIGH);</a:t>
            </a:r>
          </a:p>
          <a:p>
            <a:endParaRPr lang="en-US" sz="1600">
              <a:latin typeface="Consolas" panose="020B0609020204030204" pitchFamily="49" charset="0"/>
            </a:endParaRPr>
          </a:p>
          <a:p>
            <a:endParaRPr lang="en-US" b="1"/>
          </a:p>
          <a:p>
            <a:endParaRPr lang="en-US" b="1"/>
          </a:p>
          <a:p>
            <a:endParaRPr lang="en-US" b="1"/>
          </a:p>
          <a:p>
            <a:endParaRPr lang="en-US" b="1"/>
          </a:p>
        </p:txBody>
      </p:sp>
      <p:sp>
        <p:nvSpPr>
          <p:cNvPr id="9" name="Speech Bubble: Rectangle with Corners Rounded 8">
            <a:extLst>
              <a:ext uri="{FF2B5EF4-FFF2-40B4-BE49-F238E27FC236}">
                <a16:creationId xmlns:a16="http://schemas.microsoft.com/office/drawing/2014/main" id="{51618329-C6AB-2625-CF9E-94BD28DDBA5F}"/>
              </a:ext>
            </a:extLst>
          </p:cNvPr>
          <p:cNvSpPr/>
          <p:nvPr/>
        </p:nvSpPr>
        <p:spPr>
          <a:xfrm>
            <a:off x="3687914" y="1109037"/>
            <a:ext cx="1941361" cy="489568"/>
          </a:xfrm>
          <a:prstGeom prst="wedgeRoundRectCallout">
            <a:avLst>
              <a:gd name="adj1" fmla="val -48661"/>
              <a:gd name="adj2" fmla="val 794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Initialize! (</a:t>
            </a:r>
            <a:r>
              <a:rPr lang="en-US" sz="1600" err="1">
                <a:latin typeface="Consolas" panose="020B0609020204030204" pitchFamily="49" charset="0"/>
              </a:rPr>
              <a:t>pinMode</a:t>
            </a:r>
            <a:r>
              <a:rPr lang="en-US" sz="1600"/>
              <a:t>)</a:t>
            </a:r>
          </a:p>
        </p:txBody>
      </p:sp>
      <p:sp>
        <p:nvSpPr>
          <p:cNvPr id="11" name="Speech Bubble: Rectangle with Corners Rounded 10">
            <a:extLst>
              <a:ext uri="{FF2B5EF4-FFF2-40B4-BE49-F238E27FC236}">
                <a16:creationId xmlns:a16="http://schemas.microsoft.com/office/drawing/2014/main" id="{E12DBDBC-F23A-D7FE-AFC9-045045CA9E57}"/>
              </a:ext>
            </a:extLst>
          </p:cNvPr>
          <p:cNvSpPr/>
          <p:nvPr/>
        </p:nvSpPr>
        <p:spPr>
          <a:xfrm>
            <a:off x="3685800" y="2253756"/>
            <a:ext cx="1624230" cy="1472014"/>
          </a:xfrm>
          <a:prstGeom prst="wedgeRoundRectCallout">
            <a:avLst>
              <a:gd name="adj1" fmla="val -116517"/>
              <a:gd name="adj2" fmla="val 296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cs-CZ" sz="1600" b="1">
                <a:latin typeface="Consolas" panose="020B0609020204030204" pitchFamily="49" charset="0"/>
              </a:rPr>
              <a:t>shiftOut</a:t>
            </a:r>
            <a:r>
              <a:rPr lang="en-US" sz="1600">
                <a:latin typeface="Consolas" panose="020B0609020204030204" pitchFamily="49" charset="0"/>
              </a:rPr>
              <a:t>(</a:t>
            </a:r>
          </a:p>
          <a:p>
            <a:r>
              <a:rPr lang="en-US" sz="1600">
                <a:latin typeface="Consolas" panose="020B0609020204030204" pitchFamily="49" charset="0"/>
              </a:rPr>
              <a:t>  </a:t>
            </a:r>
            <a:r>
              <a:rPr lang="en-US" sz="1600" err="1">
                <a:latin typeface="Consolas" panose="020B0609020204030204" pitchFamily="49" charset="0"/>
              </a:rPr>
              <a:t>data_pin</a:t>
            </a:r>
            <a:r>
              <a:rPr lang="en-US" sz="1600">
                <a:latin typeface="Consolas" panose="020B0609020204030204" pitchFamily="49" charset="0"/>
              </a:rPr>
              <a:t>, </a:t>
            </a:r>
          </a:p>
          <a:p>
            <a:r>
              <a:rPr lang="en-US" sz="1600">
                <a:latin typeface="Consolas" panose="020B0609020204030204" pitchFamily="49" charset="0"/>
              </a:rPr>
              <a:t>  </a:t>
            </a:r>
            <a:r>
              <a:rPr lang="en-US" sz="1600" err="1">
                <a:latin typeface="Consolas" panose="020B0609020204030204" pitchFamily="49" charset="0"/>
              </a:rPr>
              <a:t>clock_pin</a:t>
            </a:r>
            <a:r>
              <a:rPr lang="en-US" sz="1600">
                <a:latin typeface="Consolas" panose="020B0609020204030204" pitchFamily="49" charset="0"/>
              </a:rPr>
              <a:t>, </a:t>
            </a:r>
          </a:p>
          <a:p>
            <a:r>
              <a:rPr lang="en-US" sz="1600">
                <a:latin typeface="Consolas" panose="020B0609020204030204" pitchFamily="49" charset="0"/>
              </a:rPr>
              <a:t>  </a:t>
            </a:r>
            <a:r>
              <a:rPr lang="en-US" sz="1600" err="1">
                <a:latin typeface="Consolas" panose="020B0609020204030204" pitchFamily="49" charset="0"/>
              </a:rPr>
              <a:t>bitOrder</a:t>
            </a:r>
            <a:r>
              <a:rPr lang="en-US" sz="1600">
                <a:latin typeface="Consolas" panose="020B0609020204030204" pitchFamily="49" charset="0"/>
              </a:rPr>
              <a:t>, </a:t>
            </a:r>
          </a:p>
          <a:p>
            <a:r>
              <a:rPr lang="en-US" sz="1600">
                <a:latin typeface="Consolas" panose="020B0609020204030204" pitchFamily="49" charset="0"/>
              </a:rPr>
              <a:t>  value);</a:t>
            </a:r>
          </a:p>
          <a:p>
            <a:endParaRPr lang="en-US" sz="1600"/>
          </a:p>
        </p:txBody>
      </p:sp>
      <p:pic>
        <p:nvPicPr>
          <p:cNvPr id="12" name="Picture 11">
            <a:extLst>
              <a:ext uri="{FF2B5EF4-FFF2-40B4-BE49-F238E27FC236}">
                <a16:creationId xmlns:a16="http://schemas.microsoft.com/office/drawing/2014/main" id="{F4ED5239-9CC7-60AE-EB5E-FDF7989B7E4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34370" y="3871060"/>
            <a:ext cx="3955526" cy="1159675"/>
          </a:xfrm>
          <a:prstGeom prst="rect">
            <a:avLst/>
          </a:prstGeom>
        </p:spPr>
      </p:pic>
      <p:pic>
        <p:nvPicPr>
          <p:cNvPr id="1028" name="Picture 4">
            <a:extLst>
              <a:ext uri="{FF2B5EF4-FFF2-40B4-BE49-F238E27FC236}">
                <a16:creationId xmlns:a16="http://schemas.microsoft.com/office/drawing/2014/main" id="{24EB7DB2-570B-23ED-BE74-0231F293E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689" y="5039677"/>
            <a:ext cx="1662916" cy="1662916"/>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53B89AD2-3EE7-B2CC-7BF2-FBF19836B5AA}"/>
              </a:ext>
            </a:extLst>
          </p:cNvPr>
          <p:cNvSpPr/>
          <p:nvPr/>
        </p:nvSpPr>
        <p:spPr>
          <a:xfrm>
            <a:off x="5710987" y="8476239"/>
            <a:ext cx="130166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DFC8AB0-9538-072C-146A-81BE3D801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5452" y="5039677"/>
            <a:ext cx="5246295" cy="1791108"/>
          </a:xfrm>
          <a:prstGeom prst="rect">
            <a:avLst/>
          </a:prstGeom>
        </p:spPr>
      </p:pic>
    </p:spTree>
    <p:extLst>
      <p:ext uri="{BB962C8B-B14F-4D97-AF65-F5344CB8AC3E}">
        <p14:creationId xmlns:p14="http://schemas.microsoft.com/office/powerpoint/2010/main" val="39590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7081-793E-54B3-B84A-71B3C01556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5B375-6ED7-F79E-9DBE-328BCA177176}"/>
              </a:ext>
            </a:extLst>
          </p:cNvPr>
          <p:cNvSpPr>
            <a:spLocks noGrp="1"/>
          </p:cNvSpPr>
          <p:nvPr>
            <p:ph type="sldNum" sz="quarter" idx="12"/>
          </p:nvPr>
        </p:nvSpPr>
        <p:spPr/>
        <p:txBody>
          <a:bodyPr/>
          <a:lstStyle/>
          <a:p>
            <a:fld id="{DD144762-C3B5-42E9-94DB-4A2AA3CF9556}" type="slidenum">
              <a:rPr lang="cs-CZ" smtClean="0"/>
              <a:pPr/>
              <a:t>3</a:t>
            </a:fld>
            <a:endParaRPr lang="cs-CZ"/>
          </a:p>
        </p:txBody>
      </p:sp>
      <p:sp>
        <p:nvSpPr>
          <p:cNvPr id="3" name="Title 2">
            <a:extLst>
              <a:ext uri="{FF2B5EF4-FFF2-40B4-BE49-F238E27FC236}">
                <a16:creationId xmlns:a16="http://schemas.microsoft.com/office/drawing/2014/main" id="{407ADE30-5579-4584-4D6A-2C06A7C513D8}"/>
              </a:ext>
            </a:extLst>
          </p:cNvPr>
          <p:cNvSpPr>
            <a:spLocks noGrp="1"/>
          </p:cNvSpPr>
          <p:nvPr>
            <p:ph type="title"/>
          </p:nvPr>
        </p:nvSpPr>
        <p:spPr/>
        <p:txBody>
          <a:bodyPr/>
          <a:lstStyle/>
          <a:p>
            <a:r>
              <a:rPr lang="en-US"/>
              <a:t>Lab Tests</a:t>
            </a:r>
          </a:p>
        </p:txBody>
      </p:sp>
      <p:sp>
        <p:nvSpPr>
          <p:cNvPr id="4" name="Content Placeholder 3">
            <a:extLst>
              <a:ext uri="{FF2B5EF4-FFF2-40B4-BE49-F238E27FC236}">
                <a16:creationId xmlns:a16="http://schemas.microsoft.com/office/drawing/2014/main" id="{E2CA9490-6B71-49D7-18E6-81B9BE8A57E6}"/>
              </a:ext>
            </a:extLst>
          </p:cNvPr>
          <p:cNvSpPr>
            <a:spLocks noGrp="1"/>
          </p:cNvSpPr>
          <p:nvPr>
            <p:ph sz="quarter" idx="13"/>
          </p:nvPr>
        </p:nvSpPr>
        <p:spPr>
          <a:xfrm>
            <a:off x="244130" y="1175712"/>
            <a:ext cx="11703737" cy="5066294"/>
          </a:xfrm>
        </p:spPr>
        <p:txBody>
          <a:bodyPr>
            <a:normAutofit fontScale="85000" lnSpcReduction="10000"/>
          </a:bodyPr>
          <a:lstStyle/>
          <a:p>
            <a:r>
              <a:rPr lang="en-US" dirty="0"/>
              <a:t>2 hours long, 2+1 attempts, terms are in SIS</a:t>
            </a:r>
          </a:p>
          <a:p>
            <a:endParaRPr lang="en-US" dirty="0"/>
          </a:p>
          <a:p>
            <a:r>
              <a:rPr lang="en-US" dirty="0"/>
              <a:t>In the lab rooms, using local PCs (no laptops allowed)</a:t>
            </a:r>
          </a:p>
          <a:p>
            <a:pPr lvl="1"/>
            <a:r>
              <a:rPr lang="en-US" dirty="0"/>
              <a:t>Access to Internet resources will be restricted</a:t>
            </a:r>
          </a:p>
          <a:p>
            <a:endParaRPr lang="en-US" dirty="0"/>
          </a:p>
          <a:p>
            <a:r>
              <a:rPr lang="en-US" dirty="0"/>
              <a:t>Completing (fixing) home assignments before the test is recommended</a:t>
            </a:r>
          </a:p>
          <a:p>
            <a:pPr lvl="1"/>
            <a:r>
              <a:rPr lang="en-US" dirty="0"/>
              <a:t>You may re-use code from your home assignments in the test</a:t>
            </a:r>
          </a:p>
          <a:p>
            <a:endParaRPr lang="en-US" dirty="0"/>
          </a:p>
          <a:p>
            <a:r>
              <a:rPr lang="en-US" dirty="0"/>
              <a:t>Beware ALL unforgivable curses!</a:t>
            </a:r>
          </a:p>
          <a:p>
            <a:endParaRPr lang="en-US" dirty="0"/>
          </a:p>
          <a:p>
            <a:r>
              <a:rPr lang="en-US" dirty="0"/>
              <a:t>Practice</a:t>
            </a:r>
          </a:p>
          <a:p>
            <a:pPr lvl="1"/>
            <a:r>
              <a:rPr lang="en-US" dirty="0"/>
              <a:t>AD&amp;D dice example task (follow a link on the Grading page)</a:t>
            </a:r>
          </a:p>
          <a:p>
            <a:pPr lvl="1"/>
            <a:r>
              <a:rPr lang="en-US" dirty="0"/>
              <a:t>Try the extra tasks introduced on the slides</a:t>
            </a:r>
          </a:p>
          <a:p>
            <a:pPr lvl="1"/>
            <a:r>
              <a:rPr lang="en-US"/>
              <a:t>Demo test (in SIS)</a:t>
            </a:r>
            <a:endParaRPr lang="en-US" dirty="0"/>
          </a:p>
          <a:p>
            <a:endParaRPr lang="en-US" dirty="0"/>
          </a:p>
          <a:p>
            <a:r>
              <a:rPr lang="en-US" dirty="0"/>
              <a:t>Ask if anything is unclear</a:t>
            </a:r>
          </a:p>
          <a:p>
            <a:endParaRPr lang="en-US" dirty="0"/>
          </a:p>
          <a:p>
            <a:endParaRPr lang="en-US" dirty="0"/>
          </a:p>
        </p:txBody>
      </p:sp>
      <p:sp>
        <p:nvSpPr>
          <p:cNvPr id="5" name="Content Placeholder 4">
            <a:extLst>
              <a:ext uri="{FF2B5EF4-FFF2-40B4-BE49-F238E27FC236}">
                <a16:creationId xmlns:a16="http://schemas.microsoft.com/office/drawing/2014/main" id="{29C302A6-D7DF-B705-B4DE-373C597306D8}"/>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13295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B7AB5C-C5C7-84C3-B606-FD5CCADB0F74}"/>
              </a:ext>
            </a:extLst>
          </p:cNvPr>
          <p:cNvSpPr>
            <a:spLocks noGrp="1"/>
          </p:cNvSpPr>
          <p:nvPr>
            <p:ph type="sldNum" sz="quarter" idx="12"/>
          </p:nvPr>
        </p:nvSpPr>
        <p:spPr/>
        <p:txBody>
          <a:bodyPr/>
          <a:lstStyle/>
          <a:p>
            <a:fld id="{DD144762-C3B5-42E9-94DB-4A2AA3CF9556}" type="slidenum">
              <a:rPr lang="cs-CZ" smtClean="0"/>
              <a:pPr/>
              <a:t>30</a:t>
            </a:fld>
            <a:endParaRPr lang="cs-CZ"/>
          </a:p>
        </p:txBody>
      </p:sp>
      <p:sp>
        <p:nvSpPr>
          <p:cNvPr id="3" name="Title 2">
            <a:extLst>
              <a:ext uri="{FF2B5EF4-FFF2-40B4-BE49-F238E27FC236}">
                <a16:creationId xmlns:a16="http://schemas.microsoft.com/office/drawing/2014/main" id="{A3295BBF-9D43-2D27-8BE9-02535A4933A2}"/>
              </a:ext>
            </a:extLst>
          </p:cNvPr>
          <p:cNvSpPr>
            <a:spLocks noGrp="1"/>
          </p:cNvSpPr>
          <p:nvPr>
            <p:ph type="title"/>
          </p:nvPr>
        </p:nvSpPr>
        <p:spPr/>
        <p:txBody>
          <a:bodyPr/>
          <a:lstStyle/>
          <a:p>
            <a:r>
              <a:rPr lang="en-US"/>
              <a:t>Shift Register</a:t>
            </a:r>
          </a:p>
        </p:txBody>
      </p:sp>
      <p:sp>
        <p:nvSpPr>
          <p:cNvPr id="4" name="Content Placeholder 3">
            <a:extLst>
              <a:ext uri="{FF2B5EF4-FFF2-40B4-BE49-F238E27FC236}">
                <a16:creationId xmlns:a16="http://schemas.microsoft.com/office/drawing/2014/main" id="{2A1AE970-6D27-4677-051C-938CBD86CA00}"/>
              </a:ext>
            </a:extLst>
          </p:cNvPr>
          <p:cNvSpPr>
            <a:spLocks noGrp="1"/>
          </p:cNvSpPr>
          <p:nvPr>
            <p:ph sz="quarter" idx="13"/>
          </p:nvPr>
        </p:nvSpPr>
        <p:spPr/>
        <p:txBody>
          <a:bodyPr/>
          <a:lstStyle/>
          <a:p>
            <a:r>
              <a:rPr lang="en-US"/>
              <a:t>74HC959D Shift Registers</a:t>
            </a:r>
          </a:p>
          <a:p>
            <a:endParaRPr lang="en-US"/>
          </a:p>
          <a:p>
            <a:r>
              <a:rPr lang="en-US"/>
              <a:t>Serial input (sequence of bits), parallel output</a:t>
            </a:r>
          </a:p>
          <a:p>
            <a:endParaRPr lang="en-US"/>
          </a:p>
          <a:p>
            <a:r>
              <a:rPr lang="en-US"/>
              <a:t>Input is controlled by a clock signal</a:t>
            </a:r>
          </a:p>
          <a:p>
            <a:endParaRPr lang="en-US"/>
          </a:p>
          <a:p>
            <a:r>
              <a:rPr lang="en-US"/>
              <a:t>See </a:t>
            </a:r>
            <a:r>
              <a:rPr lang="en-US">
                <a:hlinkClick r:id="rId2"/>
              </a:rPr>
              <a:t>https://en.wikipedia.org/wiki/Shift_register</a:t>
            </a:r>
            <a:endParaRPr lang="en-US"/>
          </a:p>
          <a:p>
            <a:endParaRPr lang="en-US"/>
          </a:p>
        </p:txBody>
      </p:sp>
      <p:sp>
        <p:nvSpPr>
          <p:cNvPr id="5" name="Content Placeholder 4">
            <a:extLst>
              <a:ext uri="{FF2B5EF4-FFF2-40B4-BE49-F238E27FC236}">
                <a16:creationId xmlns:a16="http://schemas.microsoft.com/office/drawing/2014/main" id="{829C2ED8-5DC2-915C-AE99-0875B9F485EB}"/>
              </a:ext>
            </a:extLst>
          </p:cNvPr>
          <p:cNvSpPr>
            <a:spLocks noGrp="1"/>
          </p:cNvSpPr>
          <p:nvPr>
            <p:ph sz="quarter" idx="14"/>
          </p:nvPr>
        </p:nvSpPr>
        <p:spPr/>
        <p:txBody>
          <a:bodyPr/>
          <a:lstStyle/>
          <a:p>
            <a:endParaRPr lang="en-US"/>
          </a:p>
        </p:txBody>
      </p:sp>
      <p:pic>
        <p:nvPicPr>
          <p:cNvPr id="6" name="Picture 5">
            <a:extLst>
              <a:ext uri="{FF2B5EF4-FFF2-40B4-BE49-F238E27FC236}">
                <a16:creationId xmlns:a16="http://schemas.microsoft.com/office/drawing/2014/main" id="{503BAFD9-4063-1BD8-A5E0-9E4F49E69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854" y="4450898"/>
            <a:ext cx="5246295" cy="1791108"/>
          </a:xfrm>
          <a:prstGeom prst="rect">
            <a:avLst/>
          </a:prstGeom>
        </p:spPr>
      </p:pic>
    </p:spTree>
    <p:extLst>
      <p:ext uri="{BB962C8B-B14F-4D97-AF65-F5344CB8AC3E}">
        <p14:creationId xmlns:p14="http://schemas.microsoft.com/office/powerpoint/2010/main" val="3011886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741377-4464-28F3-228F-1E0268BA799D}"/>
              </a:ext>
            </a:extLst>
          </p:cNvPr>
          <p:cNvSpPr>
            <a:spLocks noGrp="1"/>
          </p:cNvSpPr>
          <p:nvPr>
            <p:ph type="sldNum" sz="quarter" idx="12"/>
          </p:nvPr>
        </p:nvSpPr>
        <p:spPr/>
        <p:txBody>
          <a:bodyPr/>
          <a:lstStyle/>
          <a:p>
            <a:fld id="{DD144762-C3B5-42E9-94DB-4A2AA3CF9556}" type="slidenum">
              <a:rPr lang="cs-CZ" smtClean="0"/>
              <a:pPr/>
              <a:t>31</a:t>
            </a:fld>
            <a:endParaRPr lang="cs-CZ"/>
          </a:p>
        </p:txBody>
      </p:sp>
      <p:sp>
        <p:nvSpPr>
          <p:cNvPr id="3" name="Title 2">
            <a:extLst>
              <a:ext uri="{FF2B5EF4-FFF2-40B4-BE49-F238E27FC236}">
                <a16:creationId xmlns:a16="http://schemas.microsoft.com/office/drawing/2014/main" id="{E1FBAD2F-0E62-5421-C17E-858EAC735877}"/>
              </a:ext>
            </a:extLst>
          </p:cNvPr>
          <p:cNvSpPr>
            <a:spLocks noGrp="1"/>
          </p:cNvSpPr>
          <p:nvPr>
            <p:ph type="title"/>
          </p:nvPr>
        </p:nvSpPr>
        <p:spPr/>
        <p:txBody>
          <a:bodyPr/>
          <a:lstStyle/>
          <a:p>
            <a:r>
              <a:rPr lang="en-US"/>
              <a:t>Display a Digit</a:t>
            </a:r>
          </a:p>
        </p:txBody>
      </p:sp>
      <p:sp>
        <p:nvSpPr>
          <p:cNvPr id="4" name="Content Placeholder 3">
            <a:extLst>
              <a:ext uri="{FF2B5EF4-FFF2-40B4-BE49-F238E27FC236}">
                <a16:creationId xmlns:a16="http://schemas.microsoft.com/office/drawing/2014/main" id="{62622E10-47A2-18C3-83A2-4BE7A3F681C8}"/>
              </a:ext>
            </a:extLst>
          </p:cNvPr>
          <p:cNvSpPr>
            <a:spLocks noGrp="1"/>
          </p:cNvSpPr>
          <p:nvPr>
            <p:ph sz="quarter" idx="13"/>
          </p:nvPr>
        </p:nvSpPr>
        <p:spPr>
          <a:xfrm>
            <a:off x="244130" y="1175712"/>
            <a:ext cx="11703737" cy="5066294"/>
          </a:xfrm>
        </p:spPr>
        <p:txBody>
          <a:bodyPr vert="horz" lIns="91440" tIns="45720" rIns="91440" bIns="45720" rtlCol="0" anchor="t">
            <a:normAutofit/>
          </a:bodyPr>
          <a:lstStyle/>
          <a:p>
            <a:r>
              <a:rPr lang="en-US" b="1"/>
              <a:t>Task0: </a:t>
            </a:r>
            <a:r>
              <a:rPr lang="en-US"/>
              <a:t>Write any number on any position</a:t>
            </a:r>
            <a:endParaRPr lang="en-US" b="1"/>
          </a:p>
          <a:p>
            <a:endParaRPr lang="en-US" b="1"/>
          </a:p>
          <a:p>
            <a:r>
              <a:rPr lang="en-US" b="1"/>
              <a:t>Task1: </a:t>
            </a:r>
            <a:r>
              <a:rPr lang="en-US"/>
              <a:t>Write a function writing a </a:t>
            </a:r>
            <a:r>
              <a:rPr lang="en-US" u="sng"/>
              <a:t>digit</a:t>
            </a:r>
            <a:r>
              <a:rPr lang="en-US"/>
              <a:t> on a given </a:t>
            </a:r>
            <a:r>
              <a:rPr lang="en-US" u="sng"/>
              <a:t>position</a:t>
            </a:r>
          </a:p>
          <a:p>
            <a:endParaRPr lang="en-US" b="1"/>
          </a:p>
          <a:p>
            <a:r>
              <a:rPr lang="en-US" b="1"/>
              <a:t>Task2: </a:t>
            </a:r>
            <a:r>
              <a:rPr lang="en-US"/>
              <a:t>Change bit ordering from</a:t>
            </a:r>
            <a:r>
              <a:rPr lang="en-US" b="1"/>
              <a:t> </a:t>
            </a:r>
            <a:r>
              <a:rPr lang="en-US">
                <a:latin typeface="Consolas" panose="020B0609020204030204" pitchFamily="49" charset="0"/>
              </a:rPr>
              <a:t>MSBFIRST </a:t>
            </a:r>
            <a:r>
              <a:rPr lang="en-US"/>
              <a:t>to</a:t>
            </a:r>
            <a:r>
              <a:rPr lang="en-US">
                <a:latin typeface="Consolas" panose="020B0609020204030204" pitchFamily="49" charset="0"/>
              </a:rPr>
              <a:t> </a:t>
            </a:r>
            <a:r>
              <a:rPr lang="en-US" b="1">
                <a:latin typeface="Consolas" panose="020B0609020204030204" pitchFamily="49" charset="0"/>
              </a:rPr>
              <a:t>LSBFIRST </a:t>
            </a:r>
            <a:r>
              <a:rPr lang="en-US"/>
              <a:t>and write numbers 1, 2, 3, 4</a:t>
            </a:r>
          </a:p>
          <a:p>
            <a:endParaRPr lang="en-US" b="1"/>
          </a:p>
          <a:p>
            <a:r>
              <a:rPr lang="en-US" b="1"/>
              <a:t>Task3: </a:t>
            </a:r>
            <a:r>
              <a:rPr lang="en-US"/>
              <a:t>Use code that controls buttons and </a:t>
            </a:r>
            <a:r>
              <a:rPr lang="en-US" u="sng"/>
              <a:t>shows numbers from 0-9 only</a:t>
            </a:r>
          </a:p>
          <a:p>
            <a:r>
              <a:rPr lang="en-US"/>
              <a:t>Other digits stay blank</a:t>
            </a:r>
          </a:p>
          <a:p>
            <a:r>
              <a:rPr lang="en-US"/>
              <a:t>Use the function from Task1</a:t>
            </a:r>
            <a:endParaRPr lang="en-US">
              <a:cs typeface="Arial"/>
            </a:endParaRPr>
          </a:p>
          <a:p>
            <a:endParaRPr lang="en-US"/>
          </a:p>
          <a:p>
            <a:r>
              <a:rPr lang="en-US" b="1"/>
              <a:t>Task4*: </a:t>
            </a:r>
            <a:r>
              <a:rPr lang="en-US"/>
              <a:t>Create </a:t>
            </a:r>
            <a:r>
              <a:rPr lang="en-US" u="sng"/>
              <a:t>a snake animation </a:t>
            </a:r>
            <a:r>
              <a:rPr lang="en-US"/>
              <a:t>that goes round the whole display</a:t>
            </a:r>
          </a:p>
          <a:p>
            <a:r>
              <a:rPr lang="en-US"/>
              <a:t>A single LED is on at any given time</a:t>
            </a:r>
          </a:p>
          <a:p>
            <a:r>
              <a:rPr lang="en-US"/>
              <a:t>Speed is given by a constant, e.g., 1s</a:t>
            </a:r>
          </a:p>
        </p:txBody>
      </p:sp>
    </p:spTree>
    <p:extLst>
      <p:ext uri="{BB962C8B-B14F-4D97-AF65-F5344CB8AC3E}">
        <p14:creationId xmlns:p14="http://schemas.microsoft.com/office/powerpoint/2010/main" val="418795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24905-CE9F-2BD8-E598-6767A3EA6B72}"/>
              </a:ext>
            </a:extLst>
          </p:cNvPr>
          <p:cNvSpPr>
            <a:spLocks noGrp="1"/>
          </p:cNvSpPr>
          <p:nvPr>
            <p:ph type="sldNum" sz="quarter" idx="12"/>
          </p:nvPr>
        </p:nvSpPr>
        <p:spPr/>
        <p:txBody>
          <a:bodyPr/>
          <a:lstStyle/>
          <a:p>
            <a:fld id="{DD144762-C3B5-42E9-94DB-4A2AA3CF9556}" type="slidenum">
              <a:rPr lang="cs-CZ" smtClean="0"/>
              <a:pPr/>
              <a:t>32</a:t>
            </a:fld>
            <a:endParaRPr lang="cs-CZ"/>
          </a:p>
        </p:txBody>
      </p:sp>
      <p:sp>
        <p:nvSpPr>
          <p:cNvPr id="3" name="Title 2">
            <a:extLst>
              <a:ext uri="{FF2B5EF4-FFF2-40B4-BE49-F238E27FC236}">
                <a16:creationId xmlns:a16="http://schemas.microsoft.com/office/drawing/2014/main" id="{1D8089E2-BE22-43D0-14D0-11074BFD3A54}"/>
              </a:ext>
            </a:extLst>
          </p:cNvPr>
          <p:cNvSpPr>
            <a:spLocks noGrp="1"/>
          </p:cNvSpPr>
          <p:nvPr>
            <p:ph type="title"/>
          </p:nvPr>
        </p:nvSpPr>
        <p:spPr/>
        <p:txBody>
          <a:bodyPr/>
          <a:lstStyle/>
          <a:p>
            <a:r>
              <a:rPr lang="en-US"/>
              <a:t>Task5: Show All Digits (Simplified) - </a:t>
            </a:r>
            <a:r>
              <a:rPr lang="en-US" err="1"/>
              <a:t>Recodex</a:t>
            </a:r>
            <a:endParaRPr lang="en-US"/>
          </a:p>
        </p:txBody>
      </p:sp>
      <p:sp>
        <p:nvSpPr>
          <p:cNvPr id="4" name="Content Placeholder 3">
            <a:extLst>
              <a:ext uri="{FF2B5EF4-FFF2-40B4-BE49-F238E27FC236}">
                <a16:creationId xmlns:a16="http://schemas.microsoft.com/office/drawing/2014/main" id="{5FABCA93-D8B2-8B4A-A300-39F4DA539570}"/>
              </a:ext>
            </a:extLst>
          </p:cNvPr>
          <p:cNvSpPr>
            <a:spLocks noGrp="1"/>
          </p:cNvSpPr>
          <p:nvPr>
            <p:ph sz="quarter" idx="13"/>
          </p:nvPr>
        </p:nvSpPr>
        <p:spPr>
          <a:xfrm>
            <a:off x="244130" y="1175712"/>
            <a:ext cx="11703737" cy="5066294"/>
          </a:xfrm>
        </p:spPr>
        <p:txBody>
          <a:bodyPr>
            <a:normAutofit/>
          </a:bodyPr>
          <a:lstStyle/>
          <a:p>
            <a:r>
              <a:rPr lang="en-US" b="1"/>
              <a:t>Modify the counter to run modulo 10,000</a:t>
            </a:r>
          </a:p>
          <a:p>
            <a:pPr lvl="1"/>
            <a:r>
              <a:rPr lang="en-US"/>
              <a:t>Formatted as a 4-digit number </a:t>
            </a:r>
            <a:r>
              <a:rPr lang="en-US" b="1"/>
              <a:t>with</a:t>
            </a:r>
            <a:r>
              <a:rPr lang="en-US"/>
              <a:t> leading zeros</a:t>
            </a:r>
          </a:p>
          <a:p>
            <a:pPr lvl="1"/>
            <a:r>
              <a:rPr lang="en-US"/>
              <a:t>Make sure you handle the modular arithmetic correctly!</a:t>
            </a:r>
          </a:p>
          <a:p>
            <a:endParaRPr lang="en-US"/>
          </a:p>
          <a:p>
            <a:r>
              <a:rPr lang="en-US" b="1"/>
              <a:t>One digit (position) is shown at a time</a:t>
            </a:r>
          </a:p>
          <a:p>
            <a:pPr lvl="1"/>
            <a:r>
              <a:rPr lang="en-US"/>
              <a:t>Rightmost digit (units) at the beginning</a:t>
            </a:r>
          </a:p>
          <a:p>
            <a:pPr lvl="1"/>
            <a:r>
              <a:rPr lang="en-US"/>
              <a:t>Button 3 changes the digit/order in a cyclic fashion (1, 10, 100, 1000, 1, …)</a:t>
            </a:r>
          </a:p>
          <a:p>
            <a:endParaRPr lang="en-US"/>
          </a:p>
          <a:p>
            <a:r>
              <a:rPr lang="en-US" b="1"/>
              <a:t>Buttons 1 and 2 increment/decrement “the selected digit”</a:t>
            </a:r>
          </a:p>
          <a:p>
            <a:pPr lvl="1"/>
            <a:r>
              <a:rPr lang="en-US"/>
              <a:t>I.e., button 1 performs +1, +10, +100, or +1000, based on which order is selected (displayed)</a:t>
            </a:r>
          </a:p>
          <a:p>
            <a:pPr lvl="2"/>
            <a:r>
              <a:rPr lang="en-US"/>
              <a:t>Button 2 analogically (-1, -10, …)</a:t>
            </a:r>
          </a:p>
          <a:p>
            <a:endParaRPr lang="en-US"/>
          </a:p>
          <a:p>
            <a:endParaRPr lang="en-US"/>
          </a:p>
        </p:txBody>
      </p:sp>
      <p:sp>
        <p:nvSpPr>
          <p:cNvPr id="5" name="Content Placeholder 4">
            <a:extLst>
              <a:ext uri="{FF2B5EF4-FFF2-40B4-BE49-F238E27FC236}">
                <a16:creationId xmlns:a16="http://schemas.microsoft.com/office/drawing/2014/main" id="{CA228549-BB8E-6050-C84B-F1D3F4AF3D7C}"/>
              </a:ext>
            </a:extLst>
          </p:cNvPr>
          <p:cNvSpPr>
            <a:spLocks noGrp="1"/>
          </p:cNvSpPr>
          <p:nvPr>
            <p:ph sz="quarter" idx="14"/>
          </p:nvPr>
        </p:nvSpPr>
        <p:spPr/>
        <p:txBody>
          <a:bodyPr/>
          <a:lstStyle/>
          <a:p>
            <a:endParaRPr lang="en-US"/>
          </a:p>
        </p:txBody>
      </p:sp>
      <p:sp>
        <p:nvSpPr>
          <p:cNvPr id="6" name="Speech Bubble: Rectangle with Corners Rounded 5">
            <a:extLst>
              <a:ext uri="{FF2B5EF4-FFF2-40B4-BE49-F238E27FC236}">
                <a16:creationId xmlns:a16="http://schemas.microsoft.com/office/drawing/2014/main" id="{0F32F53A-D16F-30B3-48B0-D6C0EFE51D6B}"/>
              </a:ext>
            </a:extLst>
          </p:cNvPr>
          <p:cNvSpPr/>
          <p:nvPr/>
        </p:nvSpPr>
        <p:spPr>
          <a:xfrm>
            <a:off x="6284621" y="5683398"/>
            <a:ext cx="4531769" cy="743373"/>
          </a:xfrm>
          <a:prstGeom prst="wedgeRoundRectCallout">
            <a:avLst>
              <a:gd name="adj1" fmla="val -60279"/>
              <a:gd name="adj2" fmla="val -975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sz="1600" b="1"/>
              <a:t>Use a simple arithmetic/logical operations, </a:t>
            </a:r>
          </a:p>
          <a:p>
            <a:r>
              <a:rPr lang="en-US" sz="1600" b="1"/>
              <a:t>no </a:t>
            </a:r>
            <a:r>
              <a:rPr lang="en-US" sz="1600" b="1">
                <a:latin typeface="Consolas" panose="020B0609020204030204" pitchFamily="49" charset="0"/>
              </a:rPr>
              <a:t>pow</a:t>
            </a:r>
            <a:r>
              <a:rPr lang="en-US" sz="1600" b="1"/>
              <a:t>, …</a:t>
            </a:r>
            <a:endParaRPr lang="en-US" sz="1600"/>
          </a:p>
        </p:txBody>
      </p:sp>
    </p:spTree>
    <p:extLst>
      <p:ext uri="{BB962C8B-B14F-4D97-AF65-F5344CB8AC3E}">
        <p14:creationId xmlns:p14="http://schemas.microsoft.com/office/powerpoint/2010/main" val="23680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93106-56A7-1EC6-E044-3993A2132C7A}"/>
              </a:ext>
            </a:extLst>
          </p:cNvPr>
          <p:cNvSpPr>
            <a:spLocks noGrp="1"/>
          </p:cNvSpPr>
          <p:nvPr>
            <p:ph type="sldNum" sz="quarter" idx="12"/>
          </p:nvPr>
        </p:nvSpPr>
        <p:spPr/>
        <p:txBody>
          <a:bodyPr/>
          <a:lstStyle/>
          <a:p>
            <a:fld id="{DD144762-C3B5-42E9-94DB-4A2AA3CF9556}" type="slidenum">
              <a:rPr lang="cs-CZ" smtClean="0"/>
              <a:pPr/>
              <a:t>33</a:t>
            </a:fld>
            <a:endParaRPr lang="cs-CZ"/>
          </a:p>
        </p:txBody>
      </p:sp>
      <p:sp>
        <p:nvSpPr>
          <p:cNvPr id="3" name="Title 2">
            <a:extLst>
              <a:ext uri="{FF2B5EF4-FFF2-40B4-BE49-F238E27FC236}">
                <a16:creationId xmlns:a16="http://schemas.microsoft.com/office/drawing/2014/main" id="{04013035-7E85-BE5A-69F5-E588A17DB00E}"/>
              </a:ext>
            </a:extLst>
          </p:cNvPr>
          <p:cNvSpPr>
            <a:spLocks noGrp="1"/>
          </p:cNvSpPr>
          <p:nvPr>
            <p:ph type="title"/>
          </p:nvPr>
        </p:nvSpPr>
        <p:spPr/>
        <p:txBody>
          <a:bodyPr/>
          <a:lstStyle/>
          <a:p>
            <a:r>
              <a:rPr lang="en-US"/>
              <a:t>Unforgivable Curse #4 – No Global Variables</a:t>
            </a:r>
          </a:p>
        </p:txBody>
      </p:sp>
      <p:sp>
        <p:nvSpPr>
          <p:cNvPr id="4" name="Content Placeholder 3">
            <a:extLst>
              <a:ext uri="{FF2B5EF4-FFF2-40B4-BE49-F238E27FC236}">
                <a16:creationId xmlns:a16="http://schemas.microsoft.com/office/drawing/2014/main" id="{0BCA4420-309F-42CC-7644-E1A316B3E9C7}"/>
              </a:ext>
            </a:extLst>
          </p:cNvPr>
          <p:cNvSpPr>
            <a:spLocks noGrp="1"/>
          </p:cNvSpPr>
          <p:nvPr>
            <p:ph sz="quarter" idx="13"/>
          </p:nvPr>
        </p:nvSpPr>
        <p:spPr>
          <a:xfrm>
            <a:off x="244130" y="1175712"/>
            <a:ext cx="11703737" cy="5066294"/>
          </a:xfrm>
        </p:spPr>
        <p:txBody>
          <a:bodyPr>
            <a:normAutofit lnSpcReduction="10000"/>
          </a:bodyPr>
          <a:lstStyle/>
          <a:p>
            <a:r>
              <a:rPr lang="en-US" b="1"/>
              <a:t>Restricted access to global variables</a:t>
            </a:r>
          </a:p>
          <a:p>
            <a:pPr lvl="1"/>
            <a:r>
              <a:rPr lang="en-US"/>
              <a:t>Global variables are bad, but we have no choice…</a:t>
            </a:r>
          </a:p>
          <a:p>
            <a:endParaRPr lang="en-US"/>
          </a:p>
          <a:p>
            <a:r>
              <a:rPr lang="en-US" b="1"/>
              <a:t>Rules</a:t>
            </a:r>
          </a:p>
          <a:p>
            <a:pPr lvl="1"/>
            <a:r>
              <a:rPr lang="en-US"/>
              <a:t>Do not use global variables instead of local variables</a:t>
            </a:r>
          </a:p>
          <a:p>
            <a:pPr lvl="1"/>
            <a:r>
              <a:rPr lang="en-US"/>
              <a:t>Do not use global variables just to pass values to/from functions</a:t>
            </a:r>
          </a:p>
          <a:p>
            <a:pPr lvl="1"/>
            <a:r>
              <a:rPr lang="en-US"/>
              <a:t>If you could modify the value of a global variable in between </a:t>
            </a:r>
            <a:r>
              <a:rPr lang="en-US" b="1">
                <a:latin typeface="Courier New" panose="02070309020205020404" pitchFamily="49" charset="0"/>
                <a:cs typeface="Courier New" panose="02070309020205020404" pitchFamily="49" charset="0"/>
              </a:rPr>
              <a:t>loop()</a:t>
            </a:r>
            <a:r>
              <a:rPr lang="en-US"/>
              <a:t> calls and it would not matter … then it should not be a global variable</a:t>
            </a:r>
          </a:p>
          <a:p>
            <a:endParaRPr lang="en-US"/>
          </a:p>
          <a:p>
            <a:r>
              <a:rPr lang="en-US" b="1"/>
              <a:t>To be on the safe side…</a:t>
            </a:r>
          </a:p>
          <a:p>
            <a:pPr lvl="1"/>
            <a:r>
              <a:rPr lang="en-US"/>
              <a:t>Access global variables only from </a:t>
            </a:r>
            <a:r>
              <a:rPr lang="en-US" b="1">
                <a:latin typeface="Courier New" panose="02070309020205020404" pitchFamily="49" charset="0"/>
                <a:cs typeface="Courier New" panose="02070309020205020404" pitchFamily="49" charset="0"/>
              </a:rPr>
              <a:t>loop()</a:t>
            </a:r>
            <a:r>
              <a:rPr lang="en-US"/>
              <a:t> and </a:t>
            </a:r>
            <a:r>
              <a:rPr lang="en-US" b="1">
                <a:latin typeface="Courier New" panose="02070309020205020404" pitchFamily="49" charset="0"/>
                <a:cs typeface="Courier New" panose="02070309020205020404" pitchFamily="49" charset="0"/>
              </a:rPr>
              <a:t>setup()</a:t>
            </a:r>
          </a:p>
          <a:p>
            <a:endParaRPr lang="en-US"/>
          </a:p>
          <a:p>
            <a:r>
              <a:rPr lang="en-US"/>
              <a:t>Constants can be used globally (to make it easier for you)</a:t>
            </a:r>
          </a:p>
          <a:p>
            <a:endParaRPr lang="en-US"/>
          </a:p>
        </p:txBody>
      </p:sp>
      <p:sp>
        <p:nvSpPr>
          <p:cNvPr id="5" name="Content Placeholder 4">
            <a:extLst>
              <a:ext uri="{FF2B5EF4-FFF2-40B4-BE49-F238E27FC236}">
                <a16:creationId xmlns:a16="http://schemas.microsoft.com/office/drawing/2014/main" id="{AE004EE0-9BBD-F2C8-643E-A572D9C6243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2116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2B57E0-9E33-3F44-2DA8-142A493A59DF}"/>
              </a:ext>
            </a:extLst>
          </p:cNvPr>
          <p:cNvSpPr>
            <a:spLocks noGrp="1"/>
          </p:cNvSpPr>
          <p:nvPr>
            <p:ph type="sldNum" sz="quarter" idx="12"/>
          </p:nvPr>
        </p:nvSpPr>
        <p:spPr/>
        <p:txBody>
          <a:bodyPr/>
          <a:lstStyle/>
          <a:p>
            <a:fld id="{DD144762-C3B5-42E9-94DB-4A2AA3CF9556}" type="slidenum">
              <a:rPr lang="cs-CZ" smtClean="0"/>
              <a:pPr/>
              <a:t>34</a:t>
            </a:fld>
            <a:endParaRPr lang="cs-CZ"/>
          </a:p>
        </p:txBody>
      </p:sp>
      <p:sp>
        <p:nvSpPr>
          <p:cNvPr id="3" name="Title 2">
            <a:extLst>
              <a:ext uri="{FF2B5EF4-FFF2-40B4-BE49-F238E27FC236}">
                <a16:creationId xmlns:a16="http://schemas.microsoft.com/office/drawing/2014/main" id="{9773A9E2-DB78-AFFD-F0D3-06E63B4CD4DE}"/>
              </a:ext>
            </a:extLst>
          </p:cNvPr>
          <p:cNvSpPr>
            <a:spLocks noGrp="1"/>
          </p:cNvSpPr>
          <p:nvPr>
            <p:ph type="title"/>
          </p:nvPr>
        </p:nvSpPr>
        <p:spPr/>
        <p:txBody>
          <a:bodyPr/>
          <a:lstStyle/>
          <a:p>
            <a:r>
              <a:rPr lang="en-US"/>
              <a:t>Writing Better Code…</a:t>
            </a:r>
          </a:p>
        </p:txBody>
      </p:sp>
      <p:sp>
        <p:nvSpPr>
          <p:cNvPr id="4" name="Content Placeholder 3">
            <a:extLst>
              <a:ext uri="{FF2B5EF4-FFF2-40B4-BE49-F238E27FC236}">
                <a16:creationId xmlns:a16="http://schemas.microsoft.com/office/drawing/2014/main" id="{FE8610F0-B425-9ACC-11A4-DF1532E9933E}"/>
              </a:ext>
            </a:extLst>
          </p:cNvPr>
          <p:cNvSpPr>
            <a:spLocks noGrp="1"/>
          </p:cNvSpPr>
          <p:nvPr>
            <p:ph sz="quarter" idx="13"/>
          </p:nvPr>
        </p:nvSpPr>
        <p:spPr>
          <a:xfrm>
            <a:off x="244130" y="1175712"/>
            <a:ext cx="11703737" cy="5066294"/>
          </a:xfrm>
        </p:spPr>
        <p:txBody>
          <a:bodyPr>
            <a:normAutofit lnSpcReduction="10000"/>
          </a:bodyPr>
          <a:lstStyle/>
          <a:p>
            <a:r>
              <a:rPr lang="en-US" b="1"/>
              <a:t>Your code should handle 3 different things</a:t>
            </a:r>
          </a:p>
          <a:p>
            <a:pPr lvl="1"/>
            <a:r>
              <a:rPr lang="en-US"/>
              <a:t>Button control (when a button triggers an action)</a:t>
            </a:r>
          </a:p>
          <a:p>
            <a:pPr lvl="1"/>
            <a:r>
              <a:rPr lang="en-US"/>
              <a:t>Display control</a:t>
            </a:r>
          </a:p>
          <a:p>
            <a:pPr lvl="1"/>
            <a:r>
              <a:rPr lang="en-US"/>
              <a:t>Application logic (handling the counter modifications, triggering display update…)</a:t>
            </a:r>
          </a:p>
          <a:p>
            <a:endParaRPr lang="en-US"/>
          </a:p>
          <a:p>
            <a:r>
              <a:rPr lang="en-US" b="1"/>
              <a:t>Make sure each part is duly encapsulated and reusable (esp. button and display)</a:t>
            </a:r>
          </a:p>
          <a:p>
            <a:pPr lvl="1"/>
            <a:r>
              <a:rPr lang="en-US"/>
              <a:t>Use function(s)/method(s), structures/classes, …</a:t>
            </a:r>
          </a:p>
          <a:p>
            <a:endParaRPr lang="en-US"/>
          </a:p>
          <a:p>
            <a:r>
              <a:rPr lang="en-US" b="1"/>
              <a:t>For instance, it is not appropriate when…</a:t>
            </a:r>
          </a:p>
          <a:p>
            <a:pPr lvl="1"/>
            <a:r>
              <a:rPr lang="en-US"/>
              <a:t>Button handling routine updates the counter directly</a:t>
            </a:r>
          </a:p>
          <a:p>
            <a:pPr lvl="1"/>
            <a:r>
              <a:rPr lang="en-US"/>
              <a:t>Button handling triggers display update</a:t>
            </a:r>
          </a:p>
          <a:p>
            <a:pPr lvl="1"/>
            <a:r>
              <a:rPr lang="en-US"/>
              <a:t>Display update tries to read a button state</a:t>
            </a:r>
          </a:p>
          <a:p>
            <a:endParaRPr lang="en-US"/>
          </a:p>
        </p:txBody>
      </p:sp>
      <p:sp>
        <p:nvSpPr>
          <p:cNvPr id="5" name="Content Placeholder 4">
            <a:extLst>
              <a:ext uri="{FF2B5EF4-FFF2-40B4-BE49-F238E27FC236}">
                <a16:creationId xmlns:a16="http://schemas.microsoft.com/office/drawing/2014/main" id="{88852499-620F-3220-41C7-C64EA2EC880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49054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55DB3-954F-31C3-C588-03A505A1D5A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F6647D4-3E78-60E5-A403-BF22EAC60844}"/>
              </a:ext>
            </a:extLst>
          </p:cNvPr>
          <p:cNvSpPr>
            <a:spLocks noGrp="1"/>
          </p:cNvSpPr>
          <p:nvPr>
            <p:ph type="body" sz="quarter" idx="13"/>
          </p:nvPr>
        </p:nvSpPr>
        <p:spPr>
          <a:xfrm>
            <a:off x="1866899" y="2293938"/>
            <a:ext cx="8856519" cy="2270125"/>
          </a:xfrm>
        </p:spPr>
        <p:txBody>
          <a:bodyPr anchor="ctr"/>
          <a:lstStyle/>
          <a:p>
            <a:r>
              <a:rPr lang="en-US" noProof="0"/>
              <a:t>Lab </a:t>
            </a:r>
            <a:r>
              <a:rPr lang="cs-CZ"/>
              <a:t>03</a:t>
            </a:r>
            <a:endParaRPr lang="en-US" noProof="0"/>
          </a:p>
          <a:p>
            <a:r>
              <a:rPr lang="en-US" b="0"/>
              <a:t>16/03</a:t>
            </a:r>
            <a:r>
              <a:rPr lang="en-US" b="0" noProof="0"/>
              <a:t>/2026</a:t>
            </a:r>
          </a:p>
          <a:p>
            <a:r>
              <a:rPr lang="en-US" b="0"/>
              <a:t>25</a:t>
            </a:r>
            <a:r>
              <a:rPr lang="en-US" b="0" noProof="0"/>
              <a:t>/03/2026</a:t>
            </a:r>
          </a:p>
        </p:txBody>
      </p:sp>
    </p:spTree>
    <p:extLst>
      <p:ext uri="{BB962C8B-B14F-4D97-AF65-F5344CB8AC3E}">
        <p14:creationId xmlns:p14="http://schemas.microsoft.com/office/powerpoint/2010/main" val="2758174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C883-DF01-2AF6-ACE2-EA0C16BE7C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38E62E-FA36-5AEC-16F6-6801807A75F7}"/>
              </a:ext>
            </a:extLst>
          </p:cNvPr>
          <p:cNvSpPr>
            <a:spLocks noGrp="1"/>
          </p:cNvSpPr>
          <p:nvPr>
            <p:ph type="sldNum" sz="quarter" idx="12"/>
          </p:nvPr>
        </p:nvSpPr>
        <p:spPr/>
        <p:txBody>
          <a:bodyPr/>
          <a:lstStyle/>
          <a:p>
            <a:fld id="{DD144762-C3B5-42E9-94DB-4A2AA3CF9556}" type="slidenum">
              <a:rPr lang="cs-CZ" smtClean="0"/>
              <a:pPr/>
              <a:t>36</a:t>
            </a:fld>
            <a:endParaRPr lang="cs-CZ"/>
          </a:p>
        </p:txBody>
      </p:sp>
      <p:sp>
        <p:nvSpPr>
          <p:cNvPr id="3" name="Title 2">
            <a:extLst>
              <a:ext uri="{FF2B5EF4-FFF2-40B4-BE49-F238E27FC236}">
                <a16:creationId xmlns:a16="http://schemas.microsoft.com/office/drawing/2014/main" id="{00451E0B-75F7-D4A4-7B89-B889A9376561}"/>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7CAF0D48-BAD1-362A-A95C-21B49904FB56}"/>
              </a:ext>
            </a:extLst>
          </p:cNvPr>
          <p:cNvSpPr>
            <a:spLocks noGrp="1"/>
          </p:cNvSpPr>
          <p:nvPr>
            <p:ph sz="quarter" idx="13"/>
          </p:nvPr>
        </p:nvSpPr>
        <p:spPr/>
        <p:txBody>
          <a:bodyPr>
            <a:normAutofit/>
          </a:bodyPr>
          <a:lstStyle/>
          <a:p>
            <a:r>
              <a:rPr lang="en-US" b="1"/>
              <a:t>Be aware of deadline</a:t>
            </a:r>
          </a:p>
          <a:p>
            <a:endParaRPr lang="en-US" b="1"/>
          </a:p>
          <a:p>
            <a:r>
              <a:rPr lang="en-US" b="1"/>
              <a:t>Request a review after fixing the problems</a:t>
            </a:r>
          </a:p>
          <a:p>
            <a:endParaRPr lang="en-US" b="1"/>
          </a:p>
          <a:p>
            <a:r>
              <a:rPr lang="en-US" b="1"/>
              <a:t>Test locally first (10 attempts only)</a:t>
            </a:r>
          </a:p>
          <a:p>
            <a:endParaRPr lang="en-US"/>
          </a:p>
        </p:txBody>
      </p:sp>
      <p:sp>
        <p:nvSpPr>
          <p:cNvPr id="5" name="Content Placeholder 4">
            <a:extLst>
              <a:ext uri="{FF2B5EF4-FFF2-40B4-BE49-F238E27FC236}">
                <a16:creationId xmlns:a16="http://schemas.microsoft.com/office/drawing/2014/main" id="{5FF64993-46F2-C477-C0BE-68FBB81AD08A}"/>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82247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4302D-3802-EEE8-DB3C-2835547B22E4}"/>
              </a:ext>
            </a:extLst>
          </p:cNvPr>
          <p:cNvSpPr>
            <a:spLocks noGrp="1"/>
          </p:cNvSpPr>
          <p:nvPr>
            <p:ph type="sldNum" sz="quarter" idx="12"/>
          </p:nvPr>
        </p:nvSpPr>
        <p:spPr/>
        <p:txBody>
          <a:bodyPr/>
          <a:lstStyle/>
          <a:p>
            <a:fld id="{DD144762-C3B5-42E9-94DB-4A2AA3CF9556}" type="slidenum">
              <a:rPr lang="cs-CZ" smtClean="0"/>
              <a:pPr/>
              <a:t>37</a:t>
            </a:fld>
            <a:endParaRPr lang="cs-CZ"/>
          </a:p>
        </p:txBody>
      </p:sp>
      <p:sp>
        <p:nvSpPr>
          <p:cNvPr id="3" name="Title 2">
            <a:extLst>
              <a:ext uri="{FF2B5EF4-FFF2-40B4-BE49-F238E27FC236}">
                <a16:creationId xmlns:a16="http://schemas.microsoft.com/office/drawing/2014/main" id="{0742607D-394B-61EE-3A21-2FD4D21BB429}"/>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F4C31A93-9CAF-FC69-D07E-98E8030682B6}"/>
              </a:ext>
            </a:extLst>
          </p:cNvPr>
          <p:cNvSpPr>
            <a:spLocks noGrp="1"/>
          </p:cNvSpPr>
          <p:nvPr>
            <p:ph sz="quarter" idx="13"/>
          </p:nvPr>
        </p:nvSpPr>
        <p:spPr>
          <a:xfrm>
            <a:off x="244130" y="1175712"/>
            <a:ext cx="11703737" cy="5066294"/>
          </a:xfrm>
        </p:spPr>
        <p:txBody>
          <a:bodyPr>
            <a:normAutofit fontScale="92500" lnSpcReduction="10000"/>
          </a:bodyPr>
          <a:lstStyle/>
          <a:p>
            <a:r>
              <a:rPr lang="en-US" b="1"/>
              <a:t>Avoid confusing naming</a:t>
            </a:r>
          </a:p>
          <a:p>
            <a:endParaRPr lang="en-US" b="1"/>
          </a:p>
          <a:p>
            <a:r>
              <a:rPr lang="fr-FR" err="1">
                <a:latin typeface="Consolas" panose="020B0609020204030204" pitchFamily="49" charset="0"/>
              </a:rPr>
              <a:t>int</a:t>
            </a:r>
            <a:r>
              <a:rPr lang="fr-FR">
                <a:latin typeface="Consolas" panose="020B0609020204030204" pitchFamily="49" charset="0"/>
              </a:rPr>
              <a:t> minimum(</a:t>
            </a:r>
            <a:r>
              <a:rPr lang="fr-FR" err="1">
                <a:latin typeface="Consolas" panose="020B0609020204030204" pitchFamily="49" charset="0"/>
              </a:rPr>
              <a:t>const</a:t>
            </a:r>
            <a:r>
              <a:rPr lang="fr-FR">
                <a:latin typeface="Consolas" panose="020B0609020204030204" pitchFamily="49" charset="0"/>
              </a:rPr>
              <a:t> </a:t>
            </a:r>
            <a:r>
              <a:rPr lang="fr-FR" err="1">
                <a:latin typeface="Consolas" panose="020B0609020204030204" pitchFamily="49" charset="0"/>
              </a:rPr>
              <a:t>int</a:t>
            </a:r>
            <a:r>
              <a:rPr lang="fr-FR">
                <a:latin typeface="Consolas" panose="020B0609020204030204" pitchFamily="49" charset="0"/>
              </a:rPr>
              <a:t> </a:t>
            </a:r>
            <a:r>
              <a:rPr lang="fr-FR" err="1">
                <a:latin typeface="Consolas" panose="020B0609020204030204" pitchFamily="49" charset="0"/>
              </a:rPr>
              <a:t>temperatures</a:t>
            </a:r>
            <a:r>
              <a:rPr lang="fr-FR">
                <a:latin typeface="Consolas" panose="020B0609020204030204" pitchFamily="49" charset="0"/>
              </a:rPr>
              <a:t>[], </a:t>
            </a:r>
            <a:r>
              <a:rPr lang="fr-FR" err="1">
                <a:latin typeface="Consolas" panose="020B0609020204030204" pitchFamily="49" charset="0"/>
              </a:rPr>
              <a:t>int</a:t>
            </a:r>
            <a:r>
              <a:rPr lang="fr-FR">
                <a:latin typeface="Consolas" panose="020B0609020204030204" pitchFamily="49" charset="0"/>
              </a:rPr>
              <a:t> </a:t>
            </a:r>
            <a:r>
              <a:rPr lang="fr-FR" err="1">
                <a:latin typeface="Consolas" panose="020B0609020204030204" pitchFamily="49" charset="0"/>
              </a:rPr>
              <a:t>len</a:t>
            </a:r>
            <a:r>
              <a:rPr lang="fr-FR">
                <a:latin typeface="Consolas" panose="020B0609020204030204" pitchFamily="49" charset="0"/>
              </a:rPr>
              <a:t>) {</a:t>
            </a:r>
            <a:endParaRPr lang="en-US" b="1">
              <a:latin typeface="Consolas" panose="020B0609020204030204" pitchFamily="49" charset="0"/>
            </a:endParaRPr>
          </a:p>
          <a:p>
            <a:r>
              <a:rPr lang="en-US" sz="1800">
                <a:latin typeface="Consolas" panose="020B0609020204030204" pitchFamily="49" charset="0"/>
              </a:rPr>
              <a:t>  int min = 0;</a:t>
            </a:r>
          </a:p>
          <a:p>
            <a:r>
              <a:rPr lang="en-US" sz="1800">
                <a:latin typeface="Consolas" panose="020B0609020204030204" pitchFamily="49" charset="0"/>
              </a:rPr>
              <a:t>  for (int </a:t>
            </a:r>
            <a:r>
              <a:rPr lang="en-US" sz="1800" err="1">
                <a:latin typeface="Consolas" panose="020B0609020204030204" pitchFamily="49" charset="0"/>
              </a:rPr>
              <a:t>i</a:t>
            </a:r>
            <a:r>
              <a:rPr lang="en-US" sz="1800">
                <a:latin typeface="Consolas" panose="020B0609020204030204" pitchFamily="49" charset="0"/>
              </a:rPr>
              <a:t> = 0; </a:t>
            </a:r>
            <a:r>
              <a:rPr lang="en-US" sz="1800" err="1">
                <a:latin typeface="Consolas" panose="020B0609020204030204" pitchFamily="49" charset="0"/>
              </a:rPr>
              <a:t>i</a:t>
            </a:r>
            <a:r>
              <a:rPr lang="en-US" sz="1800">
                <a:latin typeface="Consolas" panose="020B0609020204030204" pitchFamily="49" charset="0"/>
              </a:rPr>
              <a:t> &lt; </a:t>
            </a:r>
            <a:r>
              <a:rPr lang="en-US" sz="1800" err="1">
                <a:latin typeface="Consolas" panose="020B0609020204030204" pitchFamily="49" charset="0"/>
              </a:rPr>
              <a:t>len</a:t>
            </a:r>
            <a:r>
              <a:rPr lang="en-US" sz="1800">
                <a:latin typeface="Consolas" panose="020B0609020204030204" pitchFamily="49" charset="0"/>
              </a:rPr>
              <a:t>; </a:t>
            </a:r>
            <a:r>
              <a:rPr lang="en-US" sz="1800" err="1">
                <a:latin typeface="Consolas" panose="020B0609020204030204" pitchFamily="49" charset="0"/>
              </a:rPr>
              <a:t>i</a:t>
            </a:r>
            <a:r>
              <a:rPr lang="en-US" sz="1800">
                <a:latin typeface="Consolas" panose="020B0609020204030204" pitchFamily="49" charset="0"/>
              </a:rPr>
              <a:t>++) {</a:t>
            </a:r>
          </a:p>
          <a:p>
            <a:r>
              <a:rPr lang="en-US" sz="1800">
                <a:latin typeface="Consolas" panose="020B0609020204030204" pitchFamily="49" charset="0"/>
              </a:rPr>
              <a:t>    if (temperatures[</a:t>
            </a:r>
            <a:r>
              <a:rPr lang="en-US" sz="1800" err="1">
                <a:latin typeface="Consolas" panose="020B0609020204030204" pitchFamily="49" charset="0"/>
              </a:rPr>
              <a:t>i</a:t>
            </a:r>
            <a:r>
              <a:rPr lang="en-US" sz="1800">
                <a:latin typeface="Consolas" panose="020B0609020204030204" pitchFamily="49" charset="0"/>
              </a:rPr>
              <a:t>] != NO_VALUE &amp;&amp; min &gt; temperatures[</a:t>
            </a:r>
            <a:r>
              <a:rPr lang="en-US" sz="1800" err="1">
                <a:latin typeface="Consolas" panose="020B0609020204030204" pitchFamily="49" charset="0"/>
              </a:rPr>
              <a:t>i</a:t>
            </a:r>
            <a:r>
              <a:rPr lang="en-US" sz="1800">
                <a:latin typeface="Consolas" panose="020B0609020204030204" pitchFamily="49" charset="0"/>
              </a:rPr>
              <a:t>]) {</a:t>
            </a:r>
          </a:p>
          <a:p>
            <a:r>
              <a:rPr lang="en-US" sz="1800">
                <a:latin typeface="Consolas" panose="020B0609020204030204" pitchFamily="49" charset="0"/>
              </a:rPr>
              <a:t>      min = temperatures[</a:t>
            </a:r>
            <a:r>
              <a:rPr lang="en-US" sz="1800" err="1">
                <a:latin typeface="Consolas" panose="020B0609020204030204" pitchFamily="49" charset="0"/>
              </a:rPr>
              <a:t>i</a:t>
            </a:r>
            <a:r>
              <a:rPr lang="en-US" sz="1800">
                <a:latin typeface="Consolas" panose="020B0609020204030204" pitchFamily="49" charset="0"/>
              </a:rPr>
              <a:t>];</a:t>
            </a:r>
          </a:p>
          <a:p>
            <a:r>
              <a:rPr lang="en-US" sz="1800">
                <a:latin typeface="Consolas" panose="020B0609020204030204" pitchFamily="49" charset="0"/>
              </a:rPr>
              <a:t>    }</a:t>
            </a:r>
          </a:p>
          <a:p>
            <a:r>
              <a:rPr lang="en-US" sz="1800">
                <a:latin typeface="Consolas" panose="020B0609020204030204" pitchFamily="49" charset="0"/>
              </a:rPr>
              <a:t>  }</a:t>
            </a:r>
          </a:p>
          <a:p>
            <a:r>
              <a:rPr lang="en-US" sz="1800">
                <a:latin typeface="Consolas" panose="020B0609020204030204" pitchFamily="49" charset="0"/>
              </a:rPr>
              <a:t>  return min;</a:t>
            </a:r>
          </a:p>
          <a:p>
            <a:r>
              <a:rPr lang="en-US" sz="1800">
                <a:latin typeface="Consolas" panose="020B0609020204030204" pitchFamily="49" charset="0"/>
              </a:rPr>
              <a:t>}</a:t>
            </a:r>
          </a:p>
          <a:p>
            <a:endParaRPr lang="en-US" sz="1800">
              <a:latin typeface="Consolas" panose="020B0609020204030204" pitchFamily="49" charset="0"/>
            </a:endParaRPr>
          </a:p>
          <a:p>
            <a:pPr marL="285750" indent="-285750">
              <a:buFont typeface="Wingdings" panose="05000000000000000000" pitchFamily="2" charset="2"/>
              <a:buChar char="à"/>
            </a:pPr>
            <a:r>
              <a:rPr lang="en-US" sz="1800">
                <a:sym typeface="Wingdings" panose="05000000000000000000" pitchFamily="2" charset="2"/>
              </a:rPr>
              <a:t>If I see my function only without the context, is the name descriptive?</a:t>
            </a:r>
          </a:p>
          <a:p>
            <a:pPr marL="285750" indent="-285750">
              <a:buFont typeface="Wingdings" panose="05000000000000000000" pitchFamily="2" charset="2"/>
              <a:buChar char="à"/>
            </a:pPr>
            <a:endParaRPr lang="en-US" sz="1800">
              <a:sym typeface="Wingdings" panose="05000000000000000000" pitchFamily="2" charset="2"/>
            </a:endParaRPr>
          </a:p>
          <a:p>
            <a:r>
              <a:rPr lang="en-US" sz="1800">
                <a:sym typeface="Wingdings" panose="05000000000000000000" pitchFamily="2" charset="2"/>
              </a:rPr>
              <a:t> Function should ideally be without any side-effects</a:t>
            </a:r>
          </a:p>
          <a:p>
            <a:pPr marL="285750" indent="-285750">
              <a:buFont typeface="Arial" panose="020B0604020202020204" pitchFamily="34" charset="0"/>
              <a:buChar char="•"/>
            </a:pPr>
            <a:r>
              <a:rPr lang="en-US" sz="1800"/>
              <a:t>Prefer parameters/return value over side-effects</a:t>
            </a:r>
          </a:p>
          <a:p>
            <a:pPr marL="285750" indent="-285750">
              <a:buFont typeface="Arial" panose="020B0604020202020204" pitchFamily="34" charset="0"/>
              <a:buChar char="•"/>
            </a:pPr>
            <a:r>
              <a:rPr lang="en-US" sz="1800"/>
              <a:t>Prefer descriptive name over a comment</a:t>
            </a:r>
          </a:p>
          <a:p>
            <a:pPr marL="285750" indent="-285750">
              <a:buFont typeface="Arial" panose="020B0604020202020204" pitchFamily="34" charset="0"/>
              <a:buChar char="•"/>
            </a:pPr>
            <a:r>
              <a:rPr lang="en-US" sz="1800"/>
              <a:t>Comment the side-effect</a:t>
            </a:r>
          </a:p>
          <a:p>
            <a:endParaRPr lang="en-US"/>
          </a:p>
        </p:txBody>
      </p:sp>
      <p:sp>
        <p:nvSpPr>
          <p:cNvPr id="5" name="Content Placeholder 4">
            <a:extLst>
              <a:ext uri="{FF2B5EF4-FFF2-40B4-BE49-F238E27FC236}">
                <a16:creationId xmlns:a16="http://schemas.microsoft.com/office/drawing/2014/main" id="{9C4C81B3-3076-8C70-FC8E-826E4F30D879}"/>
              </a:ext>
            </a:extLst>
          </p:cNvPr>
          <p:cNvSpPr>
            <a:spLocks noGrp="1"/>
          </p:cNvSpPr>
          <p:nvPr>
            <p:ph sz="quarter" idx="14"/>
          </p:nvPr>
        </p:nvSpPr>
        <p:spPr/>
        <p:txBody>
          <a:bodyPr/>
          <a:lstStyle/>
          <a:p>
            <a:endParaRPr lang="en-US"/>
          </a:p>
        </p:txBody>
      </p:sp>
      <p:sp>
        <p:nvSpPr>
          <p:cNvPr id="10" name="Speech Bubble: Rectangle with Corners Rounded 9">
            <a:extLst>
              <a:ext uri="{FF2B5EF4-FFF2-40B4-BE49-F238E27FC236}">
                <a16:creationId xmlns:a16="http://schemas.microsoft.com/office/drawing/2014/main" id="{3AD5FDD6-C697-C373-64D0-9B0A26841523}"/>
              </a:ext>
            </a:extLst>
          </p:cNvPr>
          <p:cNvSpPr/>
          <p:nvPr/>
        </p:nvSpPr>
        <p:spPr>
          <a:xfrm>
            <a:off x="7793334" y="1320913"/>
            <a:ext cx="2769690" cy="489568"/>
          </a:xfrm>
          <a:prstGeom prst="wedgeRoundRectCallout">
            <a:avLst>
              <a:gd name="adj1" fmla="val -59601"/>
              <a:gd name="adj2" fmla="val 918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What does this function do? </a:t>
            </a:r>
          </a:p>
        </p:txBody>
      </p:sp>
    </p:spTree>
    <p:extLst>
      <p:ext uri="{BB962C8B-B14F-4D97-AF65-F5344CB8AC3E}">
        <p14:creationId xmlns:p14="http://schemas.microsoft.com/office/powerpoint/2010/main" val="5014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9D24-F3D6-9F37-55EC-973B77C55CD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0366E-0DF4-A480-3A0C-D28293A9D184}"/>
              </a:ext>
            </a:extLst>
          </p:cNvPr>
          <p:cNvSpPr>
            <a:spLocks noGrp="1"/>
          </p:cNvSpPr>
          <p:nvPr>
            <p:ph type="sldNum" sz="quarter" idx="12"/>
          </p:nvPr>
        </p:nvSpPr>
        <p:spPr/>
        <p:txBody>
          <a:bodyPr/>
          <a:lstStyle/>
          <a:p>
            <a:fld id="{DD144762-C3B5-42E9-94DB-4A2AA3CF9556}" type="slidenum">
              <a:rPr lang="cs-CZ" smtClean="0"/>
              <a:pPr/>
              <a:t>38</a:t>
            </a:fld>
            <a:endParaRPr lang="cs-CZ"/>
          </a:p>
        </p:txBody>
      </p:sp>
      <p:sp>
        <p:nvSpPr>
          <p:cNvPr id="3" name="Title 2">
            <a:extLst>
              <a:ext uri="{FF2B5EF4-FFF2-40B4-BE49-F238E27FC236}">
                <a16:creationId xmlns:a16="http://schemas.microsoft.com/office/drawing/2014/main" id="{7B527561-87BE-70C6-C62F-75166795BA8F}"/>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F51259AF-9E75-E877-3752-18E7E8EA4DC5}"/>
              </a:ext>
            </a:extLst>
          </p:cNvPr>
          <p:cNvSpPr>
            <a:spLocks noGrp="1"/>
          </p:cNvSpPr>
          <p:nvPr>
            <p:ph sz="quarter" idx="13"/>
          </p:nvPr>
        </p:nvSpPr>
        <p:spPr/>
        <p:txBody>
          <a:bodyPr>
            <a:normAutofit/>
          </a:bodyPr>
          <a:lstStyle/>
          <a:p>
            <a:r>
              <a:rPr lang="en-US" b="1"/>
              <a:t>Avoid using magic numbers</a:t>
            </a:r>
          </a:p>
          <a:p>
            <a:endParaRPr lang="en-US" b="1"/>
          </a:p>
          <a:p>
            <a:r>
              <a:rPr lang="en-US" sz="1800">
                <a:latin typeface="Consolas" panose="020B0609020204030204" pitchFamily="49" charset="0"/>
              </a:rPr>
              <a:t>int cl = 0;</a:t>
            </a:r>
          </a:p>
          <a:p>
            <a:r>
              <a:rPr lang="en-US" sz="1800">
                <a:latin typeface="Consolas" panose="020B0609020204030204" pitchFamily="49" charset="0"/>
              </a:rPr>
              <a:t>if (cl == 3 || cl == 0) {</a:t>
            </a:r>
          </a:p>
          <a:p>
            <a:r>
              <a:rPr lang="en-US" sz="1800">
                <a:latin typeface="Consolas" panose="020B0609020204030204" pitchFamily="49" charset="0"/>
              </a:rPr>
              <a:t>  d = -d;</a:t>
            </a:r>
          </a:p>
          <a:p>
            <a:r>
              <a:rPr lang="en-US" sz="1800">
                <a:latin typeface="Consolas" panose="020B0609020204030204" pitchFamily="49" charset="0"/>
              </a:rPr>
              <a:t>}</a:t>
            </a:r>
          </a:p>
          <a:p>
            <a:endParaRPr lang="en-US" sz="1800">
              <a:latin typeface="Consolas" panose="020B0609020204030204" pitchFamily="49" charset="0"/>
            </a:endParaRPr>
          </a:p>
          <a:p>
            <a:endParaRPr lang="en-US" sz="1800">
              <a:latin typeface="Consolas" panose="020B0609020204030204" pitchFamily="49" charset="0"/>
            </a:endParaRPr>
          </a:p>
          <a:p>
            <a:endParaRPr lang="en-US"/>
          </a:p>
        </p:txBody>
      </p:sp>
      <p:sp>
        <p:nvSpPr>
          <p:cNvPr id="5" name="Content Placeholder 4">
            <a:extLst>
              <a:ext uri="{FF2B5EF4-FFF2-40B4-BE49-F238E27FC236}">
                <a16:creationId xmlns:a16="http://schemas.microsoft.com/office/drawing/2014/main" id="{C4F442C8-5DFA-A8BA-A644-B669B6FAB3CA}"/>
              </a:ext>
            </a:extLst>
          </p:cNvPr>
          <p:cNvSpPr>
            <a:spLocks noGrp="1"/>
          </p:cNvSpPr>
          <p:nvPr>
            <p:ph sz="quarter" idx="14"/>
          </p:nvPr>
        </p:nvSpPr>
        <p:spPr/>
        <p:txBody>
          <a:bodyPr/>
          <a:lstStyle/>
          <a:p>
            <a:endParaRPr lang="en-US"/>
          </a:p>
        </p:txBody>
      </p:sp>
      <p:sp>
        <p:nvSpPr>
          <p:cNvPr id="6" name="Speech Bubble: Rectangle with Corners Rounded 5">
            <a:extLst>
              <a:ext uri="{FF2B5EF4-FFF2-40B4-BE49-F238E27FC236}">
                <a16:creationId xmlns:a16="http://schemas.microsoft.com/office/drawing/2014/main" id="{1B4EC2AD-9752-5744-27D6-45415F982AFC}"/>
              </a:ext>
            </a:extLst>
          </p:cNvPr>
          <p:cNvSpPr/>
          <p:nvPr/>
        </p:nvSpPr>
        <p:spPr>
          <a:xfrm>
            <a:off x="12585118" y="747273"/>
            <a:ext cx="1856515" cy="489568"/>
          </a:xfrm>
          <a:prstGeom prst="wedgeRoundRectCallout">
            <a:avLst>
              <a:gd name="adj1" fmla="val -59601"/>
              <a:gd name="adj2" fmla="val 918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Put into a function</a:t>
            </a:r>
          </a:p>
        </p:txBody>
      </p:sp>
    </p:spTree>
    <p:extLst>
      <p:ext uri="{BB962C8B-B14F-4D97-AF65-F5344CB8AC3E}">
        <p14:creationId xmlns:p14="http://schemas.microsoft.com/office/powerpoint/2010/main" val="2350835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9394-FBBB-757D-07D0-8EE4FA5492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20D63F-B7AC-4A42-26D6-26BB75CFF173}"/>
              </a:ext>
            </a:extLst>
          </p:cNvPr>
          <p:cNvSpPr>
            <a:spLocks noGrp="1"/>
          </p:cNvSpPr>
          <p:nvPr>
            <p:ph type="sldNum" sz="quarter" idx="12"/>
          </p:nvPr>
        </p:nvSpPr>
        <p:spPr/>
        <p:txBody>
          <a:bodyPr/>
          <a:lstStyle/>
          <a:p>
            <a:fld id="{DD144762-C3B5-42E9-94DB-4A2AA3CF9556}" type="slidenum">
              <a:rPr lang="cs-CZ" smtClean="0"/>
              <a:pPr/>
              <a:t>39</a:t>
            </a:fld>
            <a:endParaRPr lang="cs-CZ"/>
          </a:p>
        </p:txBody>
      </p:sp>
      <p:sp>
        <p:nvSpPr>
          <p:cNvPr id="3" name="Title 2">
            <a:extLst>
              <a:ext uri="{FF2B5EF4-FFF2-40B4-BE49-F238E27FC236}">
                <a16:creationId xmlns:a16="http://schemas.microsoft.com/office/drawing/2014/main" id="{D0790FB8-01DC-5901-DFD1-5AEF345D34B7}"/>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1130D3B9-C571-96E5-2AAB-DCE8CD1ED5B4}"/>
              </a:ext>
            </a:extLst>
          </p:cNvPr>
          <p:cNvSpPr>
            <a:spLocks noGrp="1"/>
          </p:cNvSpPr>
          <p:nvPr>
            <p:ph sz="quarter" idx="13"/>
          </p:nvPr>
        </p:nvSpPr>
        <p:spPr/>
        <p:txBody>
          <a:bodyPr>
            <a:normAutofit lnSpcReduction="10000"/>
          </a:bodyPr>
          <a:lstStyle/>
          <a:p>
            <a:r>
              <a:rPr lang="en-US" b="1"/>
              <a:t>Avoid using magic numbers</a:t>
            </a:r>
          </a:p>
          <a:p>
            <a:endParaRPr lang="en-US" b="1"/>
          </a:p>
          <a:p>
            <a:r>
              <a:rPr lang="en-US" sz="1800">
                <a:latin typeface="Consolas" panose="020B0609020204030204" pitchFamily="49" charset="0"/>
              </a:rPr>
              <a:t>int </a:t>
            </a:r>
            <a:r>
              <a:rPr lang="en-US" sz="1800" err="1">
                <a:latin typeface="Consolas" panose="020B0609020204030204" pitchFamily="49" charset="0"/>
              </a:rPr>
              <a:t>current_led</a:t>
            </a:r>
            <a:r>
              <a:rPr lang="en-US" sz="1800">
                <a:latin typeface="Consolas" panose="020B0609020204030204" pitchFamily="49" charset="0"/>
              </a:rPr>
              <a:t> = 0;</a:t>
            </a:r>
          </a:p>
          <a:p>
            <a:r>
              <a:rPr lang="en-US" sz="1800">
                <a:latin typeface="Consolas" panose="020B0609020204030204" pitchFamily="49" charset="0"/>
              </a:rPr>
              <a:t>if (</a:t>
            </a:r>
            <a:r>
              <a:rPr lang="en-US" sz="1800" err="1">
                <a:latin typeface="Consolas" panose="020B0609020204030204" pitchFamily="49" charset="0"/>
              </a:rPr>
              <a:t>current_led</a:t>
            </a:r>
            <a:r>
              <a:rPr lang="en-US" sz="1800">
                <a:latin typeface="Consolas" panose="020B0609020204030204" pitchFamily="49" charset="0"/>
              </a:rPr>
              <a:t> == 3 || </a:t>
            </a:r>
            <a:r>
              <a:rPr lang="en-US" sz="1800" err="1">
                <a:latin typeface="Consolas" panose="020B0609020204030204" pitchFamily="49" charset="0"/>
              </a:rPr>
              <a:t>current_led</a:t>
            </a:r>
            <a:r>
              <a:rPr lang="en-US" sz="1800">
                <a:latin typeface="Consolas" panose="020B0609020204030204" pitchFamily="49" charset="0"/>
              </a:rPr>
              <a:t> == 0) {</a:t>
            </a:r>
          </a:p>
          <a:p>
            <a:r>
              <a:rPr lang="en-US" sz="1800">
                <a:latin typeface="Consolas" panose="020B0609020204030204" pitchFamily="49" charset="0"/>
              </a:rPr>
              <a:t>  direction = -direction;</a:t>
            </a:r>
          </a:p>
          <a:p>
            <a:r>
              <a:rPr lang="en-US" sz="1800">
                <a:latin typeface="Consolas" panose="020B0609020204030204" pitchFamily="49" charset="0"/>
              </a:rPr>
              <a:t>}</a:t>
            </a:r>
          </a:p>
          <a:p>
            <a:endParaRPr lang="en-US" sz="1800">
              <a:latin typeface="Consolas" panose="020B0609020204030204" pitchFamily="49" charset="0"/>
            </a:endParaRPr>
          </a:p>
          <a:p>
            <a:r>
              <a:rPr lang="en-US" sz="1800">
                <a:latin typeface="Consolas" panose="020B0609020204030204" pitchFamily="49" charset="0"/>
              </a:rPr>
              <a:t>…</a:t>
            </a:r>
          </a:p>
          <a:p>
            <a:endParaRPr lang="en-US" sz="1800">
              <a:latin typeface="Consolas" panose="020B0609020204030204" pitchFamily="49" charset="0"/>
            </a:endParaRPr>
          </a:p>
          <a:p>
            <a:r>
              <a:rPr lang="en-US" sz="1800">
                <a:latin typeface="Consolas" panose="020B0609020204030204" pitchFamily="49" charset="0"/>
              </a:rPr>
              <a:t>if (delta &gt;= 300)</a:t>
            </a:r>
          </a:p>
          <a:p>
            <a:endParaRPr lang="en-US" sz="1800">
              <a:latin typeface="Consolas" panose="020B0609020204030204" pitchFamily="49" charset="0"/>
            </a:endParaRPr>
          </a:p>
          <a:p>
            <a:r>
              <a:rPr lang="en-US" sz="1800">
                <a:latin typeface="Consolas" panose="020B0609020204030204" pitchFamily="49" charset="0"/>
              </a:rPr>
              <a:t>… </a:t>
            </a:r>
          </a:p>
          <a:p>
            <a:endParaRPr lang="en-US" sz="1800">
              <a:latin typeface="Consolas" panose="020B0609020204030204" pitchFamily="49" charset="0"/>
            </a:endParaRPr>
          </a:p>
          <a:p>
            <a:r>
              <a:rPr lang="en-US" sz="1800" err="1">
                <a:latin typeface="Consolas" panose="020B0609020204030204" pitchFamily="49" charset="0"/>
              </a:rPr>
              <a:t>constexpr</a:t>
            </a:r>
            <a:r>
              <a:rPr lang="en-US" sz="1800">
                <a:latin typeface="Consolas" panose="020B0609020204030204" pitchFamily="49" charset="0"/>
              </a:rPr>
              <a:t> int </a:t>
            </a:r>
            <a:r>
              <a:rPr lang="en-US" sz="1800" err="1">
                <a:latin typeface="Consolas" panose="020B0609020204030204" pitchFamily="49" charset="0"/>
              </a:rPr>
              <a:t>LedIndex</a:t>
            </a:r>
            <a:r>
              <a:rPr lang="en-US" sz="1800">
                <a:latin typeface="Consolas" panose="020B0609020204030204" pitchFamily="49" charset="0"/>
              </a:rPr>
              <a:t>[4] = {</a:t>
            </a:r>
          </a:p>
          <a:p>
            <a:r>
              <a:rPr lang="en-US" sz="1800">
                <a:latin typeface="Consolas" panose="020B0609020204030204" pitchFamily="49" charset="0"/>
              </a:rPr>
              <a:t>  LED1_PIN, LED2_PIN, </a:t>
            </a:r>
          </a:p>
          <a:p>
            <a:r>
              <a:rPr lang="en-US" sz="1800">
                <a:latin typeface="Consolas" panose="020B0609020204030204" pitchFamily="49" charset="0"/>
              </a:rPr>
              <a:t>  LED3_PIN, LED4_PIN</a:t>
            </a:r>
          </a:p>
          <a:p>
            <a:r>
              <a:rPr lang="en-US" sz="1800">
                <a:latin typeface="Consolas" panose="020B0609020204030204" pitchFamily="49" charset="0"/>
              </a:rPr>
              <a:t>};</a:t>
            </a:r>
          </a:p>
          <a:p>
            <a:endParaRPr lang="en-US" sz="1800">
              <a:latin typeface="Consolas" panose="020B0609020204030204" pitchFamily="49" charset="0"/>
            </a:endParaRPr>
          </a:p>
          <a:p>
            <a:endParaRPr lang="en-US" sz="1800">
              <a:latin typeface="Consolas" panose="020B0609020204030204" pitchFamily="49" charset="0"/>
            </a:endParaRPr>
          </a:p>
          <a:p>
            <a:endParaRPr lang="en-US"/>
          </a:p>
        </p:txBody>
      </p:sp>
      <p:sp>
        <p:nvSpPr>
          <p:cNvPr id="5" name="Content Placeholder 4">
            <a:extLst>
              <a:ext uri="{FF2B5EF4-FFF2-40B4-BE49-F238E27FC236}">
                <a16:creationId xmlns:a16="http://schemas.microsoft.com/office/drawing/2014/main" id="{0887F6CF-5835-502C-E2F3-753192C2E8C9}"/>
              </a:ext>
            </a:extLst>
          </p:cNvPr>
          <p:cNvSpPr>
            <a:spLocks noGrp="1"/>
          </p:cNvSpPr>
          <p:nvPr>
            <p:ph sz="quarter" idx="14"/>
          </p:nvPr>
        </p:nvSpPr>
        <p:spPr/>
        <p:txBody>
          <a:bodyPr/>
          <a:lstStyle/>
          <a:p>
            <a:r>
              <a:rPr lang="en-US" sz="1800" err="1">
                <a:latin typeface="Consolas" panose="020B0609020204030204" pitchFamily="49" charset="0"/>
              </a:rPr>
              <a:t>constexpr</a:t>
            </a:r>
            <a:r>
              <a:rPr lang="en-US" sz="1800">
                <a:latin typeface="Consolas" panose="020B0609020204030204" pitchFamily="49" charset="0"/>
              </a:rPr>
              <a:t> int LED_COUNT = 4;</a:t>
            </a:r>
          </a:p>
          <a:p>
            <a:r>
              <a:rPr lang="en-US" sz="1800" err="1">
                <a:latin typeface="Consolas" panose="020B0609020204030204" pitchFamily="49" charset="0"/>
              </a:rPr>
              <a:t>constexpr</a:t>
            </a:r>
            <a:r>
              <a:rPr lang="en-US" sz="1800">
                <a:latin typeface="Consolas" panose="020B0609020204030204" pitchFamily="49" charset="0"/>
              </a:rPr>
              <a:t> int FIRST_LED_INDEX = 0;</a:t>
            </a:r>
          </a:p>
          <a:p>
            <a:r>
              <a:rPr lang="en-US" sz="1800" err="1">
                <a:latin typeface="Consolas" panose="020B0609020204030204" pitchFamily="49" charset="0"/>
              </a:rPr>
              <a:t>constexpr</a:t>
            </a:r>
            <a:r>
              <a:rPr lang="en-US" sz="1800">
                <a:latin typeface="Consolas" panose="020B0609020204030204" pitchFamily="49" charset="0"/>
              </a:rPr>
              <a:t> int LAST_LED_INDEX = LED_COUNT - 1;</a:t>
            </a:r>
          </a:p>
          <a:p>
            <a:r>
              <a:rPr lang="en-US" sz="1800" err="1">
                <a:latin typeface="Consolas" panose="020B0609020204030204" pitchFamily="49" charset="0"/>
              </a:rPr>
              <a:t>constexpr</a:t>
            </a:r>
            <a:r>
              <a:rPr lang="en-US" sz="1800">
                <a:latin typeface="Consolas" panose="020B0609020204030204" pitchFamily="49" charset="0"/>
              </a:rPr>
              <a:t> int INITIAL_LED = FIRST_LED_INDEX;</a:t>
            </a:r>
          </a:p>
          <a:p>
            <a:endParaRPr lang="en-US" sz="1800">
              <a:latin typeface="Consolas" panose="020B0609020204030204" pitchFamily="49" charset="0"/>
            </a:endParaRPr>
          </a:p>
          <a:p>
            <a:r>
              <a:rPr lang="en-US" sz="1800" err="1">
                <a:latin typeface="Consolas" panose="020B0609020204030204" pitchFamily="49" charset="0"/>
              </a:rPr>
              <a:t>constexpr</a:t>
            </a:r>
            <a:r>
              <a:rPr lang="en-US" sz="1800">
                <a:latin typeface="Consolas" panose="020B0609020204030204" pitchFamily="49" charset="0"/>
              </a:rPr>
              <a:t> int STEP_INTERVAL_MS = 300;</a:t>
            </a:r>
          </a:p>
          <a:p>
            <a:endParaRPr lang="en-US"/>
          </a:p>
          <a:p>
            <a:r>
              <a:rPr lang="en-US" sz="1800" err="1">
                <a:latin typeface="Consolas" panose="020B0609020204030204" pitchFamily="49" charset="0"/>
              </a:rPr>
              <a:t>constexpr</a:t>
            </a:r>
            <a:r>
              <a:rPr lang="en-US" sz="1800">
                <a:latin typeface="Consolas" panose="020B0609020204030204" pitchFamily="49" charset="0"/>
              </a:rPr>
              <a:t> int </a:t>
            </a:r>
            <a:r>
              <a:rPr lang="en-US" sz="1800" err="1">
                <a:latin typeface="Consolas" panose="020B0609020204030204" pitchFamily="49" charset="0"/>
              </a:rPr>
              <a:t>LedIndex</a:t>
            </a:r>
            <a:r>
              <a:rPr lang="en-US" sz="1800" b="1">
                <a:solidFill>
                  <a:srgbClr val="FF0000"/>
                </a:solidFill>
                <a:latin typeface="Consolas" panose="020B0609020204030204" pitchFamily="49" charset="0"/>
              </a:rPr>
              <a:t>[]</a:t>
            </a:r>
            <a:r>
              <a:rPr lang="en-US" sz="1800">
                <a:latin typeface="Consolas" panose="020B0609020204030204" pitchFamily="49" charset="0"/>
              </a:rPr>
              <a:t> = {</a:t>
            </a:r>
          </a:p>
          <a:p>
            <a:r>
              <a:rPr lang="en-US" sz="1800">
                <a:latin typeface="Consolas" panose="020B0609020204030204" pitchFamily="49" charset="0"/>
              </a:rPr>
              <a:t>  LED1_PIN, LED2_PIN, </a:t>
            </a:r>
          </a:p>
          <a:p>
            <a:r>
              <a:rPr lang="en-US" sz="1800">
                <a:latin typeface="Consolas" panose="020B0609020204030204" pitchFamily="49" charset="0"/>
              </a:rPr>
              <a:t>  LED3_PIN, LED4_PIN</a:t>
            </a:r>
          </a:p>
          <a:p>
            <a:r>
              <a:rPr lang="en-US" sz="1800">
                <a:latin typeface="Consolas" panose="020B0609020204030204" pitchFamily="49" charset="0"/>
              </a:rPr>
              <a:t>};</a:t>
            </a:r>
          </a:p>
          <a:p>
            <a:endParaRPr lang="en-US" sz="1800">
              <a:latin typeface="Consolas" panose="020B0609020204030204" pitchFamily="49" charset="0"/>
            </a:endParaRPr>
          </a:p>
        </p:txBody>
      </p:sp>
      <p:sp>
        <p:nvSpPr>
          <p:cNvPr id="6" name="Speech Bubble: Rectangle with Corners Rounded 5">
            <a:extLst>
              <a:ext uri="{FF2B5EF4-FFF2-40B4-BE49-F238E27FC236}">
                <a16:creationId xmlns:a16="http://schemas.microsoft.com/office/drawing/2014/main" id="{59CD33A6-4388-BD25-0ADA-03B9D6BFC328}"/>
              </a:ext>
            </a:extLst>
          </p:cNvPr>
          <p:cNvSpPr/>
          <p:nvPr/>
        </p:nvSpPr>
        <p:spPr>
          <a:xfrm>
            <a:off x="12585118" y="747273"/>
            <a:ext cx="1856515" cy="489568"/>
          </a:xfrm>
          <a:prstGeom prst="wedgeRoundRectCallout">
            <a:avLst>
              <a:gd name="adj1" fmla="val -59601"/>
              <a:gd name="adj2" fmla="val 918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Put into a function</a:t>
            </a:r>
          </a:p>
        </p:txBody>
      </p:sp>
      <p:sp>
        <p:nvSpPr>
          <p:cNvPr id="7" name="Speech Bubble: Rectangle with Corners Rounded 6">
            <a:extLst>
              <a:ext uri="{FF2B5EF4-FFF2-40B4-BE49-F238E27FC236}">
                <a16:creationId xmlns:a16="http://schemas.microsoft.com/office/drawing/2014/main" id="{CAD24233-90B2-DEB4-954E-A5651EB16630}"/>
              </a:ext>
            </a:extLst>
          </p:cNvPr>
          <p:cNvSpPr/>
          <p:nvPr/>
        </p:nvSpPr>
        <p:spPr>
          <a:xfrm>
            <a:off x="9277820" y="223857"/>
            <a:ext cx="1937576" cy="632130"/>
          </a:xfrm>
          <a:prstGeom prst="wedgeRoundRectCallout">
            <a:avLst>
              <a:gd name="adj1" fmla="val -57854"/>
              <a:gd name="adj2" fmla="val 9927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The only change if </a:t>
            </a:r>
            <a:br>
              <a:rPr lang="en-US" sz="1600"/>
            </a:br>
            <a:r>
              <a:rPr lang="en-US" sz="1600"/>
              <a:t>adding more LEDs </a:t>
            </a:r>
          </a:p>
        </p:txBody>
      </p:sp>
      <p:sp>
        <p:nvSpPr>
          <p:cNvPr id="8" name="Speech Bubble: Rectangle with Corners Rounded 7">
            <a:extLst>
              <a:ext uri="{FF2B5EF4-FFF2-40B4-BE49-F238E27FC236}">
                <a16:creationId xmlns:a16="http://schemas.microsoft.com/office/drawing/2014/main" id="{1DEB05ED-C1CC-A3EC-FC86-F9A2E02A3B9A}"/>
              </a:ext>
            </a:extLst>
          </p:cNvPr>
          <p:cNvSpPr/>
          <p:nvPr/>
        </p:nvSpPr>
        <p:spPr>
          <a:xfrm>
            <a:off x="9277820" y="3903229"/>
            <a:ext cx="2124188" cy="632130"/>
          </a:xfrm>
          <a:prstGeom prst="wedgeRoundRectCallout">
            <a:avLst>
              <a:gd name="adj1" fmla="val -50631"/>
              <a:gd name="adj2" fmla="val -76375"/>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Let the compiler fill in</a:t>
            </a:r>
            <a:br>
              <a:rPr lang="en-US" sz="1600"/>
            </a:br>
            <a:r>
              <a:rPr lang="en-US" sz="1600"/>
              <a:t>the correct constant</a:t>
            </a:r>
          </a:p>
        </p:txBody>
      </p:sp>
      <p:sp>
        <p:nvSpPr>
          <p:cNvPr id="10" name="TextBox 9">
            <a:extLst>
              <a:ext uri="{FF2B5EF4-FFF2-40B4-BE49-F238E27FC236}">
                <a16:creationId xmlns:a16="http://schemas.microsoft.com/office/drawing/2014/main" id="{9B6878A0-AD8A-2C04-1908-4D604D9E97E3}"/>
              </a:ext>
            </a:extLst>
          </p:cNvPr>
          <p:cNvSpPr txBox="1"/>
          <p:nvPr/>
        </p:nvSpPr>
        <p:spPr>
          <a:xfrm>
            <a:off x="5615733" y="5900482"/>
            <a:ext cx="6155852" cy="646331"/>
          </a:xfrm>
          <a:prstGeom prst="rect">
            <a:avLst/>
          </a:prstGeom>
          <a:noFill/>
        </p:spPr>
        <p:txBody>
          <a:bodyPr wrap="none" rtlCol="0">
            <a:spAutoFit/>
          </a:bodyPr>
          <a:lstStyle/>
          <a:p>
            <a:r>
              <a:rPr lang="en-US" b="1">
                <a:solidFill>
                  <a:schemeClr val="tx2"/>
                </a:solidFill>
                <a:sym typeface="Wingdings" panose="05000000000000000000" pitchFamily="2" charset="2"/>
              </a:rPr>
              <a:t> Most numbers (other than 0, 1) should be constants</a:t>
            </a:r>
            <a:endParaRPr lang="en-US" b="1">
              <a:solidFill>
                <a:schemeClr val="tx2"/>
              </a:solidFill>
            </a:endParaRPr>
          </a:p>
          <a:p>
            <a:endParaRPr lang="en-US"/>
          </a:p>
        </p:txBody>
      </p:sp>
    </p:spTree>
    <p:extLst>
      <p:ext uri="{BB962C8B-B14F-4D97-AF65-F5344CB8AC3E}">
        <p14:creationId xmlns:p14="http://schemas.microsoft.com/office/powerpoint/2010/main" val="14662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76EE-3188-9A97-2BCF-108D900BC7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539CF-9BEA-C41A-2A57-7C3A0AA0232E}"/>
              </a:ext>
            </a:extLst>
          </p:cNvPr>
          <p:cNvSpPr>
            <a:spLocks noGrp="1"/>
          </p:cNvSpPr>
          <p:nvPr>
            <p:ph type="sldNum" sz="quarter" idx="12"/>
          </p:nvPr>
        </p:nvSpPr>
        <p:spPr/>
        <p:txBody>
          <a:bodyPr/>
          <a:lstStyle/>
          <a:p>
            <a:fld id="{DD144762-C3B5-42E9-94DB-4A2AA3CF9556}" type="slidenum">
              <a:rPr lang="cs-CZ" smtClean="0"/>
              <a:pPr/>
              <a:t>4</a:t>
            </a:fld>
            <a:endParaRPr lang="cs-CZ"/>
          </a:p>
        </p:txBody>
      </p:sp>
      <p:sp>
        <p:nvSpPr>
          <p:cNvPr id="3" name="Title 2">
            <a:extLst>
              <a:ext uri="{FF2B5EF4-FFF2-40B4-BE49-F238E27FC236}">
                <a16:creationId xmlns:a16="http://schemas.microsoft.com/office/drawing/2014/main" id="{1330CF5E-EDC6-3FCD-8929-A8C9B08A0B02}"/>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C98D025F-0895-5FFC-C168-243966A8FE71}"/>
              </a:ext>
            </a:extLst>
          </p:cNvPr>
          <p:cNvSpPr>
            <a:spLocks noGrp="1"/>
          </p:cNvSpPr>
          <p:nvPr>
            <p:ph sz="quarter" idx="13"/>
          </p:nvPr>
        </p:nvSpPr>
        <p:spPr/>
        <p:txBody>
          <a:bodyPr>
            <a:normAutofit/>
          </a:bodyPr>
          <a:lstStyle/>
          <a:p>
            <a:r>
              <a:rPr lang="en-US" b="1" dirty="0"/>
              <a:t>Be aware of deadline (Tuesday 21:59)</a:t>
            </a:r>
          </a:p>
          <a:p>
            <a:endParaRPr lang="en-US" b="1" dirty="0"/>
          </a:p>
          <a:p>
            <a:r>
              <a:rPr lang="en-US" b="1" dirty="0"/>
              <a:t>Request a review after fixing the problems</a:t>
            </a:r>
          </a:p>
          <a:p>
            <a:endParaRPr lang="en-US" b="1" dirty="0"/>
          </a:p>
          <a:p>
            <a:r>
              <a:rPr lang="en-US" b="1" dirty="0"/>
              <a:t>Test locally first (10 attempts only)</a:t>
            </a:r>
          </a:p>
          <a:p>
            <a:endParaRPr lang="en-US" dirty="0"/>
          </a:p>
        </p:txBody>
      </p:sp>
      <p:sp>
        <p:nvSpPr>
          <p:cNvPr id="5" name="Content Placeholder 4">
            <a:extLst>
              <a:ext uri="{FF2B5EF4-FFF2-40B4-BE49-F238E27FC236}">
                <a16:creationId xmlns:a16="http://schemas.microsoft.com/office/drawing/2014/main" id="{7EE20CB4-24C3-C3F2-7F98-FEE6504B4AB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4169013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522DD4-1E58-FC5C-271B-D6B7D3065C01}"/>
              </a:ext>
            </a:extLst>
          </p:cNvPr>
          <p:cNvSpPr>
            <a:spLocks noGrp="1"/>
          </p:cNvSpPr>
          <p:nvPr>
            <p:ph type="sldNum" sz="quarter" idx="12"/>
          </p:nvPr>
        </p:nvSpPr>
        <p:spPr/>
        <p:txBody>
          <a:bodyPr/>
          <a:lstStyle/>
          <a:p>
            <a:fld id="{DD144762-C3B5-42E9-94DB-4A2AA3CF9556}" type="slidenum">
              <a:rPr lang="cs-CZ" smtClean="0"/>
              <a:pPr/>
              <a:t>40</a:t>
            </a:fld>
            <a:endParaRPr lang="cs-CZ"/>
          </a:p>
        </p:txBody>
      </p:sp>
      <p:sp>
        <p:nvSpPr>
          <p:cNvPr id="3" name="Title 2">
            <a:extLst>
              <a:ext uri="{FF2B5EF4-FFF2-40B4-BE49-F238E27FC236}">
                <a16:creationId xmlns:a16="http://schemas.microsoft.com/office/drawing/2014/main" id="{CDF691F1-843A-0746-AECC-F09AF482BF93}"/>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9CEE0446-6746-E76E-36DD-8C2A25487498}"/>
              </a:ext>
            </a:extLst>
          </p:cNvPr>
          <p:cNvSpPr>
            <a:spLocks noGrp="1"/>
          </p:cNvSpPr>
          <p:nvPr>
            <p:ph sz="quarter" idx="13"/>
          </p:nvPr>
        </p:nvSpPr>
        <p:spPr/>
        <p:txBody>
          <a:bodyPr>
            <a:normAutofit fontScale="77500" lnSpcReduction="20000"/>
          </a:bodyPr>
          <a:lstStyle/>
          <a:p>
            <a:r>
              <a:rPr lang="en-US" sz="1800" b="1">
                <a:latin typeface="+mj-lt"/>
              </a:rPr>
              <a:t>Do Not Repeat Yourself (DRY)</a:t>
            </a:r>
          </a:p>
          <a:p>
            <a:endParaRPr lang="en-US" sz="1800" b="1">
              <a:latin typeface="Consolas" panose="020B0609020204030204" pitchFamily="49" charset="0"/>
            </a:endParaRPr>
          </a:p>
          <a:p>
            <a:r>
              <a:rPr lang="en-US" sz="1800">
                <a:latin typeface="Consolas" panose="020B0609020204030204" pitchFamily="49" charset="0"/>
              </a:rPr>
              <a:t>void </a:t>
            </a:r>
            <a:r>
              <a:rPr lang="en-US" sz="1800" err="1">
                <a:latin typeface="Consolas" panose="020B0609020204030204" pitchFamily="49" charset="0"/>
              </a:rPr>
              <a:t>one_on</a:t>
            </a:r>
            <a:r>
              <a:rPr lang="en-US" sz="1800">
                <a:latin typeface="Consolas" panose="020B0609020204030204" pitchFamily="49" charset="0"/>
              </a:rPr>
              <a:t>() { </a:t>
            </a:r>
          </a:p>
          <a:p>
            <a:r>
              <a:rPr lang="en-US" sz="1800">
                <a:latin typeface="Consolas" panose="020B0609020204030204" pitchFamily="49" charset="0"/>
              </a:rPr>
              <a:t>  </a:t>
            </a:r>
            <a:r>
              <a:rPr lang="en-US" sz="1800" err="1">
                <a:latin typeface="Consolas" panose="020B0609020204030204" pitchFamily="49" charset="0"/>
              </a:rPr>
              <a:t>all_off</a:t>
            </a:r>
            <a:r>
              <a:rPr lang="en-US" sz="1800">
                <a:latin typeface="Consolas" panose="020B0609020204030204" pitchFamily="49" charset="0"/>
              </a:rPr>
              <a:t>(); </a:t>
            </a:r>
            <a:r>
              <a:rPr lang="en-US" sz="1800" err="1">
                <a:latin typeface="Consolas" panose="020B0609020204030204" pitchFamily="49" charset="0"/>
              </a:rPr>
              <a:t>digitalWrite</a:t>
            </a:r>
            <a:r>
              <a:rPr lang="en-US" sz="1800">
                <a:latin typeface="Consolas" panose="020B0609020204030204" pitchFamily="49" charset="0"/>
              </a:rPr>
              <a:t>(LED1_PIN, ON);</a:t>
            </a:r>
          </a:p>
          <a:p>
            <a:r>
              <a:rPr lang="en-US" sz="1800">
                <a:latin typeface="Consolas" panose="020B0609020204030204" pitchFamily="49" charset="0"/>
              </a:rPr>
              <a:t>}</a:t>
            </a:r>
          </a:p>
          <a:p>
            <a:r>
              <a:rPr lang="en-US" sz="1800">
                <a:latin typeface="Consolas" panose="020B0609020204030204" pitchFamily="49" charset="0"/>
              </a:rPr>
              <a:t>void </a:t>
            </a:r>
            <a:r>
              <a:rPr lang="en-US" sz="1800" err="1">
                <a:latin typeface="Consolas" panose="020B0609020204030204" pitchFamily="49" charset="0"/>
              </a:rPr>
              <a:t>two_on</a:t>
            </a:r>
            <a:r>
              <a:rPr lang="en-US" sz="1800">
                <a:latin typeface="Consolas" panose="020B0609020204030204" pitchFamily="49" charset="0"/>
              </a:rPr>
              <a:t>() { </a:t>
            </a:r>
          </a:p>
          <a:p>
            <a:r>
              <a:rPr lang="en-US" sz="1800">
                <a:latin typeface="Consolas" panose="020B0609020204030204" pitchFamily="49" charset="0"/>
              </a:rPr>
              <a:t>  </a:t>
            </a:r>
            <a:r>
              <a:rPr lang="en-US" sz="1800" err="1">
                <a:latin typeface="Consolas" panose="020B0609020204030204" pitchFamily="49" charset="0"/>
              </a:rPr>
              <a:t>all_off</a:t>
            </a:r>
            <a:r>
              <a:rPr lang="en-US" sz="1800">
                <a:latin typeface="Consolas" panose="020B0609020204030204" pitchFamily="49" charset="0"/>
              </a:rPr>
              <a:t>(); </a:t>
            </a:r>
          </a:p>
          <a:p>
            <a:r>
              <a:rPr lang="en-US" sz="1800">
                <a:latin typeface="Consolas" panose="020B0609020204030204" pitchFamily="49" charset="0"/>
              </a:rPr>
              <a:t>  </a:t>
            </a:r>
            <a:r>
              <a:rPr lang="en-US" sz="1800" err="1">
                <a:latin typeface="Consolas" panose="020B0609020204030204" pitchFamily="49" charset="0"/>
              </a:rPr>
              <a:t>digitalWrite</a:t>
            </a:r>
            <a:r>
              <a:rPr lang="en-US" sz="1800">
                <a:latin typeface="Consolas" panose="020B0609020204030204" pitchFamily="49" charset="0"/>
              </a:rPr>
              <a:t>(LED2_PIN, ON); </a:t>
            </a:r>
          </a:p>
          <a:p>
            <a:r>
              <a:rPr lang="en-US" sz="1800">
                <a:latin typeface="Consolas" panose="020B0609020204030204" pitchFamily="49" charset="0"/>
              </a:rPr>
              <a:t>}</a:t>
            </a:r>
          </a:p>
          <a:p>
            <a:r>
              <a:rPr lang="en-US" sz="1800">
                <a:latin typeface="Consolas" panose="020B0609020204030204" pitchFamily="49" charset="0"/>
              </a:rPr>
              <a:t>void </a:t>
            </a:r>
            <a:r>
              <a:rPr lang="en-US" sz="1800" err="1">
                <a:latin typeface="Consolas" panose="020B0609020204030204" pitchFamily="49" charset="0"/>
              </a:rPr>
              <a:t>three_on</a:t>
            </a:r>
            <a:r>
              <a:rPr lang="en-US" sz="1800">
                <a:latin typeface="Consolas" panose="020B0609020204030204" pitchFamily="49" charset="0"/>
              </a:rPr>
              <a:t>() {</a:t>
            </a:r>
          </a:p>
          <a:p>
            <a:r>
              <a:rPr lang="en-US" sz="1800">
                <a:latin typeface="Consolas" panose="020B0609020204030204" pitchFamily="49" charset="0"/>
              </a:rPr>
              <a:t>  </a:t>
            </a:r>
            <a:r>
              <a:rPr lang="en-US" sz="1800" err="1">
                <a:latin typeface="Consolas" panose="020B0609020204030204" pitchFamily="49" charset="0"/>
              </a:rPr>
              <a:t>all_off</a:t>
            </a:r>
            <a:r>
              <a:rPr lang="en-US" sz="1800">
                <a:latin typeface="Consolas" panose="020B0609020204030204" pitchFamily="49" charset="0"/>
              </a:rPr>
              <a:t>(); </a:t>
            </a:r>
          </a:p>
          <a:p>
            <a:r>
              <a:rPr lang="en-US" sz="1800">
                <a:latin typeface="Consolas" panose="020B0609020204030204" pitchFamily="49" charset="0"/>
              </a:rPr>
              <a:t>  </a:t>
            </a:r>
            <a:r>
              <a:rPr lang="en-US" sz="1800" err="1">
                <a:latin typeface="Consolas" panose="020B0609020204030204" pitchFamily="49" charset="0"/>
              </a:rPr>
              <a:t>digitalWrite</a:t>
            </a:r>
            <a:r>
              <a:rPr lang="en-US" sz="1800">
                <a:latin typeface="Consolas" panose="020B0609020204030204" pitchFamily="49" charset="0"/>
              </a:rPr>
              <a:t>(LED3_PIN, ON); </a:t>
            </a:r>
          </a:p>
          <a:p>
            <a:r>
              <a:rPr lang="en-US" sz="1800">
                <a:latin typeface="Consolas" panose="020B0609020204030204" pitchFamily="49" charset="0"/>
              </a:rPr>
              <a:t>}</a:t>
            </a:r>
          </a:p>
          <a:p>
            <a:r>
              <a:rPr lang="en-US" sz="1800">
                <a:latin typeface="Consolas" panose="020B0609020204030204" pitchFamily="49" charset="0"/>
              </a:rPr>
              <a:t>void </a:t>
            </a:r>
            <a:r>
              <a:rPr lang="en-US" sz="1800" err="1">
                <a:latin typeface="Consolas" panose="020B0609020204030204" pitchFamily="49" charset="0"/>
              </a:rPr>
              <a:t>four_on</a:t>
            </a:r>
            <a:r>
              <a:rPr lang="en-US" sz="1800">
                <a:latin typeface="Consolas" panose="020B0609020204030204" pitchFamily="49" charset="0"/>
              </a:rPr>
              <a:t>() { </a:t>
            </a:r>
          </a:p>
          <a:p>
            <a:r>
              <a:rPr lang="en-US" sz="1800">
                <a:latin typeface="Consolas" panose="020B0609020204030204" pitchFamily="49" charset="0"/>
              </a:rPr>
              <a:t>  </a:t>
            </a:r>
            <a:r>
              <a:rPr lang="en-US" sz="1800" err="1">
                <a:latin typeface="Consolas" panose="020B0609020204030204" pitchFamily="49" charset="0"/>
              </a:rPr>
              <a:t>all_off</a:t>
            </a:r>
            <a:r>
              <a:rPr lang="en-US" sz="1800">
                <a:latin typeface="Consolas" panose="020B0609020204030204" pitchFamily="49" charset="0"/>
              </a:rPr>
              <a:t>(); </a:t>
            </a:r>
          </a:p>
          <a:p>
            <a:r>
              <a:rPr lang="en-US" sz="1800">
                <a:latin typeface="Consolas" panose="020B0609020204030204" pitchFamily="49" charset="0"/>
              </a:rPr>
              <a:t>  </a:t>
            </a:r>
            <a:r>
              <a:rPr lang="en-US" sz="1800" err="1">
                <a:latin typeface="Consolas" panose="020B0609020204030204" pitchFamily="49" charset="0"/>
              </a:rPr>
              <a:t>digitalWrite</a:t>
            </a:r>
            <a:r>
              <a:rPr lang="en-US" sz="1800">
                <a:latin typeface="Consolas" panose="020B0609020204030204" pitchFamily="49" charset="0"/>
              </a:rPr>
              <a:t>(LED4_PIN, ON); </a:t>
            </a:r>
          </a:p>
          <a:p>
            <a:r>
              <a:rPr lang="en-US" sz="1800">
                <a:latin typeface="Consolas" panose="020B0609020204030204" pitchFamily="49" charset="0"/>
              </a:rPr>
              <a:t>}</a:t>
            </a:r>
          </a:p>
          <a:p>
            <a:endParaRPr lang="en-US" sz="1800">
              <a:latin typeface="Consolas" panose="020B0609020204030204" pitchFamily="49" charset="0"/>
            </a:endParaRPr>
          </a:p>
          <a:p>
            <a:r>
              <a:rPr lang="en-US" sz="1800">
                <a:latin typeface="Consolas" panose="020B0609020204030204" pitchFamily="49" charset="0"/>
              </a:rPr>
              <a:t>void </a:t>
            </a:r>
            <a:r>
              <a:rPr lang="en-US" sz="1800" err="1">
                <a:latin typeface="Consolas" panose="020B0609020204030204" pitchFamily="49" charset="0"/>
              </a:rPr>
              <a:t>show_active_led</a:t>
            </a:r>
            <a:r>
              <a:rPr lang="en-US" sz="1800">
                <a:latin typeface="Consolas" panose="020B0609020204030204" pitchFamily="49" charset="0"/>
              </a:rPr>
              <a:t>() {</a:t>
            </a:r>
          </a:p>
          <a:p>
            <a:r>
              <a:rPr lang="en-US" sz="1800">
                <a:latin typeface="Consolas" panose="020B0609020204030204" pitchFamily="49" charset="0"/>
              </a:rPr>
              <a:t>  if (</a:t>
            </a:r>
            <a:r>
              <a:rPr lang="en-US" sz="1800" err="1">
                <a:latin typeface="Consolas" panose="020B0609020204030204" pitchFamily="49" charset="0"/>
              </a:rPr>
              <a:t>active_Led</a:t>
            </a:r>
            <a:r>
              <a:rPr lang="en-US" sz="1800">
                <a:latin typeface="Consolas" panose="020B0609020204030204" pitchFamily="49" charset="0"/>
              </a:rPr>
              <a:t> == 0) </a:t>
            </a:r>
            <a:r>
              <a:rPr lang="en-US" sz="1800" err="1">
                <a:latin typeface="Consolas" panose="020B0609020204030204" pitchFamily="49" charset="0"/>
              </a:rPr>
              <a:t>one_on</a:t>
            </a:r>
            <a:r>
              <a:rPr lang="en-US" sz="1800">
                <a:latin typeface="Consolas" panose="020B0609020204030204" pitchFamily="49" charset="0"/>
              </a:rPr>
              <a:t>();</a:t>
            </a:r>
          </a:p>
          <a:p>
            <a:r>
              <a:rPr lang="en-US" sz="1800">
                <a:latin typeface="Consolas" panose="020B0609020204030204" pitchFamily="49" charset="0"/>
              </a:rPr>
              <a:t>  else if (</a:t>
            </a:r>
            <a:r>
              <a:rPr lang="en-US" sz="1800" err="1">
                <a:latin typeface="Consolas" panose="020B0609020204030204" pitchFamily="49" charset="0"/>
              </a:rPr>
              <a:t>active_Led</a:t>
            </a:r>
            <a:r>
              <a:rPr lang="en-US" sz="1800">
                <a:latin typeface="Consolas" panose="020B0609020204030204" pitchFamily="49" charset="0"/>
              </a:rPr>
              <a:t> == 1) </a:t>
            </a:r>
            <a:r>
              <a:rPr lang="en-US" sz="1800" err="1">
                <a:latin typeface="Consolas" panose="020B0609020204030204" pitchFamily="49" charset="0"/>
              </a:rPr>
              <a:t>two_on</a:t>
            </a:r>
            <a:r>
              <a:rPr lang="en-US" sz="1800">
                <a:latin typeface="Consolas" panose="020B0609020204030204" pitchFamily="49" charset="0"/>
              </a:rPr>
              <a:t>();</a:t>
            </a:r>
          </a:p>
          <a:p>
            <a:r>
              <a:rPr lang="en-US" sz="1800">
                <a:latin typeface="Consolas" panose="020B0609020204030204" pitchFamily="49" charset="0"/>
              </a:rPr>
              <a:t>  else if (</a:t>
            </a:r>
            <a:r>
              <a:rPr lang="en-US" sz="1800" err="1">
                <a:latin typeface="Consolas" panose="020B0609020204030204" pitchFamily="49" charset="0"/>
              </a:rPr>
              <a:t>active_Led</a:t>
            </a:r>
            <a:r>
              <a:rPr lang="en-US" sz="1800">
                <a:latin typeface="Consolas" panose="020B0609020204030204" pitchFamily="49" charset="0"/>
              </a:rPr>
              <a:t> == 2) </a:t>
            </a:r>
            <a:r>
              <a:rPr lang="en-US" sz="1800" err="1">
                <a:latin typeface="Consolas" panose="020B0609020204030204" pitchFamily="49" charset="0"/>
              </a:rPr>
              <a:t>three_on</a:t>
            </a:r>
            <a:r>
              <a:rPr lang="en-US" sz="1800">
                <a:latin typeface="Consolas" panose="020B0609020204030204" pitchFamily="49" charset="0"/>
              </a:rPr>
              <a:t>();</a:t>
            </a:r>
          </a:p>
          <a:p>
            <a:r>
              <a:rPr lang="en-US" sz="1800">
                <a:latin typeface="Consolas" panose="020B0609020204030204" pitchFamily="49" charset="0"/>
              </a:rPr>
              <a:t>  else </a:t>
            </a:r>
            <a:r>
              <a:rPr lang="en-US" sz="1800" err="1">
                <a:latin typeface="Consolas" panose="020B0609020204030204" pitchFamily="49" charset="0"/>
              </a:rPr>
              <a:t>four_on</a:t>
            </a:r>
            <a:r>
              <a:rPr lang="en-US" sz="1800">
                <a:latin typeface="Consolas" panose="020B0609020204030204" pitchFamily="49" charset="0"/>
              </a:rPr>
              <a:t>();</a:t>
            </a:r>
          </a:p>
          <a:p>
            <a:r>
              <a:rPr lang="en-US" sz="1800">
                <a:latin typeface="Consolas" panose="020B0609020204030204" pitchFamily="49" charset="0"/>
              </a:rPr>
              <a:t>}</a:t>
            </a:r>
          </a:p>
        </p:txBody>
      </p:sp>
      <p:sp>
        <p:nvSpPr>
          <p:cNvPr id="5" name="Content Placeholder 4">
            <a:extLst>
              <a:ext uri="{FF2B5EF4-FFF2-40B4-BE49-F238E27FC236}">
                <a16:creationId xmlns:a16="http://schemas.microsoft.com/office/drawing/2014/main" id="{D489AA71-043A-998D-38C4-8A803056225A}"/>
              </a:ext>
            </a:extLst>
          </p:cNvPr>
          <p:cNvSpPr>
            <a:spLocks noGrp="1"/>
          </p:cNvSpPr>
          <p:nvPr>
            <p:ph sz="quarter" idx="14"/>
          </p:nvPr>
        </p:nvSpPr>
        <p:spPr/>
        <p:txBody>
          <a:bodyPr>
            <a:normAutofit/>
          </a:bodyPr>
          <a:lstStyle/>
          <a:p>
            <a:r>
              <a:rPr lang="en-US" sz="1400">
                <a:latin typeface="Consolas" panose="020B0609020204030204" pitchFamily="49" charset="0"/>
              </a:rPr>
              <a:t>void </a:t>
            </a:r>
            <a:r>
              <a:rPr lang="en-US" sz="1400" err="1">
                <a:latin typeface="Consolas" panose="020B0609020204030204" pitchFamily="49" charset="0"/>
              </a:rPr>
              <a:t>turn_on</a:t>
            </a:r>
            <a:r>
              <a:rPr lang="en-US" sz="1400">
                <a:latin typeface="Consolas" panose="020B0609020204030204" pitchFamily="49" charset="0"/>
              </a:rPr>
              <a:t>(int </a:t>
            </a:r>
            <a:r>
              <a:rPr lang="en-US" sz="1400" err="1">
                <a:latin typeface="Consolas" panose="020B0609020204030204" pitchFamily="49" charset="0"/>
              </a:rPr>
              <a:t>led_id</a:t>
            </a:r>
            <a:r>
              <a:rPr lang="en-US" sz="1400">
                <a:latin typeface="Consolas" panose="020B0609020204030204" pitchFamily="49" charset="0"/>
              </a:rPr>
              <a:t>) { </a:t>
            </a:r>
          </a:p>
          <a:p>
            <a:r>
              <a:rPr lang="en-US" sz="1400">
                <a:latin typeface="Consolas" panose="020B0609020204030204" pitchFamily="49" charset="0"/>
              </a:rPr>
              <a:t>  </a:t>
            </a:r>
            <a:r>
              <a:rPr lang="en-US" sz="1400" err="1">
                <a:latin typeface="Consolas" panose="020B0609020204030204" pitchFamily="49" charset="0"/>
              </a:rPr>
              <a:t>digitalWrite</a:t>
            </a:r>
            <a:r>
              <a:rPr lang="en-US" sz="1400">
                <a:latin typeface="Consolas" panose="020B0609020204030204" pitchFamily="49" charset="0"/>
              </a:rPr>
              <a:t>(LEDS_PIN[</a:t>
            </a:r>
            <a:r>
              <a:rPr lang="en-US" sz="1400" err="1">
                <a:latin typeface="Consolas" panose="020B0609020204030204" pitchFamily="49" charset="0"/>
              </a:rPr>
              <a:t>led_id</a:t>
            </a:r>
            <a:r>
              <a:rPr lang="en-US" sz="1400">
                <a:latin typeface="Consolas" panose="020B0609020204030204" pitchFamily="49" charset="0"/>
              </a:rPr>
              <a:t>], ON);</a:t>
            </a:r>
          </a:p>
          <a:p>
            <a:r>
              <a:rPr lang="en-US" sz="1400">
                <a:latin typeface="Consolas" panose="020B0609020204030204" pitchFamily="49" charset="0"/>
              </a:rPr>
              <a:t>} </a:t>
            </a:r>
          </a:p>
          <a:p>
            <a:endParaRPr lang="en-US" sz="1400">
              <a:latin typeface="Consolas" panose="020B0609020204030204" pitchFamily="49" charset="0"/>
            </a:endParaRPr>
          </a:p>
          <a:p>
            <a:r>
              <a:rPr lang="en-US" sz="1400">
                <a:latin typeface="Consolas" panose="020B0609020204030204" pitchFamily="49" charset="0"/>
              </a:rPr>
              <a:t>void </a:t>
            </a:r>
            <a:r>
              <a:rPr lang="en-US" sz="1400" err="1">
                <a:latin typeface="Consolas" panose="020B0609020204030204" pitchFamily="49" charset="0"/>
              </a:rPr>
              <a:t>turn_off</a:t>
            </a:r>
            <a:r>
              <a:rPr lang="en-US" sz="1400">
                <a:latin typeface="Consolas" panose="020B0609020204030204" pitchFamily="49" charset="0"/>
              </a:rPr>
              <a:t>(int </a:t>
            </a:r>
            <a:r>
              <a:rPr lang="en-US" sz="1400" err="1">
                <a:latin typeface="Consolas" panose="020B0609020204030204" pitchFamily="49" charset="0"/>
              </a:rPr>
              <a:t>led_id</a:t>
            </a:r>
            <a:r>
              <a:rPr lang="en-US" sz="1400">
                <a:latin typeface="Consolas" panose="020B0609020204030204" pitchFamily="49" charset="0"/>
              </a:rPr>
              <a:t>) { </a:t>
            </a:r>
          </a:p>
          <a:p>
            <a:r>
              <a:rPr lang="en-US" sz="1400">
                <a:latin typeface="Consolas" panose="020B0609020204030204" pitchFamily="49" charset="0"/>
              </a:rPr>
              <a:t>  </a:t>
            </a:r>
            <a:r>
              <a:rPr lang="en-US" sz="1400" err="1">
                <a:latin typeface="Consolas" panose="020B0609020204030204" pitchFamily="49" charset="0"/>
              </a:rPr>
              <a:t>digitalWrite</a:t>
            </a:r>
            <a:r>
              <a:rPr lang="en-US" sz="1400">
                <a:latin typeface="Consolas" panose="020B0609020204030204" pitchFamily="49" charset="0"/>
              </a:rPr>
              <a:t>(LEDS_PIN[</a:t>
            </a:r>
            <a:r>
              <a:rPr lang="en-US" sz="1400" err="1">
                <a:latin typeface="Consolas" panose="020B0609020204030204" pitchFamily="49" charset="0"/>
              </a:rPr>
              <a:t>led_id</a:t>
            </a:r>
            <a:r>
              <a:rPr lang="en-US" sz="1400">
                <a:latin typeface="Consolas" panose="020B0609020204030204" pitchFamily="49" charset="0"/>
              </a:rPr>
              <a:t>], OFF);</a:t>
            </a:r>
          </a:p>
          <a:p>
            <a:r>
              <a:rPr lang="en-US" sz="1400">
                <a:latin typeface="Consolas" panose="020B0609020204030204" pitchFamily="49" charset="0"/>
              </a:rPr>
              <a:t>}</a:t>
            </a:r>
          </a:p>
          <a:p>
            <a:endParaRPr lang="en-US" sz="1400">
              <a:latin typeface="Consolas" panose="020B0609020204030204" pitchFamily="49" charset="0"/>
            </a:endParaRPr>
          </a:p>
          <a:p>
            <a:r>
              <a:rPr lang="en-US" sz="1400">
                <a:latin typeface="Consolas" panose="020B0609020204030204" pitchFamily="49" charset="0"/>
              </a:rPr>
              <a:t>void </a:t>
            </a:r>
            <a:r>
              <a:rPr lang="en-US" sz="1400" err="1">
                <a:latin typeface="Consolas" panose="020B0609020204030204" pitchFamily="49" charset="0"/>
              </a:rPr>
              <a:t>show_active_led</a:t>
            </a:r>
            <a:r>
              <a:rPr lang="en-US" sz="1400">
                <a:latin typeface="Consolas" panose="020B0609020204030204" pitchFamily="49" charset="0"/>
              </a:rPr>
              <a:t>() {</a:t>
            </a:r>
          </a:p>
          <a:p>
            <a:r>
              <a:rPr lang="en-US" sz="1400">
                <a:latin typeface="Consolas" panose="020B0609020204030204" pitchFamily="49" charset="0"/>
              </a:rPr>
              <a:t>  </a:t>
            </a:r>
            <a:r>
              <a:rPr lang="en-US" sz="1400" err="1">
                <a:latin typeface="Consolas" panose="020B0609020204030204" pitchFamily="49" charset="0"/>
              </a:rPr>
              <a:t>turn_off</a:t>
            </a:r>
            <a:r>
              <a:rPr lang="en-US" sz="1400">
                <a:latin typeface="Consolas" panose="020B0609020204030204" pitchFamily="49" charset="0"/>
              </a:rPr>
              <a:t>(</a:t>
            </a:r>
            <a:r>
              <a:rPr lang="en-US" sz="1400" err="1">
                <a:latin typeface="Consolas" panose="020B0609020204030204" pitchFamily="49" charset="0"/>
              </a:rPr>
              <a:t>active_Led</a:t>
            </a:r>
            <a:r>
              <a:rPr lang="en-US" sz="1400">
                <a:latin typeface="Consolas" panose="020B0609020204030204" pitchFamily="49" charset="0"/>
              </a:rPr>
              <a:t> - 1);</a:t>
            </a:r>
          </a:p>
          <a:p>
            <a:r>
              <a:rPr lang="en-US" sz="1400">
                <a:latin typeface="Consolas" panose="020B0609020204030204" pitchFamily="49" charset="0"/>
              </a:rPr>
              <a:t>  </a:t>
            </a:r>
            <a:r>
              <a:rPr lang="en-US" sz="1400" err="1">
                <a:latin typeface="Consolas" panose="020B0609020204030204" pitchFamily="49" charset="0"/>
              </a:rPr>
              <a:t>turn_on</a:t>
            </a:r>
            <a:r>
              <a:rPr lang="en-US" sz="1400">
                <a:latin typeface="Consolas" panose="020B0609020204030204" pitchFamily="49" charset="0"/>
              </a:rPr>
              <a:t>(</a:t>
            </a:r>
            <a:r>
              <a:rPr lang="en-US" sz="1400" err="1">
                <a:latin typeface="Consolas" panose="020B0609020204030204" pitchFamily="49" charset="0"/>
              </a:rPr>
              <a:t>active_Led</a:t>
            </a:r>
            <a:r>
              <a:rPr lang="en-US" sz="1400">
                <a:latin typeface="Consolas" panose="020B0609020204030204" pitchFamily="49" charset="0"/>
              </a:rPr>
              <a:t>);</a:t>
            </a:r>
          </a:p>
          <a:p>
            <a:r>
              <a:rPr lang="en-US" sz="1400">
                <a:latin typeface="Consolas" panose="020B0609020204030204" pitchFamily="49" charset="0"/>
              </a:rPr>
              <a:t>}</a:t>
            </a:r>
          </a:p>
          <a:p>
            <a:endParaRPr lang="en-US" sz="1600">
              <a:latin typeface="Consolas" panose="020B0609020204030204" pitchFamily="49" charset="0"/>
            </a:endParaRPr>
          </a:p>
          <a:p>
            <a:r>
              <a:rPr lang="en-US" sz="1600">
                <a:latin typeface="Consolas" panose="020B0609020204030204" pitchFamily="49" charset="0"/>
                <a:sym typeface="Wingdings" panose="05000000000000000000" pitchFamily="2" charset="2"/>
              </a:rPr>
              <a:t> </a:t>
            </a:r>
            <a:r>
              <a:rPr lang="en-US" sz="1600">
                <a:sym typeface="Wingdings" panose="05000000000000000000" pitchFamily="2" charset="2"/>
              </a:rPr>
              <a:t>Wrap visually similar things into functions</a:t>
            </a:r>
          </a:p>
          <a:p>
            <a:endParaRPr lang="en-US" sz="1600">
              <a:sym typeface="Wingdings" panose="05000000000000000000" pitchFamily="2" charset="2"/>
            </a:endParaRPr>
          </a:p>
          <a:p>
            <a:r>
              <a:rPr lang="en-US" sz="1600">
                <a:sym typeface="Wingdings" panose="05000000000000000000" pitchFamily="2" charset="2"/>
              </a:rPr>
              <a:t>  Would my code scale with minimal changes</a:t>
            </a:r>
          </a:p>
          <a:p>
            <a:pPr marL="285750" indent="-285750">
              <a:buFont typeface="Arial" panose="020B0604020202020204" pitchFamily="34" charset="0"/>
              <a:buChar char="•"/>
            </a:pPr>
            <a:r>
              <a:rPr lang="en-US" sz="1600">
                <a:sym typeface="Wingdings" panose="05000000000000000000" pitchFamily="2" charset="2"/>
              </a:rPr>
              <a:t>4 LEDS  N LEDs, 3 buttons  N buttons</a:t>
            </a:r>
          </a:p>
          <a:p>
            <a:pPr marL="285750" indent="-285750">
              <a:buFont typeface="Arial" panose="020B0604020202020204" pitchFamily="34" charset="0"/>
              <a:buChar char="•"/>
            </a:pPr>
            <a:r>
              <a:rPr lang="en-US" sz="1600">
                <a:sym typeface="Wingdings" panose="05000000000000000000" pitchFamily="2" charset="2"/>
              </a:rPr>
              <a:t>Minimal ~ a change of a constant, not C&amp;P</a:t>
            </a:r>
          </a:p>
          <a:p>
            <a:pPr marL="285750" indent="-285750">
              <a:buFont typeface="Arial" panose="020B0604020202020204" pitchFamily="34" charset="0"/>
              <a:buChar char="•"/>
            </a:pPr>
            <a:endParaRPr lang="en-US" sz="1600">
              <a:sym typeface="Wingdings" panose="05000000000000000000" pitchFamily="2" charset="2"/>
            </a:endParaRPr>
          </a:p>
          <a:p>
            <a:endParaRPr lang="en-US" sz="1600"/>
          </a:p>
          <a:p>
            <a:endParaRPr lang="en-US" sz="1600">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p>
        </p:txBody>
      </p:sp>
      <p:sp>
        <p:nvSpPr>
          <p:cNvPr id="6" name="Speech Bubble: Rectangle with Corners Rounded 5">
            <a:extLst>
              <a:ext uri="{FF2B5EF4-FFF2-40B4-BE49-F238E27FC236}">
                <a16:creationId xmlns:a16="http://schemas.microsoft.com/office/drawing/2014/main" id="{407171FE-5BF5-A7AA-AA9F-EF966F7198E5}"/>
              </a:ext>
            </a:extLst>
          </p:cNvPr>
          <p:cNvSpPr/>
          <p:nvPr/>
        </p:nvSpPr>
        <p:spPr>
          <a:xfrm>
            <a:off x="3353411" y="2473088"/>
            <a:ext cx="1611782" cy="489568"/>
          </a:xfrm>
          <a:prstGeom prst="wedgeRoundRectCallout">
            <a:avLst>
              <a:gd name="adj1" fmla="val -59601"/>
              <a:gd name="adj2" fmla="val 9189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Visually similar</a:t>
            </a:r>
          </a:p>
        </p:txBody>
      </p:sp>
      <p:sp>
        <p:nvSpPr>
          <p:cNvPr id="7" name="Speech Bubble: Rectangle with Corners Rounded 6">
            <a:extLst>
              <a:ext uri="{FF2B5EF4-FFF2-40B4-BE49-F238E27FC236}">
                <a16:creationId xmlns:a16="http://schemas.microsoft.com/office/drawing/2014/main" id="{43C081A1-013A-3C22-B989-230D940E3D79}"/>
              </a:ext>
            </a:extLst>
          </p:cNvPr>
          <p:cNvSpPr/>
          <p:nvPr/>
        </p:nvSpPr>
        <p:spPr>
          <a:xfrm>
            <a:off x="3353411" y="3421035"/>
            <a:ext cx="1611782" cy="609471"/>
          </a:xfrm>
          <a:prstGeom prst="wedgeRoundRectCallout">
            <a:avLst>
              <a:gd name="adj1" fmla="val -59601"/>
              <a:gd name="adj2" fmla="val 9189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What if we have</a:t>
            </a:r>
            <a:br>
              <a:rPr lang="en-US" sz="1600"/>
            </a:br>
            <a:r>
              <a:rPr lang="en-US" sz="1600"/>
              <a:t>N LEDs? </a:t>
            </a:r>
          </a:p>
        </p:txBody>
      </p:sp>
    </p:spTree>
    <p:extLst>
      <p:ext uri="{BB962C8B-B14F-4D97-AF65-F5344CB8AC3E}">
        <p14:creationId xmlns:p14="http://schemas.microsoft.com/office/powerpoint/2010/main" val="37007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9C5AD2-BF49-5115-1861-A73185CF2FE1}"/>
              </a:ext>
            </a:extLst>
          </p:cNvPr>
          <p:cNvSpPr>
            <a:spLocks noGrp="1"/>
          </p:cNvSpPr>
          <p:nvPr>
            <p:ph type="sldNum" sz="quarter" idx="12"/>
          </p:nvPr>
        </p:nvSpPr>
        <p:spPr/>
        <p:txBody>
          <a:bodyPr/>
          <a:lstStyle/>
          <a:p>
            <a:fld id="{DD144762-C3B5-42E9-94DB-4A2AA3CF9556}" type="slidenum">
              <a:rPr lang="cs-CZ" smtClean="0"/>
              <a:pPr/>
              <a:t>41</a:t>
            </a:fld>
            <a:endParaRPr lang="cs-CZ"/>
          </a:p>
        </p:txBody>
      </p:sp>
      <p:sp>
        <p:nvSpPr>
          <p:cNvPr id="3" name="Title 2">
            <a:extLst>
              <a:ext uri="{FF2B5EF4-FFF2-40B4-BE49-F238E27FC236}">
                <a16:creationId xmlns:a16="http://schemas.microsoft.com/office/drawing/2014/main" id="{A59156B8-C757-5B21-1D14-B268342A98FD}"/>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3259DBA8-6330-98A8-09BF-153F3EFAC23F}"/>
              </a:ext>
            </a:extLst>
          </p:cNvPr>
          <p:cNvSpPr>
            <a:spLocks noGrp="1"/>
          </p:cNvSpPr>
          <p:nvPr>
            <p:ph sz="quarter" idx="13"/>
          </p:nvPr>
        </p:nvSpPr>
        <p:spPr/>
        <p:txBody>
          <a:bodyPr/>
          <a:lstStyle/>
          <a:p>
            <a:r>
              <a:rPr lang="en-US" b="1"/>
              <a:t>Noneffective LED OFF</a:t>
            </a:r>
            <a:r>
              <a:rPr lang="en-US"/>
              <a:t> </a:t>
            </a:r>
          </a:p>
          <a:p>
            <a:endParaRPr lang="en-US" b="1"/>
          </a:p>
          <a:p>
            <a:r>
              <a:rPr lang="en-US" sz="1600">
                <a:latin typeface="Consolas" panose="020B0609020204030204" pitchFamily="49" charset="0"/>
              </a:rPr>
              <a:t>void </a:t>
            </a:r>
            <a:r>
              <a:rPr lang="en-US" sz="1600" err="1">
                <a:latin typeface="Consolas" panose="020B0609020204030204" pitchFamily="49" charset="0"/>
              </a:rPr>
              <a:t>clear_leds</a:t>
            </a:r>
            <a:r>
              <a:rPr lang="en-US" sz="1600">
                <a:latin typeface="Consolas" panose="020B0609020204030204" pitchFamily="49" charset="0"/>
              </a:rPr>
              <a:t>() {</a:t>
            </a:r>
          </a:p>
          <a:p>
            <a:r>
              <a:rPr lang="en-US" sz="1600">
                <a:latin typeface="Consolas" panose="020B0609020204030204" pitchFamily="49" charset="0"/>
              </a:rPr>
              <a:t>  for (int </a:t>
            </a:r>
            <a:r>
              <a:rPr lang="en-US" sz="1600" err="1">
                <a:latin typeface="Consolas" panose="020B0609020204030204" pitchFamily="49" charset="0"/>
              </a:rPr>
              <a:t>i</a:t>
            </a:r>
            <a:r>
              <a:rPr lang="en-US" sz="1600">
                <a:latin typeface="Consolas" panose="020B0609020204030204" pitchFamily="49" charset="0"/>
              </a:rPr>
              <a:t> = 0; </a:t>
            </a:r>
            <a:r>
              <a:rPr lang="en-US" sz="1600" err="1">
                <a:latin typeface="Consolas" panose="020B0609020204030204" pitchFamily="49" charset="0"/>
              </a:rPr>
              <a:t>i</a:t>
            </a:r>
            <a:r>
              <a:rPr lang="en-US" sz="1600">
                <a:latin typeface="Consolas" panose="020B0609020204030204" pitchFamily="49" charset="0"/>
              </a:rPr>
              <a:t> &lt; </a:t>
            </a:r>
            <a:r>
              <a:rPr lang="en-US" sz="1600" err="1">
                <a:latin typeface="Consolas" panose="020B0609020204030204" pitchFamily="49" charset="0"/>
              </a:rPr>
              <a:t>n_leds</a:t>
            </a:r>
            <a:r>
              <a:rPr lang="en-US" sz="1600">
                <a:latin typeface="Consolas" panose="020B0609020204030204" pitchFamily="49" charset="0"/>
              </a:rPr>
              <a:t>; </a:t>
            </a:r>
            <a:r>
              <a:rPr lang="en-US" sz="1600" err="1">
                <a:latin typeface="Consolas" panose="020B0609020204030204" pitchFamily="49" charset="0"/>
              </a:rPr>
              <a:t>i</a:t>
            </a:r>
            <a:r>
              <a:rPr lang="en-US" sz="1600">
                <a:latin typeface="Consolas" panose="020B0609020204030204" pitchFamily="49" charset="0"/>
              </a:rPr>
              <a:t>++) {</a:t>
            </a:r>
          </a:p>
          <a:p>
            <a:r>
              <a:rPr lang="en-US" sz="1600">
                <a:latin typeface="Consolas" panose="020B0609020204030204" pitchFamily="49" charset="0"/>
              </a:rPr>
              <a:t>    </a:t>
            </a:r>
            <a:r>
              <a:rPr lang="en-US" sz="1600" err="1">
                <a:latin typeface="Consolas" panose="020B0609020204030204" pitchFamily="49" charset="0"/>
              </a:rPr>
              <a:t>digitalWrite</a:t>
            </a:r>
            <a:r>
              <a:rPr lang="en-US" sz="1600">
                <a:latin typeface="Consolas" panose="020B0609020204030204" pitchFamily="49" charset="0"/>
              </a:rPr>
              <a:t>(pins[</a:t>
            </a:r>
            <a:r>
              <a:rPr lang="en-US" sz="1600" err="1">
                <a:latin typeface="Consolas" panose="020B0609020204030204" pitchFamily="49" charset="0"/>
              </a:rPr>
              <a:t>i</a:t>
            </a:r>
            <a:r>
              <a:rPr lang="en-US" sz="1600">
                <a:latin typeface="Consolas" panose="020B0609020204030204" pitchFamily="49" charset="0"/>
              </a:rPr>
              <a:t>], OFF);</a:t>
            </a:r>
          </a:p>
          <a:p>
            <a:r>
              <a:rPr lang="en-US" sz="1600">
                <a:latin typeface="Consolas" panose="020B0609020204030204" pitchFamily="49" charset="0"/>
              </a:rPr>
              <a:t>  }</a:t>
            </a:r>
          </a:p>
          <a:p>
            <a:r>
              <a:rPr lang="en-US" sz="1600">
                <a:latin typeface="Consolas" panose="020B0609020204030204" pitchFamily="49" charset="0"/>
              </a:rPr>
              <a:t>}</a:t>
            </a:r>
          </a:p>
          <a:p>
            <a:endParaRPr lang="en-US" b="1"/>
          </a:p>
        </p:txBody>
      </p:sp>
      <p:sp>
        <p:nvSpPr>
          <p:cNvPr id="5" name="Content Placeholder 4">
            <a:extLst>
              <a:ext uri="{FF2B5EF4-FFF2-40B4-BE49-F238E27FC236}">
                <a16:creationId xmlns:a16="http://schemas.microsoft.com/office/drawing/2014/main" id="{17B29425-CCD8-FDCF-5E31-9C82473BB7A6}"/>
              </a:ext>
            </a:extLst>
          </p:cNvPr>
          <p:cNvSpPr>
            <a:spLocks noGrp="1"/>
          </p:cNvSpPr>
          <p:nvPr>
            <p:ph sz="quarter" idx="14"/>
          </p:nvPr>
        </p:nvSpPr>
        <p:spPr/>
        <p:txBody>
          <a:bodyPr/>
          <a:lstStyle/>
          <a:p>
            <a:endParaRPr lang="en-US" sz="1800">
              <a:latin typeface="Consolas" panose="020B0609020204030204" pitchFamily="49" charset="0"/>
            </a:endParaRPr>
          </a:p>
          <a:p>
            <a:endParaRPr lang="en-US" sz="1800">
              <a:latin typeface="Consolas" panose="020B0609020204030204" pitchFamily="49" charset="0"/>
            </a:endParaRPr>
          </a:p>
          <a:p>
            <a:r>
              <a:rPr lang="en-US" sz="1600">
                <a:latin typeface="Consolas" panose="020B0609020204030204" pitchFamily="49" charset="0"/>
              </a:rPr>
              <a:t>void </a:t>
            </a:r>
            <a:r>
              <a:rPr lang="en-US" sz="1600" err="1">
                <a:latin typeface="Consolas" panose="020B0609020204030204" pitchFamily="49" charset="0"/>
              </a:rPr>
              <a:t>show_active_led</a:t>
            </a:r>
            <a:r>
              <a:rPr lang="en-US" sz="1600">
                <a:latin typeface="Consolas" panose="020B0609020204030204" pitchFamily="49" charset="0"/>
              </a:rPr>
              <a:t>(int </a:t>
            </a:r>
            <a:r>
              <a:rPr lang="en-US" sz="1600" err="1">
                <a:latin typeface="Consolas" panose="020B0609020204030204" pitchFamily="49" charset="0"/>
              </a:rPr>
              <a:t>old_led</a:t>
            </a:r>
            <a:r>
              <a:rPr lang="en-US" sz="1600">
                <a:latin typeface="Consolas" panose="020B0609020204030204" pitchFamily="49" charset="0"/>
              </a:rPr>
              <a:t>, int </a:t>
            </a:r>
            <a:r>
              <a:rPr lang="en-US" sz="1600" err="1">
                <a:latin typeface="Consolas" panose="020B0609020204030204" pitchFamily="49" charset="0"/>
              </a:rPr>
              <a:t>active_led</a:t>
            </a:r>
            <a:r>
              <a:rPr lang="en-US" sz="1600">
                <a:latin typeface="Consolas" panose="020B0609020204030204" pitchFamily="49" charset="0"/>
              </a:rPr>
              <a:t>) {</a:t>
            </a:r>
          </a:p>
          <a:p>
            <a:r>
              <a:rPr lang="en-US" sz="1600">
                <a:latin typeface="Consolas" panose="020B0609020204030204" pitchFamily="49" charset="0"/>
              </a:rPr>
              <a:t>  </a:t>
            </a:r>
            <a:r>
              <a:rPr lang="en-US" sz="1600" err="1">
                <a:latin typeface="Consolas" panose="020B0609020204030204" pitchFamily="49" charset="0"/>
              </a:rPr>
              <a:t>turn_off</a:t>
            </a:r>
            <a:r>
              <a:rPr lang="en-US" sz="1600">
                <a:latin typeface="Consolas" panose="020B0609020204030204" pitchFamily="49" charset="0"/>
              </a:rPr>
              <a:t>(</a:t>
            </a:r>
            <a:r>
              <a:rPr lang="en-US" sz="1600" err="1">
                <a:latin typeface="Consolas" panose="020B0609020204030204" pitchFamily="49" charset="0"/>
              </a:rPr>
              <a:t>old_led</a:t>
            </a:r>
            <a:r>
              <a:rPr lang="en-US" sz="1600">
                <a:latin typeface="Consolas" panose="020B0609020204030204" pitchFamily="49" charset="0"/>
              </a:rPr>
              <a:t>);</a:t>
            </a:r>
          </a:p>
          <a:p>
            <a:r>
              <a:rPr lang="en-US" sz="1600">
                <a:latin typeface="Consolas" panose="020B0609020204030204" pitchFamily="49" charset="0"/>
              </a:rPr>
              <a:t>  </a:t>
            </a:r>
            <a:r>
              <a:rPr lang="en-US" sz="1600" err="1">
                <a:latin typeface="Consolas" panose="020B0609020204030204" pitchFamily="49" charset="0"/>
              </a:rPr>
              <a:t>turn_on</a:t>
            </a:r>
            <a:r>
              <a:rPr lang="en-US" sz="1600">
                <a:latin typeface="Consolas" panose="020B0609020204030204" pitchFamily="49" charset="0"/>
              </a:rPr>
              <a:t>(</a:t>
            </a:r>
            <a:r>
              <a:rPr lang="en-US" sz="1600" err="1">
                <a:latin typeface="Consolas" panose="020B0609020204030204" pitchFamily="49" charset="0"/>
              </a:rPr>
              <a:t>active_led</a:t>
            </a:r>
            <a:r>
              <a:rPr lang="en-US" sz="1600">
                <a:latin typeface="Consolas" panose="020B0609020204030204" pitchFamily="49" charset="0"/>
              </a:rPr>
              <a:t>);</a:t>
            </a:r>
          </a:p>
          <a:p>
            <a:r>
              <a:rPr lang="en-US" sz="1600">
                <a:latin typeface="Consolas" panose="020B0609020204030204" pitchFamily="49" charset="0"/>
              </a:rPr>
              <a:t>}</a:t>
            </a:r>
          </a:p>
          <a:p>
            <a:endParaRPr lang="en-US"/>
          </a:p>
          <a:p>
            <a:endParaRPr lang="en-US">
              <a:sym typeface="Wingdings" panose="05000000000000000000" pitchFamily="2" charset="2"/>
            </a:endParaRPr>
          </a:p>
          <a:p>
            <a:endParaRPr lang="en-US">
              <a:sym typeface="Wingdings" panose="05000000000000000000" pitchFamily="2" charset="2"/>
            </a:endParaRPr>
          </a:p>
          <a:p>
            <a:endParaRPr lang="en-US">
              <a:sym typeface="Wingdings" panose="05000000000000000000" pitchFamily="2" charset="2"/>
            </a:endParaRPr>
          </a:p>
          <a:p>
            <a:endParaRPr lang="en-US">
              <a:sym typeface="Wingdings" panose="05000000000000000000" pitchFamily="2" charset="2"/>
            </a:endParaRPr>
          </a:p>
          <a:p>
            <a:endParaRPr lang="en-US">
              <a:sym typeface="Wingdings" panose="05000000000000000000" pitchFamily="2" charset="2"/>
            </a:endParaRPr>
          </a:p>
          <a:p>
            <a:r>
              <a:rPr lang="en-US">
                <a:sym typeface="Wingdings" panose="05000000000000000000" pitchFamily="2" charset="2"/>
              </a:rPr>
              <a:t> Is your code efficient with a large N? </a:t>
            </a:r>
            <a:endParaRPr lang="en-US"/>
          </a:p>
        </p:txBody>
      </p:sp>
    </p:spTree>
    <p:extLst>
      <p:ext uri="{BB962C8B-B14F-4D97-AF65-F5344CB8AC3E}">
        <p14:creationId xmlns:p14="http://schemas.microsoft.com/office/powerpoint/2010/main" val="41839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9DE6E-182A-6974-F6C0-1553DB3883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4BC70-DD3F-5FC3-A36E-29B7B41F5D67}"/>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F7B85408-AF3B-75C7-976A-63A53F3DC455}"/>
              </a:ext>
            </a:extLst>
          </p:cNvPr>
          <p:cNvSpPr>
            <a:spLocks noGrp="1"/>
          </p:cNvSpPr>
          <p:nvPr>
            <p:ph sz="quarter" idx="13"/>
          </p:nvPr>
        </p:nvSpPr>
        <p:spPr>
          <a:xfrm>
            <a:off x="244130" y="1175712"/>
            <a:ext cx="11703739" cy="5066294"/>
          </a:xfrm>
        </p:spPr>
        <p:txBody>
          <a:bodyPr>
            <a:normAutofit fontScale="85000" lnSpcReduction="20000"/>
          </a:bodyPr>
          <a:lstStyle/>
          <a:p>
            <a:r>
              <a:rPr lang="en-US" b="1"/>
              <a:t>“Using int variable instead of bool”</a:t>
            </a:r>
          </a:p>
          <a:p>
            <a:endParaRPr lang="en-US"/>
          </a:p>
          <a:p>
            <a:r>
              <a:rPr lang="en-US">
                <a:latin typeface="Consolas" panose="020B0609020204030204" pitchFamily="49" charset="0"/>
              </a:rPr>
              <a:t>void </a:t>
            </a:r>
            <a:r>
              <a:rPr lang="en-US" err="1">
                <a:latin typeface="Consolas" panose="020B0609020204030204" pitchFamily="49" charset="0"/>
              </a:rPr>
              <a:t>spad</a:t>
            </a:r>
            <a:r>
              <a:rPr lang="en-US">
                <a:latin typeface="Consolas" panose="020B0609020204030204" pitchFamily="49" charset="0"/>
              </a:rPr>
              <a:t>() {</a:t>
            </a:r>
          </a:p>
          <a:p>
            <a:r>
              <a:rPr lang="en-US">
                <a:latin typeface="Consolas" panose="020B0609020204030204" pitchFamily="49" charset="0"/>
              </a:rPr>
              <a:t>  if (!r) {</a:t>
            </a:r>
          </a:p>
          <a:p>
            <a:r>
              <a:rPr lang="en-US">
                <a:latin typeface="Consolas" panose="020B0609020204030204" pitchFamily="49" charset="0"/>
              </a:rPr>
              <a:t>    if (p == L) {</a:t>
            </a:r>
          </a:p>
          <a:p>
            <a:r>
              <a:rPr lang="en-US">
                <a:latin typeface="Consolas" panose="020B0609020204030204" pitchFamily="49" charset="0"/>
              </a:rPr>
              <a:t>      r = !r;</a:t>
            </a:r>
          </a:p>
          <a:p>
            <a:r>
              <a:rPr lang="en-US">
                <a:latin typeface="Consolas" panose="020B0609020204030204" pitchFamily="49" charset="0"/>
              </a:rPr>
              <a:t>      p -= 1;</a:t>
            </a:r>
          </a:p>
          <a:p>
            <a:r>
              <a:rPr lang="en-US">
                <a:latin typeface="Consolas" panose="020B0609020204030204" pitchFamily="49" charset="0"/>
              </a:rPr>
              <a:t>    } else {</a:t>
            </a:r>
          </a:p>
          <a:p>
            <a:r>
              <a:rPr lang="en-US">
                <a:latin typeface="Consolas" panose="020B0609020204030204" pitchFamily="49" charset="0"/>
              </a:rPr>
              <a:t>      p += 1;</a:t>
            </a:r>
          </a:p>
          <a:p>
            <a:r>
              <a:rPr lang="en-US">
                <a:latin typeface="Consolas" panose="020B0609020204030204" pitchFamily="49" charset="0"/>
              </a:rPr>
              <a:t>    }</a:t>
            </a:r>
          </a:p>
          <a:p>
            <a:r>
              <a:rPr lang="en-US">
                <a:latin typeface="Consolas" panose="020B0609020204030204" pitchFamily="49" charset="0"/>
              </a:rPr>
              <a:t>  } else {</a:t>
            </a:r>
          </a:p>
          <a:p>
            <a:r>
              <a:rPr lang="en-US">
                <a:latin typeface="Consolas" panose="020B0609020204030204" pitchFamily="49" charset="0"/>
              </a:rPr>
              <a:t>    if (p == F) {</a:t>
            </a:r>
          </a:p>
          <a:p>
            <a:r>
              <a:rPr lang="en-US">
                <a:latin typeface="Consolas" panose="020B0609020204030204" pitchFamily="49" charset="0"/>
              </a:rPr>
              <a:t>      r = !r;</a:t>
            </a:r>
          </a:p>
          <a:p>
            <a:r>
              <a:rPr lang="en-US">
                <a:latin typeface="Consolas" panose="020B0609020204030204" pitchFamily="49" charset="0"/>
              </a:rPr>
              <a:t>      p += 1;</a:t>
            </a:r>
          </a:p>
          <a:p>
            <a:r>
              <a:rPr lang="en-US">
                <a:latin typeface="Consolas" panose="020B0609020204030204" pitchFamily="49" charset="0"/>
              </a:rPr>
              <a:t>    } else {</a:t>
            </a:r>
          </a:p>
          <a:p>
            <a:r>
              <a:rPr lang="en-US">
                <a:latin typeface="Consolas" panose="020B0609020204030204" pitchFamily="49" charset="0"/>
              </a:rPr>
              <a:t>      p -= 1;</a:t>
            </a:r>
          </a:p>
          <a:p>
            <a:r>
              <a:rPr lang="en-US">
                <a:latin typeface="Consolas" panose="020B0609020204030204" pitchFamily="49" charset="0"/>
              </a:rPr>
              <a:t>    }</a:t>
            </a:r>
          </a:p>
          <a:p>
            <a:r>
              <a:rPr lang="en-US">
                <a:latin typeface="Consolas" panose="020B0609020204030204" pitchFamily="49" charset="0"/>
              </a:rPr>
              <a:t>  }</a:t>
            </a:r>
          </a:p>
          <a:p>
            <a:r>
              <a:rPr lang="en-US">
                <a:latin typeface="Consolas" panose="020B0609020204030204" pitchFamily="49" charset="0"/>
              </a:rPr>
              <a:t>}</a:t>
            </a:r>
            <a:endParaRPr lang="en-US" b="1">
              <a:latin typeface="Consolas" panose="020B0609020204030204" pitchFamily="49" charset="0"/>
            </a:endParaRPr>
          </a:p>
          <a:p>
            <a:endParaRPr lang="en-US">
              <a:solidFill>
                <a:schemeClr val="accent1"/>
              </a:solidFill>
            </a:endParaRPr>
          </a:p>
          <a:p>
            <a:endParaRPr lang="en-US">
              <a:solidFill>
                <a:schemeClr val="accent1"/>
              </a:solidFill>
            </a:endParaRPr>
          </a:p>
        </p:txBody>
      </p:sp>
      <p:sp>
        <p:nvSpPr>
          <p:cNvPr id="4" name="Content Placeholder 3">
            <a:extLst>
              <a:ext uri="{FF2B5EF4-FFF2-40B4-BE49-F238E27FC236}">
                <a16:creationId xmlns:a16="http://schemas.microsoft.com/office/drawing/2014/main" id="{CF01F237-9B83-DDB0-14BA-EB908C638A3A}"/>
              </a:ext>
            </a:extLst>
          </p:cNvPr>
          <p:cNvSpPr>
            <a:spLocks noGrp="1"/>
          </p:cNvSpPr>
          <p:nvPr>
            <p:ph sz="quarter" idx="14"/>
          </p:nvPr>
        </p:nvSpPr>
        <p:spPr/>
        <p:txBody>
          <a:bodyPr>
            <a:normAutofit/>
          </a:bodyPr>
          <a:lstStyle/>
          <a:p>
            <a:endParaRPr lang="en-US">
              <a:latin typeface="Consolas" panose="020B0609020204030204" pitchFamily="49" charset="0"/>
            </a:endParaRPr>
          </a:p>
        </p:txBody>
      </p:sp>
      <p:sp>
        <p:nvSpPr>
          <p:cNvPr id="5" name="Slide Number Placeholder 4">
            <a:extLst>
              <a:ext uri="{FF2B5EF4-FFF2-40B4-BE49-F238E27FC236}">
                <a16:creationId xmlns:a16="http://schemas.microsoft.com/office/drawing/2014/main" id="{C0A5CAB5-154F-22FB-682E-319B84098E95}"/>
              </a:ext>
            </a:extLst>
          </p:cNvPr>
          <p:cNvSpPr>
            <a:spLocks noGrp="1"/>
          </p:cNvSpPr>
          <p:nvPr>
            <p:ph type="sldNum" sz="quarter" idx="12"/>
          </p:nvPr>
        </p:nvSpPr>
        <p:spPr/>
        <p:txBody>
          <a:bodyPr/>
          <a:lstStyle/>
          <a:p>
            <a:fld id="{DD144762-C3B5-42E9-94DB-4A2AA3CF9556}" type="slidenum">
              <a:rPr lang="cs-CZ" smtClean="0"/>
              <a:pPr/>
              <a:t>42</a:t>
            </a:fld>
            <a:endParaRPr lang="cs-CZ"/>
          </a:p>
        </p:txBody>
      </p:sp>
    </p:spTree>
    <p:extLst>
      <p:ext uri="{BB962C8B-B14F-4D97-AF65-F5344CB8AC3E}">
        <p14:creationId xmlns:p14="http://schemas.microsoft.com/office/powerpoint/2010/main" val="3183632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2E53B-BE5A-69C0-7AB2-CC4417BA2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E4B25-EFDB-1445-6769-6DCC3ED22690}"/>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3798EE30-3182-FE41-B0C4-4F9183446DF9}"/>
              </a:ext>
            </a:extLst>
          </p:cNvPr>
          <p:cNvSpPr>
            <a:spLocks noGrp="1"/>
          </p:cNvSpPr>
          <p:nvPr>
            <p:ph sz="quarter" idx="13"/>
          </p:nvPr>
        </p:nvSpPr>
        <p:spPr>
          <a:xfrm>
            <a:off x="244130" y="1175712"/>
            <a:ext cx="11703739" cy="5066294"/>
          </a:xfrm>
        </p:spPr>
        <p:txBody>
          <a:bodyPr>
            <a:normAutofit fontScale="85000" lnSpcReduction="20000"/>
          </a:bodyPr>
          <a:lstStyle/>
          <a:p>
            <a:r>
              <a:rPr lang="en-US" b="1"/>
              <a:t>“Using int variable instead of bool”</a:t>
            </a:r>
          </a:p>
          <a:p>
            <a:endParaRPr lang="en-US"/>
          </a:p>
          <a:p>
            <a:r>
              <a:rPr lang="en-US">
                <a:latin typeface="Consolas" panose="020B0609020204030204" pitchFamily="49" charset="0"/>
              </a:rPr>
              <a:t>void </a:t>
            </a:r>
            <a:r>
              <a:rPr lang="en-US" err="1">
                <a:latin typeface="Consolas" panose="020B0609020204030204" pitchFamily="49" charset="0"/>
              </a:rPr>
              <a:t>setPinAndDirection</a:t>
            </a:r>
            <a:r>
              <a:rPr lang="en-US">
                <a:latin typeface="Consolas" panose="020B0609020204030204" pitchFamily="49" charset="0"/>
              </a:rPr>
              <a:t>() {</a:t>
            </a:r>
          </a:p>
          <a:p>
            <a:r>
              <a:rPr lang="en-US">
                <a:latin typeface="Consolas" panose="020B0609020204030204" pitchFamily="49" charset="0"/>
              </a:rPr>
              <a:t>  if (!reversed) {</a:t>
            </a:r>
          </a:p>
          <a:p>
            <a:r>
              <a:rPr lang="en-US">
                <a:latin typeface="Consolas" panose="020B0609020204030204" pitchFamily="49" charset="0"/>
              </a:rPr>
              <a:t>    if (pin == LAST) {</a:t>
            </a:r>
          </a:p>
          <a:p>
            <a:r>
              <a:rPr lang="en-US">
                <a:latin typeface="Consolas" panose="020B0609020204030204" pitchFamily="49" charset="0"/>
              </a:rPr>
              <a:t>      reversed = !reversed;</a:t>
            </a:r>
          </a:p>
          <a:p>
            <a:r>
              <a:rPr lang="en-US">
                <a:latin typeface="Consolas" panose="020B0609020204030204" pitchFamily="49" charset="0"/>
              </a:rPr>
              <a:t>      pin -= 1;</a:t>
            </a:r>
          </a:p>
          <a:p>
            <a:r>
              <a:rPr lang="en-US">
                <a:latin typeface="Consolas" panose="020B0609020204030204" pitchFamily="49" charset="0"/>
              </a:rPr>
              <a:t>    } else {</a:t>
            </a:r>
          </a:p>
          <a:p>
            <a:r>
              <a:rPr lang="en-US">
                <a:latin typeface="Consolas" panose="020B0609020204030204" pitchFamily="49" charset="0"/>
              </a:rPr>
              <a:t>      pin += 1;</a:t>
            </a:r>
          </a:p>
          <a:p>
            <a:r>
              <a:rPr lang="en-US">
                <a:latin typeface="Consolas" panose="020B0609020204030204" pitchFamily="49" charset="0"/>
              </a:rPr>
              <a:t>    }</a:t>
            </a:r>
          </a:p>
          <a:p>
            <a:r>
              <a:rPr lang="en-US">
                <a:latin typeface="Consolas" panose="020B0609020204030204" pitchFamily="49" charset="0"/>
              </a:rPr>
              <a:t>  } else {</a:t>
            </a:r>
          </a:p>
          <a:p>
            <a:r>
              <a:rPr lang="en-US">
                <a:latin typeface="Consolas" panose="020B0609020204030204" pitchFamily="49" charset="0"/>
              </a:rPr>
              <a:t>    if (pin == FIRST) {</a:t>
            </a:r>
          </a:p>
          <a:p>
            <a:r>
              <a:rPr lang="en-US">
                <a:latin typeface="Consolas" panose="020B0609020204030204" pitchFamily="49" charset="0"/>
              </a:rPr>
              <a:t>      reversed = !reversed;</a:t>
            </a:r>
          </a:p>
          <a:p>
            <a:r>
              <a:rPr lang="en-US">
                <a:latin typeface="Consolas" panose="020B0609020204030204" pitchFamily="49" charset="0"/>
              </a:rPr>
              <a:t>      pin += 1;</a:t>
            </a:r>
          </a:p>
          <a:p>
            <a:r>
              <a:rPr lang="en-US">
                <a:latin typeface="Consolas" panose="020B0609020204030204" pitchFamily="49" charset="0"/>
              </a:rPr>
              <a:t>    } else {</a:t>
            </a:r>
          </a:p>
          <a:p>
            <a:r>
              <a:rPr lang="en-US">
                <a:latin typeface="Consolas" panose="020B0609020204030204" pitchFamily="49" charset="0"/>
              </a:rPr>
              <a:t>      pin -= 1;</a:t>
            </a:r>
          </a:p>
          <a:p>
            <a:r>
              <a:rPr lang="en-US">
                <a:latin typeface="Consolas" panose="020B0609020204030204" pitchFamily="49" charset="0"/>
              </a:rPr>
              <a:t>    }</a:t>
            </a:r>
          </a:p>
          <a:p>
            <a:r>
              <a:rPr lang="en-US">
                <a:latin typeface="Consolas" panose="020B0609020204030204" pitchFamily="49" charset="0"/>
              </a:rPr>
              <a:t>  }</a:t>
            </a:r>
          </a:p>
          <a:p>
            <a:r>
              <a:rPr lang="en-US">
                <a:latin typeface="Consolas" panose="020B0609020204030204" pitchFamily="49" charset="0"/>
              </a:rPr>
              <a:t>}</a:t>
            </a:r>
            <a:endParaRPr lang="en-US" b="1">
              <a:latin typeface="Consolas" panose="020B0609020204030204" pitchFamily="49" charset="0"/>
            </a:endParaRPr>
          </a:p>
          <a:p>
            <a:endParaRPr lang="en-US">
              <a:solidFill>
                <a:schemeClr val="accent1"/>
              </a:solidFill>
            </a:endParaRPr>
          </a:p>
          <a:p>
            <a:endParaRPr lang="en-US">
              <a:solidFill>
                <a:schemeClr val="accent1"/>
              </a:solidFill>
            </a:endParaRPr>
          </a:p>
        </p:txBody>
      </p:sp>
      <p:sp>
        <p:nvSpPr>
          <p:cNvPr id="4" name="Content Placeholder 3">
            <a:extLst>
              <a:ext uri="{FF2B5EF4-FFF2-40B4-BE49-F238E27FC236}">
                <a16:creationId xmlns:a16="http://schemas.microsoft.com/office/drawing/2014/main" id="{EBFBCDD9-9D8E-91F6-2969-61F0152A690A}"/>
              </a:ext>
            </a:extLst>
          </p:cNvPr>
          <p:cNvSpPr>
            <a:spLocks noGrp="1"/>
          </p:cNvSpPr>
          <p:nvPr>
            <p:ph sz="quarter" idx="14"/>
          </p:nvPr>
        </p:nvSpPr>
        <p:spPr/>
        <p:txBody>
          <a:bodyPr>
            <a:normAutofit/>
          </a:bodyPr>
          <a:lstStyle/>
          <a:p>
            <a:endParaRPr lang="en-US" sz="1700">
              <a:latin typeface="Consolas" panose="020B0609020204030204" pitchFamily="49" charset="0"/>
            </a:endParaRPr>
          </a:p>
          <a:p>
            <a:endParaRPr lang="en-US" sz="1700">
              <a:latin typeface="Consolas" panose="020B0609020204030204" pitchFamily="49" charset="0"/>
            </a:endParaRPr>
          </a:p>
          <a:p>
            <a:r>
              <a:rPr lang="en-US" sz="1700">
                <a:latin typeface="Consolas" panose="020B0609020204030204" pitchFamily="49" charset="0"/>
              </a:rPr>
              <a:t>void </a:t>
            </a:r>
            <a:r>
              <a:rPr lang="en-US" sz="1700" err="1">
                <a:latin typeface="Consolas" panose="020B0609020204030204" pitchFamily="49" charset="0"/>
              </a:rPr>
              <a:t>setPinAndDirection</a:t>
            </a:r>
            <a:r>
              <a:rPr lang="en-US" sz="1700">
                <a:latin typeface="Consolas" panose="020B0609020204030204" pitchFamily="49" charset="0"/>
              </a:rPr>
              <a:t>() {</a:t>
            </a:r>
          </a:p>
          <a:p>
            <a:r>
              <a:rPr lang="en-US" sz="1700">
                <a:latin typeface="Consolas" panose="020B0609020204030204" pitchFamily="49" charset="0"/>
              </a:rPr>
              <a:t>  if (pin == FIRST) {</a:t>
            </a:r>
          </a:p>
          <a:p>
            <a:r>
              <a:rPr lang="en-US" sz="1700">
                <a:latin typeface="Consolas" panose="020B0609020204030204" pitchFamily="49" charset="0"/>
              </a:rPr>
              <a:t>    direction = 1;</a:t>
            </a:r>
          </a:p>
          <a:p>
            <a:r>
              <a:rPr lang="en-US" sz="1700">
                <a:latin typeface="Consolas" panose="020B0609020204030204" pitchFamily="49" charset="0"/>
              </a:rPr>
              <a:t>  } else if (pin == LAST) {</a:t>
            </a:r>
          </a:p>
          <a:p>
            <a:r>
              <a:rPr lang="en-US" sz="1700">
                <a:latin typeface="Consolas" panose="020B0609020204030204" pitchFamily="49" charset="0"/>
              </a:rPr>
              <a:t>    direction = -1;</a:t>
            </a:r>
          </a:p>
          <a:p>
            <a:r>
              <a:rPr lang="en-US" sz="1700">
                <a:latin typeface="Consolas" panose="020B0609020204030204" pitchFamily="49" charset="0"/>
              </a:rPr>
              <a:t>  }</a:t>
            </a:r>
          </a:p>
          <a:p>
            <a:r>
              <a:rPr lang="en-US" sz="1700">
                <a:latin typeface="Consolas" panose="020B0609020204030204" pitchFamily="49" charset="0"/>
              </a:rPr>
              <a:t>  </a:t>
            </a:r>
          </a:p>
          <a:p>
            <a:r>
              <a:rPr lang="en-US" sz="1700">
                <a:latin typeface="Consolas" panose="020B0609020204030204" pitchFamily="49" charset="0"/>
              </a:rPr>
              <a:t>  pin += direction</a:t>
            </a:r>
          </a:p>
          <a:p>
            <a:r>
              <a:rPr lang="en-US" sz="1700">
                <a:latin typeface="Consolas" panose="020B0609020204030204" pitchFamily="49" charset="0"/>
              </a:rPr>
              <a:t> }</a:t>
            </a:r>
            <a:endParaRPr lang="en-US" sz="1700" b="1">
              <a:latin typeface="Consolas" panose="020B0609020204030204" pitchFamily="49" charset="0"/>
            </a:endParaRPr>
          </a:p>
          <a:p>
            <a:endParaRPr lang="en-US">
              <a:latin typeface="Consolas" panose="020B0609020204030204" pitchFamily="49" charset="0"/>
            </a:endParaRPr>
          </a:p>
        </p:txBody>
      </p:sp>
      <p:sp>
        <p:nvSpPr>
          <p:cNvPr id="5" name="Slide Number Placeholder 4">
            <a:extLst>
              <a:ext uri="{FF2B5EF4-FFF2-40B4-BE49-F238E27FC236}">
                <a16:creationId xmlns:a16="http://schemas.microsoft.com/office/drawing/2014/main" id="{4B941961-4B43-34F7-0C88-9DE8B04091E2}"/>
              </a:ext>
            </a:extLst>
          </p:cNvPr>
          <p:cNvSpPr>
            <a:spLocks noGrp="1"/>
          </p:cNvSpPr>
          <p:nvPr>
            <p:ph type="sldNum" sz="quarter" idx="12"/>
          </p:nvPr>
        </p:nvSpPr>
        <p:spPr/>
        <p:txBody>
          <a:bodyPr/>
          <a:lstStyle/>
          <a:p>
            <a:fld id="{DD144762-C3B5-42E9-94DB-4A2AA3CF9556}" type="slidenum">
              <a:rPr lang="cs-CZ" smtClean="0"/>
              <a:pPr/>
              <a:t>43</a:t>
            </a:fld>
            <a:endParaRPr lang="cs-CZ"/>
          </a:p>
        </p:txBody>
      </p:sp>
      <p:sp>
        <p:nvSpPr>
          <p:cNvPr id="6" name="Speech Bubble: Rectangle with Corners Rounded 5">
            <a:extLst>
              <a:ext uri="{FF2B5EF4-FFF2-40B4-BE49-F238E27FC236}">
                <a16:creationId xmlns:a16="http://schemas.microsoft.com/office/drawing/2014/main" id="{95E66549-B34E-5AD8-8E10-001B68C27978}"/>
              </a:ext>
            </a:extLst>
          </p:cNvPr>
          <p:cNvSpPr/>
          <p:nvPr/>
        </p:nvSpPr>
        <p:spPr>
          <a:xfrm>
            <a:off x="3874619" y="2738264"/>
            <a:ext cx="1611782" cy="489568"/>
          </a:xfrm>
          <a:prstGeom prst="wedgeRoundRectCallout">
            <a:avLst>
              <a:gd name="adj1" fmla="val -59601"/>
              <a:gd name="adj2" fmla="val 9189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Visually similar</a:t>
            </a:r>
          </a:p>
        </p:txBody>
      </p:sp>
    </p:spTree>
    <p:extLst>
      <p:ext uri="{BB962C8B-B14F-4D97-AF65-F5344CB8AC3E}">
        <p14:creationId xmlns:p14="http://schemas.microsoft.com/office/powerpoint/2010/main" val="2636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85E48-20E0-7AEB-691D-E13AF4C01CEB}"/>
              </a:ext>
            </a:extLst>
          </p:cNvPr>
          <p:cNvSpPr>
            <a:spLocks noGrp="1"/>
          </p:cNvSpPr>
          <p:nvPr>
            <p:ph type="sldNum" sz="quarter" idx="12"/>
          </p:nvPr>
        </p:nvSpPr>
        <p:spPr/>
        <p:txBody>
          <a:bodyPr/>
          <a:lstStyle/>
          <a:p>
            <a:fld id="{DD144762-C3B5-42E9-94DB-4A2AA3CF9556}" type="slidenum">
              <a:rPr lang="cs-CZ" smtClean="0"/>
              <a:pPr/>
              <a:t>44</a:t>
            </a:fld>
            <a:endParaRPr lang="cs-CZ"/>
          </a:p>
        </p:txBody>
      </p:sp>
      <p:sp>
        <p:nvSpPr>
          <p:cNvPr id="3" name="Title 2">
            <a:extLst>
              <a:ext uri="{FF2B5EF4-FFF2-40B4-BE49-F238E27FC236}">
                <a16:creationId xmlns:a16="http://schemas.microsoft.com/office/drawing/2014/main" id="{66C1FE5E-5025-FC6E-8357-EB70FC145A45}"/>
              </a:ext>
            </a:extLst>
          </p:cNvPr>
          <p:cNvSpPr>
            <a:spLocks noGrp="1"/>
          </p:cNvSpPr>
          <p:nvPr>
            <p:ph type="title"/>
          </p:nvPr>
        </p:nvSpPr>
        <p:spPr/>
        <p:txBody>
          <a:bodyPr/>
          <a:lstStyle/>
          <a:p>
            <a:r>
              <a:rPr lang="en-US"/>
              <a:t>Homework Feedback</a:t>
            </a:r>
          </a:p>
        </p:txBody>
      </p:sp>
      <p:sp>
        <p:nvSpPr>
          <p:cNvPr id="4" name="Content Placeholder 3">
            <a:extLst>
              <a:ext uri="{FF2B5EF4-FFF2-40B4-BE49-F238E27FC236}">
                <a16:creationId xmlns:a16="http://schemas.microsoft.com/office/drawing/2014/main" id="{71747E80-0379-63C7-089C-397C7BF02A28}"/>
              </a:ext>
            </a:extLst>
          </p:cNvPr>
          <p:cNvSpPr>
            <a:spLocks noGrp="1"/>
          </p:cNvSpPr>
          <p:nvPr>
            <p:ph sz="quarter" idx="13"/>
          </p:nvPr>
        </p:nvSpPr>
        <p:spPr>
          <a:xfrm>
            <a:off x="244130" y="1175712"/>
            <a:ext cx="11703737" cy="5066294"/>
          </a:xfrm>
        </p:spPr>
        <p:txBody>
          <a:bodyPr/>
          <a:lstStyle/>
          <a:p>
            <a:r>
              <a:rPr lang="en-US" b="1"/>
              <a:t>Useful approach - adding one more indirection</a:t>
            </a:r>
            <a:endParaRPr lang="en-US" b="1">
              <a:sym typeface="Wingdings" panose="05000000000000000000" pitchFamily="2" charset="2"/>
            </a:endParaRPr>
          </a:p>
          <a:p>
            <a:endParaRPr lang="en-US" b="1"/>
          </a:p>
          <a:p>
            <a:r>
              <a:rPr lang="en-US" err="1">
                <a:latin typeface="Consolas" panose="020B0609020204030204" pitchFamily="49" charset="0"/>
              </a:rPr>
              <a:t>constexpr</a:t>
            </a:r>
            <a:r>
              <a:rPr lang="en-US">
                <a:latin typeface="Consolas" panose="020B0609020204030204" pitchFamily="49" charset="0"/>
              </a:rPr>
              <a:t> int LEDS[] = { LED1, LED2, LED3, LED4 };</a:t>
            </a:r>
          </a:p>
          <a:p>
            <a:r>
              <a:rPr lang="en-US" err="1">
                <a:latin typeface="Consolas" panose="020B0609020204030204" pitchFamily="49" charset="0"/>
              </a:rPr>
              <a:t>constexpr</a:t>
            </a:r>
            <a:r>
              <a:rPr lang="en-US">
                <a:latin typeface="Consolas" panose="020B0609020204030204" pitchFamily="49" charset="0"/>
              </a:rPr>
              <a:t> int LED_PATTERN[] = { 0, 1, 2, 3, 2, 1 }; </a:t>
            </a:r>
            <a:r>
              <a:rPr lang="en-US">
                <a:solidFill>
                  <a:schemeClr val="bg2"/>
                </a:solidFill>
                <a:latin typeface="Consolas" panose="020B0609020204030204" pitchFamily="49" charset="0"/>
              </a:rPr>
              <a:t>// Indexes to LEDS array</a:t>
            </a:r>
          </a:p>
          <a:p>
            <a:endParaRPr lang="en-US">
              <a:latin typeface="Consolas" panose="020B0609020204030204" pitchFamily="49" charset="0"/>
            </a:endParaRPr>
          </a:p>
          <a:p>
            <a:r>
              <a:rPr lang="en-US">
                <a:latin typeface="Consolas" panose="020B0609020204030204" pitchFamily="49" charset="0"/>
              </a:rPr>
              <a:t>void </a:t>
            </a:r>
            <a:r>
              <a:rPr lang="en-US" err="1">
                <a:latin typeface="Consolas" panose="020B0609020204030204" pitchFamily="49" charset="0"/>
              </a:rPr>
              <a:t>turn_pattern_next</a:t>
            </a:r>
            <a:r>
              <a:rPr lang="en-US">
                <a:latin typeface="Consolas" panose="020B0609020204030204" pitchFamily="49" charset="0"/>
              </a:rPr>
              <a:t>(int pattern[], int </a:t>
            </a:r>
            <a:r>
              <a:rPr lang="en-US" err="1">
                <a:latin typeface="Consolas" panose="020B0609020204030204" pitchFamily="49" charset="0"/>
              </a:rPr>
              <a:t>pattern_length</a:t>
            </a:r>
            <a:r>
              <a:rPr lang="en-US">
                <a:latin typeface="Consolas" panose="020B0609020204030204" pitchFamily="49" charset="0"/>
              </a:rPr>
              <a:t>, int </a:t>
            </a:r>
            <a:r>
              <a:rPr lang="en-US" b="1">
                <a:solidFill>
                  <a:schemeClr val="accent1"/>
                </a:solidFill>
                <a:latin typeface="Consolas" panose="020B0609020204030204" pitchFamily="49" charset="0"/>
              </a:rPr>
              <a:t>&amp;</a:t>
            </a:r>
            <a:r>
              <a:rPr lang="en-US" err="1">
                <a:latin typeface="Consolas" panose="020B0609020204030204" pitchFamily="49" charset="0"/>
              </a:rPr>
              <a:t>curr_idx</a:t>
            </a:r>
            <a:r>
              <a:rPr lang="en-US">
                <a:latin typeface="Consolas" panose="020B0609020204030204" pitchFamily="49" charset="0"/>
              </a:rPr>
              <a:t>) {</a:t>
            </a:r>
          </a:p>
          <a:p>
            <a:r>
              <a:rPr lang="en-US">
                <a:latin typeface="Consolas" panose="020B0609020204030204" pitchFamily="49" charset="0"/>
              </a:rPr>
              <a:t>  </a:t>
            </a:r>
            <a:r>
              <a:rPr lang="en-US" err="1">
                <a:latin typeface="Consolas" panose="020B0609020204030204" pitchFamily="49" charset="0"/>
              </a:rPr>
              <a:t>turn_off</a:t>
            </a:r>
            <a:r>
              <a:rPr lang="en-US">
                <a:latin typeface="Consolas" panose="020B0609020204030204" pitchFamily="49" charset="0"/>
              </a:rPr>
              <a:t>(LED_PATTERN[</a:t>
            </a:r>
            <a:r>
              <a:rPr lang="en-US" b="1" err="1">
                <a:solidFill>
                  <a:schemeClr val="accent1"/>
                </a:solidFill>
                <a:latin typeface="Consolas" panose="020B0609020204030204" pitchFamily="49" charset="0"/>
              </a:rPr>
              <a:t>curr_idx</a:t>
            </a:r>
            <a:r>
              <a:rPr lang="en-US" b="1">
                <a:solidFill>
                  <a:schemeClr val="accent1"/>
                </a:solidFill>
                <a:latin typeface="Consolas" panose="020B0609020204030204" pitchFamily="49" charset="0"/>
              </a:rPr>
              <a:t>++ </a:t>
            </a:r>
            <a:r>
              <a:rPr lang="en-US">
                <a:latin typeface="Consolas" panose="020B0609020204030204" pitchFamily="49" charset="0"/>
              </a:rPr>
              <a:t>% </a:t>
            </a:r>
            <a:r>
              <a:rPr lang="en-US" err="1">
                <a:latin typeface="Consolas" panose="020B0609020204030204" pitchFamily="49" charset="0"/>
              </a:rPr>
              <a:t>pattern_length</a:t>
            </a:r>
            <a:r>
              <a:rPr lang="en-US">
                <a:latin typeface="Consolas" panose="020B0609020204030204" pitchFamily="49" charset="0"/>
              </a:rPr>
              <a:t>]);</a:t>
            </a:r>
          </a:p>
          <a:p>
            <a:r>
              <a:rPr lang="en-US">
                <a:latin typeface="Consolas" panose="020B0609020204030204" pitchFamily="49" charset="0"/>
              </a:rPr>
              <a:t>  </a:t>
            </a:r>
            <a:r>
              <a:rPr lang="en-US" err="1">
                <a:latin typeface="Consolas" panose="020B0609020204030204" pitchFamily="49" charset="0"/>
              </a:rPr>
              <a:t>turn_on</a:t>
            </a:r>
            <a:r>
              <a:rPr lang="en-US">
                <a:latin typeface="Consolas" panose="020B0609020204030204" pitchFamily="49" charset="0"/>
              </a:rPr>
              <a:t>(LED_PATTERN[</a:t>
            </a:r>
            <a:r>
              <a:rPr lang="en-US" err="1">
                <a:latin typeface="Consolas" panose="020B0609020204030204" pitchFamily="49" charset="0"/>
              </a:rPr>
              <a:t>curr_idx</a:t>
            </a:r>
            <a:r>
              <a:rPr lang="en-US">
                <a:latin typeface="Consolas" panose="020B0609020204030204" pitchFamily="49" charset="0"/>
              </a:rPr>
              <a:t> % </a:t>
            </a:r>
            <a:r>
              <a:rPr lang="en-US" err="1">
                <a:latin typeface="Consolas" panose="020B0609020204030204" pitchFamily="49" charset="0"/>
              </a:rPr>
              <a:t>pattern_length</a:t>
            </a:r>
            <a:r>
              <a:rPr lang="en-US">
                <a:latin typeface="Consolas" panose="020B0609020204030204" pitchFamily="49" charset="0"/>
              </a:rPr>
              <a:t>]);</a:t>
            </a:r>
          </a:p>
          <a:p>
            <a:r>
              <a:rPr lang="en-US">
                <a:latin typeface="Consolas" panose="020B0609020204030204" pitchFamily="49" charset="0"/>
              </a:rPr>
              <a:t>}</a:t>
            </a:r>
          </a:p>
          <a:p>
            <a:endParaRPr lang="en-US">
              <a:latin typeface="Consolas" panose="020B0609020204030204" pitchFamily="49" charset="0"/>
            </a:endParaRPr>
          </a:p>
          <a:p>
            <a:endParaRPr lang="en-US">
              <a:sym typeface="Wingdings" panose="05000000000000000000" pitchFamily="2" charset="2"/>
            </a:endParaRPr>
          </a:p>
          <a:p>
            <a:r>
              <a:rPr lang="en-US">
                <a:sym typeface="Wingdings" panose="05000000000000000000" pitchFamily="2" charset="2"/>
              </a:rPr>
              <a:t> Can I simplify my code by putting things into an array or/and a loop?</a:t>
            </a:r>
          </a:p>
        </p:txBody>
      </p:sp>
      <p:sp>
        <p:nvSpPr>
          <p:cNvPr id="6" name="Speech Bubble: Rectangle with Corners Rounded 5">
            <a:extLst>
              <a:ext uri="{FF2B5EF4-FFF2-40B4-BE49-F238E27FC236}">
                <a16:creationId xmlns:a16="http://schemas.microsoft.com/office/drawing/2014/main" id="{EDAADFAC-CDC8-656B-7F49-87EF4D17739D}"/>
              </a:ext>
            </a:extLst>
          </p:cNvPr>
          <p:cNvSpPr/>
          <p:nvPr/>
        </p:nvSpPr>
        <p:spPr>
          <a:xfrm>
            <a:off x="7669304" y="1729149"/>
            <a:ext cx="3435170" cy="359016"/>
          </a:xfrm>
          <a:prstGeom prst="wedgeRoundRectCallout">
            <a:avLst>
              <a:gd name="adj1" fmla="val -59388"/>
              <a:gd name="adj2" fmla="val 102083"/>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Doesn’t scale with number of LEDs </a:t>
            </a:r>
          </a:p>
        </p:txBody>
      </p:sp>
      <p:sp>
        <p:nvSpPr>
          <p:cNvPr id="7" name="Speech Bubble: Rectangle with Corners Rounded 6">
            <a:extLst>
              <a:ext uri="{FF2B5EF4-FFF2-40B4-BE49-F238E27FC236}">
                <a16:creationId xmlns:a16="http://schemas.microsoft.com/office/drawing/2014/main" id="{D4CBA3ED-27B5-E8DD-84A5-2C02539DDEE9}"/>
              </a:ext>
            </a:extLst>
          </p:cNvPr>
          <p:cNvSpPr/>
          <p:nvPr/>
        </p:nvSpPr>
        <p:spPr>
          <a:xfrm>
            <a:off x="9740433" y="2641601"/>
            <a:ext cx="1364041" cy="359016"/>
          </a:xfrm>
          <a:prstGeom prst="wedgeRoundRectCallout">
            <a:avLst>
              <a:gd name="adj1" fmla="val -93967"/>
              <a:gd name="adj2" fmla="val 53181"/>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What is this? </a:t>
            </a:r>
          </a:p>
        </p:txBody>
      </p:sp>
      <p:sp>
        <p:nvSpPr>
          <p:cNvPr id="8" name="Speech Bubble: Rectangle with Corners Rounded 7">
            <a:extLst>
              <a:ext uri="{FF2B5EF4-FFF2-40B4-BE49-F238E27FC236}">
                <a16:creationId xmlns:a16="http://schemas.microsoft.com/office/drawing/2014/main" id="{F73EBB16-5B73-5887-1E3B-267E17D1F043}"/>
              </a:ext>
            </a:extLst>
          </p:cNvPr>
          <p:cNvSpPr/>
          <p:nvPr/>
        </p:nvSpPr>
        <p:spPr>
          <a:xfrm>
            <a:off x="5723169" y="2641601"/>
            <a:ext cx="1364041" cy="359016"/>
          </a:xfrm>
          <a:prstGeom prst="wedgeRoundRectCallout">
            <a:avLst>
              <a:gd name="adj1" fmla="val -105229"/>
              <a:gd name="adj2" fmla="val 163209"/>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a:t>What is this? </a:t>
            </a:r>
          </a:p>
        </p:txBody>
      </p:sp>
    </p:spTree>
    <p:extLst>
      <p:ext uri="{BB962C8B-B14F-4D97-AF65-F5344CB8AC3E}">
        <p14:creationId xmlns:p14="http://schemas.microsoft.com/office/powerpoint/2010/main" val="18931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52AD-EA8B-B01B-DA90-B14ECF47E053}"/>
              </a:ext>
            </a:extLst>
          </p:cNvPr>
          <p:cNvSpPr>
            <a:spLocks noGrp="1"/>
          </p:cNvSpPr>
          <p:nvPr>
            <p:ph type="title"/>
          </p:nvPr>
        </p:nvSpPr>
        <p:spPr/>
        <p:txBody>
          <a:bodyPr/>
          <a:lstStyle/>
          <a:p>
            <a:r>
              <a:rPr lang="en-US"/>
              <a:t>Bit Encoder</a:t>
            </a:r>
          </a:p>
        </p:txBody>
      </p:sp>
      <p:sp>
        <p:nvSpPr>
          <p:cNvPr id="3" name="Content Placeholder 2">
            <a:extLst>
              <a:ext uri="{FF2B5EF4-FFF2-40B4-BE49-F238E27FC236}">
                <a16:creationId xmlns:a16="http://schemas.microsoft.com/office/drawing/2014/main" id="{0FDC883B-486D-1073-9B60-5D1043AD4BE0}"/>
              </a:ext>
            </a:extLst>
          </p:cNvPr>
          <p:cNvSpPr>
            <a:spLocks noGrp="1"/>
          </p:cNvSpPr>
          <p:nvPr>
            <p:ph sz="quarter" idx="13"/>
          </p:nvPr>
        </p:nvSpPr>
        <p:spPr>
          <a:xfrm>
            <a:off x="244131" y="1175712"/>
            <a:ext cx="11703740" cy="5066294"/>
          </a:xfrm>
        </p:spPr>
        <p:txBody>
          <a:bodyPr/>
          <a:lstStyle/>
          <a:p>
            <a:r>
              <a:rPr lang="en-US" b="1"/>
              <a:t>Task 1: Bit-wise LED Encoder</a:t>
            </a:r>
          </a:p>
          <a:p>
            <a:r>
              <a:rPr lang="en-US"/>
              <a:t>Write a function that takes an integer and changes the LED states according to its lower 4 bits</a:t>
            </a:r>
          </a:p>
          <a:p>
            <a:pPr lvl="1"/>
            <a:r>
              <a:rPr lang="en-US"/>
              <a:t>0 ~ LED is off, 1 ~ LED is on</a:t>
            </a:r>
          </a:p>
          <a:p>
            <a:pPr lvl="2"/>
            <a:endParaRPr lang="en-US"/>
          </a:p>
          <a:p>
            <a:pPr lvl="1"/>
            <a:endParaRPr lang="en-US"/>
          </a:p>
          <a:p>
            <a:pPr marL="127000" lvl="1" indent="0">
              <a:buNone/>
            </a:pPr>
            <a:r>
              <a:rPr lang="en-US" b="1"/>
              <a:t>Useful to remember</a:t>
            </a:r>
          </a:p>
          <a:p>
            <a:pPr lvl="1"/>
            <a:r>
              <a:rPr lang="en-US"/>
              <a:t>Bitwise operators: </a:t>
            </a:r>
            <a:r>
              <a:rPr lang="en-US" b="1">
                <a:latin typeface="Courier New" panose="02070309020205020404" pitchFamily="49" charset="0"/>
                <a:cs typeface="Courier New" panose="02070309020205020404" pitchFamily="49" charset="0"/>
              </a:rPr>
              <a:t>&amp;</a:t>
            </a:r>
            <a:r>
              <a:rPr lang="en-US"/>
              <a:t> (AND), </a:t>
            </a:r>
            <a:r>
              <a:rPr lang="en-US" b="1">
                <a:latin typeface="Courier New" panose="02070309020205020404" pitchFamily="49" charset="0"/>
                <a:cs typeface="Courier New" panose="02070309020205020404" pitchFamily="49" charset="0"/>
              </a:rPr>
              <a:t>|</a:t>
            </a:r>
            <a:r>
              <a:rPr lang="en-US"/>
              <a:t> (OR), </a:t>
            </a:r>
            <a:r>
              <a:rPr lang="en-US" b="1">
                <a:latin typeface="Courier New" panose="02070309020205020404" pitchFamily="49" charset="0"/>
                <a:cs typeface="Courier New" panose="02070309020205020404" pitchFamily="49" charset="0"/>
              </a:rPr>
              <a:t>~</a:t>
            </a:r>
            <a:r>
              <a:rPr lang="en-US"/>
              <a:t> (negation)</a:t>
            </a:r>
          </a:p>
          <a:p>
            <a:pPr lvl="1"/>
            <a:r>
              <a:rPr lang="en-US"/>
              <a:t>Bit shifts </a:t>
            </a:r>
            <a:r>
              <a:rPr lang="en-US" b="1">
                <a:latin typeface="Courier New" panose="02070309020205020404" pitchFamily="49" charset="0"/>
                <a:cs typeface="Courier New" panose="02070309020205020404" pitchFamily="49" charset="0"/>
              </a:rPr>
              <a:t>&lt;&lt;</a:t>
            </a:r>
            <a:r>
              <a:rPr lang="en-US"/>
              <a:t>, </a:t>
            </a:r>
            <a:r>
              <a:rPr lang="en-US" b="1">
                <a:latin typeface="Courier New" panose="02070309020205020404" pitchFamily="49" charset="0"/>
                <a:cs typeface="Courier New" panose="02070309020205020404" pitchFamily="49" charset="0"/>
              </a:rPr>
              <a:t>&gt;&gt;</a:t>
            </a:r>
            <a:endParaRPr lang="en-US"/>
          </a:p>
          <a:p>
            <a:pPr marL="127000" lvl="1" indent="0">
              <a:buNone/>
            </a:pPr>
            <a:endParaRPr lang="en-US"/>
          </a:p>
          <a:p>
            <a:pPr marL="127000" lvl="1" indent="0">
              <a:buNone/>
            </a:pPr>
            <a:r>
              <a:rPr lang="en-US" b="1"/>
              <a:t>Test it (try to display some constant values)</a:t>
            </a:r>
          </a:p>
          <a:p>
            <a:pPr lvl="2"/>
            <a:endParaRPr lang="en-US"/>
          </a:p>
          <a:p>
            <a:endParaRPr lang="en-US"/>
          </a:p>
        </p:txBody>
      </p:sp>
      <p:sp>
        <p:nvSpPr>
          <p:cNvPr id="4" name="Content Placeholder 3">
            <a:extLst>
              <a:ext uri="{FF2B5EF4-FFF2-40B4-BE49-F238E27FC236}">
                <a16:creationId xmlns:a16="http://schemas.microsoft.com/office/drawing/2014/main" id="{88BC1CF5-3C03-DF30-8E8E-15FA2B9030FB}"/>
              </a:ext>
            </a:extLst>
          </p:cNvPr>
          <p:cNvSpPr>
            <a:spLocks noGrp="1"/>
          </p:cNvSpPr>
          <p:nvPr>
            <p:ph sz="quarter" idx="14"/>
          </p:nvPr>
        </p:nvSpPr>
        <p:spPr/>
        <p:txBody>
          <a:bodyPr/>
          <a:lstStyle/>
          <a:p>
            <a:endParaRPr lang="en-US"/>
          </a:p>
        </p:txBody>
      </p:sp>
      <p:grpSp>
        <p:nvGrpSpPr>
          <p:cNvPr id="23" name="Group 22">
            <a:extLst>
              <a:ext uri="{FF2B5EF4-FFF2-40B4-BE49-F238E27FC236}">
                <a16:creationId xmlns:a16="http://schemas.microsoft.com/office/drawing/2014/main" id="{628FFB0F-E390-A0BA-3D5A-24398F44B7B7}"/>
              </a:ext>
            </a:extLst>
          </p:cNvPr>
          <p:cNvGrpSpPr/>
          <p:nvPr/>
        </p:nvGrpSpPr>
        <p:grpSpPr>
          <a:xfrm>
            <a:off x="3416281" y="2585021"/>
            <a:ext cx="216024" cy="864096"/>
            <a:chOff x="6156176" y="2996952"/>
            <a:chExt cx="216024" cy="864096"/>
          </a:xfrm>
        </p:grpSpPr>
        <p:sp>
          <p:nvSpPr>
            <p:cNvPr id="24" name="Rectangle 23">
              <a:extLst>
                <a:ext uri="{FF2B5EF4-FFF2-40B4-BE49-F238E27FC236}">
                  <a16:creationId xmlns:a16="http://schemas.microsoft.com/office/drawing/2014/main" id="{4798DF7E-28DA-3FE3-B93F-290EF933B676}"/>
                </a:ext>
              </a:extLst>
            </p:cNvPr>
            <p:cNvSpPr/>
            <p:nvPr/>
          </p:nvSpPr>
          <p:spPr>
            <a:xfrm>
              <a:off x="6156176" y="2996952"/>
              <a:ext cx="216024" cy="21602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C70B00C2-0B39-35AD-E17D-444048D68822}"/>
                </a:ext>
              </a:extLst>
            </p:cNvPr>
            <p:cNvSpPr/>
            <p:nvPr/>
          </p:nvSpPr>
          <p:spPr>
            <a:xfrm>
              <a:off x="6156176" y="3212976"/>
              <a:ext cx="216024" cy="216024"/>
            </a:xfrm>
            <a:prstGeom prst="rect">
              <a:avLst/>
            </a:prstGeom>
            <a:solidFill>
              <a:srgbClr val="FF0000"/>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4A15389-3880-B3C2-3D40-5CA9E9A1FADD}"/>
                </a:ext>
              </a:extLst>
            </p:cNvPr>
            <p:cNvSpPr/>
            <p:nvPr/>
          </p:nvSpPr>
          <p:spPr>
            <a:xfrm>
              <a:off x="6156176" y="3434146"/>
              <a:ext cx="216024" cy="21602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99771673-E32A-680A-DA22-919C9F389619}"/>
                </a:ext>
              </a:extLst>
            </p:cNvPr>
            <p:cNvSpPr/>
            <p:nvPr/>
          </p:nvSpPr>
          <p:spPr>
            <a:xfrm>
              <a:off x="6156176" y="3645024"/>
              <a:ext cx="216024" cy="216024"/>
            </a:xfrm>
            <a:prstGeom prst="rect">
              <a:avLst/>
            </a:prstGeom>
            <a:solidFill>
              <a:srgbClr val="FF0000"/>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TextBox 27">
            <a:extLst>
              <a:ext uri="{FF2B5EF4-FFF2-40B4-BE49-F238E27FC236}">
                <a16:creationId xmlns:a16="http://schemas.microsoft.com/office/drawing/2014/main" id="{549594CB-998E-CA53-95E2-C740EF3067E9}"/>
              </a:ext>
            </a:extLst>
          </p:cNvPr>
          <p:cNvSpPr txBox="1"/>
          <p:nvPr/>
        </p:nvSpPr>
        <p:spPr>
          <a:xfrm>
            <a:off x="1976914" y="2832403"/>
            <a:ext cx="1646605" cy="369332"/>
          </a:xfrm>
          <a:prstGeom prst="rect">
            <a:avLst/>
          </a:prstGeom>
          <a:noFill/>
        </p:spPr>
        <p:txBody>
          <a:bodyPr wrap="none" rtlCol="0">
            <a:spAutoFit/>
          </a:bodyPr>
          <a:lstStyle/>
          <a:p>
            <a:r>
              <a:rPr lang="en-US"/>
              <a:t>5 = </a:t>
            </a:r>
            <a:r>
              <a:rPr lang="en-US" b="1">
                <a:solidFill>
                  <a:srgbClr val="C00000"/>
                </a:solidFill>
              </a:rPr>
              <a:t>0101</a:t>
            </a:r>
            <a:r>
              <a:rPr lang="en-US"/>
              <a:t>b =</a:t>
            </a:r>
          </a:p>
        </p:txBody>
      </p:sp>
      <p:grpSp>
        <p:nvGrpSpPr>
          <p:cNvPr id="29" name="Group 28">
            <a:extLst>
              <a:ext uri="{FF2B5EF4-FFF2-40B4-BE49-F238E27FC236}">
                <a16:creationId xmlns:a16="http://schemas.microsoft.com/office/drawing/2014/main" id="{4AA040D8-AAB2-51FD-E54B-00B0982CBCA5}"/>
              </a:ext>
            </a:extLst>
          </p:cNvPr>
          <p:cNvGrpSpPr/>
          <p:nvPr/>
        </p:nvGrpSpPr>
        <p:grpSpPr>
          <a:xfrm>
            <a:off x="6774599" y="2585021"/>
            <a:ext cx="216024" cy="864096"/>
            <a:chOff x="6156176" y="2996952"/>
            <a:chExt cx="216024" cy="864096"/>
          </a:xfrm>
        </p:grpSpPr>
        <p:sp>
          <p:nvSpPr>
            <p:cNvPr id="30" name="Rectangle 29">
              <a:extLst>
                <a:ext uri="{FF2B5EF4-FFF2-40B4-BE49-F238E27FC236}">
                  <a16:creationId xmlns:a16="http://schemas.microsoft.com/office/drawing/2014/main" id="{E3442DE5-DC5C-130E-E482-1B40AD53BC5E}"/>
                </a:ext>
              </a:extLst>
            </p:cNvPr>
            <p:cNvSpPr/>
            <p:nvPr/>
          </p:nvSpPr>
          <p:spPr>
            <a:xfrm>
              <a:off x="6156176" y="2996952"/>
              <a:ext cx="216024" cy="216024"/>
            </a:xfrm>
            <a:prstGeom prst="rect">
              <a:avLst/>
            </a:prstGeom>
            <a:solidFill>
              <a:srgbClr val="FF0000"/>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67932699-ABC3-6E71-8554-497FC86E2B35}"/>
                </a:ext>
              </a:extLst>
            </p:cNvPr>
            <p:cNvSpPr/>
            <p:nvPr/>
          </p:nvSpPr>
          <p:spPr>
            <a:xfrm>
              <a:off x="6156176" y="3212976"/>
              <a:ext cx="216024" cy="21602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80EF0B04-E1E0-EE7E-C14C-1CD787045CC0}"/>
                </a:ext>
              </a:extLst>
            </p:cNvPr>
            <p:cNvSpPr/>
            <p:nvPr/>
          </p:nvSpPr>
          <p:spPr>
            <a:xfrm>
              <a:off x="6156176" y="3434146"/>
              <a:ext cx="216024" cy="216024"/>
            </a:xfrm>
            <a:prstGeom prst="rect">
              <a:avLst/>
            </a:prstGeom>
            <a:solidFill>
              <a:srgbClr val="FF0000"/>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574B3768-D3F7-7E48-53DE-F853B63A42D2}"/>
                </a:ext>
              </a:extLst>
            </p:cNvPr>
            <p:cNvSpPr/>
            <p:nvPr/>
          </p:nvSpPr>
          <p:spPr>
            <a:xfrm>
              <a:off x="6156176" y="3645024"/>
              <a:ext cx="216024" cy="216024"/>
            </a:xfrm>
            <a:prstGeom prst="rect">
              <a:avLst/>
            </a:prstGeom>
            <a:solidFill>
              <a:srgbClr val="FF0000"/>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34" name="TextBox 33">
            <a:extLst>
              <a:ext uri="{FF2B5EF4-FFF2-40B4-BE49-F238E27FC236}">
                <a16:creationId xmlns:a16="http://schemas.microsoft.com/office/drawing/2014/main" id="{7C0838D1-1DA2-C487-5D86-B501FE7F0AB1}"/>
              </a:ext>
            </a:extLst>
          </p:cNvPr>
          <p:cNvSpPr txBox="1"/>
          <p:nvPr/>
        </p:nvSpPr>
        <p:spPr>
          <a:xfrm>
            <a:off x="5269143" y="2832403"/>
            <a:ext cx="1792478" cy="369332"/>
          </a:xfrm>
          <a:prstGeom prst="rect">
            <a:avLst/>
          </a:prstGeom>
          <a:noFill/>
        </p:spPr>
        <p:txBody>
          <a:bodyPr wrap="none" rtlCol="0">
            <a:spAutoFit/>
          </a:bodyPr>
          <a:lstStyle/>
          <a:p>
            <a:r>
              <a:rPr lang="en-US"/>
              <a:t>11 = </a:t>
            </a:r>
            <a:r>
              <a:rPr lang="en-US" b="1">
                <a:solidFill>
                  <a:srgbClr val="C00000"/>
                </a:solidFill>
              </a:rPr>
              <a:t>1011</a:t>
            </a:r>
            <a:r>
              <a:rPr lang="en-US"/>
              <a:t>b =</a:t>
            </a:r>
          </a:p>
        </p:txBody>
      </p:sp>
      <p:grpSp>
        <p:nvGrpSpPr>
          <p:cNvPr id="35" name="Group 34">
            <a:extLst>
              <a:ext uri="{FF2B5EF4-FFF2-40B4-BE49-F238E27FC236}">
                <a16:creationId xmlns:a16="http://schemas.microsoft.com/office/drawing/2014/main" id="{E54C9B62-60C2-C3A4-7F88-57C3906785D2}"/>
              </a:ext>
            </a:extLst>
          </p:cNvPr>
          <p:cNvGrpSpPr/>
          <p:nvPr/>
        </p:nvGrpSpPr>
        <p:grpSpPr>
          <a:xfrm>
            <a:off x="10329842" y="2585021"/>
            <a:ext cx="216024" cy="864096"/>
            <a:chOff x="6156176" y="2996952"/>
            <a:chExt cx="216024" cy="864096"/>
          </a:xfrm>
        </p:grpSpPr>
        <p:sp>
          <p:nvSpPr>
            <p:cNvPr id="36" name="Rectangle 35">
              <a:extLst>
                <a:ext uri="{FF2B5EF4-FFF2-40B4-BE49-F238E27FC236}">
                  <a16:creationId xmlns:a16="http://schemas.microsoft.com/office/drawing/2014/main" id="{7DDA7486-13BF-0EEA-D64C-856CF776F320}"/>
                </a:ext>
              </a:extLst>
            </p:cNvPr>
            <p:cNvSpPr/>
            <p:nvPr/>
          </p:nvSpPr>
          <p:spPr>
            <a:xfrm>
              <a:off x="6156176" y="2996952"/>
              <a:ext cx="216024" cy="21602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5CC415C9-5872-A71A-15A3-D3438B2D91C7}"/>
                </a:ext>
              </a:extLst>
            </p:cNvPr>
            <p:cNvSpPr/>
            <p:nvPr/>
          </p:nvSpPr>
          <p:spPr>
            <a:xfrm>
              <a:off x="6156176" y="3212976"/>
              <a:ext cx="216024" cy="216024"/>
            </a:xfrm>
            <a:prstGeom prst="rect">
              <a:avLst/>
            </a:prstGeom>
            <a:solidFill>
              <a:srgbClr val="FF0000"/>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BD57037C-398F-D4D5-B777-5D17D6224203}"/>
                </a:ext>
              </a:extLst>
            </p:cNvPr>
            <p:cNvSpPr/>
            <p:nvPr/>
          </p:nvSpPr>
          <p:spPr>
            <a:xfrm>
              <a:off x="6156176" y="3434146"/>
              <a:ext cx="216024" cy="216024"/>
            </a:xfrm>
            <a:prstGeom prst="rect">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A130AFDA-59BC-E091-6360-390DF4EC2678}"/>
                </a:ext>
              </a:extLst>
            </p:cNvPr>
            <p:cNvSpPr/>
            <p:nvPr/>
          </p:nvSpPr>
          <p:spPr>
            <a:xfrm>
              <a:off x="6156176" y="3645024"/>
              <a:ext cx="216024" cy="216024"/>
            </a:xfrm>
            <a:prstGeom prst="rect">
              <a:avLst/>
            </a:prstGeom>
            <a:solidFill>
              <a:srgbClr val="FF0000"/>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40" name="TextBox 39">
            <a:extLst>
              <a:ext uri="{FF2B5EF4-FFF2-40B4-BE49-F238E27FC236}">
                <a16:creationId xmlns:a16="http://schemas.microsoft.com/office/drawing/2014/main" id="{32999B4B-36C4-73CA-5895-64D31DD8B4A2}"/>
              </a:ext>
            </a:extLst>
          </p:cNvPr>
          <p:cNvSpPr txBox="1"/>
          <p:nvPr/>
        </p:nvSpPr>
        <p:spPr>
          <a:xfrm>
            <a:off x="8658343" y="2832403"/>
            <a:ext cx="1938351" cy="369332"/>
          </a:xfrm>
          <a:prstGeom prst="rect">
            <a:avLst/>
          </a:prstGeom>
          <a:noFill/>
        </p:spPr>
        <p:txBody>
          <a:bodyPr wrap="none" rtlCol="0">
            <a:spAutoFit/>
          </a:bodyPr>
          <a:lstStyle/>
          <a:p>
            <a:r>
              <a:rPr lang="en-US"/>
              <a:t>21 = </a:t>
            </a:r>
            <a:r>
              <a:rPr lang="en-US">
                <a:solidFill>
                  <a:schemeClr val="bg1">
                    <a:lumMod val="75000"/>
                  </a:schemeClr>
                </a:solidFill>
              </a:rPr>
              <a:t>1</a:t>
            </a:r>
            <a:r>
              <a:rPr lang="en-US" b="1">
                <a:solidFill>
                  <a:srgbClr val="C00000"/>
                </a:solidFill>
              </a:rPr>
              <a:t>0101</a:t>
            </a:r>
            <a:r>
              <a:rPr lang="en-US"/>
              <a:t>b =</a:t>
            </a:r>
          </a:p>
        </p:txBody>
      </p:sp>
      <p:sp>
        <p:nvSpPr>
          <p:cNvPr id="41" name="Slide Number Placeholder 40">
            <a:extLst>
              <a:ext uri="{FF2B5EF4-FFF2-40B4-BE49-F238E27FC236}">
                <a16:creationId xmlns:a16="http://schemas.microsoft.com/office/drawing/2014/main" id="{427B9ED6-BC24-6208-90E6-A51DE95890AB}"/>
              </a:ext>
            </a:extLst>
          </p:cNvPr>
          <p:cNvSpPr>
            <a:spLocks noGrp="1"/>
          </p:cNvSpPr>
          <p:nvPr>
            <p:ph type="sldNum" sz="quarter" idx="12"/>
          </p:nvPr>
        </p:nvSpPr>
        <p:spPr/>
        <p:txBody>
          <a:bodyPr/>
          <a:lstStyle/>
          <a:p>
            <a:fld id="{DD144762-C3B5-42E9-94DB-4A2AA3CF9556}" type="slidenum">
              <a:rPr lang="cs-CZ" smtClean="0"/>
              <a:pPr/>
              <a:t>45</a:t>
            </a:fld>
            <a:endParaRPr lang="cs-CZ"/>
          </a:p>
        </p:txBody>
      </p:sp>
    </p:spTree>
    <p:extLst>
      <p:ext uri="{BB962C8B-B14F-4D97-AF65-F5344CB8AC3E}">
        <p14:creationId xmlns:p14="http://schemas.microsoft.com/office/powerpoint/2010/main" val="578714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25EA-1C17-A82C-50FA-7E6443D85DDC}"/>
              </a:ext>
            </a:extLst>
          </p:cNvPr>
          <p:cNvSpPr>
            <a:spLocks noGrp="1"/>
          </p:cNvSpPr>
          <p:nvPr>
            <p:ph type="title"/>
          </p:nvPr>
        </p:nvSpPr>
        <p:spPr/>
        <p:txBody>
          <a:bodyPr/>
          <a:lstStyle/>
          <a:p>
            <a:r>
              <a:rPr lang="en-US"/>
              <a:t>Continuous Counting</a:t>
            </a:r>
          </a:p>
        </p:txBody>
      </p:sp>
      <p:sp>
        <p:nvSpPr>
          <p:cNvPr id="3" name="Content Placeholder 2">
            <a:extLst>
              <a:ext uri="{FF2B5EF4-FFF2-40B4-BE49-F238E27FC236}">
                <a16:creationId xmlns:a16="http://schemas.microsoft.com/office/drawing/2014/main" id="{81BA2561-6B6D-EA0C-A9EB-01DF12791104}"/>
              </a:ext>
            </a:extLst>
          </p:cNvPr>
          <p:cNvSpPr>
            <a:spLocks noGrp="1"/>
          </p:cNvSpPr>
          <p:nvPr>
            <p:ph sz="quarter" idx="13"/>
          </p:nvPr>
        </p:nvSpPr>
        <p:spPr>
          <a:xfrm>
            <a:off x="244130" y="1175712"/>
            <a:ext cx="11703739" cy="5066294"/>
          </a:xfrm>
        </p:spPr>
        <p:txBody>
          <a:bodyPr/>
          <a:lstStyle/>
          <a:p>
            <a:r>
              <a:rPr lang="en-US" b="1"/>
              <a:t>Task 2: Continuous Counting</a:t>
            </a:r>
          </a:p>
          <a:p>
            <a:r>
              <a:rPr lang="en-US"/>
              <a:t>Create a counter that continuously increments itself (modulo 16)</a:t>
            </a:r>
          </a:p>
          <a:p>
            <a:pPr lvl="1"/>
            <a:r>
              <a:rPr lang="en-US"/>
              <a:t>With reasonable interval (e.g., 1s)</a:t>
            </a:r>
          </a:p>
          <a:p>
            <a:pPr lvl="1"/>
            <a:r>
              <a:rPr lang="en-US"/>
              <a:t>Use the same approach as in Lab02 (avoid </a:t>
            </a:r>
            <a:r>
              <a:rPr lang="en-US" b="1">
                <a:latin typeface="Courier New" panose="02070309020205020404" pitchFamily="49" charset="0"/>
                <a:cs typeface="Courier New" panose="02070309020205020404" pitchFamily="49" charset="0"/>
              </a:rPr>
              <a:t>delay()</a:t>
            </a:r>
            <a:r>
              <a:rPr lang="en-US"/>
              <a:t>or other attempts to block the </a:t>
            </a:r>
            <a:r>
              <a:rPr lang="en-US" b="1">
                <a:latin typeface="Courier New" panose="02070309020205020404" pitchFamily="49" charset="0"/>
                <a:cs typeface="Courier New" panose="02070309020205020404" pitchFamily="49" charset="0"/>
              </a:rPr>
              <a:t>loop()</a:t>
            </a:r>
            <a:r>
              <a:rPr lang="en-US"/>
              <a:t>)</a:t>
            </a:r>
          </a:p>
          <a:p>
            <a:endParaRPr lang="en-US"/>
          </a:p>
          <a:p>
            <a:r>
              <a:rPr lang="en-US" b="1"/>
              <a:t>Display the value of the counter on LEDs</a:t>
            </a:r>
          </a:p>
          <a:p>
            <a:pPr lvl="1"/>
            <a:r>
              <a:rPr lang="en-US"/>
              <a:t>Using the function from Task 1</a:t>
            </a:r>
          </a:p>
          <a:p>
            <a:endParaRPr lang="en-US"/>
          </a:p>
        </p:txBody>
      </p:sp>
      <p:sp>
        <p:nvSpPr>
          <p:cNvPr id="4" name="Content Placeholder 3">
            <a:extLst>
              <a:ext uri="{FF2B5EF4-FFF2-40B4-BE49-F238E27FC236}">
                <a16:creationId xmlns:a16="http://schemas.microsoft.com/office/drawing/2014/main" id="{63747848-8159-6A78-6136-59742DF4FF9D}"/>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5554A0DF-0321-578E-B4D4-DE27745BFF41}"/>
              </a:ext>
            </a:extLst>
          </p:cNvPr>
          <p:cNvSpPr>
            <a:spLocks noGrp="1"/>
          </p:cNvSpPr>
          <p:nvPr>
            <p:ph type="sldNum" sz="quarter" idx="12"/>
          </p:nvPr>
        </p:nvSpPr>
        <p:spPr/>
        <p:txBody>
          <a:bodyPr/>
          <a:lstStyle/>
          <a:p>
            <a:fld id="{DD144762-C3B5-42E9-94DB-4A2AA3CF9556}" type="slidenum">
              <a:rPr lang="cs-CZ" smtClean="0"/>
              <a:pPr/>
              <a:t>46</a:t>
            </a:fld>
            <a:endParaRPr lang="cs-CZ"/>
          </a:p>
        </p:txBody>
      </p:sp>
    </p:spTree>
    <p:extLst>
      <p:ext uri="{BB962C8B-B14F-4D97-AF65-F5344CB8AC3E}">
        <p14:creationId xmlns:p14="http://schemas.microsoft.com/office/powerpoint/2010/main" val="102895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75A2-89CA-A0B0-3E98-EF056F2C8A8E}"/>
              </a:ext>
            </a:extLst>
          </p:cNvPr>
          <p:cNvSpPr>
            <a:spLocks noGrp="1"/>
          </p:cNvSpPr>
          <p:nvPr>
            <p:ph type="title"/>
          </p:nvPr>
        </p:nvSpPr>
        <p:spPr/>
        <p:txBody>
          <a:bodyPr/>
          <a:lstStyle/>
          <a:p>
            <a:r>
              <a:rPr lang="en-US"/>
              <a:t>Buttons</a:t>
            </a:r>
          </a:p>
        </p:txBody>
      </p:sp>
      <p:sp>
        <p:nvSpPr>
          <p:cNvPr id="3" name="Content Placeholder 2">
            <a:extLst>
              <a:ext uri="{FF2B5EF4-FFF2-40B4-BE49-F238E27FC236}">
                <a16:creationId xmlns:a16="http://schemas.microsoft.com/office/drawing/2014/main" id="{28BAFF18-FC82-D892-957A-B008F0B56111}"/>
              </a:ext>
            </a:extLst>
          </p:cNvPr>
          <p:cNvSpPr>
            <a:spLocks noGrp="1"/>
          </p:cNvSpPr>
          <p:nvPr>
            <p:ph sz="quarter" idx="13"/>
          </p:nvPr>
        </p:nvSpPr>
        <p:spPr>
          <a:xfrm>
            <a:off x="244130" y="1175712"/>
            <a:ext cx="11703739" cy="5066294"/>
          </a:xfrm>
        </p:spPr>
        <p:txBody>
          <a:bodyPr>
            <a:normAutofit/>
          </a:bodyPr>
          <a:lstStyle/>
          <a:p>
            <a:r>
              <a:rPr lang="en-US" b="1"/>
              <a:t>Setup</a:t>
            </a:r>
          </a:p>
          <a:p>
            <a:r>
              <a:rPr lang="en-US" b="1" err="1">
                <a:latin typeface="Courier New" panose="02070309020205020404" pitchFamily="49" charset="0"/>
                <a:cs typeface="Courier New" panose="02070309020205020404" pitchFamily="49" charset="0"/>
              </a:rPr>
              <a:t>pinMode</a:t>
            </a:r>
            <a:r>
              <a:rPr lang="en-US" b="1">
                <a:latin typeface="Courier New" panose="02070309020205020404" pitchFamily="49" charset="0"/>
                <a:cs typeface="Courier New" panose="02070309020205020404" pitchFamily="49" charset="0"/>
              </a:rPr>
              <a:t>(button1_pin, INPUT)</a:t>
            </a:r>
          </a:p>
          <a:p>
            <a:pPr lvl="1"/>
            <a:r>
              <a:rPr lang="en-US">
                <a:solidFill>
                  <a:schemeClr val="accent3">
                    <a:lumMod val="50000"/>
                    <a:lumOff val="50000"/>
                  </a:schemeClr>
                </a:solidFill>
              </a:rPr>
              <a:t>Actually, this should be the default, but do it anyway (makes it clearer)</a:t>
            </a:r>
          </a:p>
          <a:p>
            <a:endParaRPr lang="en-US"/>
          </a:p>
          <a:p>
            <a:r>
              <a:rPr lang="en-US" b="1"/>
              <a:t>Get button state</a:t>
            </a:r>
          </a:p>
          <a:p>
            <a:r>
              <a:rPr lang="en-US" b="1" err="1">
                <a:latin typeface="Courier New" panose="02070309020205020404" pitchFamily="49" charset="0"/>
                <a:cs typeface="Courier New" panose="02070309020205020404" pitchFamily="49" charset="0"/>
              </a:rPr>
              <a:t>digitalRead</a:t>
            </a:r>
            <a:r>
              <a:rPr lang="en-US" b="1">
                <a:latin typeface="Courier New" panose="02070309020205020404" pitchFamily="49" charset="0"/>
                <a:cs typeface="Courier New" panose="02070309020205020404" pitchFamily="49" charset="0"/>
              </a:rPr>
              <a:t>(button1_pin)</a:t>
            </a:r>
          </a:p>
          <a:p>
            <a:pPr lvl="1"/>
            <a:r>
              <a:rPr lang="cs-CZ"/>
              <a:t>Inverse</a:t>
            </a:r>
            <a:r>
              <a:rPr lang="en-US"/>
              <a:t> (pullup)</a:t>
            </a:r>
            <a:r>
              <a:rPr lang="cs-CZ"/>
              <a:t> </a:t>
            </a:r>
            <a:r>
              <a:rPr lang="cs-CZ" err="1"/>
              <a:t>logic</a:t>
            </a:r>
            <a:r>
              <a:rPr lang="cs-CZ"/>
              <a:t> (</a:t>
            </a:r>
            <a:r>
              <a:rPr lang="cs-CZ" b="1" err="1">
                <a:latin typeface="Courier New" panose="02070309020205020404" pitchFamily="49" charset="0"/>
                <a:cs typeface="Courier New" panose="02070309020205020404" pitchFamily="49" charset="0"/>
              </a:rPr>
              <a:t>false</a:t>
            </a:r>
            <a:r>
              <a:rPr lang="en-US"/>
              <a:t> ~ button is pressed)</a:t>
            </a:r>
          </a:p>
          <a:p>
            <a:endParaRPr lang="en-US"/>
          </a:p>
          <a:p>
            <a:r>
              <a:rPr lang="en-US"/>
              <a:t>Need to be checked periodically in the main loop</a:t>
            </a:r>
          </a:p>
          <a:p>
            <a:pPr lvl="1"/>
            <a:r>
              <a:rPr lang="en-US"/>
              <a:t>Note (no need to address this): buttons not perfect (creates a short oscillation effect - as if the button is pressed and released in quick succession a few times).</a:t>
            </a:r>
          </a:p>
        </p:txBody>
      </p:sp>
      <p:sp>
        <p:nvSpPr>
          <p:cNvPr id="4" name="Content Placeholder 3">
            <a:extLst>
              <a:ext uri="{FF2B5EF4-FFF2-40B4-BE49-F238E27FC236}">
                <a16:creationId xmlns:a16="http://schemas.microsoft.com/office/drawing/2014/main" id="{6B473A12-58A7-1B13-AFE6-7E9DE8D69FCF}"/>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975F77C6-975F-1CF3-34FE-A5A318C11354}"/>
              </a:ext>
            </a:extLst>
          </p:cNvPr>
          <p:cNvSpPr>
            <a:spLocks noGrp="1"/>
          </p:cNvSpPr>
          <p:nvPr>
            <p:ph type="sldNum" sz="quarter" idx="12"/>
          </p:nvPr>
        </p:nvSpPr>
        <p:spPr/>
        <p:txBody>
          <a:bodyPr/>
          <a:lstStyle/>
          <a:p>
            <a:fld id="{DD144762-C3B5-42E9-94DB-4A2AA3CF9556}" type="slidenum">
              <a:rPr lang="cs-CZ" smtClean="0"/>
              <a:pPr/>
              <a:t>47</a:t>
            </a:fld>
            <a:endParaRPr lang="cs-CZ"/>
          </a:p>
        </p:txBody>
      </p:sp>
    </p:spTree>
    <p:extLst>
      <p:ext uri="{BB962C8B-B14F-4D97-AF65-F5344CB8AC3E}">
        <p14:creationId xmlns:p14="http://schemas.microsoft.com/office/powerpoint/2010/main" val="263395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75EE-E0E4-45E4-BC05-31F076589695}"/>
              </a:ext>
            </a:extLst>
          </p:cNvPr>
          <p:cNvSpPr>
            <a:spLocks noGrp="1"/>
          </p:cNvSpPr>
          <p:nvPr>
            <p:ph type="title"/>
          </p:nvPr>
        </p:nvSpPr>
        <p:spPr/>
        <p:txBody>
          <a:bodyPr/>
          <a:lstStyle/>
          <a:p>
            <a:r>
              <a:rPr lang="en-US"/>
              <a:t>Buttons Controlling Counter</a:t>
            </a:r>
          </a:p>
        </p:txBody>
      </p:sp>
      <p:sp>
        <p:nvSpPr>
          <p:cNvPr id="3" name="Content Placeholder 2">
            <a:extLst>
              <a:ext uri="{FF2B5EF4-FFF2-40B4-BE49-F238E27FC236}">
                <a16:creationId xmlns:a16="http://schemas.microsoft.com/office/drawing/2014/main" id="{97868A25-6D02-4CBB-DB30-7986892FB248}"/>
              </a:ext>
            </a:extLst>
          </p:cNvPr>
          <p:cNvSpPr>
            <a:spLocks noGrp="1"/>
          </p:cNvSpPr>
          <p:nvPr>
            <p:ph sz="quarter" idx="13"/>
          </p:nvPr>
        </p:nvSpPr>
        <p:spPr>
          <a:xfrm>
            <a:off x="244130" y="1175712"/>
            <a:ext cx="11703739" cy="5066294"/>
          </a:xfrm>
        </p:spPr>
        <p:txBody>
          <a:bodyPr>
            <a:normAutofit/>
          </a:bodyPr>
          <a:lstStyle/>
          <a:p>
            <a:r>
              <a:rPr lang="en-US" b="1"/>
              <a:t>Task 3: Increment when the button is pressed</a:t>
            </a:r>
          </a:p>
          <a:p>
            <a:r>
              <a:rPr lang="en-US"/>
              <a:t>Update the code so the counter is incremented only when button #1 is in a pressed state (is being held down)</a:t>
            </a:r>
          </a:p>
          <a:p>
            <a:r>
              <a:rPr lang="en-US"/>
              <a:t>The speed of the counter updates should remain the same</a:t>
            </a:r>
          </a:p>
          <a:p>
            <a:pPr lvl="1"/>
            <a:endParaRPr lang="en-US"/>
          </a:p>
          <a:p>
            <a:r>
              <a:rPr lang="en-US" b="1"/>
              <a:t>Small improvement</a:t>
            </a:r>
          </a:p>
          <a:p>
            <a:r>
              <a:rPr lang="en-US"/>
              <a:t>The counter is incremented once at the exact moment the button is pressed (changes its state from up to down) and then it continues in regular intervals</a:t>
            </a:r>
          </a:p>
          <a:p>
            <a:pPr lvl="1"/>
            <a:r>
              <a:rPr lang="en-US"/>
              <a:t>The beginning of the interval starts when the button goes down</a:t>
            </a:r>
          </a:p>
          <a:p>
            <a:endParaRPr lang="en-US"/>
          </a:p>
        </p:txBody>
      </p:sp>
      <p:sp>
        <p:nvSpPr>
          <p:cNvPr id="4" name="Content Placeholder 3">
            <a:extLst>
              <a:ext uri="{FF2B5EF4-FFF2-40B4-BE49-F238E27FC236}">
                <a16:creationId xmlns:a16="http://schemas.microsoft.com/office/drawing/2014/main" id="{94BEAABA-C346-7A0E-2EE5-C53E526BAC5D}"/>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30E23261-91F3-819C-40FB-B4226B7F4C63}"/>
              </a:ext>
            </a:extLst>
          </p:cNvPr>
          <p:cNvSpPr>
            <a:spLocks noGrp="1"/>
          </p:cNvSpPr>
          <p:nvPr>
            <p:ph type="sldNum" sz="quarter" idx="12"/>
          </p:nvPr>
        </p:nvSpPr>
        <p:spPr/>
        <p:txBody>
          <a:bodyPr/>
          <a:lstStyle/>
          <a:p>
            <a:fld id="{DD144762-C3B5-42E9-94DB-4A2AA3CF9556}" type="slidenum">
              <a:rPr lang="cs-CZ" smtClean="0"/>
              <a:pPr/>
              <a:t>48</a:t>
            </a:fld>
            <a:endParaRPr lang="cs-CZ"/>
          </a:p>
        </p:txBody>
      </p:sp>
    </p:spTree>
    <p:extLst>
      <p:ext uri="{BB962C8B-B14F-4D97-AF65-F5344CB8AC3E}">
        <p14:creationId xmlns:p14="http://schemas.microsoft.com/office/powerpoint/2010/main" val="1696592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A76A-4361-7D2F-B477-BE87D4F5AD6B}"/>
              </a:ext>
            </a:extLst>
          </p:cNvPr>
          <p:cNvSpPr>
            <a:spLocks noGrp="1"/>
          </p:cNvSpPr>
          <p:nvPr>
            <p:ph type="title"/>
          </p:nvPr>
        </p:nvSpPr>
        <p:spPr/>
        <p:txBody>
          <a:bodyPr/>
          <a:lstStyle/>
          <a:p>
            <a:r>
              <a:rPr lang="en-US"/>
              <a:t>Buttons Controlling Counter</a:t>
            </a:r>
          </a:p>
        </p:txBody>
      </p:sp>
      <p:sp>
        <p:nvSpPr>
          <p:cNvPr id="3" name="Content Placeholder 2">
            <a:extLst>
              <a:ext uri="{FF2B5EF4-FFF2-40B4-BE49-F238E27FC236}">
                <a16:creationId xmlns:a16="http://schemas.microsoft.com/office/drawing/2014/main" id="{14CFBDBD-B382-B01C-32FE-686C64546318}"/>
              </a:ext>
            </a:extLst>
          </p:cNvPr>
          <p:cNvSpPr>
            <a:spLocks noGrp="1"/>
          </p:cNvSpPr>
          <p:nvPr>
            <p:ph sz="quarter" idx="13"/>
          </p:nvPr>
        </p:nvSpPr>
        <p:spPr>
          <a:xfrm>
            <a:off x="244130" y="1175712"/>
            <a:ext cx="11703739" cy="5066294"/>
          </a:xfrm>
        </p:spPr>
        <p:txBody>
          <a:bodyPr/>
          <a:lstStyle/>
          <a:p>
            <a:r>
              <a:rPr lang="en-US" b="1"/>
              <a:t>Task 4: </a:t>
            </a:r>
          </a:p>
          <a:p>
            <a:r>
              <a:rPr lang="en-US"/>
              <a:t>Create an alternate behavior for the button</a:t>
            </a:r>
          </a:p>
          <a:p>
            <a:pPr marL="342900" indent="-342900">
              <a:buFont typeface="Arial" panose="020B0604020202020204" pitchFamily="34" charset="0"/>
              <a:buChar char="•"/>
            </a:pPr>
            <a:r>
              <a:rPr lang="en-US"/>
              <a:t>But don’t throw your code away yet</a:t>
            </a:r>
          </a:p>
          <a:p>
            <a:endParaRPr lang="en-US"/>
          </a:p>
          <a:p>
            <a:r>
              <a:rPr lang="en-US"/>
              <a:t>Stop/remove the continuous increment of the counter</a:t>
            </a:r>
          </a:p>
          <a:p>
            <a:endParaRPr lang="en-US"/>
          </a:p>
          <a:p>
            <a:r>
              <a:rPr lang="en-US"/>
              <a:t>The counter should increment only when button #1 is pressed (once)</a:t>
            </a:r>
          </a:p>
          <a:p>
            <a:pPr lvl="1"/>
            <a:r>
              <a:rPr lang="en-US"/>
              <a:t>I.e., when the button state changes from not pressed to pressed</a:t>
            </a:r>
          </a:p>
          <a:p>
            <a:pPr lvl="1"/>
            <a:r>
              <a:rPr lang="en-US"/>
              <a:t>Keep a copy of the last known state of the button in the global variable to find out when the state is changing</a:t>
            </a:r>
          </a:p>
          <a:p>
            <a:endParaRPr lang="en-US"/>
          </a:p>
        </p:txBody>
      </p:sp>
      <p:sp>
        <p:nvSpPr>
          <p:cNvPr id="4" name="Content Placeholder 3">
            <a:extLst>
              <a:ext uri="{FF2B5EF4-FFF2-40B4-BE49-F238E27FC236}">
                <a16:creationId xmlns:a16="http://schemas.microsoft.com/office/drawing/2014/main" id="{400EABD7-018D-54C0-4ED6-4E6D70DD32EA}"/>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FE5AE721-C729-DE59-99D4-C42D3F89F65E}"/>
              </a:ext>
            </a:extLst>
          </p:cNvPr>
          <p:cNvSpPr>
            <a:spLocks noGrp="1"/>
          </p:cNvSpPr>
          <p:nvPr>
            <p:ph type="sldNum" sz="quarter" idx="12"/>
          </p:nvPr>
        </p:nvSpPr>
        <p:spPr/>
        <p:txBody>
          <a:bodyPr/>
          <a:lstStyle/>
          <a:p>
            <a:fld id="{DD144762-C3B5-42E9-94DB-4A2AA3CF9556}" type="slidenum">
              <a:rPr lang="cs-CZ" smtClean="0"/>
              <a:pPr/>
              <a:t>49</a:t>
            </a:fld>
            <a:endParaRPr lang="cs-CZ"/>
          </a:p>
        </p:txBody>
      </p:sp>
    </p:spTree>
    <p:extLst>
      <p:ext uri="{BB962C8B-B14F-4D97-AF65-F5344CB8AC3E}">
        <p14:creationId xmlns:p14="http://schemas.microsoft.com/office/powerpoint/2010/main" val="12244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DC6A3A-BD2F-CACF-96EF-1A05F0AE519D}"/>
              </a:ext>
            </a:extLst>
          </p:cNvPr>
          <p:cNvSpPr>
            <a:spLocks noGrp="1"/>
          </p:cNvSpPr>
          <p:nvPr>
            <p:ph type="sldNum" sz="quarter" idx="12"/>
          </p:nvPr>
        </p:nvSpPr>
        <p:spPr/>
        <p:txBody>
          <a:bodyPr/>
          <a:lstStyle/>
          <a:p>
            <a:fld id="{DD144762-C3B5-42E9-94DB-4A2AA3CF9556}" type="slidenum">
              <a:rPr lang="cs-CZ" smtClean="0"/>
              <a:pPr/>
              <a:t>5</a:t>
            </a:fld>
            <a:endParaRPr lang="cs-CZ"/>
          </a:p>
        </p:txBody>
      </p:sp>
      <p:sp>
        <p:nvSpPr>
          <p:cNvPr id="3" name="Title 2">
            <a:extLst>
              <a:ext uri="{FF2B5EF4-FFF2-40B4-BE49-F238E27FC236}">
                <a16:creationId xmlns:a16="http://schemas.microsoft.com/office/drawing/2014/main" id="{779E74D5-9C94-E839-960A-9C95584823CE}"/>
              </a:ext>
            </a:extLst>
          </p:cNvPr>
          <p:cNvSpPr>
            <a:spLocks noGrp="1"/>
          </p:cNvSpPr>
          <p:nvPr>
            <p:ph type="title"/>
          </p:nvPr>
        </p:nvSpPr>
        <p:spPr/>
        <p:txBody>
          <a:bodyPr/>
          <a:lstStyle/>
          <a:p>
            <a:r>
              <a:rPr lang="en-US"/>
              <a:t>Homework Discussion</a:t>
            </a:r>
          </a:p>
        </p:txBody>
      </p:sp>
      <p:sp>
        <p:nvSpPr>
          <p:cNvPr id="4" name="Content Placeholder 3">
            <a:extLst>
              <a:ext uri="{FF2B5EF4-FFF2-40B4-BE49-F238E27FC236}">
                <a16:creationId xmlns:a16="http://schemas.microsoft.com/office/drawing/2014/main" id="{4FEAB269-82E3-76AD-288A-102EC86726F6}"/>
              </a:ext>
            </a:extLst>
          </p:cNvPr>
          <p:cNvSpPr>
            <a:spLocks noGrp="1"/>
          </p:cNvSpPr>
          <p:nvPr>
            <p:ph sz="quarter" idx="13"/>
          </p:nvPr>
        </p:nvSpPr>
        <p:spPr>
          <a:xfrm>
            <a:off x="244130" y="1175712"/>
            <a:ext cx="11703737" cy="5066294"/>
          </a:xfrm>
        </p:spPr>
        <p:txBody>
          <a:bodyPr>
            <a:normAutofit/>
          </a:bodyPr>
          <a:lstStyle/>
          <a:p>
            <a:r>
              <a:rPr lang="en-US"/>
              <a:t>Take </a:t>
            </a:r>
            <a:r>
              <a:rPr lang="en-US" b="1"/>
              <a:t>your colleague's </a:t>
            </a:r>
            <a:r>
              <a:rPr lang="en-US"/>
              <a:t>code, discuss and code-review it together</a:t>
            </a:r>
          </a:p>
          <a:p>
            <a:pPr marL="342900" indent="-342900">
              <a:buFont typeface="Arial" panose="020B0604020202020204" pitchFamily="34" charset="0"/>
              <a:buChar char="•"/>
            </a:pPr>
            <a:r>
              <a:rPr lang="en-US">
                <a:sym typeface="Wingdings" panose="05000000000000000000" pitchFamily="2" charset="2"/>
              </a:rPr>
              <a:t> What do you like and </a:t>
            </a:r>
            <a:r>
              <a:rPr lang="en-US" b="1">
                <a:sym typeface="Wingdings" panose="05000000000000000000" pitchFamily="2" charset="2"/>
              </a:rPr>
              <a:t>why</a:t>
            </a:r>
            <a:r>
              <a:rPr lang="en-US">
                <a:sym typeface="Wingdings" panose="05000000000000000000" pitchFamily="2" charset="2"/>
              </a:rPr>
              <a:t>? What did you do </a:t>
            </a:r>
            <a:r>
              <a:rPr lang="en-US" b="1">
                <a:sym typeface="Wingdings" panose="05000000000000000000" pitchFamily="2" charset="2"/>
              </a:rPr>
              <a:t>differently? </a:t>
            </a:r>
          </a:p>
          <a:p>
            <a:pPr marL="342900" indent="-342900">
              <a:buFont typeface="Arial" panose="020B0604020202020204" pitchFamily="34" charset="0"/>
              <a:buChar char="•"/>
            </a:pPr>
            <a:r>
              <a:rPr lang="en-US">
                <a:sym typeface="Wingdings" panose="05000000000000000000" pitchFamily="2" charset="2"/>
              </a:rPr>
              <a:t> What do you dislike and </a:t>
            </a:r>
            <a:r>
              <a:rPr lang="en-US" b="1">
                <a:sym typeface="Wingdings" panose="05000000000000000000" pitchFamily="2" charset="2"/>
              </a:rPr>
              <a:t>why</a:t>
            </a:r>
            <a:r>
              <a:rPr lang="en-US">
                <a:sym typeface="Wingdings" panose="05000000000000000000" pitchFamily="2" charset="2"/>
              </a:rPr>
              <a:t>? Discuss a potential fix</a:t>
            </a:r>
          </a:p>
          <a:p>
            <a:pPr marL="342900" indent="-342900">
              <a:buFont typeface="Arial" panose="020B0604020202020204" pitchFamily="34" charset="0"/>
              <a:buChar char="•"/>
            </a:pPr>
            <a:r>
              <a:rPr lang="en-US">
                <a:sym typeface="Wingdings" panose="05000000000000000000" pitchFamily="2" charset="2"/>
              </a:rPr>
              <a:t>What was the </a:t>
            </a:r>
            <a:r>
              <a:rPr lang="en-US" b="1">
                <a:sym typeface="Wingdings" panose="05000000000000000000" pitchFamily="2" charset="2"/>
              </a:rPr>
              <a:t>hardest</a:t>
            </a:r>
            <a:r>
              <a:rPr lang="en-US">
                <a:sym typeface="Wingdings" panose="05000000000000000000" pitchFamily="2" charset="2"/>
              </a:rPr>
              <a:t>?</a:t>
            </a:r>
            <a:endParaRPr lang="en-US"/>
          </a:p>
          <a:p>
            <a:endParaRPr lang="en-US" sz="1600"/>
          </a:p>
        </p:txBody>
      </p:sp>
      <p:sp>
        <p:nvSpPr>
          <p:cNvPr id="5" name="Content Placeholder 4">
            <a:extLst>
              <a:ext uri="{FF2B5EF4-FFF2-40B4-BE49-F238E27FC236}">
                <a16:creationId xmlns:a16="http://schemas.microsoft.com/office/drawing/2014/main" id="{5CF5BA63-637F-3F80-D17E-A9885C043324}"/>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92192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725D-C825-5AFE-ACD2-A6996622B22D}"/>
              </a:ext>
            </a:extLst>
          </p:cNvPr>
          <p:cNvSpPr>
            <a:spLocks noGrp="1"/>
          </p:cNvSpPr>
          <p:nvPr>
            <p:ph type="title"/>
          </p:nvPr>
        </p:nvSpPr>
        <p:spPr/>
        <p:txBody>
          <a:bodyPr/>
          <a:lstStyle/>
          <a:p>
            <a:r>
              <a:rPr lang="en-US"/>
              <a:t>Buttons Controlling Counter</a:t>
            </a:r>
          </a:p>
        </p:txBody>
      </p:sp>
      <p:sp>
        <p:nvSpPr>
          <p:cNvPr id="3" name="Content Placeholder 2">
            <a:extLst>
              <a:ext uri="{FF2B5EF4-FFF2-40B4-BE49-F238E27FC236}">
                <a16:creationId xmlns:a16="http://schemas.microsoft.com/office/drawing/2014/main" id="{AE1BD11F-52E3-10A7-FFFE-125BE52E7262}"/>
              </a:ext>
            </a:extLst>
          </p:cNvPr>
          <p:cNvSpPr>
            <a:spLocks noGrp="1"/>
          </p:cNvSpPr>
          <p:nvPr>
            <p:ph sz="quarter" idx="13"/>
          </p:nvPr>
        </p:nvSpPr>
        <p:spPr>
          <a:xfrm>
            <a:off x="244130" y="1175712"/>
            <a:ext cx="11703739" cy="5066294"/>
          </a:xfrm>
        </p:spPr>
        <p:txBody>
          <a:bodyPr>
            <a:normAutofit/>
          </a:bodyPr>
          <a:lstStyle/>
          <a:p>
            <a:r>
              <a:rPr lang="en-US" b="1"/>
              <a:t>Task 5: Decrement</a:t>
            </a:r>
          </a:p>
          <a:p>
            <a:r>
              <a:rPr lang="en-US"/>
              <a:t>Make the second button work similarly to the first one,</a:t>
            </a:r>
            <a:br>
              <a:rPr lang="en-US"/>
            </a:br>
            <a:r>
              <a:rPr lang="en-US"/>
              <a:t>but it will </a:t>
            </a:r>
            <a:r>
              <a:rPr lang="en-US">
                <a:solidFill>
                  <a:srgbClr val="FF0000"/>
                </a:solidFill>
              </a:rPr>
              <a:t>decrement</a:t>
            </a:r>
            <a:r>
              <a:rPr lang="en-US"/>
              <a:t> the counter</a:t>
            </a:r>
          </a:p>
          <a:p>
            <a:endParaRPr lang="en-US"/>
          </a:p>
          <a:p>
            <a:r>
              <a:rPr lang="en-US"/>
              <a:t>Note: How do you decrement in modulo arithmetic nicely?</a:t>
            </a:r>
          </a:p>
          <a:p>
            <a:pPr lvl="2"/>
            <a:r>
              <a:rPr lang="en-US" b="1">
                <a:latin typeface="Courier New" panose="02070309020205020404" pitchFamily="49" charset="0"/>
                <a:cs typeface="Courier New" panose="02070309020205020404" pitchFamily="49" charset="0"/>
              </a:rPr>
              <a:t>x = (x + 15) % 16</a:t>
            </a:r>
          </a:p>
          <a:p>
            <a:endParaRPr lang="en-US"/>
          </a:p>
          <a:p>
            <a:r>
              <a:rPr lang="en-US" b="1"/>
              <a:t>Side task</a:t>
            </a:r>
          </a:p>
          <a:p>
            <a:r>
              <a:rPr lang="en-US"/>
              <a:t>Make the third button add +5 to the counter</a:t>
            </a:r>
          </a:p>
          <a:p>
            <a:endParaRPr lang="en-US"/>
          </a:p>
          <a:p>
            <a:r>
              <a:rPr lang="en-US"/>
              <a:t>Do you see the pattern (all three buttons are doing almost the same)?</a:t>
            </a:r>
          </a:p>
          <a:p>
            <a:pPr lvl="1"/>
            <a:r>
              <a:rPr lang="en-US"/>
              <a:t>If your code seems redundant, simplify it!</a:t>
            </a:r>
          </a:p>
          <a:p>
            <a:endParaRPr lang="en-US"/>
          </a:p>
        </p:txBody>
      </p:sp>
      <p:sp>
        <p:nvSpPr>
          <p:cNvPr id="4" name="Content Placeholder 3">
            <a:extLst>
              <a:ext uri="{FF2B5EF4-FFF2-40B4-BE49-F238E27FC236}">
                <a16:creationId xmlns:a16="http://schemas.microsoft.com/office/drawing/2014/main" id="{763B63CF-5E58-47A4-1BB0-B2D76A307EA6}"/>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23A37C80-2479-09D8-91DB-C74B723EA361}"/>
              </a:ext>
            </a:extLst>
          </p:cNvPr>
          <p:cNvSpPr>
            <a:spLocks noGrp="1"/>
          </p:cNvSpPr>
          <p:nvPr>
            <p:ph type="sldNum" sz="quarter" idx="12"/>
          </p:nvPr>
        </p:nvSpPr>
        <p:spPr/>
        <p:txBody>
          <a:bodyPr/>
          <a:lstStyle/>
          <a:p>
            <a:fld id="{DD144762-C3B5-42E9-94DB-4A2AA3CF9556}" type="slidenum">
              <a:rPr lang="cs-CZ" smtClean="0"/>
              <a:pPr/>
              <a:t>50</a:t>
            </a:fld>
            <a:endParaRPr lang="cs-CZ"/>
          </a:p>
        </p:txBody>
      </p:sp>
    </p:spTree>
    <p:extLst>
      <p:ext uri="{BB962C8B-B14F-4D97-AF65-F5344CB8AC3E}">
        <p14:creationId xmlns:p14="http://schemas.microsoft.com/office/powerpoint/2010/main" val="35937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819-1DB9-244D-C746-16C6D3267C97}"/>
              </a:ext>
            </a:extLst>
          </p:cNvPr>
          <p:cNvSpPr>
            <a:spLocks noGrp="1"/>
          </p:cNvSpPr>
          <p:nvPr>
            <p:ph type="title"/>
          </p:nvPr>
        </p:nvSpPr>
        <p:spPr/>
        <p:txBody>
          <a:bodyPr/>
          <a:lstStyle/>
          <a:p>
            <a:r>
              <a:rPr lang="en-US"/>
              <a:t>Smart Buttons (</a:t>
            </a:r>
            <a:r>
              <a:rPr lang="en-US" err="1"/>
              <a:t>ReCodex</a:t>
            </a:r>
            <a:r>
              <a:rPr lang="en-US"/>
              <a:t>)</a:t>
            </a:r>
          </a:p>
        </p:txBody>
      </p:sp>
      <p:sp>
        <p:nvSpPr>
          <p:cNvPr id="3" name="Content Placeholder 2">
            <a:extLst>
              <a:ext uri="{FF2B5EF4-FFF2-40B4-BE49-F238E27FC236}">
                <a16:creationId xmlns:a16="http://schemas.microsoft.com/office/drawing/2014/main" id="{CA7C376E-8B04-825F-04FE-A57B2CA53E79}"/>
              </a:ext>
            </a:extLst>
          </p:cNvPr>
          <p:cNvSpPr>
            <a:spLocks noGrp="1"/>
          </p:cNvSpPr>
          <p:nvPr>
            <p:ph sz="quarter" idx="13"/>
          </p:nvPr>
        </p:nvSpPr>
        <p:spPr>
          <a:xfrm>
            <a:off x="244130" y="1175712"/>
            <a:ext cx="11703739" cy="5066294"/>
          </a:xfrm>
        </p:spPr>
        <p:txBody>
          <a:bodyPr>
            <a:normAutofit fontScale="92500" lnSpcReduction="20000"/>
          </a:bodyPr>
          <a:lstStyle/>
          <a:p>
            <a:r>
              <a:rPr lang="en-US" b="1"/>
              <a:t>Task 6: Making buttons smarter</a:t>
            </a:r>
          </a:p>
          <a:p>
            <a:r>
              <a:rPr lang="en-US"/>
              <a:t>Buttons will still increment/decrement the counter when pressed</a:t>
            </a:r>
          </a:p>
          <a:p>
            <a:endParaRPr lang="en-US"/>
          </a:p>
          <a:p>
            <a:r>
              <a:rPr lang="en-US"/>
              <a:t>If the button is held for a while it starts to increment/decrement the counter continuously</a:t>
            </a:r>
          </a:p>
          <a:p>
            <a:pPr lvl="1"/>
            <a:r>
              <a:rPr lang="en-US"/>
              <a:t>There should be 2 delay constants – how long before the continuous update starts and how fast it proceeds</a:t>
            </a:r>
            <a:br>
              <a:rPr lang="en-US"/>
            </a:br>
            <a:r>
              <a:rPr lang="en-US"/>
              <a:t>(e.g., it starts after 1s and increments every 300ms)</a:t>
            </a:r>
          </a:p>
          <a:p>
            <a:pPr lvl="1"/>
            <a:r>
              <a:rPr lang="en-US"/>
              <a:t>Do not use </a:t>
            </a:r>
            <a:r>
              <a:rPr lang="en-US" b="1">
                <a:latin typeface="Courier New" panose="02070309020205020404" pitchFamily="49" charset="0"/>
                <a:cs typeface="Courier New" panose="02070309020205020404" pitchFamily="49" charset="0"/>
              </a:rPr>
              <a:t>delay()</a:t>
            </a:r>
            <a:r>
              <a:rPr lang="en-US"/>
              <a:t>!</a:t>
            </a:r>
          </a:p>
          <a:p>
            <a:endParaRPr lang="en-US"/>
          </a:p>
          <a:p>
            <a:r>
              <a:rPr lang="en-US"/>
              <a:t>Remember there is more than 1 button</a:t>
            </a:r>
          </a:p>
          <a:p>
            <a:pPr lvl="1"/>
            <a:r>
              <a:rPr lang="en-US"/>
              <a:t>You need to time the operations of each button independently</a:t>
            </a:r>
          </a:p>
          <a:p>
            <a:endParaRPr lang="en-US"/>
          </a:p>
          <a:p>
            <a:endParaRPr lang="en-US"/>
          </a:p>
          <a:p>
            <a:r>
              <a:rPr lang="en-US"/>
              <a:t>Think about reusability!</a:t>
            </a:r>
          </a:p>
          <a:p>
            <a:pPr lvl="1"/>
            <a:r>
              <a:rPr lang="en-US"/>
              <a:t>Button handling might be required in future assignments</a:t>
            </a:r>
          </a:p>
          <a:p>
            <a:endParaRPr lang="en-US"/>
          </a:p>
        </p:txBody>
      </p:sp>
      <p:sp>
        <p:nvSpPr>
          <p:cNvPr id="4" name="Content Placeholder 3">
            <a:extLst>
              <a:ext uri="{FF2B5EF4-FFF2-40B4-BE49-F238E27FC236}">
                <a16:creationId xmlns:a16="http://schemas.microsoft.com/office/drawing/2014/main" id="{3D984F0D-3EEB-AA8F-BB50-C9B4131532D3}"/>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1A599949-5FDE-C806-4ACE-E1E6DB5EB6DC}"/>
              </a:ext>
            </a:extLst>
          </p:cNvPr>
          <p:cNvSpPr>
            <a:spLocks noGrp="1"/>
          </p:cNvSpPr>
          <p:nvPr>
            <p:ph type="sldNum" sz="quarter" idx="12"/>
          </p:nvPr>
        </p:nvSpPr>
        <p:spPr/>
        <p:txBody>
          <a:bodyPr/>
          <a:lstStyle/>
          <a:p>
            <a:fld id="{DD144762-C3B5-42E9-94DB-4A2AA3CF9556}" type="slidenum">
              <a:rPr lang="cs-CZ" smtClean="0"/>
              <a:pPr/>
              <a:t>51</a:t>
            </a:fld>
            <a:endParaRPr lang="cs-CZ"/>
          </a:p>
        </p:txBody>
      </p:sp>
    </p:spTree>
    <p:extLst>
      <p:ext uri="{BB962C8B-B14F-4D97-AF65-F5344CB8AC3E}">
        <p14:creationId xmlns:p14="http://schemas.microsoft.com/office/powerpoint/2010/main" val="686105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D9A7-8815-F172-4FCC-BC6DEA13E7BB}"/>
              </a:ext>
            </a:extLst>
          </p:cNvPr>
          <p:cNvSpPr>
            <a:spLocks noGrp="1"/>
          </p:cNvSpPr>
          <p:nvPr>
            <p:ph type="title"/>
          </p:nvPr>
        </p:nvSpPr>
        <p:spPr/>
        <p:txBody>
          <a:bodyPr/>
          <a:lstStyle/>
          <a:p>
            <a:r>
              <a:rPr lang="en-US"/>
              <a:t>Debugging</a:t>
            </a:r>
          </a:p>
        </p:txBody>
      </p:sp>
      <p:sp>
        <p:nvSpPr>
          <p:cNvPr id="3" name="Content Placeholder 2">
            <a:extLst>
              <a:ext uri="{FF2B5EF4-FFF2-40B4-BE49-F238E27FC236}">
                <a16:creationId xmlns:a16="http://schemas.microsoft.com/office/drawing/2014/main" id="{41470AFB-B992-6E1A-A21A-E82E8FC60987}"/>
              </a:ext>
            </a:extLst>
          </p:cNvPr>
          <p:cNvSpPr>
            <a:spLocks noGrp="1"/>
          </p:cNvSpPr>
          <p:nvPr>
            <p:ph sz="quarter" idx="13"/>
          </p:nvPr>
        </p:nvSpPr>
        <p:spPr>
          <a:xfrm>
            <a:off x="244130" y="1175712"/>
            <a:ext cx="11703739" cy="5066294"/>
          </a:xfrm>
        </p:spPr>
        <p:txBody>
          <a:bodyPr>
            <a:normAutofit/>
          </a:bodyPr>
          <a:lstStyle/>
          <a:p>
            <a:r>
              <a:rPr lang="en-US" b="1"/>
              <a:t>Debugging embedded devices is tough</a:t>
            </a:r>
          </a:p>
          <a:p>
            <a:r>
              <a:rPr lang="en-US"/>
              <a:t>We can use the serial link for dumping (printing) debug info</a:t>
            </a:r>
          </a:p>
          <a:p>
            <a:endParaRPr lang="en-US"/>
          </a:p>
          <a:p>
            <a:pPr marL="461962" lvl="1" indent="0">
              <a:buNone/>
            </a:pPr>
            <a:r>
              <a:rPr lang="en-US" b="1">
                <a:solidFill>
                  <a:srgbClr val="0070C0"/>
                </a:solidFill>
                <a:latin typeface="Courier New" panose="02070309020205020404" pitchFamily="49" charset="0"/>
                <a:cs typeface="Courier New" panose="02070309020205020404" pitchFamily="49" charset="0"/>
              </a:rPr>
              <a:t>void</a:t>
            </a:r>
            <a:r>
              <a:rPr lang="en-US" b="1">
                <a:latin typeface="Courier New" panose="02070309020205020404" pitchFamily="49" charset="0"/>
                <a:cs typeface="Courier New" panose="02070309020205020404" pitchFamily="49" charset="0"/>
              </a:rPr>
              <a:t> setup() {</a:t>
            </a:r>
          </a:p>
          <a:p>
            <a:pPr marL="461962" lvl="1" indent="0">
              <a:buNone/>
            </a:pPr>
            <a:r>
              <a:rPr lang="en-US" b="1">
                <a:latin typeface="Courier New" panose="02070309020205020404" pitchFamily="49" charset="0"/>
                <a:cs typeface="Courier New" panose="02070309020205020404" pitchFamily="49" charset="0"/>
              </a:rPr>
              <a:t>  </a:t>
            </a:r>
            <a:r>
              <a:rPr lang="en-US" b="1" err="1">
                <a:latin typeface="Courier New" panose="02070309020205020404" pitchFamily="49" charset="0"/>
                <a:cs typeface="Courier New" panose="02070309020205020404" pitchFamily="49" charset="0"/>
              </a:rPr>
              <a:t>Serial.begin</a:t>
            </a:r>
            <a:r>
              <a:rPr lang="en-US" b="1">
                <a:latin typeface="Courier New" panose="02070309020205020404" pitchFamily="49" charset="0"/>
                <a:cs typeface="Courier New" panose="02070309020205020404" pitchFamily="49" charset="0"/>
              </a:rPr>
              <a:t>(9600);</a:t>
            </a:r>
            <a:br>
              <a:rPr lang="en-US" b="1">
                <a:latin typeface="Courier New" panose="02070309020205020404" pitchFamily="49" charset="0"/>
                <a:cs typeface="Courier New" panose="02070309020205020404" pitchFamily="49" charset="0"/>
              </a:rPr>
            </a:br>
            <a:r>
              <a:rPr lang="en-US" b="1">
                <a:latin typeface="Courier New" panose="02070309020205020404" pitchFamily="49" charset="0"/>
                <a:cs typeface="Courier New" panose="02070309020205020404" pitchFamily="49" charset="0"/>
              </a:rPr>
              <a:t>}</a:t>
            </a:r>
          </a:p>
          <a:p>
            <a:pPr marL="461962" lvl="1" indent="0">
              <a:buNone/>
            </a:pPr>
            <a:endParaRPr lang="en-US" b="1">
              <a:latin typeface="Courier New" panose="02070309020205020404" pitchFamily="49" charset="0"/>
              <a:cs typeface="Courier New" panose="02070309020205020404" pitchFamily="49" charset="0"/>
            </a:endParaRPr>
          </a:p>
          <a:p>
            <a:pPr marL="461962" lvl="1" indent="0">
              <a:buNone/>
            </a:pPr>
            <a:r>
              <a:rPr lang="en-US" b="1">
                <a:solidFill>
                  <a:srgbClr val="0070C0"/>
                </a:solidFill>
                <a:latin typeface="Courier New" panose="02070309020205020404" pitchFamily="49" charset="0"/>
                <a:cs typeface="Courier New" panose="02070309020205020404" pitchFamily="49" charset="0"/>
              </a:rPr>
              <a:t>void</a:t>
            </a:r>
            <a:r>
              <a:rPr lang="en-US" b="1">
                <a:latin typeface="Courier New" panose="02070309020205020404" pitchFamily="49" charset="0"/>
                <a:cs typeface="Courier New" panose="02070309020205020404" pitchFamily="49" charset="0"/>
              </a:rPr>
              <a:t> loop() {</a:t>
            </a:r>
          </a:p>
          <a:p>
            <a:pPr marL="461962" lvl="1" indent="0">
              <a:buNone/>
            </a:pPr>
            <a:r>
              <a:rPr lang="en-US" b="1">
                <a:latin typeface="Courier New" panose="02070309020205020404" pitchFamily="49" charset="0"/>
                <a:cs typeface="Courier New" panose="02070309020205020404" pitchFamily="49" charset="0"/>
              </a:rPr>
              <a:t>  </a:t>
            </a:r>
            <a:r>
              <a:rPr lang="en-US" b="1">
                <a:solidFill>
                  <a:schemeClr val="bg1">
                    <a:lumMod val="50000"/>
                  </a:schemeClr>
                </a:solidFill>
                <a:latin typeface="Courier New" panose="02070309020205020404" pitchFamily="49" charset="0"/>
                <a:cs typeface="Courier New" panose="02070309020205020404" pitchFamily="49" charset="0"/>
              </a:rPr>
              <a:t>// ...</a:t>
            </a:r>
            <a:br>
              <a:rPr lang="en-US" b="1">
                <a:latin typeface="Courier New" panose="02070309020205020404" pitchFamily="49" charset="0"/>
                <a:cs typeface="Courier New" panose="02070309020205020404" pitchFamily="49" charset="0"/>
              </a:rPr>
            </a:br>
            <a:r>
              <a:rPr lang="en-US" b="1">
                <a:latin typeface="Courier New" panose="02070309020205020404" pitchFamily="49" charset="0"/>
                <a:cs typeface="Courier New" panose="02070309020205020404" pitchFamily="49" charset="0"/>
              </a:rPr>
              <a:t>  </a:t>
            </a:r>
            <a:r>
              <a:rPr lang="en-US" b="1" err="1">
                <a:latin typeface="Courier New" panose="02070309020205020404" pitchFamily="49" charset="0"/>
                <a:cs typeface="Courier New" panose="02070309020205020404" pitchFamily="49" charset="0"/>
              </a:rPr>
              <a:t>Serial.println</a:t>
            </a:r>
            <a:r>
              <a:rPr lang="en-US" b="1">
                <a:latin typeface="Courier New" panose="02070309020205020404" pitchFamily="49" charset="0"/>
                <a:cs typeface="Courier New" panose="02070309020205020404" pitchFamily="49" charset="0"/>
              </a:rPr>
              <a:t>("Hail the computer...");</a:t>
            </a:r>
            <a:br>
              <a:rPr lang="en-US" b="1">
                <a:latin typeface="Courier New" panose="02070309020205020404" pitchFamily="49" charset="0"/>
                <a:cs typeface="Courier New" panose="02070309020205020404" pitchFamily="49" charset="0"/>
              </a:rPr>
            </a:br>
            <a:r>
              <a:rPr lang="en-US" b="1">
                <a:latin typeface="Courier New" panose="02070309020205020404" pitchFamily="49" charset="0"/>
                <a:cs typeface="Courier New" panose="02070309020205020404" pitchFamily="49" charset="0"/>
              </a:rPr>
              <a:t>  </a:t>
            </a:r>
            <a:r>
              <a:rPr lang="en-US" b="1" err="1">
                <a:latin typeface="Courier New" panose="02070309020205020404" pitchFamily="49" charset="0"/>
                <a:cs typeface="Courier New" panose="02070309020205020404" pitchFamily="49" charset="0"/>
              </a:rPr>
              <a:t>Serial.println</a:t>
            </a:r>
            <a:r>
              <a:rPr lang="en-US" b="1">
                <a:latin typeface="Courier New" panose="02070309020205020404" pitchFamily="49" charset="0"/>
                <a:cs typeface="Courier New" panose="02070309020205020404" pitchFamily="49" charset="0"/>
              </a:rPr>
              <a:t>(</a:t>
            </a:r>
            <a:r>
              <a:rPr lang="en-US" b="1" err="1">
                <a:latin typeface="Courier New" panose="02070309020205020404" pitchFamily="49" charset="0"/>
                <a:cs typeface="Courier New" panose="02070309020205020404" pitchFamily="49" charset="0"/>
              </a:rPr>
              <a:t>analogValue</a:t>
            </a:r>
            <a:r>
              <a:rPr lang="en-US" b="1">
                <a:latin typeface="Courier New" panose="02070309020205020404" pitchFamily="49" charset="0"/>
                <a:cs typeface="Courier New" panose="02070309020205020404" pitchFamily="49" charset="0"/>
              </a:rPr>
              <a:t>, HEX);</a:t>
            </a:r>
          </a:p>
          <a:p>
            <a:pPr marL="461962" lvl="1" indent="0">
              <a:buNone/>
            </a:pPr>
            <a:r>
              <a:rPr lang="en-US" b="1">
                <a:latin typeface="Courier New" panose="02070309020205020404" pitchFamily="49" charset="0"/>
                <a:cs typeface="Courier New" panose="02070309020205020404" pitchFamily="49" charset="0"/>
              </a:rPr>
              <a:t>}</a:t>
            </a:r>
            <a:endParaRPr lang="cs-CZ" b="1">
              <a:latin typeface="Courier New" panose="02070309020205020404" pitchFamily="49" charset="0"/>
              <a:cs typeface="Courier New" panose="02070309020205020404" pitchFamily="49" charset="0"/>
            </a:endParaRPr>
          </a:p>
          <a:p>
            <a:endParaRPr lang="en-US"/>
          </a:p>
        </p:txBody>
      </p:sp>
      <p:sp>
        <p:nvSpPr>
          <p:cNvPr id="4" name="Content Placeholder 3">
            <a:extLst>
              <a:ext uri="{FF2B5EF4-FFF2-40B4-BE49-F238E27FC236}">
                <a16:creationId xmlns:a16="http://schemas.microsoft.com/office/drawing/2014/main" id="{09691F27-8AA1-07E4-FC67-B95C20233E7F}"/>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D7AC5C89-D8E3-4D46-C9FA-E3CDAC48A177}"/>
              </a:ext>
            </a:extLst>
          </p:cNvPr>
          <p:cNvSpPr>
            <a:spLocks noGrp="1"/>
          </p:cNvSpPr>
          <p:nvPr>
            <p:ph type="sldNum" sz="quarter" idx="12"/>
          </p:nvPr>
        </p:nvSpPr>
        <p:spPr/>
        <p:txBody>
          <a:bodyPr/>
          <a:lstStyle/>
          <a:p>
            <a:fld id="{DD144762-C3B5-42E9-94DB-4A2AA3CF9556}" type="slidenum">
              <a:rPr lang="cs-CZ" smtClean="0"/>
              <a:pPr/>
              <a:t>52</a:t>
            </a:fld>
            <a:endParaRPr lang="cs-CZ"/>
          </a:p>
        </p:txBody>
      </p:sp>
    </p:spTree>
    <p:extLst>
      <p:ext uri="{BB962C8B-B14F-4D97-AF65-F5344CB8AC3E}">
        <p14:creationId xmlns:p14="http://schemas.microsoft.com/office/powerpoint/2010/main" val="3014553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4F06-368F-D7C2-146E-73699E8D7A02}"/>
              </a:ext>
            </a:extLst>
          </p:cNvPr>
          <p:cNvSpPr>
            <a:spLocks noGrp="1"/>
          </p:cNvSpPr>
          <p:nvPr>
            <p:ph type="title"/>
          </p:nvPr>
        </p:nvSpPr>
        <p:spPr/>
        <p:txBody>
          <a:bodyPr/>
          <a:lstStyle/>
          <a:p>
            <a:r>
              <a:rPr lang="en-US"/>
              <a:t>Unforgivable Curse #3 - DRY</a:t>
            </a:r>
          </a:p>
        </p:txBody>
      </p:sp>
      <p:sp>
        <p:nvSpPr>
          <p:cNvPr id="3" name="Content Placeholder 2">
            <a:extLst>
              <a:ext uri="{FF2B5EF4-FFF2-40B4-BE49-F238E27FC236}">
                <a16:creationId xmlns:a16="http://schemas.microsoft.com/office/drawing/2014/main" id="{684AB446-55C0-8216-CA86-EE2D24BBC079}"/>
              </a:ext>
            </a:extLst>
          </p:cNvPr>
          <p:cNvSpPr>
            <a:spLocks noGrp="1"/>
          </p:cNvSpPr>
          <p:nvPr>
            <p:ph sz="quarter" idx="13"/>
          </p:nvPr>
        </p:nvSpPr>
        <p:spPr>
          <a:xfrm>
            <a:off x="244130" y="1175712"/>
            <a:ext cx="11703739" cy="5066294"/>
          </a:xfrm>
        </p:spPr>
        <p:txBody>
          <a:bodyPr>
            <a:normAutofit fontScale="92500" lnSpcReduction="20000"/>
          </a:bodyPr>
          <a:lstStyle/>
          <a:p>
            <a:r>
              <a:rPr lang="en-US" b="1"/>
              <a:t>Make the buttons implementation </a:t>
            </a:r>
            <a:r>
              <a:rPr lang="en-US" b="1">
                <a:solidFill>
                  <a:srgbClr val="FF0000"/>
                </a:solidFill>
              </a:rPr>
              <a:t>re-usable</a:t>
            </a:r>
            <a:r>
              <a:rPr lang="en-US" b="1"/>
              <a:t> (remember DRY)</a:t>
            </a:r>
          </a:p>
          <a:p>
            <a:r>
              <a:rPr lang="en-US"/>
              <a:t>Might prove handy for subsequent assignments</a:t>
            </a:r>
          </a:p>
          <a:p>
            <a:endParaRPr lang="en-US"/>
          </a:p>
          <a:p>
            <a:r>
              <a:rPr lang="en-US" b="1"/>
              <a:t>Hints</a:t>
            </a:r>
          </a:p>
          <a:p>
            <a:r>
              <a:rPr lang="en-US"/>
              <a:t>Do not copy-paste your code</a:t>
            </a:r>
          </a:p>
          <a:p>
            <a:pPr lvl="1"/>
            <a:r>
              <a:rPr lang="en-US"/>
              <a:t>…unless you do it only once and perform major changes in the copy</a:t>
            </a:r>
          </a:p>
          <a:p>
            <a:pPr lvl="1"/>
            <a:r>
              <a:rPr lang="en-US"/>
              <a:t>…you just need to keep a copy so you can experiment/debug the original</a:t>
            </a:r>
          </a:p>
          <a:p>
            <a:pPr lvl="1"/>
            <a:endParaRPr lang="en-US"/>
          </a:p>
          <a:p>
            <a:r>
              <a:rPr lang="en-US"/>
              <a:t>Use functions for the same logical pieces</a:t>
            </a:r>
          </a:p>
          <a:p>
            <a:endParaRPr lang="en-US"/>
          </a:p>
          <a:p>
            <a:r>
              <a:rPr lang="en-US"/>
              <a:t>Use loops</a:t>
            </a:r>
          </a:p>
          <a:p>
            <a:pPr lvl="1"/>
            <a:r>
              <a:rPr lang="en-US"/>
              <a:t>Possibly in combination with (constant) arrays</a:t>
            </a:r>
          </a:p>
          <a:p>
            <a:endParaRPr lang="en-US"/>
          </a:p>
          <a:p>
            <a:r>
              <a:rPr lang="en-US"/>
              <a:t>Some cases cannot be avoided (without knowing more complex C++ features)</a:t>
            </a:r>
          </a:p>
          <a:p>
            <a:pPr lvl="1"/>
            <a:r>
              <a:rPr lang="en-US"/>
              <a:t>At least try to minimize the duplicated parts</a:t>
            </a:r>
          </a:p>
          <a:p>
            <a:endParaRPr lang="en-US"/>
          </a:p>
        </p:txBody>
      </p:sp>
      <p:sp>
        <p:nvSpPr>
          <p:cNvPr id="4" name="Content Placeholder 3">
            <a:extLst>
              <a:ext uri="{FF2B5EF4-FFF2-40B4-BE49-F238E27FC236}">
                <a16:creationId xmlns:a16="http://schemas.microsoft.com/office/drawing/2014/main" id="{0578621E-0D66-C6AC-197C-1859AE448FB7}"/>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3718BB38-4F0E-839E-8AE2-5938D89BB6AE}"/>
              </a:ext>
            </a:extLst>
          </p:cNvPr>
          <p:cNvSpPr>
            <a:spLocks noGrp="1"/>
          </p:cNvSpPr>
          <p:nvPr>
            <p:ph type="sldNum" sz="quarter" idx="12"/>
          </p:nvPr>
        </p:nvSpPr>
        <p:spPr/>
        <p:txBody>
          <a:bodyPr/>
          <a:lstStyle/>
          <a:p>
            <a:fld id="{DD144762-C3B5-42E9-94DB-4A2AA3CF9556}" type="slidenum">
              <a:rPr lang="cs-CZ" smtClean="0"/>
              <a:pPr/>
              <a:t>53</a:t>
            </a:fld>
            <a:endParaRPr lang="cs-CZ"/>
          </a:p>
        </p:txBody>
      </p:sp>
    </p:spTree>
    <p:extLst>
      <p:ext uri="{BB962C8B-B14F-4D97-AF65-F5344CB8AC3E}">
        <p14:creationId xmlns:p14="http://schemas.microsoft.com/office/powerpoint/2010/main" val="1193914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B6D41-9DF0-47DA-3EE9-00E8DDD4DF06}"/>
              </a:ext>
            </a:extLst>
          </p:cNvPr>
          <p:cNvSpPr>
            <a:spLocks noGrp="1"/>
          </p:cNvSpPr>
          <p:nvPr>
            <p:ph type="sldNum" sz="quarter" idx="12"/>
          </p:nvPr>
        </p:nvSpPr>
        <p:spPr/>
        <p:txBody>
          <a:bodyPr/>
          <a:lstStyle/>
          <a:p>
            <a:fld id="{DD144762-C3B5-42E9-94DB-4A2AA3CF9556}" type="slidenum">
              <a:rPr lang="cs-CZ" smtClean="0"/>
              <a:pPr/>
              <a:t>54</a:t>
            </a:fld>
            <a:endParaRPr lang="cs-CZ"/>
          </a:p>
        </p:txBody>
      </p:sp>
      <p:sp>
        <p:nvSpPr>
          <p:cNvPr id="3" name="Title 2">
            <a:extLst>
              <a:ext uri="{FF2B5EF4-FFF2-40B4-BE49-F238E27FC236}">
                <a16:creationId xmlns:a16="http://schemas.microsoft.com/office/drawing/2014/main" id="{81662083-BD88-F9B3-FDB1-1C2E58876ACF}"/>
              </a:ext>
            </a:extLst>
          </p:cNvPr>
          <p:cNvSpPr>
            <a:spLocks noGrp="1"/>
          </p:cNvSpPr>
          <p:nvPr>
            <p:ph type="title"/>
          </p:nvPr>
        </p:nvSpPr>
        <p:spPr/>
        <p:txBody>
          <a:bodyPr/>
          <a:lstStyle/>
          <a:p>
            <a:r>
              <a:rPr lang="en-US"/>
              <a:t>More Practice</a:t>
            </a:r>
          </a:p>
        </p:txBody>
      </p:sp>
      <p:sp>
        <p:nvSpPr>
          <p:cNvPr id="4" name="Content Placeholder 3">
            <a:extLst>
              <a:ext uri="{FF2B5EF4-FFF2-40B4-BE49-F238E27FC236}">
                <a16:creationId xmlns:a16="http://schemas.microsoft.com/office/drawing/2014/main" id="{39FFC7A3-51E5-D5AA-7B71-6D57B2324FED}"/>
              </a:ext>
            </a:extLst>
          </p:cNvPr>
          <p:cNvSpPr>
            <a:spLocks noGrp="1"/>
          </p:cNvSpPr>
          <p:nvPr>
            <p:ph sz="quarter" idx="13"/>
          </p:nvPr>
        </p:nvSpPr>
        <p:spPr>
          <a:xfrm>
            <a:off x="244130" y="1175712"/>
            <a:ext cx="11703737" cy="5066294"/>
          </a:xfrm>
        </p:spPr>
        <p:txBody>
          <a:bodyPr>
            <a:normAutofit/>
          </a:bodyPr>
          <a:lstStyle/>
          <a:p>
            <a:r>
              <a:rPr lang="en-US" b="1"/>
              <a:t>Extension 1: Alternating behavior</a:t>
            </a:r>
          </a:p>
          <a:p>
            <a:pPr lvl="1"/>
            <a:r>
              <a:rPr lang="en-US"/>
              <a:t>Make the third button switch between the three implemented strategies of updating the counter (i.e., of the behavior of the first two buttons)</a:t>
            </a:r>
          </a:p>
          <a:p>
            <a:pPr lvl="2"/>
            <a:r>
              <a:rPr lang="en-US"/>
              <a:t>Represented by tasks 3, 4, and 6</a:t>
            </a:r>
          </a:p>
          <a:p>
            <a:pPr lvl="2"/>
            <a:endParaRPr lang="en-US" sz="1400"/>
          </a:p>
          <a:p>
            <a:r>
              <a:rPr lang="en-US" b="1"/>
              <a:t>Extension 2: Larger counter</a:t>
            </a:r>
          </a:p>
          <a:p>
            <a:pPr lvl="1"/>
            <a:r>
              <a:rPr lang="en-US"/>
              <a:t>Allow the counter to grow from 0 to 256</a:t>
            </a:r>
          </a:p>
          <a:p>
            <a:pPr lvl="1"/>
            <a:r>
              <a:rPr lang="en-US"/>
              <a:t>LEDs will alternate to show the lower 4 bits and higher 4 bits of the counter in an interval (if no button is pressed)</a:t>
            </a:r>
          </a:p>
          <a:p>
            <a:pPr lvl="2"/>
            <a:r>
              <a:rPr lang="en-US"/>
              <a:t>E.g., alternating every 1 second or when button #3 is pressed</a:t>
            </a:r>
          </a:p>
          <a:p>
            <a:endParaRPr lang="en-US"/>
          </a:p>
          <a:p>
            <a:r>
              <a:rPr lang="en-US" b="1"/>
              <a:t>Extension 3: Create a piano</a:t>
            </a:r>
          </a:p>
          <a:p>
            <a:endParaRPr lang="en-US"/>
          </a:p>
        </p:txBody>
      </p:sp>
      <p:sp>
        <p:nvSpPr>
          <p:cNvPr id="5" name="Content Placeholder 4">
            <a:extLst>
              <a:ext uri="{FF2B5EF4-FFF2-40B4-BE49-F238E27FC236}">
                <a16:creationId xmlns:a16="http://schemas.microsoft.com/office/drawing/2014/main" id="{AB525C9C-421B-B619-5BB4-F3BB12EBEFAF}"/>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519251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0D584-A507-CAE0-379B-F5C1E65914BD}"/>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7EEE3794-F1E3-113E-DD19-CFDF1270FDFB}"/>
              </a:ext>
            </a:extLst>
          </p:cNvPr>
          <p:cNvSpPr>
            <a:spLocks noGrp="1"/>
          </p:cNvSpPr>
          <p:nvPr>
            <p:ph type="body" sz="quarter" idx="13"/>
          </p:nvPr>
        </p:nvSpPr>
        <p:spPr>
          <a:xfrm>
            <a:off x="1866899" y="2293938"/>
            <a:ext cx="8856519" cy="2270125"/>
          </a:xfrm>
        </p:spPr>
        <p:txBody>
          <a:bodyPr anchor="ctr"/>
          <a:lstStyle/>
          <a:p>
            <a:r>
              <a:rPr lang="en-US" noProof="0"/>
              <a:t>Lab </a:t>
            </a:r>
            <a:r>
              <a:rPr lang="cs-CZ" noProof="0"/>
              <a:t>0</a:t>
            </a:r>
            <a:r>
              <a:rPr lang="en-US" noProof="0"/>
              <a:t>2</a:t>
            </a:r>
          </a:p>
          <a:p>
            <a:r>
              <a:rPr lang="en-US" b="0"/>
              <a:t>02/03</a:t>
            </a:r>
            <a:r>
              <a:rPr lang="en-US" b="0" noProof="0"/>
              <a:t>/2026+09/03/2026</a:t>
            </a:r>
          </a:p>
        </p:txBody>
      </p:sp>
    </p:spTree>
    <p:extLst>
      <p:ext uri="{BB962C8B-B14F-4D97-AF65-F5344CB8AC3E}">
        <p14:creationId xmlns:p14="http://schemas.microsoft.com/office/powerpoint/2010/main" val="4264241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32D8-8D2E-8A04-EDCE-970FDD3C8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88D59-B0BA-7E0E-3939-F710535DAC94}"/>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72DBDDEC-75A6-C125-C3B3-1C84DA241FBE}"/>
              </a:ext>
            </a:extLst>
          </p:cNvPr>
          <p:cNvSpPr>
            <a:spLocks noGrp="1"/>
          </p:cNvSpPr>
          <p:nvPr>
            <p:ph sz="quarter" idx="13"/>
          </p:nvPr>
        </p:nvSpPr>
        <p:spPr>
          <a:xfrm>
            <a:off x="244130" y="1175712"/>
            <a:ext cx="11703739" cy="5066294"/>
          </a:xfrm>
        </p:spPr>
        <p:txBody>
          <a:bodyPr/>
          <a:lstStyle/>
          <a:p>
            <a:r>
              <a:rPr lang="en-US" b="1">
                <a:solidFill>
                  <a:schemeClr val="accent1"/>
                </a:solidFill>
              </a:rPr>
              <a:t>No Plagiarisms</a:t>
            </a:r>
          </a:p>
          <a:p>
            <a:pPr marL="342900" indent="-342900">
              <a:buFont typeface="Arial" panose="020B0604020202020204" pitchFamily="34" charset="0"/>
              <a:buChar char="•"/>
            </a:pPr>
            <a:r>
              <a:rPr lang="en-US"/>
              <a:t>Read University Ethical Guideline</a:t>
            </a:r>
          </a:p>
          <a:p>
            <a:pPr marL="342900" indent="-342900">
              <a:buFont typeface="Arial" panose="020B0604020202020204" pitchFamily="34" charset="0"/>
              <a:buChar char="•"/>
            </a:pPr>
            <a:r>
              <a:rPr lang="en-US"/>
              <a:t>Okay to cooperate/discuss and then write it on your own</a:t>
            </a:r>
          </a:p>
          <a:p>
            <a:endParaRPr lang="en-US"/>
          </a:p>
          <a:p>
            <a:endParaRPr lang="en-US">
              <a:solidFill>
                <a:schemeClr val="accent1"/>
              </a:solidFill>
            </a:endParaRPr>
          </a:p>
          <a:p>
            <a:r>
              <a:rPr lang="en-US" b="1"/>
              <a:t>Searching min wrongly</a:t>
            </a:r>
          </a:p>
          <a:p>
            <a:pPr marL="342900" indent="-342900">
              <a:buFont typeface="Arial" panose="020B0604020202020204" pitchFamily="34" charset="0"/>
              <a:buChar char="•"/>
            </a:pPr>
            <a:r>
              <a:rPr lang="en-US"/>
              <a:t>Initiate to </a:t>
            </a:r>
            <a:r>
              <a:rPr lang="en-US">
                <a:latin typeface="Consolas" panose="020B0609020204030204" pitchFamily="49" charset="0"/>
              </a:rPr>
              <a:t>MAX_INT</a:t>
            </a:r>
            <a:r>
              <a:rPr lang="en-US"/>
              <a:t> or other </a:t>
            </a:r>
            <a:r>
              <a:rPr lang="en-US">
                <a:latin typeface="Consolas" panose="020B0609020204030204" pitchFamily="49" charset="0"/>
              </a:rPr>
              <a:t>INVALID</a:t>
            </a:r>
            <a:r>
              <a:rPr lang="en-US"/>
              <a:t> value</a:t>
            </a:r>
          </a:p>
          <a:p>
            <a:pPr marL="342900" indent="-342900">
              <a:buFont typeface="Arial" panose="020B0604020202020204" pitchFamily="34" charset="0"/>
              <a:buChar char="•"/>
            </a:pPr>
            <a:r>
              <a:rPr lang="en-US"/>
              <a:t>Or use a </a:t>
            </a:r>
            <a:r>
              <a:rPr lang="en-US">
                <a:latin typeface="Consolas" panose="020B0609020204030204" pitchFamily="49" charset="0"/>
              </a:rPr>
              <a:t>bool</a:t>
            </a:r>
          </a:p>
          <a:p>
            <a:endParaRPr lang="en-US"/>
          </a:p>
          <a:p>
            <a:endParaRPr lang="en-US">
              <a:solidFill>
                <a:schemeClr val="accent1"/>
              </a:solidFill>
            </a:endParaRPr>
          </a:p>
          <a:p>
            <a:endParaRPr lang="en-US">
              <a:solidFill>
                <a:schemeClr val="accent1"/>
              </a:solidFill>
            </a:endParaRPr>
          </a:p>
        </p:txBody>
      </p:sp>
      <p:sp>
        <p:nvSpPr>
          <p:cNvPr id="4" name="Content Placeholder 3">
            <a:extLst>
              <a:ext uri="{FF2B5EF4-FFF2-40B4-BE49-F238E27FC236}">
                <a16:creationId xmlns:a16="http://schemas.microsoft.com/office/drawing/2014/main" id="{36105D98-B9AA-1B84-E437-1B1A03D687B2}"/>
              </a:ext>
            </a:extLst>
          </p:cNvPr>
          <p:cNvSpPr>
            <a:spLocks noGrp="1"/>
          </p:cNvSpPr>
          <p:nvPr>
            <p:ph sz="quarter" idx="14"/>
          </p:nvPr>
        </p:nvSpPr>
        <p:spPr/>
        <p:txBody>
          <a:bodyPr/>
          <a:lstStyle/>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r>
              <a:rPr lang="en-US">
                <a:latin typeface="Consolas" panose="020B0609020204030204" pitchFamily="49" charset="0"/>
              </a:rPr>
              <a:t>int </a:t>
            </a:r>
            <a:r>
              <a:rPr lang="en-US" err="1">
                <a:latin typeface="Consolas" panose="020B0609020204030204" pitchFamily="49" charset="0"/>
              </a:rPr>
              <a:t>last_valid_temperature</a:t>
            </a:r>
            <a:r>
              <a:rPr lang="en-US">
                <a:latin typeface="Consolas" panose="020B0609020204030204" pitchFamily="49" charset="0"/>
              </a:rPr>
              <a:t> = 0;</a:t>
            </a:r>
          </a:p>
          <a:p>
            <a:r>
              <a:rPr lang="en-US">
                <a:latin typeface="Consolas" panose="020B0609020204030204" pitchFamily="49" charset="0"/>
              </a:rPr>
              <a:t>int </a:t>
            </a:r>
            <a:r>
              <a:rPr lang="en-US" err="1">
                <a:latin typeface="Consolas" panose="020B0609020204030204" pitchFamily="49" charset="0"/>
              </a:rPr>
              <a:t>minimal_temperature</a:t>
            </a:r>
            <a:r>
              <a:rPr lang="en-US">
                <a:latin typeface="Consolas" panose="020B0609020204030204" pitchFamily="49" charset="0"/>
              </a:rPr>
              <a:t> = 0;</a:t>
            </a:r>
          </a:p>
          <a:p>
            <a:endParaRPr lang="en-US">
              <a:latin typeface="Consolas" panose="020B0609020204030204" pitchFamily="49" charset="0"/>
            </a:endParaRPr>
          </a:p>
          <a:p>
            <a:endParaRPr lang="en-US">
              <a:latin typeface="Consolas" panose="020B0609020204030204" pitchFamily="49" charset="0"/>
            </a:endParaRPr>
          </a:p>
        </p:txBody>
      </p:sp>
      <p:sp>
        <p:nvSpPr>
          <p:cNvPr id="5" name="Slide Number Placeholder 4">
            <a:extLst>
              <a:ext uri="{FF2B5EF4-FFF2-40B4-BE49-F238E27FC236}">
                <a16:creationId xmlns:a16="http://schemas.microsoft.com/office/drawing/2014/main" id="{4CDA510D-4655-91A6-3123-D09902E68EFB}"/>
              </a:ext>
            </a:extLst>
          </p:cNvPr>
          <p:cNvSpPr>
            <a:spLocks noGrp="1"/>
          </p:cNvSpPr>
          <p:nvPr>
            <p:ph type="sldNum" sz="quarter" idx="12"/>
          </p:nvPr>
        </p:nvSpPr>
        <p:spPr/>
        <p:txBody>
          <a:bodyPr/>
          <a:lstStyle/>
          <a:p>
            <a:fld id="{DD144762-C3B5-42E9-94DB-4A2AA3CF9556}" type="slidenum">
              <a:rPr lang="cs-CZ" smtClean="0"/>
              <a:pPr/>
              <a:t>56</a:t>
            </a:fld>
            <a:endParaRPr lang="cs-CZ"/>
          </a:p>
        </p:txBody>
      </p:sp>
    </p:spTree>
    <p:extLst>
      <p:ext uri="{BB962C8B-B14F-4D97-AF65-F5344CB8AC3E}">
        <p14:creationId xmlns:p14="http://schemas.microsoft.com/office/powerpoint/2010/main" val="6021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26DC8-EC10-BB41-034D-55ED033F7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1EF13-2EDB-0032-2439-0444A04A8360}"/>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23BD231B-E92C-B211-0383-7A83F7B59730}"/>
              </a:ext>
            </a:extLst>
          </p:cNvPr>
          <p:cNvSpPr>
            <a:spLocks noGrp="1"/>
          </p:cNvSpPr>
          <p:nvPr>
            <p:ph sz="quarter" idx="13"/>
          </p:nvPr>
        </p:nvSpPr>
        <p:spPr>
          <a:xfrm>
            <a:off x="244130" y="1175712"/>
            <a:ext cx="11703739" cy="5066294"/>
          </a:xfrm>
        </p:spPr>
        <p:txBody>
          <a:bodyPr/>
          <a:lstStyle/>
          <a:p>
            <a:r>
              <a:rPr lang="en-US" b="1"/>
              <a:t>DRY: put repeating code into a function</a:t>
            </a:r>
          </a:p>
          <a:p>
            <a:endParaRPr lang="en-US"/>
          </a:p>
          <a:p>
            <a:endParaRPr lang="en-US"/>
          </a:p>
          <a:p>
            <a:endParaRPr lang="en-US">
              <a:solidFill>
                <a:schemeClr val="accent1"/>
              </a:solidFill>
            </a:endParaRPr>
          </a:p>
          <a:p>
            <a:endParaRPr lang="en-US">
              <a:solidFill>
                <a:schemeClr val="accent1"/>
              </a:solidFill>
            </a:endParaRPr>
          </a:p>
        </p:txBody>
      </p:sp>
      <p:sp>
        <p:nvSpPr>
          <p:cNvPr id="4" name="Content Placeholder 3">
            <a:extLst>
              <a:ext uri="{FF2B5EF4-FFF2-40B4-BE49-F238E27FC236}">
                <a16:creationId xmlns:a16="http://schemas.microsoft.com/office/drawing/2014/main" id="{ADF902A6-DFAD-6431-262E-024413205B7C}"/>
              </a:ext>
            </a:extLst>
          </p:cNvPr>
          <p:cNvSpPr>
            <a:spLocks noGrp="1"/>
          </p:cNvSpPr>
          <p:nvPr>
            <p:ph sz="quarter" idx="14"/>
          </p:nvPr>
        </p:nvSpPr>
        <p:spPr>
          <a:xfrm>
            <a:off x="5650992" y="1175712"/>
            <a:ext cx="6296878" cy="5066294"/>
          </a:xfrm>
        </p:spPr>
        <p:txBody>
          <a:bodyPr>
            <a:normAutofit/>
          </a:bodyPr>
          <a:lstStyle/>
          <a:p>
            <a:r>
              <a:rPr lang="en-US" sz="1800">
                <a:latin typeface="Consolas" panose="020B0609020204030204" pitchFamily="49" charset="0"/>
              </a:rPr>
              <a:t>for (int u = 0; u &lt; -temperature; ++u) {</a:t>
            </a:r>
          </a:p>
          <a:p>
            <a:r>
              <a:rPr lang="en-US" sz="1800">
                <a:latin typeface="Consolas" panose="020B0609020204030204" pitchFamily="49" charset="0"/>
              </a:rPr>
              <a:t>  </a:t>
            </a:r>
            <a:r>
              <a:rPr lang="en-US" sz="1800" err="1">
                <a:latin typeface="Consolas" panose="020B0609020204030204" pitchFamily="49" charset="0"/>
              </a:rPr>
              <a:t>printf</a:t>
            </a:r>
            <a:r>
              <a:rPr lang="en-US" sz="1800">
                <a:latin typeface="Consolas" panose="020B0609020204030204" pitchFamily="49" charset="0"/>
              </a:rPr>
              <a:t>("*");</a:t>
            </a:r>
          </a:p>
          <a:p>
            <a:r>
              <a:rPr lang="en-US" sz="1800">
                <a:latin typeface="Consolas" panose="020B0609020204030204" pitchFamily="49" charset="0"/>
              </a:rPr>
              <a:t>}</a:t>
            </a:r>
          </a:p>
          <a:p>
            <a:endParaRPr lang="en-US" sz="1800">
              <a:latin typeface="Consolas" panose="020B0609020204030204" pitchFamily="49" charset="0"/>
            </a:endParaRPr>
          </a:p>
          <a:p>
            <a:r>
              <a:rPr lang="en-US" sz="1800">
                <a:latin typeface="Consolas" panose="020B0609020204030204" pitchFamily="49" charset="0"/>
              </a:rPr>
              <a:t>…</a:t>
            </a:r>
          </a:p>
          <a:p>
            <a:endParaRPr lang="en-US" sz="1800">
              <a:latin typeface="Consolas" panose="020B0609020204030204" pitchFamily="49" charset="0"/>
            </a:endParaRPr>
          </a:p>
          <a:p>
            <a:r>
              <a:rPr lang="en-US" sz="1800">
                <a:latin typeface="Consolas" panose="020B0609020204030204" pitchFamily="49" charset="0"/>
              </a:rPr>
              <a:t>for (int u = 0; u &lt; min-temperature; ++u) {</a:t>
            </a:r>
          </a:p>
          <a:p>
            <a:r>
              <a:rPr lang="en-US" sz="1800">
                <a:latin typeface="Consolas" panose="020B0609020204030204" pitchFamily="49" charset="0"/>
              </a:rPr>
              <a:t>  </a:t>
            </a:r>
            <a:r>
              <a:rPr lang="en-US" sz="1800" err="1">
                <a:latin typeface="Consolas" panose="020B0609020204030204" pitchFamily="49" charset="0"/>
              </a:rPr>
              <a:t>printf</a:t>
            </a:r>
            <a:r>
              <a:rPr lang="en-US" sz="1800">
                <a:latin typeface="Consolas" panose="020B0609020204030204" pitchFamily="49" charset="0"/>
              </a:rPr>
              <a:t>("*");</a:t>
            </a:r>
          </a:p>
          <a:p>
            <a:r>
              <a:rPr lang="en-US" sz="1800">
                <a:latin typeface="Consolas" panose="020B0609020204030204" pitchFamily="49" charset="0"/>
              </a:rPr>
              <a:t>}</a:t>
            </a:r>
          </a:p>
          <a:p>
            <a:endParaRPr lang="en-US" sz="1800">
              <a:latin typeface="Consolas" panose="020B0609020204030204" pitchFamily="49" charset="0"/>
            </a:endParaRPr>
          </a:p>
          <a:p>
            <a:endParaRPr lang="en-US" sz="1800">
              <a:latin typeface="Consolas" panose="020B0609020204030204" pitchFamily="49" charset="0"/>
            </a:endParaRPr>
          </a:p>
          <a:p>
            <a:endParaRPr lang="en-US" sz="1800">
              <a:latin typeface="Consolas" panose="020B0609020204030204" pitchFamily="49" charset="0"/>
            </a:endParaRPr>
          </a:p>
          <a:p>
            <a:endParaRPr lang="en-US" sz="1800">
              <a:latin typeface="Consolas" panose="020B0609020204030204" pitchFamily="49" charset="0"/>
            </a:endParaRPr>
          </a:p>
        </p:txBody>
      </p:sp>
      <p:sp>
        <p:nvSpPr>
          <p:cNvPr id="5" name="Slide Number Placeholder 4">
            <a:extLst>
              <a:ext uri="{FF2B5EF4-FFF2-40B4-BE49-F238E27FC236}">
                <a16:creationId xmlns:a16="http://schemas.microsoft.com/office/drawing/2014/main" id="{3B85C6AF-C245-2C8C-3FDA-9CABA464D37F}"/>
              </a:ext>
            </a:extLst>
          </p:cNvPr>
          <p:cNvSpPr>
            <a:spLocks noGrp="1"/>
          </p:cNvSpPr>
          <p:nvPr>
            <p:ph type="sldNum" sz="quarter" idx="12"/>
          </p:nvPr>
        </p:nvSpPr>
        <p:spPr/>
        <p:txBody>
          <a:bodyPr/>
          <a:lstStyle/>
          <a:p>
            <a:fld id="{DD144762-C3B5-42E9-94DB-4A2AA3CF9556}" type="slidenum">
              <a:rPr lang="cs-CZ" smtClean="0"/>
              <a:pPr/>
              <a:t>57</a:t>
            </a:fld>
            <a:endParaRPr lang="cs-CZ"/>
          </a:p>
        </p:txBody>
      </p:sp>
    </p:spTree>
    <p:extLst>
      <p:ext uri="{BB962C8B-B14F-4D97-AF65-F5344CB8AC3E}">
        <p14:creationId xmlns:p14="http://schemas.microsoft.com/office/powerpoint/2010/main" val="3168982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8F063-0F4C-90FC-3715-B15BD6129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4B2E8-5CEB-620B-FE7F-0ED5B0FA27F4}"/>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6BD8B02C-C776-DDBD-6956-D0FDF0AA8935}"/>
              </a:ext>
            </a:extLst>
          </p:cNvPr>
          <p:cNvSpPr>
            <a:spLocks noGrp="1"/>
          </p:cNvSpPr>
          <p:nvPr>
            <p:ph sz="quarter" idx="13"/>
          </p:nvPr>
        </p:nvSpPr>
        <p:spPr>
          <a:xfrm>
            <a:off x="244130" y="1175712"/>
            <a:ext cx="11703739" cy="5066294"/>
          </a:xfrm>
        </p:spPr>
        <p:txBody>
          <a:bodyPr/>
          <a:lstStyle/>
          <a:p>
            <a:r>
              <a:rPr lang="en-US" b="1"/>
              <a:t>Split the logic into functions</a:t>
            </a:r>
          </a:p>
          <a:p>
            <a:pPr marL="342900" indent="-342900">
              <a:buFont typeface="Arial" panose="020B0604020202020204" pitchFamily="34" charset="0"/>
              <a:buChar char="•"/>
            </a:pPr>
            <a:r>
              <a:rPr lang="en-US"/>
              <a:t>Don’t put everything into the main</a:t>
            </a:r>
          </a:p>
          <a:p>
            <a:pPr marL="342900" indent="-342900">
              <a:buFont typeface="Arial" panose="020B0604020202020204" pitchFamily="34" charset="0"/>
              <a:buChar char="•"/>
            </a:pPr>
            <a:endParaRPr lang="en-US"/>
          </a:p>
          <a:p>
            <a:endParaRPr lang="en-US"/>
          </a:p>
          <a:p>
            <a:endParaRPr lang="en-US"/>
          </a:p>
          <a:p>
            <a:endParaRPr lang="en-US">
              <a:solidFill>
                <a:schemeClr val="accent1"/>
              </a:solidFill>
            </a:endParaRPr>
          </a:p>
          <a:p>
            <a:endParaRPr lang="en-US">
              <a:solidFill>
                <a:schemeClr val="accent1"/>
              </a:solidFill>
            </a:endParaRPr>
          </a:p>
        </p:txBody>
      </p:sp>
      <p:sp>
        <p:nvSpPr>
          <p:cNvPr id="4" name="Content Placeholder 3">
            <a:extLst>
              <a:ext uri="{FF2B5EF4-FFF2-40B4-BE49-F238E27FC236}">
                <a16:creationId xmlns:a16="http://schemas.microsoft.com/office/drawing/2014/main" id="{D8B34887-0564-43DD-97E6-0A82CD1FAFDE}"/>
              </a:ext>
            </a:extLst>
          </p:cNvPr>
          <p:cNvSpPr>
            <a:spLocks noGrp="1"/>
          </p:cNvSpPr>
          <p:nvPr>
            <p:ph sz="quarter" idx="14"/>
          </p:nvPr>
        </p:nvSpPr>
        <p:spPr>
          <a:xfrm>
            <a:off x="5650992" y="1175712"/>
            <a:ext cx="6296878" cy="5066294"/>
          </a:xfrm>
        </p:spPr>
        <p:txBody>
          <a:bodyPr>
            <a:normAutofit/>
          </a:bodyPr>
          <a:lstStyle/>
          <a:p>
            <a:endParaRPr lang="en-US" sz="1800">
              <a:latin typeface="Consolas" panose="020B0609020204030204" pitchFamily="49" charset="0"/>
            </a:endParaRPr>
          </a:p>
          <a:p>
            <a:endParaRPr lang="en-US" sz="1800">
              <a:latin typeface="Consolas" panose="020B0609020204030204" pitchFamily="49" charset="0"/>
            </a:endParaRPr>
          </a:p>
          <a:p>
            <a:endParaRPr lang="en-US" sz="1800">
              <a:latin typeface="Consolas" panose="020B0609020204030204" pitchFamily="49" charset="0"/>
            </a:endParaRPr>
          </a:p>
          <a:p>
            <a:endParaRPr lang="en-US" sz="1800">
              <a:latin typeface="Consolas" panose="020B0609020204030204" pitchFamily="49" charset="0"/>
            </a:endParaRPr>
          </a:p>
        </p:txBody>
      </p:sp>
      <p:sp>
        <p:nvSpPr>
          <p:cNvPr id="5" name="Slide Number Placeholder 4">
            <a:extLst>
              <a:ext uri="{FF2B5EF4-FFF2-40B4-BE49-F238E27FC236}">
                <a16:creationId xmlns:a16="http://schemas.microsoft.com/office/drawing/2014/main" id="{93F08ADA-C500-F8E6-2E3B-494F4AA7324F}"/>
              </a:ext>
            </a:extLst>
          </p:cNvPr>
          <p:cNvSpPr>
            <a:spLocks noGrp="1"/>
          </p:cNvSpPr>
          <p:nvPr>
            <p:ph type="sldNum" sz="quarter" idx="12"/>
          </p:nvPr>
        </p:nvSpPr>
        <p:spPr/>
        <p:txBody>
          <a:bodyPr/>
          <a:lstStyle/>
          <a:p>
            <a:fld id="{DD144762-C3B5-42E9-94DB-4A2AA3CF9556}" type="slidenum">
              <a:rPr lang="cs-CZ" smtClean="0"/>
              <a:pPr/>
              <a:t>58</a:t>
            </a:fld>
            <a:endParaRPr lang="cs-CZ"/>
          </a:p>
        </p:txBody>
      </p:sp>
    </p:spTree>
    <p:extLst>
      <p:ext uri="{BB962C8B-B14F-4D97-AF65-F5344CB8AC3E}">
        <p14:creationId xmlns:p14="http://schemas.microsoft.com/office/powerpoint/2010/main" val="220813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6B85-9111-1A27-4FC9-A659D17C1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425B2-0084-3EBF-C7A1-08572C564000}"/>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8BACBDB3-EF98-8BA5-BB8A-48FB652A8E6E}"/>
              </a:ext>
            </a:extLst>
          </p:cNvPr>
          <p:cNvSpPr>
            <a:spLocks noGrp="1"/>
          </p:cNvSpPr>
          <p:nvPr>
            <p:ph sz="quarter" idx="13"/>
          </p:nvPr>
        </p:nvSpPr>
        <p:spPr>
          <a:xfrm>
            <a:off x="244130" y="1175712"/>
            <a:ext cx="11703739" cy="5066294"/>
          </a:xfrm>
        </p:spPr>
        <p:txBody>
          <a:bodyPr/>
          <a:lstStyle/>
          <a:p>
            <a:r>
              <a:rPr lang="en-US" b="1"/>
              <a:t>Non-descriptive naming</a:t>
            </a:r>
          </a:p>
          <a:p>
            <a:endParaRPr lang="en-US"/>
          </a:p>
          <a:p>
            <a:endParaRPr lang="en-US"/>
          </a:p>
          <a:p>
            <a:endParaRPr lang="en-US">
              <a:solidFill>
                <a:schemeClr val="accent1"/>
              </a:solidFill>
            </a:endParaRPr>
          </a:p>
          <a:p>
            <a:endParaRPr lang="en-US">
              <a:solidFill>
                <a:schemeClr val="accent1"/>
              </a:solidFill>
            </a:endParaRPr>
          </a:p>
        </p:txBody>
      </p:sp>
      <p:sp>
        <p:nvSpPr>
          <p:cNvPr id="4" name="Content Placeholder 3">
            <a:extLst>
              <a:ext uri="{FF2B5EF4-FFF2-40B4-BE49-F238E27FC236}">
                <a16:creationId xmlns:a16="http://schemas.microsoft.com/office/drawing/2014/main" id="{18B1354A-B903-B466-D560-7D8A2B45063B}"/>
              </a:ext>
            </a:extLst>
          </p:cNvPr>
          <p:cNvSpPr>
            <a:spLocks noGrp="1"/>
          </p:cNvSpPr>
          <p:nvPr>
            <p:ph sz="quarter" idx="14"/>
          </p:nvPr>
        </p:nvSpPr>
        <p:spPr>
          <a:xfrm>
            <a:off x="5650992" y="1175712"/>
            <a:ext cx="6296878" cy="5066294"/>
          </a:xfrm>
        </p:spPr>
        <p:txBody>
          <a:bodyPr>
            <a:normAutofit/>
          </a:bodyPr>
          <a:lstStyle/>
          <a:p>
            <a:r>
              <a:rPr lang="en-US">
                <a:latin typeface="Consolas" panose="020B0609020204030204" pitchFamily="49" charset="0"/>
              </a:rPr>
              <a:t>int lowest(int count) { ... }</a:t>
            </a:r>
          </a:p>
          <a:p>
            <a:endParaRPr lang="en-US" sz="1800">
              <a:latin typeface="Consolas" panose="020B0609020204030204" pitchFamily="49" charset="0"/>
            </a:endParaRPr>
          </a:p>
        </p:txBody>
      </p:sp>
      <p:sp>
        <p:nvSpPr>
          <p:cNvPr id="5" name="Slide Number Placeholder 4">
            <a:extLst>
              <a:ext uri="{FF2B5EF4-FFF2-40B4-BE49-F238E27FC236}">
                <a16:creationId xmlns:a16="http://schemas.microsoft.com/office/drawing/2014/main" id="{951CE06B-9156-9170-CD11-BFCE7318FB5B}"/>
              </a:ext>
            </a:extLst>
          </p:cNvPr>
          <p:cNvSpPr>
            <a:spLocks noGrp="1"/>
          </p:cNvSpPr>
          <p:nvPr>
            <p:ph type="sldNum" sz="quarter" idx="12"/>
          </p:nvPr>
        </p:nvSpPr>
        <p:spPr/>
        <p:txBody>
          <a:bodyPr/>
          <a:lstStyle/>
          <a:p>
            <a:fld id="{DD144762-C3B5-42E9-94DB-4A2AA3CF9556}" type="slidenum">
              <a:rPr lang="cs-CZ" smtClean="0"/>
              <a:pPr/>
              <a:t>59</a:t>
            </a:fld>
            <a:endParaRPr lang="cs-CZ"/>
          </a:p>
        </p:txBody>
      </p:sp>
    </p:spTree>
    <p:extLst>
      <p:ext uri="{BB962C8B-B14F-4D97-AF65-F5344CB8AC3E}">
        <p14:creationId xmlns:p14="http://schemas.microsoft.com/office/powerpoint/2010/main" val="386830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4679D-7848-0C5B-CDA4-AA1A55F13E90}"/>
              </a:ext>
            </a:extLst>
          </p:cNvPr>
          <p:cNvSpPr>
            <a:spLocks noGrp="1"/>
          </p:cNvSpPr>
          <p:nvPr>
            <p:ph type="sldNum" sz="quarter" idx="12"/>
          </p:nvPr>
        </p:nvSpPr>
        <p:spPr/>
        <p:txBody>
          <a:bodyPr/>
          <a:lstStyle/>
          <a:p>
            <a:fld id="{DD144762-C3B5-42E9-94DB-4A2AA3CF9556}" type="slidenum">
              <a:rPr lang="cs-CZ" smtClean="0"/>
              <a:pPr/>
              <a:t>6</a:t>
            </a:fld>
            <a:endParaRPr lang="cs-CZ"/>
          </a:p>
        </p:txBody>
      </p:sp>
      <p:sp>
        <p:nvSpPr>
          <p:cNvPr id="3" name="Title 2">
            <a:extLst>
              <a:ext uri="{FF2B5EF4-FFF2-40B4-BE49-F238E27FC236}">
                <a16:creationId xmlns:a16="http://schemas.microsoft.com/office/drawing/2014/main" id="{D27EB31B-5EC3-F588-6958-2EEF514F23AC}"/>
              </a:ext>
            </a:extLst>
          </p:cNvPr>
          <p:cNvSpPr>
            <a:spLocks noGrp="1"/>
          </p:cNvSpPr>
          <p:nvPr>
            <p:ph type="title"/>
          </p:nvPr>
        </p:nvSpPr>
        <p:spPr/>
        <p:txBody>
          <a:bodyPr/>
          <a:lstStyle/>
          <a:p>
            <a:r>
              <a:rPr lang="en-US"/>
              <a:t>Pointers</a:t>
            </a:r>
          </a:p>
        </p:txBody>
      </p:sp>
      <p:sp>
        <p:nvSpPr>
          <p:cNvPr id="4" name="Content Placeholder 3">
            <a:extLst>
              <a:ext uri="{FF2B5EF4-FFF2-40B4-BE49-F238E27FC236}">
                <a16:creationId xmlns:a16="http://schemas.microsoft.com/office/drawing/2014/main" id="{7FF92876-545E-FBFC-D32A-DCF5AC6FDA25}"/>
              </a:ext>
            </a:extLst>
          </p:cNvPr>
          <p:cNvSpPr>
            <a:spLocks noGrp="1"/>
          </p:cNvSpPr>
          <p:nvPr>
            <p:ph sz="quarter" idx="13"/>
          </p:nvPr>
        </p:nvSpPr>
        <p:spPr>
          <a:xfrm>
            <a:off x="244131" y="1175712"/>
            <a:ext cx="7183364" cy="5066294"/>
          </a:xfrm>
        </p:spPr>
        <p:txBody>
          <a:bodyPr>
            <a:normAutofit/>
          </a:bodyPr>
          <a:lstStyle/>
          <a:p>
            <a:r>
              <a:rPr lang="en-US" sz="2400" i="1">
                <a:latin typeface="Courier New" panose="02070309020205020404" pitchFamily="49" charset="0"/>
                <a:cs typeface="Courier New" panose="02070309020205020404" pitchFamily="49" charset="0"/>
              </a:rPr>
              <a:t>type</a:t>
            </a:r>
            <a:r>
              <a:rPr lang="en-US" sz="2400" b="1">
                <a:latin typeface="Courier New" panose="02070309020205020404" pitchFamily="49" charset="0"/>
                <a:cs typeface="Courier New" panose="02070309020205020404" pitchFamily="49" charset="0"/>
              </a:rPr>
              <a:t> *p = </a:t>
            </a:r>
            <a:r>
              <a:rPr lang="en-US" sz="2400" i="1">
                <a:latin typeface="Courier New" panose="02070309020205020404" pitchFamily="49" charset="0"/>
                <a:cs typeface="Courier New" panose="02070309020205020404" pitchFamily="49" charset="0"/>
              </a:rPr>
              <a:t>&lt;pointer expression&gt;</a:t>
            </a:r>
          </a:p>
          <a:p>
            <a:pPr lvl="1"/>
            <a:r>
              <a:rPr lang="en-US" sz="2400" b="1" err="1">
                <a:latin typeface="Courier New" panose="02070309020205020404" pitchFamily="49" charset="0"/>
                <a:cs typeface="Courier New" panose="02070309020205020404" pitchFamily="49" charset="0"/>
              </a:rPr>
              <a:t>nullptr</a:t>
            </a:r>
            <a:r>
              <a:rPr lang="en-US" sz="2400">
                <a:cs typeface="Courier New" panose="02070309020205020404" pitchFamily="49" charset="0"/>
              </a:rPr>
              <a:t> – pointer to nowhere (special value)</a:t>
            </a:r>
            <a:endParaRPr lang="en-US" sz="2400" b="1">
              <a:latin typeface="Courier New" panose="02070309020205020404" pitchFamily="49" charset="0"/>
              <a:cs typeface="Courier New" panose="02070309020205020404" pitchFamily="49" charset="0"/>
            </a:endParaRPr>
          </a:p>
          <a:p>
            <a:pPr lvl="1"/>
            <a:r>
              <a:rPr lang="en-US" sz="2400"/>
              <a:t>Taken as address of existing value (</a:t>
            </a:r>
            <a:r>
              <a:rPr lang="en-US" sz="2400" b="1">
                <a:latin typeface="Courier New" panose="02070309020205020404" pitchFamily="49" charset="0"/>
                <a:cs typeface="Courier New" panose="02070309020205020404" pitchFamily="49" charset="0"/>
              </a:rPr>
              <a:t>&amp;</a:t>
            </a:r>
            <a:r>
              <a:rPr lang="en-US" sz="2400"/>
              <a:t>)</a:t>
            </a:r>
          </a:p>
          <a:p>
            <a:pPr lvl="1"/>
            <a:r>
              <a:rPr lang="en-US" sz="2400"/>
              <a:t>Computed from another pointer (pointer arithmetic)</a:t>
            </a:r>
          </a:p>
          <a:p>
            <a:pPr lvl="1"/>
            <a:r>
              <a:rPr lang="en-US" sz="2400"/>
              <a:t>Memory allocation function/operator</a:t>
            </a:r>
          </a:p>
          <a:p>
            <a:pPr lvl="2"/>
            <a:r>
              <a:rPr lang="en-US" sz="2400"/>
              <a:t>Not needed on Arduino, use only static array allocation, e.g., </a:t>
            </a:r>
            <a:r>
              <a:rPr lang="en-US" sz="2400" b="1">
                <a:latin typeface="Courier New" panose="02070309020205020404" pitchFamily="49" charset="0"/>
                <a:cs typeface="Courier New" panose="02070309020205020404" pitchFamily="49" charset="0"/>
              </a:rPr>
              <a:t>int a[4]</a:t>
            </a:r>
            <a:endParaRPr lang="en-US" sz="2400"/>
          </a:p>
          <a:p>
            <a:pPr marL="398462" lvl="1" indent="0">
              <a:buNone/>
            </a:pPr>
            <a:endParaRPr lang="en-US" sz="900" b="1">
              <a:latin typeface="Courier New" panose="02070309020205020404" pitchFamily="49" charset="0"/>
              <a:cs typeface="Courier New" panose="02070309020205020404" pitchFamily="49" charset="0"/>
            </a:endParaRPr>
          </a:p>
          <a:p>
            <a:endParaRPr lang="en-US"/>
          </a:p>
          <a:p>
            <a:endParaRPr lang="en-US"/>
          </a:p>
        </p:txBody>
      </p:sp>
      <p:sp>
        <p:nvSpPr>
          <p:cNvPr id="5" name="Content Placeholder 4">
            <a:extLst>
              <a:ext uri="{FF2B5EF4-FFF2-40B4-BE49-F238E27FC236}">
                <a16:creationId xmlns:a16="http://schemas.microsoft.com/office/drawing/2014/main" id="{007E357C-03E3-F9E0-75C1-7C72C4FEF9BD}"/>
              </a:ext>
            </a:extLst>
          </p:cNvPr>
          <p:cNvSpPr>
            <a:spLocks noGrp="1"/>
          </p:cNvSpPr>
          <p:nvPr>
            <p:ph sz="quarter" idx="14"/>
          </p:nvPr>
        </p:nvSpPr>
        <p:spPr>
          <a:xfrm>
            <a:off x="7427495" y="1175712"/>
            <a:ext cx="4520375" cy="5066294"/>
          </a:xfrm>
        </p:spPr>
        <p:txBody>
          <a:bodyPr>
            <a:normAutofit/>
          </a:bodyPr>
          <a:lstStyle/>
          <a:p>
            <a:r>
              <a:rPr lang="en-US" sz="2800">
                <a:latin typeface="Consolas" panose="020B0609020204030204" pitchFamily="49" charset="0"/>
              </a:rPr>
              <a:t>int x = 42;</a:t>
            </a:r>
          </a:p>
          <a:p>
            <a:endParaRPr lang="en-US" sz="2800">
              <a:latin typeface="Consolas" panose="020B0609020204030204" pitchFamily="49" charset="0"/>
            </a:endParaRPr>
          </a:p>
          <a:p>
            <a:endParaRPr lang="en-US" sz="2800">
              <a:latin typeface="Consolas" panose="020B0609020204030204" pitchFamily="49" charset="0"/>
            </a:endParaRPr>
          </a:p>
          <a:p>
            <a:r>
              <a:rPr lang="en-US" sz="2800">
                <a:latin typeface="Consolas" panose="020B0609020204030204" pitchFamily="49" charset="0"/>
              </a:rPr>
              <a:t>int *p1 = &amp;x;</a:t>
            </a:r>
          </a:p>
          <a:p>
            <a:endParaRPr lang="en-US" sz="2800">
              <a:latin typeface="Consolas" panose="020B0609020204030204" pitchFamily="49" charset="0"/>
            </a:endParaRPr>
          </a:p>
          <a:p>
            <a:endParaRPr lang="en-US" sz="2800">
              <a:latin typeface="Consolas" panose="020B0609020204030204" pitchFamily="49" charset="0"/>
            </a:endParaRPr>
          </a:p>
          <a:p>
            <a:r>
              <a:rPr lang="en-US" sz="2800">
                <a:latin typeface="Consolas" panose="020B0609020204030204" pitchFamily="49" charset="0"/>
              </a:rPr>
              <a:t>int *p2 = p1 + 5;</a:t>
            </a:r>
          </a:p>
        </p:txBody>
      </p:sp>
      <p:sp>
        <p:nvSpPr>
          <p:cNvPr id="6" name="Speech Bubble: Rectangle with Corners Rounded 5">
            <a:extLst>
              <a:ext uri="{FF2B5EF4-FFF2-40B4-BE49-F238E27FC236}">
                <a16:creationId xmlns:a16="http://schemas.microsoft.com/office/drawing/2014/main" id="{23078AE2-DE2A-3E82-7D1D-F56A7E1101BC}"/>
              </a:ext>
            </a:extLst>
          </p:cNvPr>
          <p:cNvSpPr/>
          <p:nvPr/>
        </p:nvSpPr>
        <p:spPr>
          <a:xfrm>
            <a:off x="9525359" y="1842819"/>
            <a:ext cx="2246226" cy="682249"/>
          </a:xfrm>
          <a:prstGeom prst="wedgeRoundRectCallout">
            <a:avLst>
              <a:gd name="adj1" fmla="val -43747"/>
              <a:gd name="adj2" fmla="val 832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b="1"/>
              <a:t>address-of operator</a:t>
            </a:r>
          </a:p>
          <a:p>
            <a:r>
              <a:rPr lang="en-US" sz="1600" b="1"/>
              <a:t>Not a reference</a:t>
            </a:r>
          </a:p>
        </p:txBody>
      </p:sp>
      <p:sp>
        <p:nvSpPr>
          <p:cNvPr id="7" name="Speech Bubble: Rectangle with Corners Rounded 6">
            <a:extLst>
              <a:ext uri="{FF2B5EF4-FFF2-40B4-BE49-F238E27FC236}">
                <a16:creationId xmlns:a16="http://schemas.microsoft.com/office/drawing/2014/main" id="{F75BC5CA-5DA5-ED93-68CA-313B3B1A42F1}"/>
              </a:ext>
            </a:extLst>
          </p:cNvPr>
          <p:cNvSpPr/>
          <p:nvPr/>
        </p:nvSpPr>
        <p:spPr>
          <a:xfrm>
            <a:off x="9946303" y="650932"/>
            <a:ext cx="1825282" cy="682249"/>
          </a:xfrm>
          <a:prstGeom prst="wedgeRoundRectCallout">
            <a:avLst>
              <a:gd name="adj1" fmla="val -73072"/>
              <a:gd name="adj2" fmla="val 40001"/>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b="1"/>
              <a:t>Create a space </a:t>
            </a:r>
          </a:p>
          <a:p>
            <a:r>
              <a:rPr lang="en-US" sz="1600" b="1"/>
              <a:t>for one </a:t>
            </a:r>
            <a:r>
              <a:rPr lang="en-US" sz="1600" b="1">
                <a:latin typeface="Consolas" panose="020B0609020204030204" pitchFamily="49" charset="0"/>
              </a:rPr>
              <a:t>int</a:t>
            </a:r>
          </a:p>
        </p:txBody>
      </p:sp>
      <p:sp>
        <p:nvSpPr>
          <p:cNvPr id="8" name="Speech Bubble: Rectangle with Corners Rounded 7">
            <a:extLst>
              <a:ext uri="{FF2B5EF4-FFF2-40B4-BE49-F238E27FC236}">
                <a16:creationId xmlns:a16="http://schemas.microsoft.com/office/drawing/2014/main" id="{4C1A48D6-6431-BEEA-1795-12D454FF9A9E}"/>
              </a:ext>
            </a:extLst>
          </p:cNvPr>
          <p:cNvSpPr/>
          <p:nvPr/>
        </p:nvSpPr>
        <p:spPr>
          <a:xfrm>
            <a:off x="6615641" y="3314218"/>
            <a:ext cx="1860786" cy="394641"/>
          </a:xfrm>
          <a:prstGeom prst="wedgeRoundRectCallout">
            <a:avLst>
              <a:gd name="adj1" fmla="val 43637"/>
              <a:gd name="adj2" fmla="val -102401"/>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b="1"/>
              <a:t>Declare pointer</a:t>
            </a:r>
            <a:endParaRPr lang="en-US" sz="1600" b="1">
              <a:latin typeface="Consolas" panose="020B0609020204030204" pitchFamily="49" charset="0"/>
            </a:endParaRPr>
          </a:p>
        </p:txBody>
      </p:sp>
    </p:spTree>
    <p:extLst>
      <p:ext uri="{BB962C8B-B14F-4D97-AF65-F5344CB8AC3E}">
        <p14:creationId xmlns:p14="http://schemas.microsoft.com/office/powerpoint/2010/main" val="26303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C80B1-8C6B-DF6A-FA8F-EAB42976D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37107-24D6-C537-73CC-9E035CB84E8A}"/>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BE73494A-EBF6-11E8-44DB-7BC374443DE5}"/>
              </a:ext>
            </a:extLst>
          </p:cNvPr>
          <p:cNvSpPr>
            <a:spLocks noGrp="1"/>
          </p:cNvSpPr>
          <p:nvPr>
            <p:ph sz="quarter" idx="13"/>
          </p:nvPr>
        </p:nvSpPr>
        <p:spPr>
          <a:xfrm>
            <a:off x="244130" y="1175712"/>
            <a:ext cx="11703739" cy="5066294"/>
          </a:xfrm>
        </p:spPr>
        <p:txBody>
          <a:bodyPr/>
          <a:lstStyle/>
          <a:p>
            <a:r>
              <a:rPr lang="en-US" b="1"/>
              <a:t>Non-effective use of strings</a:t>
            </a:r>
          </a:p>
          <a:p>
            <a:endParaRPr lang="en-US"/>
          </a:p>
          <a:p>
            <a:endParaRPr lang="en-US"/>
          </a:p>
          <a:p>
            <a:endParaRPr lang="en-US">
              <a:solidFill>
                <a:schemeClr val="accent1"/>
              </a:solidFill>
            </a:endParaRPr>
          </a:p>
          <a:p>
            <a:endParaRPr lang="en-US">
              <a:solidFill>
                <a:schemeClr val="accent1"/>
              </a:solidFill>
            </a:endParaRPr>
          </a:p>
        </p:txBody>
      </p:sp>
      <p:sp>
        <p:nvSpPr>
          <p:cNvPr id="4" name="Content Placeholder 3">
            <a:extLst>
              <a:ext uri="{FF2B5EF4-FFF2-40B4-BE49-F238E27FC236}">
                <a16:creationId xmlns:a16="http://schemas.microsoft.com/office/drawing/2014/main" id="{DDE554D5-3854-6DB9-407A-FC25C5A43AA5}"/>
              </a:ext>
            </a:extLst>
          </p:cNvPr>
          <p:cNvSpPr>
            <a:spLocks noGrp="1"/>
          </p:cNvSpPr>
          <p:nvPr>
            <p:ph sz="quarter" idx="14"/>
          </p:nvPr>
        </p:nvSpPr>
        <p:spPr>
          <a:xfrm>
            <a:off x="5650992" y="1175712"/>
            <a:ext cx="6296878" cy="5066294"/>
          </a:xfrm>
        </p:spPr>
        <p:txBody>
          <a:bodyPr>
            <a:normAutofit/>
          </a:bodyPr>
          <a:lstStyle/>
          <a:p>
            <a:r>
              <a:rPr lang="en-US">
                <a:latin typeface="Consolas" panose="020B0609020204030204" pitchFamily="49" charset="0"/>
              </a:rPr>
              <a:t>std::string result = "";</a:t>
            </a:r>
          </a:p>
          <a:p>
            <a:r>
              <a:rPr lang="en-US">
                <a:latin typeface="Consolas" panose="020B0609020204030204" pitchFamily="49" charset="0"/>
              </a:rPr>
              <a:t>for (int </a:t>
            </a:r>
            <a:r>
              <a:rPr lang="en-US" err="1">
                <a:latin typeface="Consolas" panose="020B0609020204030204" pitchFamily="49" charset="0"/>
              </a:rPr>
              <a:t>i</a:t>
            </a:r>
            <a:r>
              <a:rPr lang="en-US">
                <a:latin typeface="Consolas" panose="020B0609020204030204" pitchFamily="49" charset="0"/>
              </a:rPr>
              <a:t> = 0; </a:t>
            </a:r>
            <a:r>
              <a:rPr lang="en-US" err="1">
                <a:latin typeface="Consolas" panose="020B0609020204030204" pitchFamily="49" charset="0"/>
              </a:rPr>
              <a:t>i</a:t>
            </a:r>
            <a:r>
              <a:rPr lang="en-US">
                <a:latin typeface="Consolas" panose="020B0609020204030204" pitchFamily="49" charset="0"/>
              </a:rPr>
              <a:t> &lt; buffer; </a:t>
            </a:r>
            <a:r>
              <a:rPr lang="en-US" err="1">
                <a:latin typeface="Consolas" panose="020B0609020204030204" pitchFamily="49" charset="0"/>
              </a:rPr>
              <a:t>i</a:t>
            </a:r>
            <a:r>
              <a:rPr lang="en-US">
                <a:latin typeface="Consolas" panose="020B0609020204030204" pitchFamily="49" charset="0"/>
              </a:rPr>
              <a:t>++){</a:t>
            </a:r>
          </a:p>
          <a:p>
            <a:r>
              <a:rPr lang="en-US">
                <a:latin typeface="Consolas" panose="020B0609020204030204" pitchFamily="49" charset="0"/>
              </a:rPr>
              <a:t>  result += ' ‘;</a:t>
            </a:r>
          </a:p>
          <a:p>
            <a:r>
              <a:rPr lang="en-US">
                <a:latin typeface="Consolas" panose="020B0609020204030204" pitchFamily="49" charset="0"/>
              </a:rPr>
              <a:t>}</a:t>
            </a:r>
          </a:p>
          <a:p>
            <a:r>
              <a:rPr lang="en-US">
                <a:latin typeface="Consolas" panose="020B0609020204030204" pitchFamily="49" charset="0"/>
              </a:rPr>
              <a:t>std::</a:t>
            </a:r>
            <a:r>
              <a:rPr lang="en-US" err="1">
                <a:latin typeface="Consolas" panose="020B0609020204030204" pitchFamily="49" charset="0"/>
              </a:rPr>
              <a:t>cout</a:t>
            </a:r>
            <a:r>
              <a:rPr lang="en-US">
                <a:latin typeface="Consolas" panose="020B0609020204030204" pitchFamily="49" charset="0"/>
              </a:rPr>
              <a:t> &lt;&lt; result;</a:t>
            </a:r>
          </a:p>
        </p:txBody>
      </p:sp>
      <p:sp>
        <p:nvSpPr>
          <p:cNvPr id="5" name="Slide Number Placeholder 4">
            <a:extLst>
              <a:ext uri="{FF2B5EF4-FFF2-40B4-BE49-F238E27FC236}">
                <a16:creationId xmlns:a16="http://schemas.microsoft.com/office/drawing/2014/main" id="{177BC024-CB3C-672B-D353-88426BD8C14C}"/>
              </a:ext>
            </a:extLst>
          </p:cNvPr>
          <p:cNvSpPr>
            <a:spLocks noGrp="1"/>
          </p:cNvSpPr>
          <p:nvPr>
            <p:ph type="sldNum" sz="quarter" idx="12"/>
          </p:nvPr>
        </p:nvSpPr>
        <p:spPr/>
        <p:txBody>
          <a:bodyPr/>
          <a:lstStyle/>
          <a:p>
            <a:fld id="{DD144762-C3B5-42E9-94DB-4A2AA3CF9556}" type="slidenum">
              <a:rPr lang="cs-CZ" smtClean="0"/>
              <a:pPr/>
              <a:t>60</a:t>
            </a:fld>
            <a:endParaRPr lang="cs-CZ"/>
          </a:p>
        </p:txBody>
      </p:sp>
    </p:spTree>
    <p:extLst>
      <p:ext uri="{BB962C8B-B14F-4D97-AF65-F5344CB8AC3E}">
        <p14:creationId xmlns:p14="http://schemas.microsoft.com/office/powerpoint/2010/main" val="329807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D5A2-63D4-87E8-C50B-62ACED02D441}"/>
              </a:ext>
            </a:extLst>
          </p:cNvPr>
          <p:cNvSpPr>
            <a:spLocks noGrp="1"/>
          </p:cNvSpPr>
          <p:nvPr>
            <p:ph type="title"/>
          </p:nvPr>
        </p:nvSpPr>
        <p:spPr/>
        <p:txBody>
          <a:bodyPr/>
          <a:lstStyle/>
          <a:p>
            <a:r>
              <a:rPr lang="en-US"/>
              <a:t>Homework Feedback</a:t>
            </a:r>
          </a:p>
        </p:txBody>
      </p:sp>
      <p:sp>
        <p:nvSpPr>
          <p:cNvPr id="3" name="Content Placeholder 2">
            <a:extLst>
              <a:ext uri="{FF2B5EF4-FFF2-40B4-BE49-F238E27FC236}">
                <a16:creationId xmlns:a16="http://schemas.microsoft.com/office/drawing/2014/main" id="{A986FE21-CA72-911D-41CA-5164FC93AABE}"/>
              </a:ext>
            </a:extLst>
          </p:cNvPr>
          <p:cNvSpPr>
            <a:spLocks noGrp="1"/>
          </p:cNvSpPr>
          <p:nvPr>
            <p:ph sz="quarter" idx="13"/>
          </p:nvPr>
        </p:nvSpPr>
        <p:spPr/>
        <p:txBody>
          <a:bodyPr/>
          <a:lstStyle/>
          <a:p>
            <a:r>
              <a:rPr lang="en-US" b="1"/>
              <a:t>Questions?</a:t>
            </a:r>
          </a:p>
        </p:txBody>
      </p:sp>
      <p:sp>
        <p:nvSpPr>
          <p:cNvPr id="4" name="Content Placeholder 3">
            <a:extLst>
              <a:ext uri="{FF2B5EF4-FFF2-40B4-BE49-F238E27FC236}">
                <a16:creationId xmlns:a16="http://schemas.microsoft.com/office/drawing/2014/main" id="{A5D5FECA-8724-11C4-9783-EFF18F85CADD}"/>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96849AB2-AD4D-70B7-BC16-72720EDFAC13}"/>
              </a:ext>
            </a:extLst>
          </p:cNvPr>
          <p:cNvSpPr>
            <a:spLocks noGrp="1"/>
          </p:cNvSpPr>
          <p:nvPr>
            <p:ph type="sldNum" sz="quarter" idx="12"/>
          </p:nvPr>
        </p:nvSpPr>
        <p:spPr/>
        <p:txBody>
          <a:bodyPr/>
          <a:lstStyle/>
          <a:p>
            <a:fld id="{DD144762-C3B5-42E9-94DB-4A2AA3CF9556}" type="slidenum">
              <a:rPr lang="cs-CZ" smtClean="0"/>
              <a:pPr/>
              <a:t>61</a:t>
            </a:fld>
            <a:endParaRPr lang="cs-CZ"/>
          </a:p>
        </p:txBody>
      </p:sp>
    </p:spTree>
    <p:extLst>
      <p:ext uri="{BB962C8B-B14F-4D97-AF65-F5344CB8AC3E}">
        <p14:creationId xmlns:p14="http://schemas.microsoft.com/office/powerpoint/2010/main" val="210377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8277-A95A-AC85-A61E-6F9FBCD30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1CA94-D709-5ADA-8ECF-EDB811089E8A}"/>
              </a:ext>
            </a:extLst>
          </p:cNvPr>
          <p:cNvSpPr>
            <a:spLocks noGrp="1"/>
          </p:cNvSpPr>
          <p:nvPr>
            <p:ph type="title"/>
          </p:nvPr>
        </p:nvSpPr>
        <p:spPr/>
        <p:txBody>
          <a:bodyPr/>
          <a:lstStyle/>
          <a:p>
            <a:r>
              <a:rPr lang="en-US"/>
              <a:t>Arduino</a:t>
            </a:r>
          </a:p>
        </p:txBody>
      </p:sp>
      <p:sp>
        <p:nvSpPr>
          <p:cNvPr id="3" name="Content Placeholder 2">
            <a:extLst>
              <a:ext uri="{FF2B5EF4-FFF2-40B4-BE49-F238E27FC236}">
                <a16:creationId xmlns:a16="http://schemas.microsoft.com/office/drawing/2014/main" id="{09D1FD1E-42D8-396A-6D34-CC6DE88DC263}"/>
              </a:ext>
            </a:extLst>
          </p:cNvPr>
          <p:cNvSpPr>
            <a:spLocks noGrp="1"/>
          </p:cNvSpPr>
          <p:nvPr>
            <p:ph sz="quarter" idx="13"/>
          </p:nvPr>
        </p:nvSpPr>
        <p:spPr>
          <a:xfrm>
            <a:off x="244130" y="1175712"/>
            <a:ext cx="11703739" cy="5066294"/>
          </a:xfrm>
        </p:spPr>
        <p:txBody>
          <a:bodyPr/>
          <a:lstStyle/>
          <a:p>
            <a:r>
              <a:rPr lang="en-US"/>
              <a:t>Open-source HW and SW project</a:t>
            </a:r>
          </a:p>
          <a:p>
            <a:endParaRPr lang="en-US"/>
          </a:p>
          <a:p>
            <a:r>
              <a:rPr lang="en-US" b="1"/>
              <a:t>Arduino board</a:t>
            </a:r>
          </a:p>
          <a:p>
            <a:r>
              <a:rPr lang="en-US"/>
              <a:t>Base board with sets of digital and analog pins</a:t>
            </a:r>
          </a:p>
          <a:p>
            <a:endParaRPr lang="en-US"/>
          </a:p>
          <a:p>
            <a:r>
              <a:rPr lang="en-US" b="1"/>
              <a:t>Expansion board (shield)</a:t>
            </a:r>
          </a:p>
          <a:p>
            <a:r>
              <a:rPr lang="en-US"/>
              <a:t>Connected by pins providing various functionality</a:t>
            </a:r>
            <a:endParaRPr lang="en-US">
              <a:cs typeface="Calibri"/>
            </a:endParaRPr>
          </a:p>
          <a:p>
            <a:endParaRPr lang="en-US"/>
          </a:p>
          <a:p>
            <a:r>
              <a:rPr lang="en-US" b="1"/>
              <a:t>Arduino IDE (not Arduino Web Editor!)</a:t>
            </a:r>
            <a:br>
              <a:rPr lang="en-US" b="1"/>
            </a:br>
            <a:r>
              <a:rPr lang="en-US">
                <a:hlinkClick r:id="rId3"/>
              </a:rPr>
              <a:t>https://www.arduino.cc/en/main/software</a:t>
            </a:r>
            <a:endParaRPr lang="en-US"/>
          </a:p>
          <a:p>
            <a:endParaRPr lang="cs-CZ"/>
          </a:p>
        </p:txBody>
      </p:sp>
      <p:sp>
        <p:nvSpPr>
          <p:cNvPr id="4" name="Content Placeholder 3">
            <a:extLst>
              <a:ext uri="{FF2B5EF4-FFF2-40B4-BE49-F238E27FC236}">
                <a16:creationId xmlns:a16="http://schemas.microsoft.com/office/drawing/2014/main" id="{077E9AD1-A927-6C39-0CB4-CB6DC47C484F}"/>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EA6FBD1E-C2F0-B444-4A11-B4F439C3AEA4}"/>
              </a:ext>
            </a:extLst>
          </p:cNvPr>
          <p:cNvSpPr>
            <a:spLocks noGrp="1"/>
          </p:cNvSpPr>
          <p:nvPr>
            <p:ph type="sldNum" sz="quarter" idx="12"/>
          </p:nvPr>
        </p:nvSpPr>
        <p:spPr/>
        <p:txBody>
          <a:bodyPr/>
          <a:lstStyle/>
          <a:p>
            <a:fld id="{DD144762-C3B5-42E9-94DB-4A2AA3CF9556}" type="slidenum">
              <a:rPr lang="cs-CZ" smtClean="0"/>
              <a:pPr/>
              <a:t>62</a:t>
            </a:fld>
            <a:endParaRPr lang="cs-CZ"/>
          </a:p>
        </p:txBody>
      </p:sp>
    </p:spTree>
    <p:extLst>
      <p:ext uri="{BB962C8B-B14F-4D97-AF65-F5344CB8AC3E}">
        <p14:creationId xmlns:p14="http://schemas.microsoft.com/office/powerpoint/2010/main" val="1577052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6F34-6773-D0FD-8715-9BFB8C5F18D3}"/>
              </a:ext>
            </a:extLst>
          </p:cNvPr>
          <p:cNvSpPr>
            <a:spLocks noGrp="1"/>
          </p:cNvSpPr>
          <p:nvPr>
            <p:ph type="title"/>
          </p:nvPr>
        </p:nvSpPr>
        <p:spPr/>
        <p:txBody>
          <a:bodyPr/>
          <a:lstStyle/>
          <a:p>
            <a:r>
              <a:rPr lang="en-US"/>
              <a:t>Arduino Uno</a:t>
            </a:r>
          </a:p>
        </p:txBody>
      </p:sp>
      <p:sp>
        <p:nvSpPr>
          <p:cNvPr id="3" name="Content Placeholder 2">
            <a:extLst>
              <a:ext uri="{FF2B5EF4-FFF2-40B4-BE49-F238E27FC236}">
                <a16:creationId xmlns:a16="http://schemas.microsoft.com/office/drawing/2014/main" id="{27F0FFD8-2FBD-5499-17F6-E7F0BC1D15B8}"/>
              </a:ext>
            </a:extLst>
          </p:cNvPr>
          <p:cNvSpPr>
            <a:spLocks noGrp="1"/>
          </p:cNvSpPr>
          <p:nvPr>
            <p:ph sz="quarter" idx="13"/>
          </p:nvPr>
        </p:nvSpPr>
        <p:spPr/>
        <p:txBody>
          <a:bodyPr/>
          <a:lstStyle/>
          <a:p>
            <a:pPr marL="342900" indent="-342900">
              <a:buFont typeface="Arial" panose="020B0604020202020204" pitchFamily="34" charset="0"/>
              <a:buChar char="•"/>
            </a:pPr>
            <a:r>
              <a:rPr lang="en-US"/>
              <a:t>CPU ATmega328P</a:t>
            </a:r>
          </a:p>
          <a:p>
            <a:pPr marL="342900" indent="-342900">
              <a:buFont typeface="Arial" panose="020B0604020202020204" pitchFamily="34" charset="0"/>
              <a:buChar char="•"/>
            </a:pPr>
            <a:r>
              <a:rPr lang="en-US"/>
              <a:t>14 digital I/O pins</a:t>
            </a:r>
          </a:p>
          <a:p>
            <a:pPr marL="342900" indent="-342900">
              <a:buFont typeface="Arial" panose="020B0604020202020204" pitchFamily="34" charset="0"/>
              <a:buChar char="•"/>
            </a:pPr>
            <a:r>
              <a:rPr lang="en-US"/>
              <a:t>Of which 6 can be used as PWM outputs</a:t>
            </a:r>
          </a:p>
          <a:p>
            <a:pPr marL="342900" indent="-342900">
              <a:buFont typeface="Arial" panose="020B0604020202020204" pitchFamily="34" charset="0"/>
              <a:buChar char="•"/>
            </a:pPr>
            <a:r>
              <a:rPr lang="en-US"/>
              <a:t>6 analog inputs</a:t>
            </a:r>
          </a:p>
          <a:p>
            <a:pPr marL="342900" indent="-342900">
              <a:buFont typeface="Arial" panose="020B0604020202020204" pitchFamily="34" charset="0"/>
              <a:buChar char="•"/>
            </a:pPr>
            <a:r>
              <a:rPr lang="en-US"/>
              <a:t>Clock speed 16 MHz</a:t>
            </a:r>
          </a:p>
          <a:p>
            <a:pPr marL="342900" indent="-342900">
              <a:buFont typeface="Arial" panose="020B0604020202020204" pitchFamily="34" charset="0"/>
              <a:buChar char="•"/>
            </a:pPr>
            <a:r>
              <a:rPr lang="en-US"/>
              <a:t>FLASH memory 32 KB</a:t>
            </a:r>
          </a:p>
          <a:p>
            <a:pPr marL="342900" indent="-342900">
              <a:buFont typeface="Arial" panose="020B0604020202020204" pitchFamily="34" charset="0"/>
              <a:buChar char="•"/>
            </a:pPr>
            <a:r>
              <a:rPr lang="en-US"/>
              <a:t>SRAM 2 KB</a:t>
            </a:r>
          </a:p>
          <a:p>
            <a:pPr marL="342900" indent="-342900">
              <a:buFont typeface="Arial" panose="020B0604020202020204" pitchFamily="34" charset="0"/>
              <a:buChar char="•"/>
            </a:pPr>
            <a:r>
              <a:rPr lang="en-US"/>
              <a:t>EEPROM 1 KB</a:t>
            </a:r>
          </a:p>
          <a:p>
            <a:pPr marL="342900" indent="-342900">
              <a:buFont typeface="Arial" panose="020B0604020202020204" pitchFamily="34" charset="0"/>
              <a:buChar char="•"/>
            </a:pPr>
            <a:r>
              <a:rPr lang="en-US"/>
              <a:t>USB</a:t>
            </a:r>
          </a:p>
          <a:p>
            <a:pPr marL="342900" indent="-342900">
              <a:buFont typeface="Arial" panose="020B0604020202020204" pitchFamily="34" charset="0"/>
              <a:buChar char="•"/>
            </a:pPr>
            <a:r>
              <a:rPr lang="en-US"/>
              <a:t>DC power</a:t>
            </a:r>
          </a:p>
          <a:p>
            <a:endParaRPr lang="en-US"/>
          </a:p>
        </p:txBody>
      </p:sp>
      <p:sp>
        <p:nvSpPr>
          <p:cNvPr id="4" name="Content Placeholder 3">
            <a:extLst>
              <a:ext uri="{FF2B5EF4-FFF2-40B4-BE49-F238E27FC236}">
                <a16:creationId xmlns:a16="http://schemas.microsoft.com/office/drawing/2014/main" id="{15F8186C-0188-3FC1-0E9F-BAEDDDE7AD9B}"/>
              </a:ext>
            </a:extLst>
          </p:cNvPr>
          <p:cNvSpPr>
            <a:spLocks noGrp="1"/>
          </p:cNvSpPr>
          <p:nvPr>
            <p:ph sz="quarter" idx="14"/>
          </p:nvPr>
        </p:nvSpPr>
        <p:spPr/>
        <p:txBody>
          <a:bodyPr/>
          <a:lstStyle/>
          <a:p>
            <a:endParaRPr lang="en-US"/>
          </a:p>
        </p:txBody>
      </p:sp>
      <p:pic>
        <p:nvPicPr>
          <p:cNvPr id="5" name="Picture 4">
            <a:extLst>
              <a:ext uri="{FF2B5EF4-FFF2-40B4-BE49-F238E27FC236}">
                <a16:creationId xmlns:a16="http://schemas.microsoft.com/office/drawing/2014/main" id="{50654D9C-253D-5A68-5FE9-C33443DF8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538" y="1638914"/>
            <a:ext cx="4537720" cy="3580171"/>
          </a:xfrm>
          <a:prstGeom prst="rect">
            <a:avLst/>
          </a:prstGeom>
        </p:spPr>
      </p:pic>
      <p:sp>
        <p:nvSpPr>
          <p:cNvPr id="6" name="Slide Number Placeholder 5">
            <a:extLst>
              <a:ext uri="{FF2B5EF4-FFF2-40B4-BE49-F238E27FC236}">
                <a16:creationId xmlns:a16="http://schemas.microsoft.com/office/drawing/2014/main" id="{853EE06C-CFD1-45B4-DEFC-9FEC3AC50490}"/>
              </a:ext>
            </a:extLst>
          </p:cNvPr>
          <p:cNvSpPr>
            <a:spLocks noGrp="1"/>
          </p:cNvSpPr>
          <p:nvPr>
            <p:ph type="sldNum" sz="quarter" idx="12"/>
          </p:nvPr>
        </p:nvSpPr>
        <p:spPr/>
        <p:txBody>
          <a:bodyPr/>
          <a:lstStyle/>
          <a:p>
            <a:fld id="{DD144762-C3B5-42E9-94DB-4A2AA3CF9556}" type="slidenum">
              <a:rPr lang="cs-CZ" smtClean="0"/>
              <a:pPr/>
              <a:t>63</a:t>
            </a:fld>
            <a:endParaRPr lang="cs-CZ"/>
          </a:p>
        </p:txBody>
      </p:sp>
    </p:spTree>
    <p:extLst>
      <p:ext uri="{BB962C8B-B14F-4D97-AF65-F5344CB8AC3E}">
        <p14:creationId xmlns:p14="http://schemas.microsoft.com/office/powerpoint/2010/main" val="2798480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D77D-2E38-D7CB-057D-B47E12EA840E}"/>
              </a:ext>
            </a:extLst>
          </p:cNvPr>
          <p:cNvSpPr>
            <a:spLocks noGrp="1"/>
          </p:cNvSpPr>
          <p:nvPr>
            <p:ph type="title"/>
          </p:nvPr>
        </p:nvSpPr>
        <p:spPr/>
        <p:txBody>
          <a:bodyPr/>
          <a:lstStyle/>
          <a:p>
            <a:r>
              <a:rPr lang="en-US"/>
              <a:t>Arduino IDE</a:t>
            </a:r>
          </a:p>
        </p:txBody>
      </p:sp>
      <p:sp>
        <p:nvSpPr>
          <p:cNvPr id="3" name="Content Placeholder 2">
            <a:extLst>
              <a:ext uri="{FF2B5EF4-FFF2-40B4-BE49-F238E27FC236}">
                <a16:creationId xmlns:a16="http://schemas.microsoft.com/office/drawing/2014/main" id="{9CB0F8B9-D000-6F2A-ED84-497D2609C499}"/>
              </a:ext>
            </a:extLst>
          </p:cNvPr>
          <p:cNvSpPr>
            <a:spLocks noGrp="1"/>
          </p:cNvSpPr>
          <p:nvPr>
            <p:ph sz="quarter" idx="13"/>
          </p:nvPr>
        </p:nvSpPr>
        <p:spPr/>
        <p:txBody>
          <a:bodyPr>
            <a:normAutofit lnSpcReduction="10000"/>
          </a:bodyPr>
          <a:lstStyle/>
          <a:p>
            <a:r>
              <a:rPr lang="en-US" b="1"/>
              <a:t>Sketch</a:t>
            </a:r>
          </a:p>
          <a:p>
            <a:r>
              <a:rPr lang="en-US"/>
              <a:t>An application</a:t>
            </a:r>
          </a:p>
          <a:p>
            <a:endParaRPr lang="en-US"/>
          </a:p>
          <a:p>
            <a:r>
              <a:rPr lang="en-US" b="1"/>
              <a:t>Library</a:t>
            </a:r>
          </a:p>
          <a:p>
            <a:r>
              <a:rPr lang="en-US"/>
              <a:t>Shared interface and implementation</a:t>
            </a:r>
          </a:p>
          <a:p>
            <a:endParaRPr lang="en-US"/>
          </a:p>
          <a:p>
            <a:r>
              <a:rPr lang="en-US" b="1"/>
              <a:t>Two important functions</a:t>
            </a:r>
          </a:p>
          <a:p>
            <a:r>
              <a:rPr lang="en-US" b="1">
                <a:latin typeface="Consolas" panose="020B0609020204030204" pitchFamily="49" charset="0"/>
                <a:cs typeface="Courier New" panose="02070309020205020404" pitchFamily="49" charset="0"/>
              </a:rPr>
              <a:t>void setup() { ... }</a:t>
            </a:r>
          </a:p>
          <a:p>
            <a:pPr lvl="1"/>
            <a:r>
              <a:rPr lang="en-US"/>
              <a:t>Called once at the start of a sketch</a:t>
            </a:r>
          </a:p>
          <a:p>
            <a:endParaRPr lang="en-US" b="1">
              <a:latin typeface="Consolas" panose="020B0609020204030204" pitchFamily="49" charset="0"/>
              <a:cs typeface="Courier New" panose="02070309020205020404" pitchFamily="49" charset="0"/>
            </a:endParaRPr>
          </a:p>
          <a:p>
            <a:r>
              <a:rPr lang="en-US" b="1">
                <a:latin typeface="Consolas" panose="020B0609020204030204" pitchFamily="49" charset="0"/>
                <a:cs typeface="Courier New" panose="02070309020205020404" pitchFamily="49" charset="0"/>
              </a:rPr>
              <a:t>void loop() { ... }</a:t>
            </a:r>
          </a:p>
          <a:p>
            <a:pPr lvl="1"/>
            <a:r>
              <a:rPr lang="en-US"/>
              <a:t>Called repeatedly ~1000-times per sec</a:t>
            </a:r>
          </a:p>
          <a:p>
            <a:endParaRPr lang="en-US"/>
          </a:p>
          <a:p>
            <a:r>
              <a:rPr lang="en-US"/>
              <a:t>The </a:t>
            </a:r>
            <a:r>
              <a:rPr lang="en-US" b="1">
                <a:latin typeface="Consolas" panose="020B0609020204030204" pitchFamily="49" charset="0"/>
                <a:cs typeface="Courier New" panose="02070309020205020404" pitchFamily="49" charset="0"/>
              </a:rPr>
              <a:t>main()</a:t>
            </a:r>
            <a:r>
              <a:rPr lang="en-US"/>
              <a:t> is supplied by the framework itself</a:t>
            </a:r>
          </a:p>
          <a:p>
            <a:endParaRPr lang="en-US"/>
          </a:p>
        </p:txBody>
      </p:sp>
      <p:sp>
        <p:nvSpPr>
          <p:cNvPr id="4" name="Content Placeholder 3">
            <a:extLst>
              <a:ext uri="{FF2B5EF4-FFF2-40B4-BE49-F238E27FC236}">
                <a16:creationId xmlns:a16="http://schemas.microsoft.com/office/drawing/2014/main" id="{2DE06BDA-23E5-73AE-3D63-6F999E1BDFCE}"/>
              </a:ext>
            </a:extLst>
          </p:cNvPr>
          <p:cNvSpPr>
            <a:spLocks noGrp="1"/>
          </p:cNvSpPr>
          <p:nvPr>
            <p:ph sz="quarter" idx="14"/>
          </p:nvPr>
        </p:nvSpPr>
        <p:spPr/>
        <p:txBody>
          <a:bodyPr>
            <a:normAutofit/>
          </a:bodyPr>
          <a:lstStyle/>
          <a:p>
            <a:r>
              <a:rPr lang="en-US">
                <a:solidFill>
                  <a:schemeClr val="bg2"/>
                </a:solidFill>
                <a:latin typeface="Consolas" panose="020B0609020204030204" pitchFamily="49" charset="0"/>
              </a:rPr>
              <a:t>// Arduino main.cpp</a:t>
            </a:r>
          </a:p>
          <a:p>
            <a:r>
              <a:rPr lang="en-US">
                <a:latin typeface="Consolas" panose="020B0609020204030204" pitchFamily="49" charset="0"/>
              </a:rPr>
              <a:t>int </a:t>
            </a:r>
            <a:r>
              <a:rPr lang="en-US" b="1">
                <a:latin typeface="Consolas" panose="020B0609020204030204" pitchFamily="49" charset="0"/>
              </a:rPr>
              <a:t>main</a:t>
            </a:r>
            <a:r>
              <a:rPr lang="en-US">
                <a:latin typeface="Consolas" panose="020B0609020204030204" pitchFamily="49" charset="0"/>
              </a:rPr>
              <a:t>(void){</a:t>
            </a:r>
          </a:p>
          <a:p>
            <a:r>
              <a:rPr lang="en-US">
                <a:solidFill>
                  <a:schemeClr val="bg2"/>
                </a:solidFill>
                <a:latin typeface="Consolas" panose="020B0609020204030204" pitchFamily="49" charset="0"/>
              </a:rPr>
              <a:t>    </a:t>
            </a:r>
            <a:r>
              <a:rPr lang="en-US" err="1">
                <a:solidFill>
                  <a:schemeClr val="bg2"/>
                </a:solidFill>
                <a:latin typeface="Consolas" panose="020B0609020204030204" pitchFamily="49" charset="0"/>
              </a:rPr>
              <a:t>init</a:t>
            </a:r>
            <a:r>
              <a:rPr lang="en-US">
                <a:solidFill>
                  <a:schemeClr val="bg2"/>
                </a:solidFill>
                <a:latin typeface="Consolas" panose="020B0609020204030204" pitchFamily="49" charset="0"/>
              </a:rPr>
              <a:t>();</a:t>
            </a:r>
          </a:p>
          <a:p>
            <a:r>
              <a:rPr lang="en-US">
                <a:latin typeface="Consolas" panose="020B0609020204030204" pitchFamily="49" charset="0"/>
              </a:rPr>
              <a:t>    ...</a:t>
            </a:r>
          </a:p>
          <a:p>
            <a:endParaRPr lang="en-US">
              <a:latin typeface="Consolas" panose="020B0609020204030204" pitchFamily="49" charset="0"/>
            </a:endParaRPr>
          </a:p>
          <a:p>
            <a:r>
              <a:rPr lang="en-US" b="1">
                <a:latin typeface="Consolas" panose="020B0609020204030204" pitchFamily="49" charset="0"/>
              </a:rPr>
              <a:t>    setup();</a:t>
            </a:r>
          </a:p>
          <a:p>
            <a:r>
              <a:rPr lang="en-US">
                <a:latin typeface="Consolas" panose="020B0609020204030204" pitchFamily="49" charset="0"/>
              </a:rPr>
              <a:t>    </a:t>
            </a:r>
          </a:p>
          <a:p>
            <a:r>
              <a:rPr lang="en-US">
                <a:latin typeface="Consolas" panose="020B0609020204030204" pitchFamily="49" charset="0"/>
              </a:rPr>
              <a:t>    for (;;) {</a:t>
            </a:r>
          </a:p>
          <a:p>
            <a:r>
              <a:rPr lang="en-US" b="1">
                <a:latin typeface="Consolas" panose="020B0609020204030204" pitchFamily="49" charset="0"/>
              </a:rPr>
              <a:t>        loop();</a:t>
            </a:r>
          </a:p>
          <a:p>
            <a:r>
              <a:rPr lang="en-US">
                <a:latin typeface="Consolas" panose="020B0609020204030204" pitchFamily="49" charset="0"/>
              </a:rPr>
              <a:t>        </a:t>
            </a:r>
            <a:r>
              <a:rPr lang="en-US">
                <a:solidFill>
                  <a:schemeClr val="bg2"/>
                </a:solidFill>
                <a:latin typeface="Consolas" panose="020B0609020204030204" pitchFamily="49" charset="0"/>
              </a:rPr>
              <a:t>if (</a:t>
            </a:r>
            <a:r>
              <a:rPr lang="en-US" err="1">
                <a:solidFill>
                  <a:schemeClr val="bg2"/>
                </a:solidFill>
                <a:latin typeface="Consolas" panose="020B0609020204030204" pitchFamily="49" charset="0"/>
              </a:rPr>
              <a:t>serialEventRun</a:t>
            </a:r>
            <a:r>
              <a:rPr lang="en-US">
                <a:solidFill>
                  <a:schemeClr val="bg2"/>
                </a:solidFill>
                <a:latin typeface="Consolas" panose="020B0609020204030204" pitchFamily="49" charset="0"/>
              </a:rPr>
              <a:t>)</a:t>
            </a:r>
            <a:br>
              <a:rPr lang="en-US">
                <a:solidFill>
                  <a:schemeClr val="bg2"/>
                </a:solidFill>
                <a:latin typeface="Consolas" panose="020B0609020204030204" pitchFamily="49" charset="0"/>
              </a:rPr>
            </a:br>
            <a:r>
              <a:rPr lang="en-US">
                <a:solidFill>
                  <a:schemeClr val="bg2"/>
                </a:solidFill>
                <a:latin typeface="Consolas" panose="020B0609020204030204" pitchFamily="49" charset="0"/>
              </a:rPr>
              <a:t>           </a:t>
            </a:r>
            <a:r>
              <a:rPr lang="en-US" err="1">
                <a:solidFill>
                  <a:schemeClr val="bg2"/>
                </a:solidFill>
                <a:latin typeface="Consolas" panose="020B0609020204030204" pitchFamily="49" charset="0"/>
              </a:rPr>
              <a:t>serialEventRun</a:t>
            </a:r>
            <a:r>
              <a:rPr lang="en-US">
                <a:solidFill>
                  <a:schemeClr val="bg2"/>
                </a:solidFill>
                <a:latin typeface="Consolas" panose="020B0609020204030204" pitchFamily="49" charset="0"/>
              </a:rPr>
              <a:t>();</a:t>
            </a:r>
          </a:p>
          <a:p>
            <a:r>
              <a:rPr lang="en-US">
                <a:latin typeface="Consolas" panose="020B0609020204030204" pitchFamily="49" charset="0"/>
              </a:rPr>
              <a:t>    }    </a:t>
            </a:r>
          </a:p>
          <a:p>
            <a:r>
              <a:rPr lang="en-US">
                <a:latin typeface="Consolas" panose="020B0609020204030204" pitchFamily="49" charset="0"/>
              </a:rPr>
              <a:t>    return 0;</a:t>
            </a:r>
          </a:p>
          <a:p>
            <a:r>
              <a:rPr lang="en-US">
                <a:latin typeface="Consolas" panose="020B0609020204030204" pitchFamily="49" charset="0"/>
              </a:rPr>
              <a:t>}</a:t>
            </a:r>
          </a:p>
          <a:p>
            <a:endParaRPr lang="en-US"/>
          </a:p>
        </p:txBody>
      </p:sp>
      <p:sp>
        <p:nvSpPr>
          <p:cNvPr id="5" name="Slide Number Placeholder 4">
            <a:extLst>
              <a:ext uri="{FF2B5EF4-FFF2-40B4-BE49-F238E27FC236}">
                <a16:creationId xmlns:a16="http://schemas.microsoft.com/office/drawing/2014/main" id="{02B9F4E7-BCE7-F2AE-2E0F-57D27777E27A}"/>
              </a:ext>
            </a:extLst>
          </p:cNvPr>
          <p:cNvSpPr>
            <a:spLocks noGrp="1"/>
          </p:cNvSpPr>
          <p:nvPr>
            <p:ph type="sldNum" sz="quarter" idx="12"/>
          </p:nvPr>
        </p:nvSpPr>
        <p:spPr/>
        <p:txBody>
          <a:bodyPr/>
          <a:lstStyle/>
          <a:p>
            <a:fld id="{DD144762-C3B5-42E9-94DB-4A2AA3CF9556}" type="slidenum">
              <a:rPr lang="cs-CZ" smtClean="0"/>
              <a:pPr/>
              <a:t>64</a:t>
            </a:fld>
            <a:endParaRPr lang="cs-CZ"/>
          </a:p>
        </p:txBody>
      </p:sp>
    </p:spTree>
    <p:extLst>
      <p:ext uri="{BB962C8B-B14F-4D97-AF65-F5344CB8AC3E}">
        <p14:creationId xmlns:p14="http://schemas.microsoft.com/office/powerpoint/2010/main" val="389187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FEA8-2DBC-D290-3FF9-8B3A661DD213}"/>
              </a:ext>
            </a:extLst>
          </p:cNvPr>
          <p:cNvSpPr>
            <a:spLocks noGrp="1"/>
          </p:cNvSpPr>
          <p:nvPr>
            <p:ph type="title"/>
          </p:nvPr>
        </p:nvSpPr>
        <p:spPr/>
        <p:txBody>
          <a:bodyPr/>
          <a:lstStyle/>
          <a:p>
            <a:r>
              <a:rPr lang="en-US"/>
              <a:t>Executing Sketch on Arduino</a:t>
            </a:r>
          </a:p>
        </p:txBody>
      </p:sp>
      <p:sp>
        <p:nvSpPr>
          <p:cNvPr id="3" name="Content Placeholder 2">
            <a:extLst>
              <a:ext uri="{FF2B5EF4-FFF2-40B4-BE49-F238E27FC236}">
                <a16:creationId xmlns:a16="http://schemas.microsoft.com/office/drawing/2014/main" id="{4DBD22A2-C45C-2D41-AE5B-39441268AC95}"/>
              </a:ext>
            </a:extLst>
          </p:cNvPr>
          <p:cNvSpPr>
            <a:spLocks noGrp="1"/>
          </p:cNvSpPr>
          <p:nvPr>
            <p:ph sz="quarter" idx="13"/>
          </p:nvPr>
        </p:nvSpPr>
        <p:spPr>
          <a:xfrm>
            <a:off x="244130" y="1175712"/>
            <a:ext cx="6690823" cy="5066294"/>
          </a:xfrm>
        </p:spPr>
        <p:txBody>
          <a:bodyPr>
            <a:normAutofit/>
          </a:bodyPr>
          <a:lstStyle/>
          <a:p>
            <a:r>
              <a:rPr lang="en-US" b="1"/>
              <a:t>Compilation and Execution</a:t>
            </a:r>
          </a:p>
          <a:p>
            <a:pPr lvl="1"/>
            <a:r>
              <a:rPr lang="en-US"/>
              <a:t>The sketch is compiled by a compiler in Arduino IDE for the target CPU</a:t>
            </a:r>
          </a:p>
          <a:p>
            <a:pPr lvl="1"/>
            <a:r>
              <a:rPr lang="en-US"/>
              <a:t>The resulting binary code is uploaded via USB/serial to an Arduino board and the board is reset</a:t>
            </a:r>
          </a:p>
          <a:p>
            <a:pPr lvl="1"/>
            <a:r>
              <a:rPr lang="en-US"/>
              <a:t>EEPROM on the board contains a boot loader, which is executed after the board reset</a:t>
            </a:r>
          </a:p>
          <a:p>
            <a:pPr lvl="1"/>
            <a:r>
              <a:rPr lang="en-US"/>
              <a:t>If there is some USB/serial payload after the reset, it is read by the boot loader, stored in the FLASH memory on the board, and executed</a:t>
            </a:r>
          </a:p>
          <a:p>
            <a:pPr lvl="1"/>
            <a:r>
              <a:rPr lang="en-US"/>
              <a:t>If there is no payload, the boot loader executes the already stored sketch in the FLASH memory</a:t>
            </a:r>
          </a:p>
        </p:txBody>
      </p:sp>
      <p:sp>
        <p:nvSpPr>
          <p:cNvPr id="4" name="Content Placeholder 3">
            <a:extLst>
              <a:ext uri="{FF2B5EF4-FFF2-40B4-BE49-F238E27FC236}">
                <a16:creationId xmlns:a16="http://schemas.microsoft.com/office/drawing/2014/main" id="{E5F96121-04CE-A4B5-6365-E6E894F4C2C8}"/>
              </a:ext>
            </a:extLst>
          </p:cNvPr>
          <p:cNvSpPr>
            <a:spLocks noGrp="1"/>
          </p:cNvSpPr>
          <p:nvPr>
            <p:ph sz="quarter" idx="14"/>
          </p:nvPr>
        </p:nvSpPr>
        <p:spPr/>
        <p:txBody>
          <a:bodyPr/>
          <a:lstStyle/>
          <a:p>
            <a:endParaRPr lang="en-US"/>
          </a:p>
        </p:txBody>
      </p:sp>
      <p:sp>
        <p:nvSpPr>
          <p:cNvPr id="5" name="Rectangle 4">
            <a:extLst>
              <a:ext uri="{FF2B5EF4-FFF2-40B4-BE49-F238E27FC236}">
                <a16:creationId xmlns:a16="http://schemas.microsoft.com/office/drawing/2014/main" id="{B726E5E9-001D-4662-C2D5-F588ECD36C5F}"/>
              </a:ext>
            </a:extLst>
          </p:cNvPr>
          <p:cNvSpPr/>
          <p:nvPr/>
        </p:nvSpPr>
        <p:spPr bwMode="auto">
          <a:xfrm>
            <a:off x="8387845" y="1589519"/>
            <a:ext cx="1512168" cy="4672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atin typeface="Arial" charset="0"/>
              </a:rPr>
              <a:t>Sketch .c</a:t>
            </a:r>
          </a:p>
        </p:txBody>
      </p:sp>
      <p:sp>
        <p:nvSpPr>
          <p:cNvPr id="6" name="Rectangle 5">
            <a:extLst>
              <a:ext uri="{FF2B5EF4-FFF2-40B4-BE49-F238E27FC236}">
                <a16:creationId xmlns:a16="http://schemas.microsoft.com/office/drawing/2014/main" id="{D3553E63-6558-905E-C2B3-D629A76DCEF0}"/>
              </a:ext>
            </a:extLst>
          </p:cNvPr>
          <p:cNvSpPr/>
          <p:nvPr/>
        </p:nvSpPr>
        <p:spPr bwMode="auto">
          <a:xfrm>
            <a:off x="8390307" y="2848845"/>
            <a:ext cx="1512168" cy="4672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t>Binary code</a:t>
            </a:r>
            <a:endParaRPr lang="en-US">
              <a:latin typeface="Arial" charset="0"/>
            </a:endParaRPr>
          </a:p>
        </p:txBody>
      </p:sp>
      <p:sp>
        <p:nvSpPr>
          <p:cNvPr id="7" name="Down Arrow 8">
            <a:extLst>
              <a:ext uri="{FF2B5EF4-FFF2-40B4-BE49-F238E27FC236}">
                <a16:creationId xmlns:a16="http://schemas.microsoft.com/office/drawing/2014/main" id="{15CB5C13-B1E6-1DB9-F5C9-954F6FC46E7A}"/>
              </a:ext>
            </a:extLst>
          </p:cNvPr>
          <p:cNvSpPr/>
          <p:nvPr/>
        </p:nvSpPr>
        <p:spPr bwMode="auto">
          <a:xfrm>
            <a:off x="8963909" y="2056757"/>
            <a:ext cx="360040" cy="792088"/>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a:latin typeface="Arial" charset="0"/>
              </a:rPr>
              <a:t>    Compile</a:t>
            </a:r>
          </a:p>
        </p:txBody>
      </p:sp>
      <p:sp>
        <p:nvSpPr>
          <p:cNvPr id="8" name="Rectangle 7">
            <a:extLst>
              <a:ext uri="{FF2B5EF4-FFF2-40B4-BE49-F238E27FC236}">
                <a16:creationId xmlns:a16="http://schemas.microsoft.com/office/drawing/2014/main" id="{8EDE3AA4-1FB1-DF25-99DA-E568A5516A42}"/>
              </a:ext>
            </a:extLst>
          </p:cNvPr>
          <p:cNvSpPr/>
          <p:nvPr/>
        </p:nvSpPr>
        <p:spPr bwMode="auto">
          <a:xfrm>
            <a:off x="8394376" y="5367497"/>
            <a:ext cx="1512168" cy="4672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atin typeface="Arial" charset="0"/>
              </a:rPr>
              <a:t>FLASH</a:t>
            </a:r>
          </a:p>
        </p:txBody>
      </p:sp>
      <p:sp>
        <p:nvSpPr>
          <p:cNvPr id="9" name="Rectangle 8">
            <a:extLst>
              <a:ext uri="{FF2B5EF4-FFF2-40B4-BE49-F238E27FC236}">
                <a16:creationId xmlns:a16="http://schemas.microsoft.com/office/drawing/2014/main" id="{D6578954-8F9C-D394-C490-21C644A583FB}"/>
              </a:ext>
            </a:extLst>
          </p:cNvPr>
          <p:cNvSpPr/>
          <p:nvPr/>
        </p:nvSpPr>
        <p:spPr bwMode="auto">
          <a:xfrm>
            <a:off x="8394376" y="4108171"/>
            <a:ext cx="1512168" cy="46723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atin typeface="Arial" charset="0"/>
              </a:rPr>
              <a:t>Bootloader</a:t>
            </a:r>
          </a:p>
        </p:txBody>
      </p:sp>
      <p:sp>
        <p:nvSpPr>
          <p:cNvPr id="10" name="Down Arrow 12">
            <a:extLst>
              <a:ext uri="{FF2B5EF4-FFF2-40B4-BE49-F238E27FC236}">
                <a16:creationId xmlns:a16="http://schemas.microsoft.com/office/drawing/2014/main" id="{3446BD57-90D7-D43D-67AE-4918407FA69F}"/>
              </a:ext>
            </a:extLst>
          </p:cNvPr>
          <p:cNvSpPr/>
          <p:nvPr/>
        </p:nvSpPr>
        <p:spPr bwMode="auto">
          <a:xfrm>
            <a:off x="8963909" y="4578039"/>
            <a:ext cx="360040" cy="792088"/>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a:latin typeface="Arial" charset="0"/>
              </a:rPr>
              <a:t>     Write memory</a:t>
            </a:r>
          </a:p>
        </p:txBody>
      </p:sp>
      <p:sp>
        <p:nvSpPr>
          <p:cNvPr id="11" name="Rectangle 10">
            <a:extLst>
              <a:ext uri="{FF2B5EF4-FFF2-40B4-BE49-F238E27FC236}">
                <a16:creationId xmlns:a16="http://schemas.microsoft.com/office/drawing/2014/main" id="{96BD92CE-1234-4C9C-957D-D74909A602AA}"/>
              </a:ext>
            </a:extLst>
          </p:cNvPr>
          <p:cNvSpPr/>
          <p:nvPr/>
        </p:nvSpPr>
        <p:spPr bwMode="auto">
          <a:xfrm>
            <a:off x="7307725" y="1480693"/>
            <a:ext cx="3744416" cy="1948307"/>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a:solidFill>
                  <a:srgbClr val="FF0000"/>
                </a:solidFill>
                <a:latin typeface="Arial" charset="0"/>
              </a:rPr>
              <a:t>  Host</a:t>
            </a:r>
          </a:p>
        </p:txBody>
      </p:sp>
      <p:sp>
        <p:nvSpPr>
          <p:cNvPr id="12" name="Rectangle 11">
            <a:extLst>
              <a:ext uri="{FF2B5EF4-FFF2-40B4-BE49-F238E27FC236}">
                <a16:creationId xmlns:a16="http://schemas.microsoft.com/office/drawing/2014/main" id="{B60DFE25-2B5B-9FE8-D290-4F21EDFD6FD6}"/>
              </a:ext>
            </a:extLst>
          </p:cNvPr>
          <p:cNvSpPr/>
          <p:nvPr/>
        </p:nvSpPr>
        <p:spPr bwMode="auto">
          <a:xfrm>
            <a:off x="7271721" y="3965971"/>
            <a:ext cx="3744416" cy="2016224"/>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a:solidFill>
                  <a:srgbClr val="00B0F0"/>
                </a:solidFill>
                <a:latin typeface="Arial" charset="0"/>
              </a:rPr>
              <a:t>  Arduino</a:t>
            </a:r>
          </a:p>
        </p:txBody>
      </p:sp>
      <p:sp>
        <p:nvSpPr>
          <p:cNvPr id="13" name="Down Arrow 9">
            <a:extLst>
              <a:ext uri="{FF2B5EF4-FFF2-40B4-BE49-F238E27FC236}">
                <a16:creationId xmlns:a16="http://schemas.microsoft.com/office/drawing/2014/main" id="{A9F8F1FD-F728-F171-2D70-B8E54B63F8CE}"/>
              </a:ext>
            </a:extLst>
          </p:cNvPr>
          <p:cNvSpPr/>
          <p:nvPr/>
        </p:nvSpPr>
        <p:spPr bwMode="auto">
          <a:xfrm>
            <a:off x="8963909" y="3316083"/>
            <a:ext cx="360040" cy="792088"/>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a:latin typeface="Arial" charset="0"/>
              </a:rPr>
              <a:t>    USB/serial</a:t>
            </a:r>
          </a:p>
        </p:txBody>
      </p:sp>
      <p:sp>
        <p:nvSpPr>
          <p:cNvPr id="14" name="Slide Number Placeholder 13">
            <a:extLst>
              <a:ext uri="{FF2B5EF4-FFF2-40B4-BE49-F238E27FC236}">
                <a16:creationId xmlns:a16="http://schemas.microsoft.com/office/drawing/2014/main" id="{7AA3B634-485D-10E7-A3C5-7B5BDDB133A1}"/>
              </a:ext>
            </a:extLst>
          </p:cNvPr>
          <p:cNvSpPr>
            <a:spLocks noGrp="1"/>
          </p:cNvSpPr>
          <p:nvPr>
            <p:ph type="sldNum" sz="quarter" idx="12"/>
          </p:nvPr>
        </p:nvSpPr>
        <p:spPr/>
        <p:txBody>
          <a:bodyPr/>
          <a:lstStyle/>
          <a:p>
            <a:fld id="{DD144762-C3B5-42E9-94DB-4A2AA3CF9556}" type="slidenum">
              <a:rPr lang="cs-CZ" smtClean="0"/>
              <a:pPr/>
              <a:t>65</a:t>
            </a:fld>
            <a:endParaRPr lang="cs-CZ"/>
          </a:p>
        </p:txBody>
      </p:sp>
    </p:spTree>
    <p:extLst>
      <p:ext uri="{BB962C8B-B14F-4D97-AF65-F5344CB8AC3E}">
        <p14:creationId xmlns:p14="http://schemas.microsoft.com/office/powerpoint/2010/main" val="32051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2916-DC3D-740A-E9E3-313463BF9B27}"/>
              </a:ext>
            </a:extLst>
          </p:cNvPr>
          <p:cNvSpPr>
            <a:spLocks noGrp="1"/>
          </p:cNvSpPr>
          <p:nvPr>
            <p:ph type="title"/>
          </p:nvPr>
        </p:nvSpPr>
        <p:spPr/>
        <p:txBody>
          <a:bodyPr/>
          <a:lstStyle/>
          <a:p>
            <a:r>
              <a:rPr lang="en-US" err="1"/>
              <a:t>Funshield</a:t>
            </a:r>
            <a:endParaRPr lang="en-US"/>
          </a:p>
        </p:txBody>
      </p:sp>
      <p:sp>
        <p:nvSpPr>
          <p:cNvPr id="3" name="Content Placeholder 2">
            <a:extLst>
              <a:ext uri="{FF2B5EF4-FFF2-40B4-BE49-F238E27FC236}">
                <a16:creationId xmlns:a16="http://schemas.microsoft.com/office/drawing/2014/main" id="{830F7DFD-53EA-61A5-5741-F34124E9BC5D}"/>
              </a:ext>
            </a:extLst>
          </p:cNvPr>
          <p:cNvSpPr>
            <a:spLocks noGrp="1"/>
          </p:cNvSpPr>
          <p:nvPr>
            <p:ph sz="quarter" idx="13"/>
          </p:nvPr>
        </p:nvSpPr>
        <p:spPr>
          <a:xfrm>
            <a:off x="244130" y="1175712"/>
            <a:ext cx="7071069" cy="5066294"/>
          </a:xfrm>
        </p:spPr>
        <p:txBody>
          <a:bodyPr>
            <a:normAutofit fontScale="92500" lnSpcReduction="10000"/>
          </a:bodyPr>
          <a:lstStyle/>
          <a:p>
            <a:r>
              <a:rPr lang="en-US" b="1"/>
              <a:t>Simple “interactive” shield</a:t>
            </a:r>
          </a:p>
          <a:p>
            <a:pPr lvl="1"/>
            <a:r>
              <a:rPr lang="en-US"/>
              <a:t>3 buttons</a:t>
            </a:r>
          </a:p>
          <a:p>
            <a:pPr lvl="1"/>
            <a:r>
              <a:rPr lang="en-US"/>
              <a:t>4 LEDs</a:t>
            </a:r>
          </a:p>
          <a:p>
            <a:pPr lvl="1"/>
            <a:r>
              <a:rPr lang="en-US"/>
              <a:t>4-digit display</a:t>
            </a:r>
          </a:p>
          <a:p>
            <a:pPr lvl="1"/>
            <a:r>
              <a:rPr lang="en-US"/>
              <a:t>1 buzzer – will not be used, too noisy</a:t>
            </a:r>
          </a:p>
          <a:p>
            <a:pPr lvl="1"/>
            <a:r>
              <a:rPr lang="en-US"/>
              <a:t>1 potentiometer – will not be used, too small</a:t>
            </a:r>
          </a:p>
          <a:p>
            <a:pPr lvl="1"/>
            <a:r>
              <a:rPr lang="en-US"/>
              <a:t>More info – follow the URL in the “Links” tab</a:t>
            </a:r>
          </a:p>
          <a:p>
            <a:endParaRPr lang="en-US"/>
          </a:p>
          <a:p>
            <a:r>
              <a:rPr lang="en-US" b="1" err="1"/>
              <a:t>Funshield</a:t>
            </a:r>
            <a:r>
              <a:rPr lang="en-US" b="1"/>
              <a:t> library</a:t>
            </a:r>
          </a:p>
          <a:p>
            <a:pPr lvl="1"/>
            <a:r>
              <a:rPr lang="en-US"/>
              <a:t>Download it from the lecture web (Labs)</a:t>
            </a:r>
          </a:p>
          <a:p>
            <a:pPr lvl="1"/>
            <a:r>
              <a:rPr lang="en-US"/>
              <a:t>Sketch &gt; Include Library &gt; Add .ZIP library… (once)</a:t>
            </a:r>
          </a:p>
          <a:p>
            <a:pPr lvl="1"/>
            <a:r>
              <a:rPr lang="en-US"/>
              <a:t>Sketch &gt; Include Library &gt; </a:t>
            </a:r>
            <a:r>
              <a:rPr lang="en-US" err="1"/>
              <a:t>Funshield</a:t>
            </a:r>
            <a:r>
              <a:rPr lang="en-US"/>
              <a:t> (every project)</a:t>
            </a:r>
          </a:p>
          <a:p>
            <a:endParaRPr lang="en-US"/>
          </a:p>
        </p:txBody>
      </p:sp>
      <p:sp>
        <p:nvSpPr>
          <p:cNvPr id="4" name="Content Placeholder 3">
            <a:extLst>
              <a:ext uri="{FF2B5EF4-FFF2-40B4-BE49-F238E27FC236}">
                <a16:creationId xmlns:a16="http://schemas.microsoft.com/office/drawing/2014/main" id="{ED53634E-35C4-B575-D45D-406268EBDDF8}"/>
              </a:ext>
            </a:extLst>
          </p:cNvPr>
          <p:cNvSpPr>
            <a:spLocks noGrp="1"/>
          </p:cNvSpPr>
          <p:nvPr>
            <p:ph sz="quarter" idx="14"/>
          </p:nvPr>
        </p:nvSpPr>
        <p:spPr/>
        <p:txBody>
          <a:bodyPr/>
          <a:lstStyle/>
          <a:p>
            <a:endParaRPr lang="en-US"/>
          </a:p>
        </p:txBody>
      </p:sp>
      <p:pic>
        <p:nvPicPr>
          <p:cNvPr id="5" name="Picture 4">
            <a:extLst>
              <a:ext uri="{FF2B5EF4-FFF2-40B4-BE49-F238E27FC236}">
                <a16:creationId xmlns:a16="http://schemas.microsoft.com/office/drawing/2014/main" id="{CC556694-A19D-7797-3E14-2699FEF245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495" y="1740419"/>
            <a:ext cx="3936880" cy="3936880"/>
          </a:xfrm>
          <a:prstGeom prst="rect">
            <a:avLst/>
          </a:prstGeom>
        </p:spPr>
      </p:pic>
      <p:sp>
        <p:nvSpPr>
          <p:cNvPr id="6" name="Slide Number Placeholder 5">
            <a:extLst>
              <a:ext uri="{FF2B5EF4-FFF2-40B4-BE49-F238E27FC236}">
                <a16:creationId xmlns:a16="http://schemas.microsoft.com/office/drawing/2014/main" id="{6C400F97-9029-CF1D-4031-6C1EB3086654}"/>
              </a:ext>
            </a:extLst>
          </p:cNvPr>
          <p:cNvSpPr>
            <a:spLocks noGrp="1"/>
          </p:cNvSpPr>
          <p:nvPr>
            <p:ph type="sldNum" sz="quarter" idx="12"/>
          </p:nvPr>
        </p:nvSpPr>
        <p:spPr/>
        <p:txBody>
          <a:bodyPr/>
          <a:lstStyle/>
          <a:p>
            <a:fld id="{DD144762-C3B5-42E9-94DB-4A2AA3CF9556}" type="slidenum">
              <a:rPr lang="cs-CZ" smtClean="0"/>
              <a:pPr/>
              <a:t>66</a:t>
            </a:fld>
            <a:endParaRPr lang="cs-CZ"/>
          </a:p>
        </p:txBody>
      </p:sp>
    </p:spTree>
    <p:extLst>
      <p:ext uri="{BB962C8B-B14F-4D97-AF65-F5344CB8AC3E}">
        <p14:creationId xmlns:p14="http://schemas.microsoft.com/office/powerpoint/2010/main" val="80858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9855-C2E6-9577-691F-5BEEC7A85AAF}"/>
              </a:ext>
            </a:extLst>
          </p:cNvPr>
          <p:cNvSpPr>
            <a:spLocks noGrp="1"/>
          </p:cNvSpPr>
          <p:nvPr>
            <p:ph type="title"/>
          </p:nvPr>
        </p:nvSpPr>
        <p:spPr/>
        <p:txBody>
          <a:bodyPr/>
          <a:lstStyle/>
          <a:p>
            <a:r>
              <a:rPr lang="en-US"/>
              <a:t>Work: Blink a LED</a:t>
            </a:r>
          </a:p>
        </p:txBody>
      </p:sp>
      <p:sp>
        <p:nvSpPr>
          <p:cNvPr id="3" name="Content Placeholder 2">
            <a:extLst>
              <a:ext uri="{FF2B5EF4-FFF2-40B4-BE49-F238E27FC236}">
                <a16:creationId xmlns:a16="http://schemas.microsoft.com/office/drawing/2014/main" id="{7E94E845-B12D-F910-F23F-49EC96B74C5D}"/>
              </a:ext>
            </a:extLst>
          </p:cNvPr>
          <p:cNvSpPr>
            <a:spLocks noGrp="1"/>
          </p:cNvSpPr>
          <p:nvPr>
            <p:ph sz="quarter" idx="13"/>
          </p:nvPr>
        </p:nvSpPr>
        <p:spPr>
          <a:xfrm>
            <a:off x="244130" y="1175712"/>
            <a:ext cx="10556653" cy="5066294"/>
          </a:xfrm>
        </p:spPr>
        <p:txBody>
          <a:bodyPr>
            <a:normAutofit/>
          </a:bodyPr>
          <a:lstStyle/>
          <a:p>
            <a:r>
              <a:rPr lang="en-US" b="1"/>
              <a:t>Initialize a LED pin</a:t>
            </a:r>
          </a:p>
          <a:p>
            <a:pPr lvl="1"/>
            <a:r>
              <a:rPr lang="en-US" b="1" err="1">
                <a:latin typeface="Courier New" panose="02070309020205020404" pitchFamily="49" charset="0"/>
                <a:cs typeface="Courier New" panose="02070309020205020404" pitchFamily="49" charset="0"/>
              </a:rPr>
              <a:t>pinMode</a:t>
            </a:r>
            <a:r>
              <a:rPr lang="en-US" b="1">
                <a:latin typeface="Courier New" panose="02070309020205020404" pitchFamily="49" charset="0"/>
                <a:cs typeface="Courier New" panose="02070309020205020404" pitchFamily="49" charset="0"/>
              </a:rPr>
              <a:t>(pin, OUTPUT/INPUT)</a:t>
            </a:r>
          </a:p>
          <a:p>
            <a:pPr lvl="1"/>
            <a:r>
              <a:rPr lang="en-US"/>
              <a:t>Pin constants are in </a:t>
            </a:r>
            <a:r>
              <a:rPr lang="en-US" b="1" err="1">
                <a:latin typeface="Courier New" panose="02070309020205020404" pitchFamily="49" charset="0"/>
                <a:cs typeface="Courier New" panose="02070309020205020404" pitchFamily="49" charset="0"/>
              </a:rPr>
              <a:t>funshield.h</a:t>
            </a:r>
            <a:endParaRPr lang="en-US" b="1">
              <a:latin typeface="Courier New" panose="02070309020205020404" pitchFamily="49" charset="0"/>
              <a:cs typeface="Courier New" panose="02070309020205020404" pitchFamily="49" charset="0"/>
            </a:endParaRPr>
          </a:p>
          <a:p>
            <a:pPr lvl="1"/>
            <a:r>
              <a:rPr lang="en-US">
                <a:solidFill>
                  <a:srgbClr val="FF0000"/>
                </a:solidFill>
              </a:rPr>
              <a:t>Use constants instead of literal numbers!</a:t>
            </a:r>
            <a:endParaRPr lang="en-US"/>
          </a:p>
          <a:p>
            <a:endParaRPr lang="en-US"/>
          </a:p>
          <a:p>
            <a:r>
              <a:rPr lang="en-US" b="1"/>
              <a:t>Set LED pin state</a:t>
            </a:r>
          </a:p>
          <a:p>
            <a:pPr lvl="1"/>
            <a:r>
              <a:rPr lang="en-US" b="1" err="1">
                <a:latin typeface="Courier New" panose="02070309020205020404" pitchFamily="49" charset="0"/>
                <a:cs typeface="Courier New" panose="02070309020205020404" pitchFamily="49" charset="0"/>
              </a:rPr>
              <a:t>digitalWrite</a:t>
            </a:r>
            <a:r>
              <a:rPr lang="en-US" b="1">
                <a:latin typeface="Courier New" panose="02070309020205020404" pitchFamily="49" charset="0"/>
                <a:cs typeface="Courier New" panose="02070309020205020404" pitchFamily="49" charset="0"/>
              </a:rPr>
              <a:t>(pin, HIGH/LOW)</a:t>
            </a:r>
          </a:p>
          <a:p>
            <a:pPr lvl="1"/>
            <a:r>
              <a:rPr lang="en-US"/>
              <a:t>Actually </a:t>
            </a:r>
            <a:r>
              <a:rPr lang="en-US" b="1">
                <a:latin typeface="Courier New" panose="02070309020205020404" pitchFamily="49" charset="0"/>
                <a:cs typeface="Courier New" panose="02070309020205020404" pitchFamily="49" charset="0"/>
              </a:rPr>
              <a:t>LOW</a:t>
            </a:r>
            <a:r>
              <a:rPr lang="en-US"/>
              <a:t> value means the LED is on (see </a:t>
            </a:r>
            <a:r>
              <a:rPr lang="en-US" b="1">
                <a:latin typeface="Courier New" panose="02070309020205020404" pitchFamily="49" charset="0"/>
                <a:cs typeface="Courier New" panose="02070309020205020404" pitchFamily="49" charset="0"/>
              </a:rPr>
              <a:t>ON</a:t>
            </a:r>
            <a:r>
              <a:rPr lang="en-US"/>
              <a:t>/</a:t>
            </a:r>
            <a:r>
              <a:rPr lang="en-US" b="1">
                <a:latin typeface="Courier New" panose="02070309020205020404" pitchFamily="49" charset="0"/>
                <a:cs typeface="Courier New" panose="02070309020205020404" pitchFamily="49" charset="0"/>
              </a:rPr>
              <a:t>OFF</a:t>
            </a:r>
            <a:r>
              <a:rPr lang="en-US"/>
              <a:t> in </a:t>
            </a:r>
            <a:r>
              <a:rPr lang="en-US" err="1"/>
              <a:t>funshield</a:t>
            </a:r>
            <a:r>
              <a:rPr lang="en-US"/>
              <a:t>)</a:t>
            </a:r>
          </a:p>
          <a:p>
            <a:endParaRPr lang="en-US"/>
          </a:p>
          <a:p>
            <a:r>
              <a:rPr lang="en-US" b="1"/>
              <a:t>Make 1</a:t>
            </a:r>
            <a:r>
              <a:rPr lang="en-US" b="1" baseline="30000"/>
              <a:t>st</a:t>
            </a:r>
            <a:r>
              <a:rPr lang="en-US" b="1"/>
              <a:t> LED blink</a:t>
            </a:r>
          </a:p>
          <a:p>
            <a:pPr lvl="1"/>
            <a:r>
              <a:rPr lang="en-US"/>
              <a:t>The main loop is too fast, use </a:t>
            </a:r>
            <a:r>
              <a:rPr lang="en-US" sz="2300" b="1">
                <a:latin typeface="Courier New" panose="02070309020205020404" pitchFamily="49" charset="0"/>
                <a:cs typeface="Courier New" panose="02070309020205020404" pitchFamily="49" charset="0"/>
              </a:rPr>
              <a:t>delay(</a:t>
            </a:r>
            <a:r>
              <a:rPr lang="en-US" sz="2300" b="1" err="1">
                <a:latin typeface="Courier New" panose="02070309020205020404" pitchFamily="49" charset="0"/>
                <a:cs typeface="Courier New" panose="02070309020205020404" pitchFamily="49" charset="0"/>
              </a:rPr>
              <a:t>ms</a:t>
            </a:r>
            <a:r>
              <a:rPr lang="en-US" sz="2300" b="1">
                <a:latin typeface="Courier New" panose="02070309020205020404" pitchFamily="49" charset="0"/>
                <a:cs typeface="Courier New" panose="02070309020205020404" pitchFamily="49" charset="0"/>
              </a:rPr>
              <a:t>)</a:t>
            </a:r>
          </a:p>
          <a:p>
            <a:endParaRPr lang="en-US"/>
          </a:p>
        </p:txBody>
      </p:sp>
      <p:sp>
        <p:nvSpPr>
          <p:cNvPr id="4" name="Content Placeholder 3">
            <a:extLst>
              <a:ext uri="{FF2B5EF4-FFF2-40B4-BE49-F238E27FC236}">
                <a16:creationId xmlns:a16="http://schemas.microsoft.com/office/drawing/2014/main" id="{8857BB15-994E-3404-C6BF-1F60B8EC222D}"/>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2EF61653-22E3-38D9-3325-D8009713673D}"/>
              </a:ext>
            </a:extLst>
          </p:cNvPr>
          <p:cNvSpPr>
            <a:spLocks noGrp="1"/>
          </p:cNvSpPr>
          <p:nvPr>
            <p:ph type="sldNum" sz="quarter" idx="12"/>
          </p:nvPr>
        </p:nvSpPr>
        <p:spPr/>
        <p:txBody>
          <a:bodyPr/>
          <a:lstStyle/>
          <a:p>
            <a:fld id="{DD144762-C3B5-42E9-94DB-4A2AA3CF9556}" type="slidenum">
              <a:rPr lang="cs-CZ" smtClean="0"/>
              <a:pPr/>
              <a:t>67</a:t>
            </a:fld>
            <a:endParaRPr lang="cs-CZ"/>
          </a:p>
        </p:txBody>
      </p:sp>
    </p:spTree>
    <p:extLst>
      <p:ext uri="{BB962C8B-B14F-4D97-AF65-F5344CB8AC3E}">
        <p14:creationId xmlns:p14="http://schemas.microsoft.com/office/powerpoint/2010/main" val="16834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9B80-8C36-0640-C3CC-6051FA60E789}"/>
              </a:ext>
            </a:extLst>
          </p:cNvPr>
          <p:cNvSpPr>
            <a:spLocks noGrp="1"/>
          </p:cNvSpPr>
          <p:nvPr>
            <p:ph type="title"/>
          </p:nvPr>
        </p:nvSpPr>
        <p:spPr/>
        <p:txBody>
          <a:bodyPr/>
          <a:lstStyle/>
          <a:p>
            <a:r>
              <a:rPr lang="en-US"/>
              <a:t>Work: Blinking without Blocking</a:t>
            </a:r>
          </a:p>
        </p:txBody>
      </p:sp>
      <p:sp>
        <p:nvSpPr>
          <p:cNvPr id="3" name="Content Placeholder 2">
            <a:extLst>
              <a:ext uri="{FF2B5EF4-FFF2-40B4-BE49-F238E27FC236}">
                <a16:creationId xmlns:a16="http://schemas.microsoft.com/office/drawing/2014/main" id="{565380A9-8E3C-9C09-1B04-B62D9568D080}"/>
              </a:ext>
            </a:extLst>
          </p:cNvPr>
          <p:cNvSpPr>
            <a:spLocks noGrp="1"/>
          </p:cNvSpPr>
          <p:nvPr>
            <p:ph sz="quarter" idx="13"/>
          </p:nvPr>
        </p:nvSpPr>
        <p:spPr>
          <a:xfrm>
            <a:off x="244130" y="1175712"/>
            <a:ext cx="11703739" cy="5066294"/>
          </a:xfrm>
        </p:spPr>
        <p:txBody>
          <a:bodyPr>
            <a:normAutofit fontScale="92500" lnSpcReduction="20000"/>
          </a:bodyPr>
          <a:lstStyle/>
          <a:p>
            <a:r>
              <a:rPr lang="en-US"/>
              <a:t>Avoid using </a:t>
            </a:r>
            <a:r>
              <a:rPr lang="en-US" b="1">
                <a:latin typeface="Courier New" panose="02070309020205020404" pitchFamily="49" charset="0"/>
                <a:cs typeface="Courier New" panose="02070309020205020404" pitchFamily="49" charset="0"/>
              </a:rPr>
              <a:t>delay()</a:t>
            </a:r>
            <a:r>
              <a:rPr lang="en-US"/>
              <a:t> – replace with timing</a:t>
            </a:r>
          </a:p>
          <a:p>
            <a:endParaRPr lang="en-US"/>
          </a:p>
          <a:p>
            <a:r>
              <a:rPr lang="en-US" b="1">
                <a:latin typeface="Consolas" panose="020B0609020204030204" pitchFamily="49" charset="0"/>
                <a:cs typeface="Courier New" panose="02070309020205020404" pitchFamily="49" charset="0"/>
              </a:rPr>
              <a:t>unsigned long </a:t>
            </a:r>
            <a:r>
              <a:rPr lang="en-US" b="1" err="1">
                <a:latin typeface="Consolas" panose="020B0609020204030204" pitchFamily="49" charset="0"/>
                <a:cs typeface="Courier New" panose="02070309020205020404" pitchFamily="49" charset="0"/>
              </a:rPr>
              <a:t>millis</a:t>
            </a:r>
            <a:r>
              <a:rPr lang="en-US" b="1">
                <a:latin typeface="Consolas" panose="020B0609020204030204" pitchFamily="49" charset="0"/>
                <a:cs typeface="Courier New" panose="02070309020205020404" pitchFamily="49" charset="0"/>
              </a:rPr>
              <a:t>()</a:t>
            </a:r>
          </a:p>
          <a:p>
            <a:pPr lvl="1"/>
            <a:r>
              <a:rPr lang="en-US"/>
              <a:t>number of milliseconds passed from the start</a:t>
            </a:r>
          </a:p>
          <a:p>
            <a:endParaRPr lang="en-US"/>
          </a:p>
          <a:p>
            <a:r>
              <a:rPr lang="en-US"/>
              <a:t>You can use it to monitor the passage of time</a:t>
            </a:r>
          </a:p>
          <a:p>
            <a:pPr lvl="1"/>
            <a:r>
              <a:rPr lang="en-US"/>
              <a:t>Save actual </a:t>
            </a:r>
            <a:r>
              <a:rPr lang="en-US" err="1"/>
              <a:t>ms</a:t>
            </a:r>
            <a:r>
              <a:rPr lang="en-US"/>
              <a:t> time</a:t>
            </a:r>
          </a:p>
          <a:p>
            <a:pPr lvl="1"/>
            <a:r>
              <a:rPr lang="en-US"/>
              <a:t>Perform a check in every loop on how much time has passed, once it exceeds the desired threshold (delay)…</a:t>
            </a:r>
          </a:p>
          <a:p>
            <a:pPr lvl="1"/>
            <a:r>
              <a:rPr lang="en-US"/>
              <a:t>More than 1 </a:t>
            </a:r>
            <a:r>
              <a:rPr lang="en-US" err="1"/>
              <a:t>ms</a:t>
            </a:r>
            <a:r>
              <a:rPr lang="en-US"/>
              <a:t> may pass between two loops or the same value may be returned by two subsequent calls to </a:t>
            </a:r>
            <a:r>
              <a:rPr lang="en-US" b="1" err="1">
                <a:latin typeface="Consolas" panose="020B0609020204030204" pitchFamily="49" charset="0"/>
                <a:cs typeface="Courier New" panose="02070309020205020404" pitchFamily="49" charset="0"/>
              </a:rPr>
              <a:t>millis</a:t>
            </a:r>
            <a:r>
              <a:rPr lang="en-US" b="1">
                <a:latin typeface="Consolas" panose="020B0609020204030204" pitchFamily="49" charset="0"/>
                <a:cs typeface="Courier New" panose="02070309020205020404" pitchFamily="49" charset="0"/>
              </a:rPr>
              <a:t>()</a:t>
            </a:r>
            <a:r>
              <a:rPr lang="en-US"/>
              <a:t> – no telling for sure (depends on the amount of work being done inside </a:t>
            </a:r>
            <a:r>
              <a:rPr lang="en-US" b="1">
                <a:latin typeface="Consolas" panose="020B0609020204030204" pitchFamily="49" charset="0"/>
                <a:cs typeface="Courier New" panose="02070309020205020404" pitchFamily="49" charset="0"/>
              </a:rPr>
              <a:t>loop()</a:t>
            </a:r>
            <a:r>
              <a:rPr lang="en-US"/>
              <a:t>)</a:t>
            </a:r>
          </a:p>
          <a:p>
            <a:pPr lvl="1"/>
            <a:endParaRPr lang="en-US"/>
          </a:p>
          <a:p>
            <a:r>
              <a:rPr lang="en-US" i="1"/>
              <a:t>How long does it take for the counter to overflow?</a:t>
            </a:r>
          </a:p>
          <a:p>
            <a:pPr lvl="1"/>
            <a:r>
              <a:rPr lang="en-US"/>
              <a:t>And how can we deal with it (if we measure only the diff between consecutive loops)?</a:t>
            </a:r>
          </a:p>
          <a:p>
            <a:endParaRPr lang="en-US"/>
          </a:p>
        </p:txBody>
      </p:sp>
      <p:sp>
        <p:nvSpPr>
          <p:cNvPr id="4" name="Content Placeholder 3">
            <a:extLst>
              <a:ext uri="{FF2B5EF4-FFF2-40B4-BE49-F238E27FC236}">
                <a16:creationId xmlns:a16="http://schemas.microsoft.com/office/drawing/2014/main" id="{41F734DB-BC04-8E52-C7B3-722FC53FFBE7}"/>
              </a:ext>
            </a:extLst>
          </p:cNvPr>
          <p:cNvSpPr>
            <a:spLocks noGrp="1"/>
          </p:cNvSpPr>
          <p:nvPr>
            <p:ph sz="quarter" idx="14"/>
          </p:nvPr>
        </p:nvSpPr>
        <p:spPr/>
        <p:txBody>
          <a:bodyPr/>
          <a:lstStyle/>
          <a:p>
            <a:endParaRPr lang="en-US"/>
          </a:p>
        </p:txBody>
      </p:sp>
      <p:sp>
        <p:nvSpPr>
          <p:cNvPr id="5" name="Speech Bubble: Rectangle with Corners Rounded 4">
            <a:extLst>
              <a:ext uri="{FF2B5EF4-FFF2-40B4-BE49-F238E27FC236}">
                <a16:creationId xmlns:a16="http://schemas.microsoft.com/office/drawing/2014/main" id="{E6DB9C17-FAF0-2629-1C3F-288C5963C7E6}"/>
              </a:ext>
            </a:extLst>
          </p:cNvPr>
          <p:cNvSpPr/>
          <p:nvPr/>
        </p:nvSpPr>
        <p:spPr>
          <a:xfrm>
            <a:off x="6095999" y="2729120"/>
            <a:ext cx="1856515" cy="489568"/>
          </a:xfrm>
          <a:prstGeom prst="wedgeRoundRectCallout">
            <a:avLst>
              <a:gd name="adj1" fmla="val -39112"/>
              <a:gd name="adj2" fmla="val 904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Put into a function</a:t>
            </a:r>
          </a:p>
        </p:txBody>
      </p:sp>
      <p:sp>
        <p:nvSpPr>
          <p:cNvPr id="6" name="Slide Number Placeholder 5">
            <a:extLst>
              <a:ext uri="{FF2B5EF4-FFF2-40B4-BE49-F238E27FC236}">
                <a16:creationId xmlns:a16="http://schemas.microsoft.com/office/drawing/2014/main" id="{58EE71D1-29E4-D426-FA6B-C73F9B3AD37A}"/>
              </a:ext>
            </a:extLst>
          </p:cNvPr>
          <p:cNvSpPr>
            <a:spLocks noGrp="1"/>
          </p:cNvSpPr>
          <p:nvPr>
            <p:ph type="sldNum" sz="quarter" idx="12"/>
          </p:nvPr>
        </p:nvSpPr>
        <p:spPr/>
        <p:txBody>
          <a:bodyPr/>
          <a:lstStyle/>
          <a:p>
            <a:fld id="{DD144762-C3B5-42E9-94DB-4A2AA3CF9556}" type="slidenum">
              <a:rPr lang="cs-CZ" smtClean="0"/>
              <a:pPr/>
              <a:t>68</a:t>
            </a:fld>
            <a:endParaRPr lang="cs-CZ"/>
          </a:p>
        </p:txBody>
      </p:sp>
    </p:spTree>
    <p:extLst>
      <p:ext uri="{BB962C8B-B14F-4D97-AF65-F5344CB8AC3E}">
        <p14:creationId xmlns:p14="http://schemas.microsoft.com/office/powerpoint/2010/main" val="21730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020D-2506-E303-37F6-8C8A5E8295A2}"/>
              </a:ext>
            </a:extLst>
          </p:cNvPr>
          <p:cNvSpPr>
            <a:spLocks noGrp="1"/>
          </p:cNvSpPr>
          <p:nvPr>
            <p:ph type="title"/>
          </p:nvPr>
        </p:nvSpPr>
        <p:spPr/>
        <p:txBody>
          <a:bodyPr/>
          <a:lstStyle/>
          <a:p>
            <a:r>
              <a:rPr lang="en-US"/>
              <a:t>Work: Beyond Blinking</a:t>
            </a:r>
          </a:p>
        </p:txBody>
      </p:sp>
      <p:sp>
        <p:nvSpPr>
          <p:cNvPr id="3" name="Content Placeholder 2">
            <a:extLst>
              <a:ext uri="{FF2B5EF4-FFF2-40B4-BE49-F238E27FC236}">
                <a16:creationId xmlns:a16="http://schemas.microsoft.com/office/drawing/2014/main" id="{373FA04C-9FFD-CA6B-297C-DECFEF52B787}"/>
              </a:ext>
            </a:extLst>
          </p:cNvPr>
          <p:cNvSpPr>
            <a:spLocks noGrp="1"/>
          </p:cNvSpPr>
          <p:nvPr>
            <p:ph sz="quarter" idx="13"/>
          </p:nvPr>
        </p:nvSpPr>
        <p:spPr>
          <a:xfrm>
            <a:off x="244130" y="1175712"/>
            <a:ext cx="11703739" cy="5066294"/>
          </a:xfrm>
        </p:spPr>
        <p:txBody>
          <a:bodyPr>
            <a:normAutofit/>
          </a:bodyPr>
          <a:lstStyle/>
          <a:p>
            <a:r>
              <a:rPr lang="en-US" b="1"/>
              <a:t>Work: Blink all LEDs together</a:t>
            </a:r>
          </a:p>
          <a:p>
            <a:pPr lvl="1"/>
            <a:r>
              <a:rPr lang="en-US"/>
              <a:t>Do not forget to initialize all four LEDs in the setup</a:t>
            </a:r>
          </a:p>
          <a:p>
            <a:pPr lvl="1"/>
            <a:r>
              <a:rPr lang="en-US"/>
              <a:t>Instead of just one LED, turn them all ON/OFF (based on your timing from the previous step)</a:t>
            </a:r>
          </a:p>
          <a:p>
            <a:pPr lvl="1"/>
            <a:endParaRPr lang="en-US"/>
          </a:p>
          <a:p>
            <a:r>
              <a:rPr lang="en-US" b="1"/>
              <a:t>Keep your code DRY</a:t>
            </a:r>
          </a:p>
          <a:p>
            <a:pPr lvl="1"/>
            <a:r>
              <a:rPr lang="en-US"/>
              <a:t>DRY = Do not Repeat Yourselves</a:t>
            </a:r>
          </a:p>
          <a:p>
            <a:pPr lvl="1"/>
            <a:r>
              <a:rPr lang="en-US"/>
              <a:t>Do not copy/paste code</a:t>
            </a:r>
          </a:p>
          <a:p>
            <a:pPr lvl="1"/>
            <a:r>
              <a:rPr lang="en-US"/>
              <a:t>When the same code is executed multiple times use for-loops (and arrays when necessary)</a:t>
            </a:r>
          </a:p>
          <a:p>
            <a:pPr lvl="2"/>
            <a:r>
              <a:rPr lang="en-US"/>
              <a:t>Remember previous labs!</a:t>
            </a:r>
          </a:p>
          <a:p>
            <a:endParaRPr lang="en-US"/>
          </a:p>
        </p:txBody>
      </p:sp>
      <p:sp>
        <p:nvSpPr>
          <p:cNvPr id="4" name="Content Placeholder 3">
            <a:extLst>
              <a:ext uri="{FF2B5EF4-FFF2-40B4-BE49-F238E27FC236}">
                <a16:creationId xmlns:a16="http://schemas.microsoft.com/office/drawing/2014/main" id="{65A401CB-99CD-2FD0-900A-2DA7313756A0}"/>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B0851CE8-013F-5B65-EAAB-5F4236A855D3}"/>
              </a:ext>
            </a:extLst>
          </p:cNvPr>
          <p:cNvSpPr>
            <a:spLocks noGrp="1"/>
          </p:cNvSpPr>
          <p:nvPr>
            <p:ph type="sldNum" sz="quarter" idx="12"/>
          </p:nvPr>
        </p:nvSpPr>
        <p:spPr/>
        <p:txBody>
          <a:bodyPr/>
          <a:lstStyle/>
          <a:p>
            <a:fld id="{DD144762-C3B5-42E9-94DB-4A2AA3CF9556}" type="slidenum">
              <a:rPr lang="cs-CZ" smtClean="0"/>
              <a:pPr/>
              <a:t>69</a:t>
            </a:fld>
            <a:endParaRPr lang="cs-CZ"/>
          </a:p>
        </p:txBody>
      </p:sp>
    </p:spTree>
    <p:extLst>
      <p:ext uri="{BB962C8B-B14F-4D97-AF65-F5344CB8AC3E}">
        <p14:creationId xmlns:p14="http://schemas.microsoft.com/office/powerpoint/2010/main" val="38175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F4B7BF-1261-9B3B-6D6C-3CCA8BAD9FB0}"/>
              </a:ext>
            </a:extLst>
          </p:cNvPr>
          <p:cNvSpPr>
            <a:spLocks noGrp="1"/>
          </p:cNvSpPr>
          <p:nvPr>
            <p:ph type="sldNum" sz="quarter" idx="12"/>
          </p:nvPr>
        </p:nvSpPr>
        <p:spPr/>
        <p:txBody>
          <a:bodyPr/>
          <a:lstStyle/>
          <a:p>
            <a:fld id="{DD144762-C3B5-42E9-94DB-4A2AA3CF9556}" type="slidenum">
              <a:rPr lang="cs-CZ" smtClean="0"/>
              <a:pPr/>
              <a:t>7</a:t>
            </a:fld>
            <a:endParaRPr lang="cs-CZ"/>
          </a:p>
        </p:txBody>
      </p:sp>
      <p:sp>
        <p:nvSpPr>
          <p:cNvPr id="3" name="Title 2">
            <a:extLst>
              <a:ext uri="{FF2B5EF4-FFF2-40B4-BE49-F238E27FC236}">
                <a16:creationId xmlns:a16="http://schemas.microsoft.com/office/drawing/2014/main" id="{FEE43C78-B917-74A5-2FF0-11802D318F79}"/>
              </a:ext>
            </a:extLst>
          </p:cNvPr>
          <p:cNvSpPr>
            <a:spLocks noGrp="1"/>
          </p:cNvSpPr>
          <p:nvPr>
            <p:ph type="title"/>
          </p:nvPr>
        </p:nvSpPr>
        <p:spPr/>
        <p:txBody>
          <a:bodyPr/>
          <a:lstStyle/>
          <a:p>
            <a:r>
              <a:rPr lang="en-US"/>
              <a:t>Arrays</a:t>
            </a:r>
          </a:p>
        </p:txBody>
      </p:sp>
      <p:sp>
        <p:nvSpPr>
          <p:cNvPr id="4" name="Content Placeholder 3">
            <a:extLst>
              <a:ext uri="{FF2B5EF4-FFF2-40B4-BE49-F238E27FC236}">
                <a16:creationId xmlns:a16="http://schemas.microsoft.com/office/drawing/2014/main" id="{8ED60BCF-2494-F65B-0B6B-0085F8F43697}"/>
              </a:ext>
            </a:extLst>
          </p:cNvPr>
          <p:cNvSpPr>
            <a:spLocks noGrp="1"/>
          </p:cNvSpPr>
          <p:nvPr>
            <p:ph sz="quarter" idx="13"/>
          </p:nvPr>
        </p:nvSpPr>
        <p:spPr/>
        <p:txBody>
          <a:bodyPr>
            <a:normAutofit/>
          </a:bodyPr>
          <a:lstStyle/>
          <a:p>
            <a:r>
              <a:rPr lang="en-US">
                <a:latin typeface="Consolas" panose="020B0609020204030204" pitchFamily="49" charset="0"/>
              </a:rPr>
              <a:t>int buffer[8];</a:t>
            </a:r>
          </a:p>
          <a:p>
            <a:endParaRPr lang="en-US">
              <a:latin typeface="Consolas" panose="020B0609020204030204" pitchFamily="49" charset="0"/>
            </a:endParaRPr>
          </a:p>
          <a:p>
            <a:r>
              <a:rPr lang="en-US" b="1"/>
              <a:t>Array ~ pointer at the beginning. </a:t>
            </a:r>
          </a:p>
          <a:p>
            <a:r>
              <a:rPr lang="en-US">
                <a:latin typeface="Consolas" panose="020B0609020204030204" pitchFamily="49" charset="0"/>
              </a:rPr>
              <a:t>int *p1 = buffer;</a:t>
            </a:r>
          </a:p>
          <a:p>
            <a:endParaRPr lang="en-US">
              <a:latin typeface="Consolas" panose="020B0609020204030204" pitchFamily="49" charset="0"/>
            </a:endParaRPr>
          </a:p>
          <a:p>
            <a:r>
              <a:rPr lang="en-US" b="1"/>
              <a:t>Increment/decrement</a:t>
            </a:r>
          </a:p>
          <a:p>
            <a:r>
              <a:rPr lang="en-US">
                <a:latin typeface="Consolas" panose="020B0609020204030204" pitchFamily="49" charset="0"/>
              </a:rPr>
              <a:t>int *p2 = ++p1; </a:t>
            </a:r>
          </a:p>
          <a:p>
            <a:endParaRPr lang="en-US">
              <a:latin typeface="Consolas" panose="020B0609020204030204" pitchFamily="49" charset="0"/>
            </a:endParaRPr>
          </a:p>
          <a:p>
            <a:r>
              <a:rPr lang="en-US" b="1"/>
              <a:t>Arithmetic</a:t>
            </a:r>
          </a:p>
          <a:p>
            <a:r>
              <a:rPr lang="en-US">
                <a:latin typeface="Consolas" panose="020B0609020204030204" pitchFamily="49" charset="0"/>
              </a:rPr>
              <a:t>int *p3 = p1 + 3;</a:t>
            </a:r>
          </a:p>
          <a:p>
            <a:endParaRPr lang="en-US">
              <a:latin typeface="Consolas" panose="020B0609020204030204" pitchFamily="49" charset="0"/>
            </a:endParaRPr>
          </a:p>
          <a:p>
            <a:endParaRPr lang="en-US">
              <a:latin typeface="Consolas" panose="020B0609020204030204" pitchFamily="49" charset="0"/>
            </a:endParaRPr>
          </a:p>
          <a:p>
            <a:r>
              <a:rPr lang="en-US" b="1">
                <a:latin typeface="Consolas" panose="020B0609020204030204" pitchFamily="49" charset="0"/>
              </a:rPr>
              <a:t>buffer[1] </a:t>
            </a:r>
            <a:r>
              <a:rPr lang="en-US">
                <a:latin typeface="Consolas" panose="020B0609020204030204" pitchFamily="49" charset="0"/>
              </a:rPr>
              <a:t>~ *(buffer + 1)</a:t>
            </a:r>
          </a:p>
          <a:p>
            <a:endParaRPr lang="en-US"/>
          </a:p>
        </p:txBody>
      </p:sp>
      <p:graphicFrame>
        <p:nvGraphicFramePr>
          <p:cNvPr id="7" name="Content Placeholder 6">
            <a:extLst>
              <a:ext uri="{FF2B5EF4-FFF2-40B4-BE49-F238E27FC236}">
                <a16:creationId xmlns:a16="http://schemas.microsoft.com/office/drawing/2014/main" id="{52D2427B-65F8-2E2D-43FE-B46EFF3B319A}"/>
              </a:ext>
            </a:extLst>
          </p:cNvPr>
          <p:cNvGraphicFramePr>
            <a:graphicFrameLocks noGrp="1"/>
          </p:cNvGraphicFramePr>
          <p:nvPr>
            <p:ph sz="quarter" idx="14"/>
            <p:extLst>
              <p:ext uri="{D42A27DB-BD31-4B8C-83A1-F6EECF244321}">
                <p14:modId xmlns:p14="http://schemas.microsoft.com/office/powerpoint/2010/main" val="2062959543"/>
              </p:ext>
            </p:extLst>
          </p:nvPr>
        </p:nvGraphicFramePr>
        <p:xfrm>
          <a:off x="8070205" y="1909763"/>
          <a:ext cx="3478696" cy="370840"/>
        </p:xfrm>
        <a:graphic>
          <a:graphicData uri="http://schemas.openxmlformats.org/drawingml/2006/table">
            <a:tbl>
              <a:tblPr>
                <a:tableStyleId>{B301B821-A1FF-4177-AEE7-76D212191A09}</a:tableStyleId>
              </a:tblPr>
              <a:tblGrid>
                <a:gridCol w="434837">
                  <a:extLst>
                    <a:ext uri="{9D8B030D-6E8A-4147-A177-3AD203B41FA5}">
                      <a16:colId xmlns:a16="http://schemas.microsoft.com/office/drawing/2014/main" val="3791143973"/>
                    </a:ext>
                  </a:extLst>
                </a:gridCol>
                <a:gridCol w="434837">
                  <a:extLst>
                    <a:ext uri="{9D8B030D-6E8A-4147-A177-3AD203B41FA5}">
                      <a16:colId xmlns:a16="http://schemas.microsoft.com/office/drawing/2014/main" val="1501640148"/>
                    </a:ext>
                  </a:extLst>
                </a:gridCol>
                <a:gridCol w="434837">
                  <a:extLst>
                    <a:ext uri="{9D8B030D-6E8A-4147-A177-3AD203B41FA5}">
                      <a16:colId xmlns:a16="http://schemas.microsoft.com/office/drawing/2014/main" val="4138861373"/>
                    </a:ext>
                  </a:extLst>
                </a:gridCol>
                <a:gridCol w="434837">
                  <a:extLst>
                    <a:ext uri="{9D8B030D-6E8A-4147-A177-3AD203B41FA5}">
                      <a16:colId xmlns:a16="http://schemas.microsoft.com/office/drawing/2014/main" val="2226550657"/>
                    </a:ext>
                  </a:extLst>
                </a:gridCol>
                <a:gridCol w="434837">
                  <a:extLst>
                    <a:ext uri="{9D8B030D-6E8A-4147-A177-3AD203B41FA5}">
                      <a16:colId xmlns:a16="http://schemas.microsoft.com/office/drawing/2014/main" val="1754971903"/>
                    </a:ext>
                  </a:extLst>
                </a:gridCol>
                <a:gridCol w="434837">
                  <a:extLst>
                    <a:ext uri="{9D8B030D-6E8A-4147-A177-3AD203B41FA5}">
                      <a16:colId xmlns:a16="http://schemas.microsoft.com/office/drawing/2014/main" val="3306498869"/>
                    </a:ext>
                  </a:extLst>
                </a:gridCol>
                <a:gridCol w="434837">
                  <a:extLst>
                    <a:ext uri="{9D8B030D-6E8A-4147-A177-3AD203B41FA5}">
                      <a16:colId xmlns:a16="http://schemas.microsoft.com/office/drawing/2014/main" val="3616809822"/>
                    </a:ext>
                  </a:extLst>
                </a:gridCol>
                <a:gridCol w="434837">
                  <a:extLst>
                    <a:ext uri="{9D8B030D-6E8A-4147-A177-3AD203B41FA5}">
                      <a16:colId xmlns:a16="http://schemas.microsoft.com/office/drawing/2014/main" val="309521464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562972"/>
                  </a:ext>
                </a:extLst>
              </a:tr>
            </a:tbl>
          </a:graphicData>
        </a:graphic>
      </p:graphicFrame>
      <p:sp>
        <p:nvSpPr>
          <p:cNvPr id="8" name="TextBox 7">
            <a:extLst>
              <a:ext uri="{FF2B5EF4-FFF2-40B4-BE49-F238E27FC236}">
                <a16:creationId xmlns:a16="http://schemas.microsoft.com/office/drawing/2014/main" id="{909DEF0E-0AE7-2746-D404-F086D8E3D64A}"/>
              </a:ext>
            </a:extLst>
          </p:cNvPr>
          <p:cNvSpPr txBox="1"/>
          <p:nvPr/>
        </p:nvSpPr>
        <p:spPr>
          <a:xfrm>
            <a:off x="7125716" y="1911271"/>
            <a:ext cx="944489" cy="369332"/>
          </a:xfrm>
          <a:prstGeom prst="rect">
            <a:avLst/>
          </a:prstGeom>
          <a:noFill/>
        </p:spPr>
        <p:txBody>
          <a:bodyPr wrap="none" rtlCol="0">
            <a:spAutoFit/>
          </a:bodyPr>
          <a:lstStyle/>
          <a:p>
            <a:r>
              <a:rPr lang="en-US">
                <a:latin typeface="Consolas" panose="020B0609020204030204" pitchFamily="49" charset="0"/>
              </a:rPr>
              <a:t>buffer</a:t>
            </a:r>
          </a:p>
        </p:txBody>
      </p:sp>
      <p:sp>
        <p:nvSpPr>
          <p:cNvPr id="12" name="TextBox 11">
            <a:extLst>
              <a:ext uri="{FF2B5EF4-FFF2-40B4-BE49-F238E27FC236}">
                <a16:creationId xmlns:a16="http://schemas.microsoft.com/office/drawing/2014/main" id="{4F2DC90C-C1B1-2414-0C36-79BBCF579994}"/>
              </a:ext>
            </a:extLst>
          </p:cNvPr>
          <p:cNvSpPr txBox="1"/>
          <p:nvPr/>
        </p:nvSpPr>
        <p:spPr>
          <a:xfrm>
            <a:off x="8070205" y="1540431"/>
            <a:ext cx="437940" cy="369332"/>
          </a:xfrm>
          <a:prstGeom prst="rect">
            <a:avLst/>
          </a:prstGeom>
          <a:noFill/>
        </p:spPr>
        <p:txBody>
          <a:bodyPr wrap="none" rtlCol="0">
            <a:spAutoFit/>
          </a:bodyPr>
          <a:lstStyle/>
          <a:p>
            <a:r>
              <a:rPr lang="en-US">
                <a:latin typeface="Consolas" panose="020B0609020204030204" pitchFamily="49" charset="0"/>
              </a:rPr>
              <a:t>20</a:t>
            </a:r>
          </a:p>
        </p:txBody>
      </p:sp>
      <p:sp>
        <p:nvSpPr>
          <p:cNvPr id="13" name="TextBox 12">
            <a:extLst>
              <a:ext uri="{FF2B5EF4-FFF2-40B4-BE49-F238E27FC236}">
                <a16:creationId xmlns:a16="http://schemas.microsoft.com/office/drawing/2014/main" id="{805DD6AB-401C-7145-A27B-E66791000AF2}"/>
              </a:ext>
            </a:extLst>
          </p:cNvPr>
          <p:cNvSpPr txBox="1"/>
          <p:nvPr/>
        </p:nvSpPr>
        <p:spPr>
          <a:xfrm>
            <a:off x="8508145" y="1540431"/>
            <a:ext cx="437940" cy="369332"/>
          </a:xfrm>
          <a:prstGeom prst="rect">
            <a:avLst/>
          </a:prstGeom>
          <a:noFill/>
        </p:spPr>
        <p:txBody>
          <a:bodyPr wrap="none" rtlCol="0">
            <a:spAutoFit/>
          </a:bodyPr>
          <a:lstStyle/>
          <a:p>
            <a:r>
              <a:rPr lang="en-US">
                <a:latin typeface="Consolas" panose="020B0609020204030204" pitchFamily="49" charset="0"/>
              </a:rPr>
              <a:t>24</a:t>
            </a:r>
          </a:p>
        </p:txBody>
      </p:sp>
      <p:sp>
        <p:nvSpPr>
          <p:cNvPr id="14" name="TextBox 13">
            <a:extLst>
              <a:ext uri="{FF2B5EF4-FFF2-40B4-BE49-F238E27FC236}">
                <a16:creationId xmlns:a16="http://schemas.microsoft.com/office/drawing/2014/main" id="{9A98DD5D-9C67-B6BD-5D64-878649E77633}"/>
              </a:ext>
            </a:extLst>
          </p:cNvPr>
          <p:cNvSpPr txBox="1"/>
          <p:nvPr/>
        </p:nvSpPr>
        <p:spPr>
          <a:xfrm>
            <a:off x="8946085" y="1540431"/>
            <a:ext cx="437940" cy="369332"/>
          </a:xfrm>
          <a:prstGeom prst="rect">
            <a:avLst/>
          </a:prstGeom>
          <a:noFill/>
        </p:spPr>
        <p:txBody>
          <a:bodyPr wrap="none" rtlCol="0">
            <a:spAutoFit/>
          </a:bodyPr>
          <a:lstStyle/>
          <a:p>
            <a:r>
              <a:rPr lang="en-US">
                <a:latin typeface="Consolas" panose="020B0609020204030204" pitchFamily="49" charset="0"/>
              </a:rPr>
              <a:t>28</a:t>
            </a:r>
          </a:p>
        </p:txBody>
      </p:sp>
      <p:sp>
        <p:nvSpPr>
          <p:cNvPr id="15" name="TextBox 14">
            <a:extLst>
              <a:ext uri="{FF2B5EF4-FFF2-40B4-BE49-F238E27FC236}">
                <a16:creationId xmlns:a16="http://schemas.microsoft.com/office/drawing/2014/main" id="{77CA12D8-D5AD-F4BB-77A3-19E51E428A89}"/>
              </a:ext>
            </a:extLst>
          </p:cNvPr>
          <p:cNvSpPr txBox="1"/>
          <p:nvPr/>
        </p:nvSpPr>
        <p:spPr>
          <a:xfrm>
            <a:off x="9362272" y="1540431"/>
            <a:ext cx="437940" cy="369332"/>
          </a:xfrm>
          <a:prstGeom prst="rect">
            <a:avLst/>
          </a:prstGeom>
          <a:noFill/>
        </p:spPr>
        <p:txBody>
          <a:bodyPr wrap="none" rtlCol="0">
            <a:spAutoFit/>
          </a:bodyPr>
          <a:lstStyle/>
          <a:p>
            <a:r>
              <a:rPr lang="en-US">
                <a:latin typeface="Consolas" panose="020B0609020204030204" pitchFamily="49" charset="0"/>
              </a:rPr>
              <a:t>2c</a:t>
            </a:r>
          </a:p>
        </p:txBody>
      </p:sp>
      <p:sp>
        <p:nvSpPr>
          <p:cNvPr id="16" name="TextBox 15">
            <a:extLst>
              <a:ext uri="{FF2B5EF4-FFF2-40B4-BE49-F238E27FC236}">
                <a16:creationId xmlns:a16="http://schemas.microsoft.com/office/drawing/2014/main" id="{FD1746DE-AFB8-FDCC-5341-A94B0FA3156C}"/>
              </a:ext>
            </a:extLst>
          </p:cNvPr>
          <p:cNvSpPr txBox="1"/>
          <p:nvPr/>
        </p:nvSpPr>
        <p:spPr>
          <a:xfrm>
            <a:off x="9800212" y="1540431"/>
            <a:ext cx="437940" cy="369332"/>
          </a:xfrm>
          <a:prstGeom prst="rect">
            <a:avLst/>
          </a:prstGeom>
          <a:noFill/>
        </p:spPr>
        <p:txBody>
          <a:bodyPr wrap="none" rtlCol="0">
            <a:spAutoFit/>
          </a:bodyPr>
          <a:lstStyle/>
          <a:p>
            <a:r>
              <a:rPr lang="en-US">
                <a:latin typeface="Consolas" panose="020B0609020204030204" pitchFamily="49" charset="0"/>
              </a:rPr>
              <a:t>30</a:t>
            </a:r>
          </a:p>
        </p:txBody>
      </p:sp>
      <p:sp>
        <p:nvSpPr>
          <p:cNvPr id="17" name="TextBox 16">
            <a:extLst>
              <a:ext uri="{FF2B5EF4-FFF2-40B4-BE49-F238E27FC236}">
                <a16:creationId xmlns:a16="http://schemas.microsoft.com/office/drawing/2014/main" id="{322D8EB0-74D8-6FBE-6C8A-A1C8D91E6DB4}"/>
              </a:ext>
            </a:extLst>
          </p:cNvPr>
          <p:cNvSpPr txBox="1"/>
          <p:nvPr/>
        </p:nvSpPr>
        <p:spPr>
          <a:xfrm>
            <a:off x="10238152" y="1540431"/>
            <a:ext cx="437940" cy="369332"/>
          </a:xfrm>
          <a:prstGeom prst="rect">
            <a:avLst/>
          </a:prstGeom>
          <a:noFill/>
        </p:spPr>
        <p:txBody>
          <a:bodyPr wrap="none" rtlCol="0">
            <a:spAutoFit/>
          </a:bodyPr>
          <a:lstStyle/>
          <a:p>
            <a:r>
              <a:rPr lang="en-US">
                <a:latin typeface="Consolas" panose="020B0609020204030204" pitchFamily="49" charset="0"/>
              </a:rPr>
              <a:t>34</a:t>
            </a:r>
          </a:p>
        </p:txBody>
      </p:sp>
      <p:sp>
        <p:nvSpPr>
          <p:cNvPr id="18" name="TextBox 17">
            <a:extLst>
              <a:ext uri="{FF2B5EF4-FFF2-40B4-BE49-F238E27FC236}">
                <a16:creationId xmlns:a16="http://schemas.microsoft.com/office/drawing/2014/main" id="{87A607F7-49E9-0382-A1AF-FD585F6D9B63}"/>
              </a:ext>
            </a:extLst>
          </p:cNvPr>
          <p:cNvSpPr txBox="1"/>
          <p:nvPr/>
        </p:nvSpPr>
        <p:spPr>
          <a:xfrm>
            <a:off x="10674556" y="1540431"/>
            <a:ext cx="437940" cy="369332"/>
          </a:xfrm>
          <a:prstGeom prst="rect">
            <a:avLst/>
          </a:prstGeom>
          <a:noFill/>
        </p:spPr>
        <p:txBody>
          <a:bodyPr wrap="none" rtlCol="0">
            <a:spAutoFit/>
          </a:bodyPr>
          <a:lstStyle/>
          <a:p>
            <a:r>
              <a:rPr lang="en-US">
                <a:latin typeface="Consolas" panose="020B0609020204030204" pitchFamily="49" charset="0"/>
              </a:rPr>
              <a:t>38</a:t>
            </a:r>
          </a:p>
        </p:txBody>
      </p:sp>
      <p:sp>
        <p:nvSpPr>
          <p:cNvPr id="19" name="TextBox 18">
            <a:extLst>
              <a:ext uri="{FF2B5EF4-FFF2-40B4-BE49-F238E27FC236}">
                <a16:creationId xmlns:a16="http://schemas.microsoft.com/office/drawing/2014/main" id="{B55D3975-1EE7-7BA0-DDFD-2209AAEEDF18}"/>
              </a:ext>
            </a:extLst>
          </p:cNvPr>
          <p:cNvSpPr txBox="1"/>
          <p:nvPr/>
        </p:nvSpPr>
        <p:spPr>
          <a:xfrm>
            <a:off x="11111729" y="1540431"/>
            <a:ext cx="437940" cy="369332"/>
          </a:xfrm>
          <a:prstGeom prst="rect">
            <a:avLst/>
          </a:prstGeom>
          <a:noFill/>
        </p:spPr>
        <p:txBody>
          <a:bodyPr wrap="none" rtlCol="0">
            <a:spAutoFit/>
          </a:bodyPr>
          <a:lstStyle/>
          <a:p>
            <a:r>
              <a:rPr lang="en-US">
                <a:latin typeface="Consolas" panose="020B0609020204030204" pitchFamily="49" charset="0"/>
              </a:rPr>
              <a:t>3c</a:t>
            </a:r>
          </a:p>
        </p:txBody>
      </p:sp>
      <p:sp>
        <p:nvSpPr>
          <p:cNvPr id="20" name="Speech Bubble: Rectangle with Corners Rounded 19">
            <a:extLst>
              <a:ext uri="{FF2B5EF4-FFF2-40B4-BE49-F238E27FC236}">
                <a16:creationId xmlns:a16="http://schemas.microsoft.com/office/drawing/2014/main" id="{8425B30D-C9AF-9A61-9D1F-C978992FA131}"/>
              </a:ext>
            </a:extLst>
          </p:cNvPr>
          <p:cNvSpPr/>
          <p:nvPr/>
        </p:nvSpPr>
        <p:spPr>
          <a:xfrm>
            <a:off x="3971621" y="4625795"/>
            <a:ext cx="2246226" cy="682249"/>
          </a:xfrm>
          <a:prstGeom prst="wedgeRoundRectCallout">
            <a:avLst>
              <a:gd name="adj1" fmla="val -43747"/>
              <a:gd name="adj2" fmla="val 832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b="1"/>
              <a:t>Prefer brackets when </a:t>
            </a:r>
          </a:p>
          <a:p>
            <a:r>
              <a:rPr lang="en-US" sz="1600" b="1"/>
              <a:t>working with arrays</a:t>
            </a:r>
          </a:p>
        </p:txBody>
      </p:sp>
      <p:sp>
        <p:nvSpPr>
          <p:cNvPr id="22" name="Arrow: Down 21">
            <a:extLst>
              <a:ext uri="{FF2B5EF4-FFF2-40B4-BE49-F238E27FC236}">
                <a16:creationId xmlns:a16="http://schemas.microsoft.com/office/drawing/2014/main" id="{C4168457-C841-A707-0FE3-15518A0A7A85}"/>
              </a:ext>
            </a:extLst>
          </p:cNvPr>
          <p:cNvSpPr/>
          <p:nvPr/>
        </p:nvSpPr>
        <p:spPr>
          <a:xfrm>
            <a:off x="8166615" y="1175969"/>
            <a:ext cx="245120" cy="3708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8D84B18-D538-E17E-F076-7D7AAB1A2D06}"/>
              </a:ext>
            </a:extLst>
          </p:cNvPr>
          <p:cNvSpPr txBox="1"/>
          <p:nvPr/>
        </p:nvSpPr>
        <p:spPr>
          <a:xfrm>
            <a:off x="8070205" y="808145"/>
            <a:ext cx="437940" cy="369332"/>
          </a:xfrm>
          <a:prstGeom prst="rect">
            <a:avLst/>
          </a:prstGeom>
          <a:noFill/>
        </p:spPr>
        <p:txBody>
          <a:bodyPr wrap="none" rtlCol="0">
            <a:spAutoFit/>
          </a:bodyPr>
          <a:lstStyle/>
          <a:p>
            <a:r>
              <a:rPr lang="en-US">
                <a:latin typeface="Consolas" panose="020B0609020204030204" pitchFamily="49" charset="0"/>
              </a:rPr>
              <a:t>p1</a:t>
            </a:r>
          </a:p>
        </p:txBody>
      </p:sp>
      <p:sp>
        <p:nvSpPr>
          <p:cNvPr id="25" name="Speech Bubble: Rectangle with Corners Rounded 24">
            <a:extLst>
              <a:ext uri="{FF2B5EF4-FFF2-40B4-BE49-F238E27FC236}">
                <a16:creationId xmlns:a16="http://schemas.microsoft.com/office/drawing/2014/main" id="{FC3C9D0D-5756-B74E-6FA4-4396D7A143F4}"/>
              </a:ext>
            </a:extLst>
          </p:cNvPr>
          <p:cNvSpPr/>
          <p:nvPr/>
        </p:nvSpPr>
        <p:spPr>
          <a:xfrm>
            <a:off x="6531638" y="1361389"/>
            <a:ext cx="1234589" cy="394641"/>
          </a:xfrm>
          <a:prstGeom prst="wedgeRoundRectCallout">
            <a:avLst>
              <a:gd name="adj1" fmla="val 71059"/>
              <a:gd name="adj2" fmla="val 37587"/>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b="1"/>
              <a:t>Addresses</a:t>
            </a:r>
            <a:endParaRPr lang="en-US" sz="1600" b="1">
              <a:latin typeface="Consolas" panose="020B0609020204030204" pitchFamily="49" charset="0"/>
            </a:endParaRPr>
          </a:p>
        </p:txBody>
      </p:sp>
      <p:sp>
        <p:nvSpPr>
          <p:cNvPr id="26" name="Arrow: Down 25">
            <a:extLst>
              <a:ext uri="{FF2B5EF4-FFF2-40B4-BE49-F238E27FC236}">
                <a16:creationId xmlns:a16="http://schemas.microsoft.com/office/drawing/2014/main" id="{D2E92ACA-2450-A468-BFC5-5CC921961BE6}"/>
              </a:ext>
            </a:extLst>
          </p:cNvPr>
          <p:cNvSpPr/>
          <p:nvPr/>
        </p:nvSpPr>
        <p:spPr>
          <a:xfrm>
            <a:off x="8604555" y="1169591"/>
            <a:ext cx="245120" cy="3708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1F07D21-CD34-37A5-7103-2FB9E291EDE9}"/>
              </a:ext>
            </a:extLst>
          </p:cNvPr>
          <p:cNvSpPr txBox="1"/>
          <p:nvPr/>
        </p:nvSpPr>
        <p:spPr>
          <a:xfrm>
            <a:off x="8508145" y="801767"/>
            <a:ext cx="437940" cy="369332"/>
          </a:xfrm>
          <a:prstGeom prst="rect">
            <a:avLst/>
          </a:prstGeom>
          <a:noFill/>
        </p:spPr>
        <p:txBody>
          <a:bodyPr wrap="none" rtlCol="0">
            <a:spAutoFit/>
          </a:bodyPr>
          <a:lstStyle/>
          <a:p>
            <a:r>
              <a:rPr lang="en-US">
                <a:latin typeface="Consolas" panose="020B0609020204030204" pitchFamily="49" charset="0"/>
              </a:rPr>
              <a:t>p1</a:t>
            </a:r>
          </a:p>
        </p:txBody>
      </p:sp>
      <p:sp>
        <p:nvSpPr>
          <p:cNvPr id="28" name="Arrow: Down 27">
            <a:extLst>
              <a:ext uri="{FF2B5EF4-FFF2-40B4-BE49-F238E27FC236}">
                <a16:creationId xmlns:a16="http://schemas.microsoft.com/office/drawing/2014/main" id="{BA211028-8DAB-ECE6-4D44-1C918460D050}"/>
              </a:ext>
            </a:extLst>
          </p:cNvPr>
          <p:cNvSpPr/>
          <p:nvPr/>
        </p:nvSpPr>
        <p:spPr>
          <a:xfrm rot="10800000">
            <a:off x="8604555" y="2391628"/>
            <a:ext cx="245120" cy="3708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106269-0FF9-4260-76DF-A4E7520E226F}"/>
              </a:ext>
            </a:extLst>
          </p:cNvPr>
          <p:cNvSpPr txBox="1"/>
          <p:nvPr/>
        </p:nvSpPr>
        <p:spPr>
          <a:xfrm>
            <a:off x="8508145" y="2762468"/>
            <a:ext cx="437940" cy="369332"/>
          </a:xfrm>
          <a:prstGeom prst="rect">
            <a:avLst/>
          </a:prstGeom>
          <a:noFill/>
        </p:spPr>
        <p:txBody>
          <a:bodyPr wrap="none" rtlCol="0">
            <a:spAutoFit/>
          </a:bodyPr>
          <a:lstStyle/>
          <a:p>
            <a:r>
              <a:rPr lang="en-US">
                <a:latin typeface="Consolas" panose="020B0609020204030204" pitchFamily="49" charset="0"/>
              </a:rPr>
              <a:t>p2</a:t>
            </a:r>
          </a:p>
        </p:txBody>
      </p:sp>
      <p:sp>
        <p:nvSpPr>
          <p:cNvPr id="30" name="Arrow: Down 29">
            <a:extLst>
              <a:ext uri="{FF2B5EF4-FFF2-40B4-BE49-F238E27FC236}">
                <a16:creationId xmlns:a16="http://schemas.microsoft.com/office/drawing/2014/main" id="{A08A7249-5560-B588-2211-5950414203F8}"/>
              </a:ext>
            </a:extLst>
          </p:cNvPr>
          <p:cNvSpPr/>
          <p:nvPr/>
        </p:nvSpPr>
        <p:spPr>
          <a:xfrm>
            <a:off x="9895471" y="1192491"/>
            <a:ext cx="245120" cy="3708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32A21DA-0712-3B02-C8E9-2E244359BBC4}"/>
              </a:ext>
            </a:extLst>
          </p:cNvPr>
          <p:cNvSpPr txBox="1"/>
          <p:nvPr/>
        </p:nvSpPr>
        <p:spPr>
          <a:xfrm>
            <a:off x="9799061" y="824667"/>
            <a:ext cx="437940" cy="369332"/>
          </a:xfrm>
          <a:prstGeom prst="rect">
            <a:avLst/>
          </a:prstGeom>
          <a:noFill/>
        </p:spPr>
        <p:txBody>
          <a:bodyPr wrap="none" rtlCol="0">
            <a:spAutoFit/>
          </a:bodyPr>
          <a:lstStyle/>
          <a:p>
            <a:r>
              <a:rPr lang="en-US">
                <a:latin typeface="Consolas" panose="020B0609020204030204" pitchFamily="49" charset="0"/>
              </a:rPr>
              <a:t>p3</a:t>
            </a:r>
          </a:p>
        </p:txBody>
      </p:sp>
      <p:sp>
        <p:nvSpPr>
          <p:cNvPr id="32" name="Speech Bubble: Rectangle with Corners Rounded 31">
            <a:extLst>
              <a:ext uri="{FF2B5EF4-FFF2-40B4-BE49-F238E27FC236}">
                <a16:creationId xmlns:a16="http://schemas.microsoft.com/office/drawing/2014/main" id="{5D574AFE-389B-7ADB-516D-62715A7027F8}"/>
              </a:ext>
            </a:extLst>
          </p:cNvPr>
          <p:cNvSpPr/>
          <p:nvPr/>
        </p:nvSpPr>
        <p:spPr>
          <a:xfrm>
            <a:off x="2753153" y="3682064"/>
            <a:ext cx="3202170" cy="682249"/>
          </a:xfrm>
          <a:prstGeom prst="wedgeRoundRectCallout">
            <a:avLst>
              <a:gd name="adj1" fmla="val -52777"/>
              <a:gd name="adj2" fmla="val -759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b="1" dirty="0"/>
              <a:t>Number of bytes deduced</a:t>
            </a:r>
          </a:p>
          <a:p>
            <a:r>
              <a:rPr lang="en-US" sz="1600" b="1" dirty="0"/>
              <a:t>from the type, i.e., </a:t>
            </a:r>
            <a:r>
              <a:rPr lang="en-US" sz="1600" b="1" dirty="0" err="1">
                <a:latin typeface="Consolas" panose="020B0609020204030204" pitchFamily="49" charset="0"/>
              </a:rPr>
              <a:t>sizeof</a:t>
            </a:r>
            <a:r>
              <a:rPr lang="en-US" sz="1600" b="1" dirty="0">
                <a:latin typeface="Consolas" panose="020B0609020204030204" pitchFamily="49" charset="0"/>
              </a:rPr>
              <a:t>(int)</a:t>
            </a:r>
          </a:p>
        </p:txBody>
      </p:sp>
    </p:spTree>
    <p:extLst>
      <p:ext uri="{BB962C8B-B14F-4D97-AF65-F5344CB8AC3E}">
        <p14:creationId xmlns:p14="http://schemas.microsoft.com/office/powerpoint/2010/main" val="7910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7" grpId="0"/>
      <p:bldP spid="18" grpId="0"/>
      <p:bldP spid="19" grpId="0"/>
      <p:bldP spid="20" grpId="0" animBg="1"/>
      <p:bldP spid="22" grpId="0" animBg="1"/>
      <p:bldP spid="22" grpId="1" animBg="1"/>
      <p:bldP spid="23" grpId="0"/>
      <p:bldP spid="23" grpId="1"/>
      <p:bldP spid="25" grpId="0" animBg="1"/>
      <p:bldP spid="26" grpId="0" animBg="1"/>
      <p:bldP spid="27" grpId="0"/>
      <p:bldP spid="28" grpId="0" animBg="1"/>
      <p:bldP spid="29" grpId="0"/>
      <p:bldP spid="30" grpId="0" animBg="1"/>
      <p:bldP spid="31" grpId="0"/>
      <p:bldP spid="3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66D1-7279-9CD3-1C31-E33BE48CB179}"/>
              </a:ext>
            </a:extLst>
          </p:cNvPr>
          <p:cNvSpPr>
            <a:spLocks noGrp="1"/>
          </p:cNvSpPr>
          <p:nvPr>
            <p:ph type="title"/>
          </p:nvPr>
        </p:nvSpPr>
        <p:spPr/>
        <p:txBody>
          <a:bodyPr/>
          <a:lstStyle/>
          <a:p>
            <a:r>
              <a:rPr lang="en-US"/>
              <a:t>Beyond Blinking</a:t>
            </a:r>
          </a:p>
        </p:txBody>
      </p:sp>
      <p:sp>
        <p:nvSpPr>
          <p:cNvPr id="3" name="Content Placeholder 2">
            <a:extLst>
              <a:ext uri="{FF2B5EF4-FFF2-40B4-BE49-F238E27FC236}">
                <a16:creationId xmlns:a16="http://schemas.microsoft.com/office/drawing/2014/main" id="{80DE10D1-F084-94E2-530C-3CDAC913053E}"/>
              </a:ext>
            </a:extLst>
          </p:cNvPr>
          <p:cNvSpPr>
            <a:spLocks noGrp="1"/>
          </p:cNvSpPr>
          <p:nvPr>
            <p:ph sz="quarter" idx="13"/>
          </p:nvPr>
        </p:nvSpPr>
        <p:spPr>
          <a:xfrm>
            <a:off x="244130" y="1175712"/>
            <a:ext cx="11703739" cy="5066294"/>
          </a:xfrm>
        </p:spPr>
        <p:txBody>
          <a:bodyPr>
            <a:normAutofit/>
          </a:bodyPr>
          <a:lstStyle/>
          <a:p>
            <a:r>
              <a:rPr lang="en-US" b="1"/>
              <a:t>Work: Create animated pattern</a:t>
            </a:r>
          </a:p>
          <a:p>
            <a:pPr lvl="1"/>
            <a:r>
              <a:rPr lang="en-US"/>
              <a:t>Blink LEDs sequentially (snake pattern)</a:t>
            </a:r>
          </a:p>
          <a:p>
            <a:pPr lvl="2"/>
            <a:r>
              <a:rPr lang="en-US"/>
              <a:t>First to last, exactly 1 LED is always on</a:t>
            </a:r>
          </a:p>
          <a:p>
            <a:pPr lvl="1"/>
            <a:r>
              <a:rPr lang="en-US"/>
              <a:t>Alternatively, create a different pattern (e.g., ping-pong)</a:t>
            </a:r>
          </a:p>
          <a:p>
            <a:pPr lvl="1"/>
            <a:endParaRPr lang="en-US" sz="1200"/>
          </a:p>
          <a:p>
            <a:r>
              <a:rPr lang="en-US" b="1"/>
              <a:t>Work Extension: Create a longer snake</a:t>
            </a:r>
          </a:p>
          <a:p>
            <a:pPr lvl="1"/>
            <a:r>
              <a:rPr lang="en-US"/>
              <a:t>E.g. for length 3, the pattern, and the sequence for LEDs turned on will be:</a:t>
            </a:r>
            <a:br>
              <a:rPr lang="en-US"/>
            </a:br>
            <a:r>
              <a:rPr lang="en-US" b="1">
                <a:latin typeface="Courier New" panose="02070309020205020404" pitchFamily="49" charset="0"/>
                <a:cs typeface="Courier New" panose="02070309020205020404" pitchFamily="49" charset="0"/>
              </a:rPr>
              <a:t>____  ___o  __</a:t>
            </a:r>
            <a:r>
              <a:rPr lang="en-US" b="1" err="1">
                <a:latin typeface="Courier New" panose="02070309020205020404" pitchFamily="49" charset="0"/>
                <a:cs typeface="Courier New" panose="02070309020205020404" pitchFamily="49" charset="0"/>
              </a:rPr>
              <a:t>oo</a:t>
            </a:r>
            <a:r>
              <a:rPr lang="en-US" b="1">
                <a:latin typeface="Courier New" panose="02070309020205020404" pitchFamily="49" charset="0"/>
                <a:cs typeface="Courier New" panose="02070309020205020404" pitchFamily="49" charset="0"/>
              </a:rPr>
              <a:t>  _</a:t>
            </a:r>
            <a:r>
              <a:rPr lang="en-US" b="1" err="1">
                <a:latin typeface="Courier New" panose="02070309020205020404" pitchFamily="49" charset="0"/>
                <a:cs typeface="Courier New" panose="02070309020205020404" pitchFamily="49" charset="0"/>
              </a:rPr>
              <a:t>ooo</a:t>
            </a:r>
            <a:r>
              <a:rPr lang="en-US" b="1">
                <a:latin typeface="Courier New" panose="02070309020205020404" pitchFamily="49" charset="0"/>
                <a:cs typeface="Courier New" panose="02070309020205020404" pitchFamily="49" charset="0"/>
              </a:rPr>
              <a:t>  </a:t>
            </a:r>
            <a:r>
              <a:rPr lang="en-US" b="1" err="1">
                <a:latin typeface="Courier New" panose="02070309020205020404" pitchFamily="49" charset="0"/>
                <a:cs typeface="Courier New" panose="02070309020205020404" pitchFamily="49" charset="0"/>
              </a:rPr>
              <a:t>ooo</a:t>
            </a:r>
            <a:r>
              <a:rPr lang="en-US" b="1">
                <a:latin typeface="Courier New" panose="02070309020205020404" pitchFamily="49" charset="0"/>
                <a:cs typeface="Courier New" panose="02070309020205020404" pitchFamily="49" charset="0"/>
              </a:rPr>
              <a:t>_  </a:t>
            </a:r>
            <a:r>
              <a:rPr lang="en-US" b="1" err="1">
                <a:latin typeface="Courier New" panose="02070309020205020404" pitchFamily="49" charset="0"/>
                <a:cs typeface="Courier New" panose="02070309020205020404" pitchFamily="49" charset="0"/>
              </a:rPr>
              <a:t>oo</a:t>
            </a:r>
            <a:r>
              <a:rPr lang="en-US" b="1">
                <a:latin typeface="Courier New" panose="02070309020205020404" pitchFamily="49" charset="0"/>
                <a:cs typeface="Courier New" panose="02070309020205020404" pitchFamily="49" charset="0"/>
              </a:rPr>
              <a:t>__  o___  ____</a:t>
            </a:r>
          </a:p>
          <a:p>
            <a:pPr lvl="1"/>
            <a:endParaRPr lang="en-US" sz="1200"/>
          </a:p>
          <a:p>
            <a:r>
              <a:rPr lang="en-US" b="1"/>
              <a:t>Work Extension: Anti-aliased snake using PWM (Pulse</a:t>
            </a:r>
            <a:r>
              <a:rPr lang="cs-CZ" b="1"/>
              <a:t>-</a:t>
            </a:r>
            <a:r>
              <a:rPr lang="cs-CZ" b="1" err="1"/>
              <a:t>Width</a:t>
            </a:r>
            <a:r>
              <a:rPr lang="en-US" b="1"/>
              <a:t> Modulation)</a:t>
            </a:r>
          </a:p>
          <a:p>
            <a:pPr lvl="1"/>
            <a:r>
              <a:rPr lang="en-US"/>
              <a:t>Last LED is dimming whilst the following LED is lightening up…</a:t>
            </a:r>
          </a:p>
          <a:p>
            <a:endParaRPr lang="en-US"/>
          </a:p>
        </p:txBody>
      </p:sp>
      <p:sp>
        <p:nvSpPr>
          <p:cNvPr id="4" name="Content Placeholder 3">
            <a:extLst>
              <a:ext uri="{FF2B5EF4-FFF2-40B4-BE49-F238E27FC236}">
                <a16:creationId xmlns:a16="http://schemas.microsoft.com/office/drawing/2014/main" id="{9AFB0714-E3F5-1153-8B86-B57C31457272}"/>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11146EBB-92F9-0367-50C1-F5D1AEDFB4ED}"/>
              </a:ext>
            </a:extLst>
          </p:cNvPr>
          <p:cNvSpPr>
            <a:spLocks noGrp="1"/>
          </p:cNvSpPr>
          <p:nvPr>
            <p:ph type="sldNum" sz="quarter" idx="12"/>
          </p:nvPr>
        </p:nvSpPr>
        <p:spPr/>
        <p:txBody>
          <a:bodyPr/>
          <a:lstStyle/>
          <a:p>
            <a:fld id="{DD144762-C3B5-42E9-94DB-4A2AA3CF9556}" type="slidenum">
              <a:rPr lang="cs-CZ" smtClean="0"/>
              <a:pPr/>
              <a:t>70</a:t>
            </a:fld>
            <a:endParaRPr lang="cs-CZ"/>
          </a:p>
        </p:txBody>
      </p:sp>
    </p:spTree>
    <p:extLst>
      <p:ext uri="{BB962C8B-B14F-4D97-AF65-F5344CB8AC3E}">
        <p14:creationId xmlns:p14="http://schemas.microsoft.com/office/powerpoint/2010/main" val="19785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2902-429F-22DB-D07A-47C3D6E1F317}"/>
              </a:ext>
            </a:extLst>
          </p:cNvPr>
          <p:cNvSpPr>
            <a:spLocks noGrp="1"/>
          </p:cNvSpPr>
          <p:nvPr>
            <p:ph type="title"/>
          </p:nvPr>
        </p:nvSpPr>
        <p:spPr/>
        <p:txBody>
          <a:bodyPr/>
          <a:lstStyle/>
          <a:p>
            <a:r>
              <a:rPr lang="en-US"/>
              <a:t>Submitting in </a:t>
            </a:r>
            <a:r>
              <a:rPr lang="en-US" err="1"/>
              <a:t>ReCodEx</a:t>
            </a:r>
            <a:endParaRPr lang="en-US"/>
          </a:p>
        </p:txBody>
      </p:sp>
      <p:sp>
        <p:nvSpPr>
          <p:cNvPr id="3" name="Content Placeholder 2">
            <a:extLst>
              <a:ext uri="{FF2B5EF4-FFF2-40B4-BE49-F238E27FC236}">
                <a16:creationId xmlns:a16="http://schemas.microsoft.com/office/drawing/2014/main" id="{0A2B89FD-CF3B-0F4E-CB01-8F50750CB191}"/>
              </a:ext>
            </a:extLst>
          </p:cNvPr>
          <p:cNvSpPr>
            <a:spLocks noGrp="1"/>
          </p:cNvSpPr>
          <p:nvPr>
            <p:ph sz="quarter" idx="13"/>
          </p:nvPr>
        </p:nvSpPr>
        <p:spPr>
          <a:xfrm>
            <a:off x="244130" y="1175712"/>
            <a:ext cx="11703739" cy="5066294"/>
          </a:xfrm>
        </p:spPr>
        <p:txBody>
          <a:bodyPr>
            <a:normAutofit lnSpcReduction="10000"/>
          </a:bodyPr>
          <a:lstStyle/>
          <a:p>
            <a:r>
              <a:rPr lang="en-US" b="1" err="1"/>
              <a:t>Moccarduino</a:t>
            </a:r>
            <a:r>
              <a:rPr lang="en-US" b="1"/>
              <a:t>: </a:t>
            </a:r>
            <a:r>
              <a:rPr lang="en-US"/>
              <a:t>Arduino (and </a:t>
            </a:r>
            <a:r>
              <a:rPr lang="en-US" err="1"/>
              <a:t>Funshield</a:t>
            </a:r>
            <a:r>
              <a:rPr lang="en-US"/>
              <a:t>) API-based emulator</a:t>
            </a:r>
          </a:p>
          <a:p>
            <a:pPr lvl="1"/>
            <a:r>
              <a:rPr lang="en-US"/>
              <a:t>Emulates API IDE at the function level, not the device itself</a:t>
            </a:r>
          </a:p>
          <a:p>
            <a:pPr lvl="1"/>
            <a:r>
              <a:rPr lang="en-US"/>
              <a:t>Designed for offline batch testing (like in </a:t>
            </a:r>
            <a:r>
              <a:rPr lang="en-US" err="1"/>
              <a:t>ReCodEx</a:t>
            </a:r>
            <a:r>
              <a:rPr lang="en-US"/>
              <a:t>)</a:t>
            </a:r>
          </a:p>
          <a:p>
            <a:pPr lvl="1"/>
            <a:r>
              <a:rPr lang="en-US"/>
              <a:t>Some output variations are tricky to test, stick to the specification!</a:t>
            </a:r>
          </a:p>
          <a:p>
            <a:endParaRPr lang="en-US"/>
          </a:p>
          <a:p>
            <a:r>
              <a:rPr lang="en-US" b="1"/>
              <a:t>Minor differences in compilation and execution</a:t>
            </a:r>
          </a:p>
          <a:p>
            <a:pPr lvl="1"/>
            <a:r>
              <a:rPr lang="en-US"/>
              <a:t>We keep a list (on the GitHub readme page)</a:t>
            </a:r>
          </a:p>
          <a:p>
            <a:endParaRPr lang="en-US"/>
          </a:p>
          <a:p>
            <a:r>
              <a:rPr lang="en-US" b="1"/>
              <a:t>Use the </a:t>
            </a:r>
            <a:r>
              <a:rPr lang="en-US" b="1" err="1"/>
              <a:t>funshield.h</a:t>
            </a:r>
            <a:r>
              <a:rPr lang="en-US" b="1"/>
              <a:t> library!</a:t>
            </a:r>
          </a:p>
          <a:p>
            <a:pPr lvl="1"/>
            <a:r>
              <a:rPr lang="en-US"/>
              <a:t>Do not create arbitrary constants, and do not rely on low-level features</a:t>
            </a:r>
          </a:p>
          <a:p>
            <a:endParaRPr lang="en-US">
              <a:cs typeface="Calibri" panose="020F0502020204030204"/>
            </a:endParaRPr>
          </a:p>
          <a:p>
            <a:r>
              <a:rPr lang="en-US" i="1">
                <a:cs typeface="Calibri" panose="020F0502020204030204"/>
              </a:rPr>
              <a:t>If your code works on Arduino and you are 100% sure it is correct, but it does not pass in </a:t>
            </a:r>
            <a:r>
              <a:rPr lang="en-US" i="1" err="1">
                <a:cs typeface="Calibri" panose="020F0502020204030204"/>
              </a:rPr>
              <a:t>ReCodEx</a:t>
            </a:r>
            <a:r>
              <a:rPr lang="en-US" i="1">
                <a:cs typeface="Calibri" panose="020F0502020204030204"/>
              </a:rPr>
              <a:t>, </a:t>
            </a:r>
            <a:r>
              <a:rPr lang="en-US" i="1">
                <a:solidFill>
                  <a:schemeClr val="accent1"/>
                </a:solidFill>
                <a:cs typeface="Calibri" panose="020F0502020204030204"/>
              </a:rPr>
              <a:t>contact us</a:t>
            </a:r>
            <a:endParaRPr lang="en-US" i="1">
              <a:cs typeface="Calibri" panose="020F0502020204030204"/>
            </a:endParaRPr>
          </a:p>
        </p:txBody>
      </p:sp>
      <p:sp>
        <p:nvSpPr>
          <p:cNvPr id="4" name="Content Placeholder 3">
            <a:extLst>
              <a:ext uri="{FF2B5EF4-FFF2-40B4-BE49-F238E27FC236}">
                <a16:creationId xmlns:a16="http://schemas.microsoft.com/office/drawing/2014/main" id="{07F33863-E76D-C840-4393-A09604141EBF}"/>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936FDE16-781C-4B7C-6C48-77648D6221AB}"/>
              </a:ext>
            </a:extLst>
          </p:cNvPr>
          <p:cNvSpPr>
            <a:spLocks noGrp="1"/>
          </p:cNvSpPr>
          <p:nvPr>
            <p:ph type="sldNum" sz="quarter" idx="12"/>
          </p:nvPr>
        </p:nvSpPr>
        <p:spPr/>
        <p:txBody>
          <a:bodyPr/>
          <a:lstStyle/>
          <a:p>
            <a:fld id="{DD144762-C3B5-42E9-94DB-4A2AA3CF9556}" type="slidenum">
              <a:rPr lang="cs-CZ" smtClean="0"/>
              <a:pPr/>
              <a:t>71</a:t>
            </a:fld>
            <a:endParaRPr lang="cs-CZ"/>
          </a:p>
        </p:txBody>
      </p:sp>
    </p:spTree>
    <p:extLst>
      <p:ext uri="{BB962C8B-B14F-4D97-AF65-F5344CB8AC3E}">
        <p14:creationId xmlns:p14="http://schemas.microsoft.com/office/powerpoint/2010/main" val="29366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FF9D-D517-145F-6624-1761F34F5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73C59-0475-7C0C-583C-8B052122EAC5}"/>
              </a:ext>
            </a:extLst>
          </p:cNvPr>
          <p:cNvSpPr>
            <a:spLocks noGrp="1"/>
          </p:cNvSpPr>
          <p:nvPr>
            <p:ph type="title"/>
          </p:nvPr>
        </p:nvSpPr>
        <p:spPr/>
        <p:txBody>
          <a:bodyPr/>
          <a:lstStyle/>
          <a:p>
            <a:r>
              <a:rPr lang="en-US"/>
              <a:t>Rule 1: Code Decomposition</a:t>
            </a:r>
          </a:p>
        </p:txBody>
      </p:sp>
      <p:sp>
        <p:nvSpPr>
          <p:cNvPr id="3" name="Content Placeholder 2">
            <a:extLst>
              <a:ext uri="{FF2B5EF4-FFF2-40B4-BE49-F238E27FC236}">
                <a16:creationId xmlns:a16="http://schemas.microsoft.com/office/drawing/2014/main" id="{D1A89E98-1BC1-D569-DB93-A56BE404E865}"/>
              </a:ext>
            </a:extLst>
          </p:cNvPr>
          <p:cNvSpPr>
            <a:spLocks noGrp="1"/>
          </p:cNvSpPr>
          <p:nvPr>
            <p:ph sz="quarter" idx="13"/>
          </p:nvPr>
        </p:nvSpPr>
        <p:spPr>
          <a:xfrm>
            <a:off x="244130" y="1175712"/>
            <a:ext cx="10828257" cy="5066294"/>
          </a:xfrm>
        </p:spPr>
        <p:txBody>
          <a:bodyPr>
            <a:normAutofit fontScale="92500" lnSpcReduction="10000"/>
          </a:bodyPr>
          <a:lstStyle/>
          <a:p>
            <a:r>
              <a:rPr lang="en-US" b="1"/>
              <a:t>Structure your code well, divide it into functions</a:t>
            </a:r>
          </a:p>
          <a:p>
            <a:pPr lvl="1"/>
            <a:r>
              <a:rPr lang="en-US"/>
              <a:t>When a block of code is used multiple times</a:t>
            </a:r>
          </a:p>
          <a:p>
            <a:pPr lvl="1"/>
            <a:r>
              <a:rPr lang="en-US"/>
              <a:t>When a name needs to be assigned to a block of code</a:t>
            </a:r>
          </a:p>
          <a:p>
            <a:pPr lvl="1"/>
            <a:r>
              <a:rPr lang="en-US"/>
              <a:t>A piece of code is too long and hard to read</a:t>
            </a:r>
          </a:p>
          <a:p>
            <a:pPr lvl="1"/>
            <a:r>
              <a:rPr lang="en-US"/>
              <a:t>You wish to encapsulate local variables/arguments to avoid naming collisions</a:t>
            </a:r>
          </a:p>
          <a:p>
            <a:endParaRPr lang="en-US"/>
          </a:p>
          <a:p>
            <a:r>
              <a:rPr lang="en-US" b="1"/>
              <a:t>Indicators that you are not doing it right…</a:t>
            </a:r>
          </a:p>
          <a:p>
            <a:pPr lvl="1"/>
            <a:r>
              <a:rPr lang="en-US"/>
              <a:t>The code is much longer and there is no apparent benefit</a:t>
            </a:r>
          </a:p>
          <a:p>
            <a:pPr lvl="1"/>
            <a:r>
              <a:rPr lang="en-US"/>
              <a:t>Created function(s) have way too many arguments (or use global variables extensively)</a:t>
            </a:r>
          </a:p>
          <a:p>
            <a:pPr lvl="1"/>
            <a:r>
              <a:rPr lang="en-US"/>
              <a:t>You have a hard time coming up with the name for a function</a:t>
            </a:r>
          </a:p>
          <a:p>
            <a:endParaRPr lang="en-US" b="1"/>
          </a:p>
          <a:p>
            <a:r>
              <a:rPr lang="en-US" b="1"/>
              <a:t>A good function has only one purpose and is self-contained</a:t>
            </a:r>
          </a:p>
          <a:p>
            <a:pPr lvl="1"/>
            <a:r>
              <a:rPr lang="en-US"/>
              <a:t>Pure functions – no side effects, dependent only on argument</a:t>
            </a:r>
          </a:p>
        </p:txBody>
      </p:sp>
      <p:sp>
        <p:nvSpPr>
          <p:cNvPr id="4" name="Content Placeholder 3">
            <a:extLst>
              <a:ext uri="{FF2B5EF4-FFF2-40B4-BE49-F238E27FC236}">
                <a16:creationId xmlns:a16="http://schemas.microsoft.com/office/drawing/2014/main" id="{6D687A66-BF65-A314-634A-714489D120E6}"/>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2970FA32-12C7-0C76-4266-32137E7B6660}"/>
              </a:ext>
            </a:extLst>
          </p:cNvPr>
          <p:cNvSpPr>
            <a:spLocks noGrp="1"/>
          </p:cNvSpPr>
          <p:nvPr>
            <p:ph type="sldNum" sz="quarter" idx="12"/>
          </p:nvPr>
        </p:nvSpPr>
        <p:spPr/>
        <p:txBody>
          <a:bodyPr/>
          <a:lstStyle/>
          <a:p>
            <a:fld id="{DD144762-C3B5-42E9-94DB-4A2AA3CF9556}" type="slidenum">
              <a:rPr lang="cs-CZ" smtClean="0"/>
              <a:pPr/>
              <a:t>72</a:t>
            </a:fld>
            <a:endParaRPr lang="cs-CZ"/>
          </a:p>
        </p:txBody>
      </p:sp>
    </p:spTree>
    <p:extLst>
      <p:ext uri="{BB962C8B-B14F-4D97-AF65-F5344CB8AC3E}">
        <p14:creationId xmlns:p14="http://schemas.microsoft.com/office/powerpoint/2010/main" val="395217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00DD-D386-90C9-B911-9F5F61360892}"/>
              </a:ext>
            </a:extLst>
          </p:cNvPr>
          <p:cNvSpPr>
            <a:spLocks noGrp="1"/>
          </p:cNvSpPr>
          <p:nvPr>
            <p:ph type="title"/>
          </p:nvPr>
        </p:nvSpPr>
        <p:spPr/>
        <p:txBody>
          <a:bodyPr/>
          <a:lstStyle/>
          <a:p>
            <a:r>
              <a:rPr lang="en-US"/>
              <a:t>Rule 2: Use Constants</a:t>
            </a:r>
          </a:p>
        </p:txBody>
      </p:sp>
      <p:sp>
        <p:nvSpPr>
          <p:cNvPr id="3" name="Content Placeholder 2">
            <a:extLst>
              <a:ext uri="{FF2B5EF4-FFF2-40B4-BE49-F238E27FC236}">
                <a16:creationId xmlns:a16="http://schemas.microsoft.com/office/drawing/2014/main" id="{D566B6AA-11BB-1EB1-1605-16B7D9FB4541}"/>
              </a:ext>
            </a:extLst>
          </p:cNvPr>
          <p:cNvSpPr>
            <a:spLocks noGrp="1"/>
          </p:cNvSpPr>
          <p:nvPr>
            <p:ph sz="quarter" idx="13"/>
          </p:nvPr>
        </p:nvSpPr>
        <p:spPr>
          <a:xfrm>
            <a:off x="244130" y="1175712"/>
            <a:ext cx="11703739" cy="5066294"/>
          </a:xfrm>
        </p:spPr>
        <p:txBody>
          <a:bodyPr>
            <a:normAutofit lnSpcReduction="10000"/>
          </a:bodyPr>
          <a:lstStyle/>
          <a:p>
            <a:r>
              <a:rPr lang="en-US" b="1"/>
              <a:t>Use constants instead of value literals</a:t>
            </a:r>
          </a:p>
          <a:p>
            <a:pPr lvl="1"/>
            <a:r>
              <a:rPr lang="en-US"/>
              <a:t>A constant bears a name (more readable)</a:t>
            </a:r>
          </a:p>
          <a:p>
            <a:pPr lvl="1"/>
            <a:r>
              <a:rPr lang="en-US"/>
              <a:t>It is easier to change the value (if necessary)</a:t>
            </a:r>
          </a:p>
          <a:p>
            <a:pPr lvl="2"/>
            <a:r>
              <a:rPr lang="en-US"/>
              <a:t>Especially, when used multiple times in code</a:t>
            </a:r>
          </a:p>
          <a:p>
            <a:endParaRPr lang="en-US"/>
          </a:p>
          <a:p>
            <a:r>
              <a:rPr lang="en-US" b="1"/>
              <a:t>Do not over-do it</a:t>
            </a:r>
          </a:p>
          <a:p>
            <a:pPr lvl="1"/>
            <a:r>
              <a:rPr lang="en-US"/>
              <a:t>Do not create constants for obvious values without meaning</a:t>
            </a:r>
          </a:p>
          <a:p>
            <a:pPr marL="914400" lvl="2" indent="0">
              <a:buNone/>
            </a:pPr>
            <a:r>
              <a:rPr lang="en-US" b="1" err="1">
                <a:solidFill>
                  <a:srgbClr val="0070C0"/>
                </a:solidFill>
                <a:latin typeface="Consolas" panose="020B0609020204030204" pitchFamily="49" charset="0"/>
                <a:cs typeface="Courier New" panose="02070309020205020404" pitchFamily="49" charset="0"/>
              </a:rPr>
              <a:t>constexpr</a:t>
            </a:r>
            <a:r>
              <a:rPr lang="en-US" b="1">
                <a:solidFill>
                  <a:srgbClr val="0070C0"/>
                </a:solidFill>
                <a:latin typeface="Consolas" panose="020B0609020204030204" pitchFamily="49" charset="0"/>
                <a:cs typeface="Courier New" panose="02070309020205020404" pitchFamily="49" charset="0"/>
              </a:rPr>
              <a:t> int</a:t>
            </a:r>
            <a:r>
              <a:rPr lang="en-US" b="1">
                <a:latin typeface="Consolas" panose="020B0609020204030204" pitchFamily="49" charset="0"/>
                <a:cs typeface="Courier New" panose="02070309020205020404" pitchFamily="49" charset="0"/>
              </a:rPr>
              <a:t> zero = 0;</a:t>
            </a:r>
          </a:p>
          <a:p>
            <a:pPr lvl="1"/>
            <a:r>
              <a:rPr lang="en-US"/>
              <a:t>If you do not have a name and the value will never change</a:t>
            </a:r>
          </a:p>
          <a:p>
            <a:pPr marL="914400" lvl="2" indent="0">
              <a:buNone/>
            </a:pPr>
            <a:r>
              <a:rPr lang="en-US" b="1">
                <a:solidFill>
                  <a:srgbClr val="0070C0"/>
                </a:solidFill>
                <a:latin typeface="Consolas" panose="020B0609020204030204" pitchFamily="49" charset="0"/>
                <a:cs typeface="Courier New" panose="02070309020205020404" pitchFamily="49" charset="0"/>
              </a:rPr>
              <a:t>float</a:t>
            </a:r>
            <a:r>
              <a:rPr lang="en-US" b="1">
                <a:latin typeface="Consolas" panose="020B0609020204030204" pitchFamily="49" charset="0"/>
                <a:cs typeface="Courier New" panose="02070309020205020404" pitchFamily="49" charset="0"/>
              </a:rPr>
              <a:t> </a:t>
            </a:r>
            <a:r>
              <a:rPr lang="en-US" b="1" err="1">
                <a:latin typeface="Consolas" panose="020B0609020204030204" pitchFamily="49" charset="0"/>
                <a:cs typeface="Courier New" panose="02070309020205020404" pitchFamily="49" charset="0"/>
              </a:rPr>
              <a:t>fahrenheit_to_celsius</a:t>
            </a:r>
            <a:r>
              <a:rPr lang="en-US" b="1">
                <a:latin typeface="Consolas" panose="020B0609020204030204" pitchFamily="49" charset="0"/>
                <a:cs typeface="Courier New" panose="02070309020205020404" pitchFamily="49" charset="0"/>
              </a:rPr>
              <a:t>(</a:t>
            </a:r>
            <a:r>
              <a:rPr lang="en-US" b="1">
                <a:solidFill>
                  <a:srgbClr val="0070C0"/>
                </a:solidFill>
                <a:latin typeface="Consolas" panose="020B0609020204030204" pitchFamily="49" charset="0"/>
                <a:cs typeface="Courier New" panose="02070309020205020404" pitchFamily="49" charset="0"/>
              </a:rPr>
              <a:t>float</a:t>
            </a:r>
            <a:r>
              <a:rPr lang="en-US" b="1">
                <a:latin typeface="Consolas" panose="020B0609020204030204" pitchFamily="49" charset="0"/>
                <a:cs typeface="Courier New" panose="02070309020205020404" pitchFamily="49" charset="0"/>
              </a:rPr>
              <a:t> f) {</a:t>
            </a:r>
          </a:p>
          <a:p>
            <a:pPr marL="914400" lvl="2" indent="0">
              <a:buNone/>
            </a:pPr>
            <a:r>
              <a:rPr lang="en-US" b="1">
                <a:latin typeface="Consolas" panose="020B0609020204030204" pitchFamily="49" charset="0"/>
                <a:cs typeface="Courier New" panose="02070309020205020404" pitchFamily="49" charset="0"/>
              </a:rPr>
              <a:t>    </a:t>
            </a:r>
            <a:r>
              <a:rPr lang="en-US" b="1">
                <a:solidFill>
                  <a:srgbClr val="0070C0"/>
                </a:solidFill>
                <a:latin typeface="Consolas" panose="020B0609020204030204" pitchFamily="49" charset="0"/>
                <a:cs typeface="Courier New" panose="02070309020205020404" pitchFamily="49" charset="0"/>
              </a:rPr>
              <a:t>return</a:t>
            </a:r>
            <a:r>
              <a:rPr lang="en-US" b="1">
                <a:latin typeface="Consolas" panose="020B0609020204030204" pitchFamily="49" charset="0"/>
                <a:cs typeface="Courier New" panose="02070309020205020404" pitchFamily="49" charset="0"/>
              </a:rPr>
              <a:t> (f - 32.0f) * 5.0f / 9.0f;</a:t>
            </a:r>
          </a:p>
          <a:p>
            <a:pPr marL="914400" lvl="2" indent="0">
              <a:buNone/>
            </a:pPr>
            <a:r>
              <a:rPr lang="en-US" b="1">
                <a:latin typeface="Consolas" panose="020B0609020204030204" pitchFamily="49" charset="0"/>
                <a:cs typeface="Courier New" panose="02070309020205020404" pitchFamily="49" charset="0"/>
              </a:rPr>
              <a:t>}</a:t>
            </a:r>
          </a:p>
          <a:p>
            <a:endParaRPr lang="en-US"/>
          </a:p>
        </p:txBody>
      </p:sp>
      <p:sp>
        <p:nvSpPr>
          <p:cNvPr id="4" name="Content Placeholder 3">
            <a:extLst>
              <a:ext uri="{FF2B5EF4-FFF2-40B4-BE49-F238E27FC236}">
                <a16:creationId xmlns:a16="http://schemas.microsoft.com/office/drawing/2014/main" id="{3A4548C0-4A72-09DE-F5C2-B31E8134032E}"/>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C7D042B4-5BC8-2927-DCFA-10CE97DEBD29}"/>
              </a:ext>
            </a:extLst>
          </p:cNvPr>
          <p:cNvSpPr>
            <a:spLocks noGrp="1"/>
          </p:cNvSpPr>
          <p:nvPr>
            <p:ph type="sldNum" sz="quarter" idx="12"/>
          </p:nvPr>
        </p:nvSpPr>
        <p:spPr/>
        <p:txBody>
          <a:bodyPr/>
          <a:lstStyle/>
          <a:p>
            <a:fld id="{DD144762-C3B5-42E9-94DB-4A2AA3CF9556}" type="slidenum">
              <a:rPr lang="cs-CZ" smtClean="0"/>
              <a:pPr/>
              <a:t>73</a:t>
            </a:fld>
            <a:endParaRPr lang="cs-CZ"/>
          </a:p>
        </p:txBody>
      </p:sp>
    </p:spTree>
    <p:extLst>
      <p:ext uri="{BB962C8B-B14F-4D97-AF65-F5344CB8AC3E}">
        <p14:creationId xmlns:p14="http://schemas.microsoft.com/office/powerpoint/2010/main" val="2410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CF1D-76DA-509D-0E45-7E43CE0B6B96}"/>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8D311BE3-5145-14EB-7700-4639EDE68503}"/>
              </a:ext>
            </a:extLst>
          </p:cNvPr>
          <p:cNvSpPr>
            <a:spLocks noGrp="1"/>
          </p:cNvSpPr>
          <p:nvPr>
            <p:ph sz="quarter" idx="13"/>
          </p:nvPr>
        </p:nvSpPr>
        <p:spPr/>
        <p:txBody>
          <a:bodyPr/>
          <a:lstStyle/>
          <a:p>
            <a:endParaRPr lang="en-US"/>
          </a:p>
        </p:txBody>
      </p:sp>
      <p:sp>
        <p:nvSpPr>
          <p:cNvPr id="4" name="Content Placeholder 3">
            <a:extLst>
              <a:ext uri="{FF2B5EF4-FFF2-40B4-BE49-F238E27FC236}">
                <a16:creationId xmlns:a16="http://schemas.microsoft.com/office/drawing/2014/main" id="{DEF112C7-C55D-862E-094B-DC954B7AD6FC}"/>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2E13E6E4-950B-6AD6-F144-BE435BA0BA3B}"/>
              </a:ext>
            </a:extLst>
          </p:cNvPr>
          <p:cNvSpPr>
            <a:spLocks noGrp="1"/>
          </p:cNvSpPr>
          <p:nvPr>
            <p:ph type="sldNum" sz="quarter" idx="12"/>
          </p:nvPr>
        </p:nvSpPr>
        <p:spPr/>
        <p:txBody>
          <a:bodyPr/>
          <a:lstStyle/>
          <a:p>
            <a:fld id="{DD144762-C3B5-42E9-94DB-4A2AA3CF9556}" type="slidenum">
              <a:rPr lang="cs-CZ" smtClean="0"/>
              <a:pPr/>
              <a:t>74</a:t>
            </a:fld>
            <a:endParaRPr lang="cs-CZ"/>
          </a:p>
        </p:txBody>
      </p:sp>
    </p:spTree>
    <p:extLst>
      <p:ext uri="{BB962C8B-B14F-4D97-AF65-F5344CB8AC3E}">
        <p14:creationId xmlns:p14="http://schemas.microsoft.com/office/powerpoint/2010/main" val="18910086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1E60-5FD8-4C17-6D9D-1730EAFD5B8D}"/>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AD027B99-FFD0-C27E-EA66-CC94DD6EC8D6}"/>
              </a:ext>
            </a:extLst>
          </p:cNvPr>
          <p:cNvSpPr>
            <a:spLocks noGrp="1"/>
          </p:cNvSpPr>
          <p:nvPr>
            <p:ph type="body" sz="quarter" idx="13"/>
          </p:nvPr>
        </p:nvSpPr>
        <p:spPr>
          <a:xfrm>
            <a:off x="1866899" y="2293938"/>
            <a:ext cx="8856519" cy="2270125"/>
          </a:xfrm>
        </p:spPr>
        <p:txBody>
          <a:bodyPr anchor="ctr"/>
          <a:lstStyle/>
          <a:p>
            <a:r>
              <a:rPr lang="en-US" noProof="0"/>
              <a:t>Lab 1</a:t>
            </a:r>
          </a:p>
          <a:p>
            <a:r>
              <a:rPr lang="en-US" b="0"/>
              <a:t>16/02</a:t>
            </a:r>
            <a:r>
              <a:rPr lang="en-US" b="0" noProof="0"/>
              <a:t>/2026</a:t>
            </a:r>
          </a:p>
        </p:txBody>
      </p:sp>
    </p:spTree>
    <p:extLst>
      <p:ext uri="{BB962C8B-B14F-4D97-AF65-F5344CB8AC3E}">
        <p14:creationId xmlns:p14="http://schemas.microsoft.com/office/powerpoint/2010/main" val="2786552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419C-6A7A-0E6A-9494-388E9CB1DC80}"/>
              </a:ext>
            </a:extLst>
          </p:cNvPr>
          <p:cNvSpPr>
            <a:spLocks noGrp="1"/>
          </p:cNvSpPr>
          <p:nvPr>
            <p:ph type="title"/>
          </p:nvPr>
        </p:nvSpPr>
        <p:spPr/>
        <p:txBody>
          <a:bodyPr/>
          <a:lstStyle/>
          <a:p>
            <a:r>
              <a:rPr lang="en-US"/>
              <a:t>Communication</a:t>
            </a:r>
          </a:p>
        </p:txBody>
      </p:sp>
      <p:sp>
        <p:nvSpPr>
          <p:cNvPr id="3" name="Content Placeholder 2">
            <a:extLst>
              <a:ext uri="{FF2B5EF4-FFF2-40B4-BE49-F238E27FC236}">
                <a16:creationId xmlns:a16="http://schemas.microsoft.com/office/drawing/2014/main" id="{0ED4248C-A3D5-B56B-2F57-C81FBAB549BE}"/>
              </a:ext>
            </a:extLst>
          </p:cNvPr>
          <p:cNvSpPr>
            <a:spLocks noGrp="1"/>
          </p:cNvSpPr>
          <p:nvPr>
            <p:ph sz="quarter" idx="13"/>
          </p:nvPr>
        </p:nvSpPr>
        <p:spPr>
          <a:xfrm>
            <a:off x="244130" y="1175712"/>
            <a:ext cx="11703739" cy="5066294"/>
          </a:xfrm>
        </p:spPr>
        <p:txBody>
          <a:bodyPr/>
          <a:lstStyle/>
          <a:p>
            <a:r>
              <a:rPr lang="en-US" b="1"/>
              <a:t>Be proactive</a:t>
            </a:r>
          </a:p>
          <a:p>
            <a:endParaRPr lang="en-US"/>
          </a:p>
          <a:p>
            <a:r>
              <a:rPr lang="cs-CZ" b="1"/>
              <a:t>Web</a:t>
            </a:r>
            <a:endParaRPr lang="en-US" b="1"/>
          </a:p>
          <a:p>
            <a:r>
              <a:rPr lang="cs-CZ">
                <a:hlinkClick r:id="rId2"/>
              </a:rPr>
              <a:t>https://fan1x.github.io/teaching/2526-pocsys</a:t>
            </a:r>
            <a:endParaRPr lang="en-US"/>
          </a:p>
          <a:p>
            <a:r>
              <a:rPr lang="cs-CZ">
                <a:hlinkClick r:id="rId3"/>
              </a:rPr>
              <a:t>https://www.ksi.mff.cuni.cz/teaching/nswi170-web/</a:t>
            </a:r>
            <a:endParaRPr lang="cs-CZ"/>
          </a:p>
          <a:p>
            <a:endParaRPr lang="en-US"/>
          </a:p>
          <a:p>
            <a:r>
              <a:rPr lang="en-US" b="1" err="1"/>
              <a:t>Mattermost</a:t>
            </a:r>
            <a:endParaRPr lang="en-US" b="1"/>
          </a:p>
          <a:p>
            <a:r>
              <a:rPr lang="cs-CZ"/>
              <a:t>nswi170-compsys-</a:t>
            </a:r>
            <a:r>
              <a:rPr lang="en-US" err="1"/>
              <a:t>faltin</a:t>
            </a:r>
            <a:endParaRPr lang="cs-CZ"/>
          </a:p>
          <a:p>
            <a:endParaRPr lang="en-US"/>
          </a:p>
          <a:p>
            <a:r>
              <a:rPr lang="cs-CZ" b="1"/>
              <a:t>Mail</a:t>
            </a:r>
            <a:endParaRPr lang="en-US" b="1"/>
          </a:p>
          <a:p>
            <a:r>
              <a:rPr lang="en-US"/>
              <a:t>tomas.faltin@matfyz.cuni.cz</a:t>
            </a:r>
            <a:endParaRPr lang="cs-CZ"/>
          </a:p>
        </p:txBody>
      </p:sp>
      <p:sp>
        <p:nvSpPr>
          <p:cNvPr id="4" name="Content Placeholder 3">
            <a:extLst>
              <a:ext uri="{FF2B5EF4-FFF2-40B4-BE49-F238E27FC236}">
                <a16:creationId xmlns:a16="http://schemas.microsoft.com/office/drawing/2014/main" id="{BA007F55-9E5B-4B4D-0D27-C76CBEDBB321}"/>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E81DCF63-A30C-A5EB-E127-2D28403EEAA1}"/>
              </a:ext>
            </a:extLst>
          </p:cNvPr>
          <p:cNvSpPr>
            <a:spLocks noGrp="1"/>
          </p:cNvSpPr>
          <p:nvPr>
            <p:ph type="sldNum" sz="quarter" idx="12"/>
          </p:nvPr>
        </p:nvSpPr>
        <p:spPr/>
        <p:txBody>
          <a:bodyPr/>
          <a:lstStyle/>
          <a:p>
            <a:fld id="{DD144762-C3B5-42E9-94DB-4A2AA3CF9556}" type="slidenum">
              <a:rPr lang="cs-CZ" smtClean="0"/>
              <a:pPr/>
              <a:t>76</a:t>
            </a:fld>
            <a:endParaRPr lang="cs-CZ"/>
          </a:p>
        </p:txBody>
      </p:sp>
    </p:spTree>
    <p:extLst>
      <p:ext uri="{BB962C8B-B14F-4D97-AF65-F5344CB8AC3E}">
        <p14:creationId xmlns:p14="http://schemas.microsoft.com/office/powerpoint/2010/main" val="192240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87EA-B825-C30A-E0FB-C7CA6594D78B}"/>
              </a:ext>
            </a:extLst>
          </p:cNvPr>
          <p:cNvSpPr>
            <a:spLocks noGrp="1"/>
          </p:cNvSpPr>
          <p:nvPr>
            <p:ph type="title"/>
          </p:nvPr>
        </p:nvSpPr>
        <p:spPr/>
        <p:txBody>
          <a:bodyPr/>
          <a:lstStyle/>
          <a:p>
            <a:r>
              <a:rPr lang="en-US"/>
              <a:t>Labs</a:t>
            </a:r>
          </a:p>
        </p:txBody>
      </p:sp>
      <p:sp>
        <p:nvSpPr>
          <p:cNvPr id="3" name="Content Placeholder 2">
            <a:extLst>
              <a:ext uri="{FF2B5EF4-FFF2-40B4-BE49-F238E27FC236}">
                <a16:creationId xmlns:a16="http://schemas.microsoft.com/office/drawing/2014/main" id="{634EAAB1-2E8E-C25A-A270-38C74C840A54}"/>
              </a:ext>
            </a:extLst>
          </p:cNvPr>
          <p:cNvSpPr>
            <a:spLocks noGrp="1"/>
          </p:cNvSpPr>
          <p:nvPr>
            <p:ph sz="quarter" idx="13"/>
          </p:nvPr>
        </p:nvSpPr>
        <p:spPr>
          <a:xfrm>
            <a:off x="244130" y="1175712"/>
            <a:ext cx="11703739" cy="5066294"/>
          </a:xfrm>
        </p:spPr>
        <p:txBody>
          <a:bodyPr>
            <a:normAutofit/>
          </a:bodyPr>
          <a:lstStyle/>
          <a:p>
            <a:r>
              <a:rPr lang="en-US" b="1"/>
              <a:t>Motivation </a:t>
            </a:r>
          </a:p>
          <a:p>
            <a:r>
              <a:rPr lang="en-US"/>
              <a:t>Hands on hardware and computer systems</a:t>
            </a:r>
          </a:p>
          <a:p>
            <a:r>
              <a:rPr lang="en-US"/>
              <a:t>See a different language, other than Python</a:t>
            </a:r>
          </a:p>
          <a:p>
            <a:endParaRPr lang="en-US"/>
          </a:p>
          <a:p>
            <a:r>
              <a:rPr lang="en-US" b="1"/>
              <a:t>Lectures</a:t>
            </a:r>
          </a:p>
          <a:p>
            <a:r>
              <a:rPr lang="en-US"/>
              <a:t>C language basics</a:t>
            </a:r>
          </a:p>
          <a:p>
            <a:r>
              <a:rPr lang="en-US"/>
              <a:t>Operating systems, compilers, …</a:t>
            </a:r>
          </a:p>
          <a:p>
            <a:endParaRPr lang="en-US"/>
          </a:p>
          <a:p>
            <a:r>
              <a:rPr lang="en-US" b="1"/>
              <a:t>Labs (1/14 days)</a:t>
            </a:r>
          </a:p>
          <a:p>
            <a:r>
              <a:rPr lang="en-US"/>
              <a:t>Programming in C/C++</a:t>
            </a:r>
          </a:p>
          <a:p>
            <a:r>
              <a:rPr lang="en-US"/>
              <a:t>Programming Arduino</a:t>
            </a:r>
            <a:endParaRPr lang="cs-CZ"/>
          </a:p>
          <a:p>
            <a:endParaRPr lang="en-US"/>
          </a:p>
          <a:p>
            <a:r>
              <a:rPr lang="en-US"/>
              <a:t>Labs and lectures are independent but complement each other</a:t>
            </a:r>
          </a:p>
        </p:txBody>
      </p:sp>
      <p:sp>
        <p:nvSpPr>
          <p:cNvPr id="4" name="Content Placeholder 3">
            <a:extLst>
              <a:ext uri="{FF2B5EF4-FFF2-40B4-BE49-F238E27FC236}">
                <a16:creationId xmlns:a16="http://schemas.microsoft.com/office/drawing/2014/main" id="{54C81FFF-B00B-2A29-89CB-4C193BA65023}"/>
              </a:ext>
            </a:extLst>
          </p:cNvPr>
          <p:cNvSpPr>
            <a:spLocks noGrp="1"/>
          </p:cNvSpPr>
          <p:nvPr>
            <p:ph sz="quarter" idx="14"/>
          </p:nvPr>
        </p:nvSpPr>
        <p:spPr/>
        <p:txBody>
          <a:bodyPr/>
          <a:lstStyle/>
          <a:p>
            <a:endParaRPr lang="en-US"/>
          </a:p>
        </p:txBody>
      </p:sp>
      <p:pic>
        <p:nvPicPr>
          <p:cNvPr id="7" name="Picture 6">
            <a:extLst>
              <a:ext uri="{FF2B5EF4-FFF2-40B4-BE49-F238E27FC236}">
                <a16:creationId xmlns:a16="http://schemas.microsoft.com/office/drawing/2014/main" id="{D2BB68D0-2612-2D26-1398-C32B8007B2AB}"/>
              </a:ext>
            </a:extLst>
          </p:cNvPr>
          <p:cNvPicPr>
            <a:picLocks noChangeAspect="1"/>
          </p:cNvPicPr>
          <p:nvPr/>
        </p:nvPicPr>
        <p:blipFill>
          <a:blip r:embed="rId2"/>
          <a:stretch>
            <a:fillRect/>
          </a:stretch>
        </p:blipFill>
        <p:spPr>
          <a:xfrm>
            <a:off x="8994447" y="3691211"/>
            <a:ext cx="2953423" cy="2250135"/>
          </a:xfrm>
          <a:prstGeom prst="rect">
            <a:avLst/>
          </a:prstGeom>
        </p:spPr>
      </p:pic>
      <p:pic>
        <p:nvPicPr>
          <p:cNvPr id="8" name="Picture 7">
            <a:extLst>
              <a:ext uri="{FF2B5EF4-FFF2-40B4-BE49-F238E27FC236}">
                <a16:creationId xmlns:a16="http://schemas.microsoft.com/office/drawing/2014/main" id="{1A7D4605-AED1-6B8F-1333-1003D8D46316}"/>
              </a:ext>
            </a:extLst>
          </p:cNvPr>
          <p:cNvPicPr>
            <a:picLocks noChangeAspect="1"/>
          </p:cNvPicPr>
          <p:nvPr/>
        </p:nvPicPr>
        <p:blipFill>
          <a:blip r:embed="rId3"/>
          <a:stretch>
            <a:fillRect/>
          </a:stretch>
        </p:blipFill>
        <p:spPr>
          <a:xfrm>
            <a:off x="8994446" y="1175712"/>
            <a:ext cx="2953423" cy="2377662"/>
          </a:xfrm>
          <a:prstGeom prst="rect">
            <a:avLst/>
          </a:prstGeom>
        </p:spPr>
      </p:pic>
      <p:sp>
        <p:nvSpPr>
          <p:cNvPr id="5" name="Slide Number Placeholder 4">
            <a:extLst>
              <a:ext uri="{FF2B5EF4-FFF2-40B4-BE49-F238E27FC236}">
                <a16:creationId xmlns:a16="http://schemas.microsoft.com/office/drawing/2014/main" id="{795E9DF2-4030-47C2-F37F-747ED3DDAE0B}"/>
              </a:ext>
            </a:extLst>
          </p:cNvPr>
          <p:cNvSpPr>
            <a:spLocks noGrp="1"/>
          </p:cNvSpPr>
          <p:nvPr>
            <p:ph type="sldNum" sz="quarter" idx="12"/>
          </p:nvPr>
        </p:nvSpPr>
        <p:spPr/>
        <p:txBody>
          <a:bodyPr/>
          <a:lstStyle/>
          <a:p>
            <a:fld id="{DD144762-C3B5-42E9-94DB-4A2AA3CF9556}" type="slidenum">
              <a:rPr lang="cs-CZ" smtClean="0"/>
              <a:pPr/>
              <a:t>77</a:t>
            </a:fld>
            <a:endParaRPr lang="cs-CZ"/>
          </a:p>
        </p:txBody>
      </p:sp>
    </p:spTree>
    <p:extLst>
      <p:ext uri="{BB962C8B-B14F-4D97-AF65-F5344CB8AC3E}">
        <p14:creationId xmlns:p14="http://schemas.microsoft.com/office/powerpoint/2010/main" val="22066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D938-AACE-0FA8-0D46-22C6BCB74852}"/>
              </a:ext>
            </a:extLst>
          </p:cNvPr>
          <p:cNvSpPr>
            <a:spLocks noGrp="1"/>
          </p:cNvSpPr>
          <p:nvPr>
            <p:ph type="title"/>
          </p:nvPr>
        </p:nvSpPr>
        <p:spPr/>
        <p:txBody>
          <a:bodyPr/>
          <a:lstStyle/>
          <a:p>
            <a:r>
              <a:rPr lang="en-US"/>
              <a:t>Labs Credit</a:t>
            </a:r>
          </a:p>
        </p:txBody>
      </p:sp>
      <p:sp>
        <p:nvSpPr>
          <p:cNvPr id="3" name="Content Placeholder 2">
            <a:extLst>
              <a:ext uri="{FF2B5EF4-FFF2-40B4-BE49-F238E27FC236}">
                <a16:creationId xmlns:a16="http://schemas.microsoft.com/office/drawing/2014/main" id="{12B650F0-1F22-0FA1-5029-E05F4352B3C2}"/>
              </a:ext>
            </a:extLst>
          </p:cNvPr>
          <p:cNvSpPr>
            <a:spLocks noGrp="1"/>
          </p:cNvSpPr>
          <p:nvPr>
            <p:ph sz="quarter" idx="13"/>
          </p:nvPr>
        </p:nvSpPr>
        <p:spPr>
          <a:xfrm>
            <a:off x="244130" y="1175712"/>
            <a:ext cx="11703740" cy="5066294"/>
          </a:xfrm>
        </p:spPr>
        <p:txBody>
          <a:bodyPr>
            <a:normAutofit/>
          </a:bodyPr>
          <a:lstStyle/>
          <a:p>
            <a:r>
              <a:rPr lang="en-US" b="1" err="1"/>
              <a:t>Homeworks</a:t>
            </a:r>
            <a:endParaRPr lang="en-US" b="1"/>
          </a:p>
          <a:p>
            <a:r>
              <a:rPr lang="en-US" err="1"/>
              <a:t>Recodex</a:t>
            </a:r>
            <a:r>
              <a:rPr lang="en-US"/>
              <a:t>: </a:t>
            </a:r>
            <a:r>
              <a:rPr lang="en-US">
                <a:hlinkClick r:id="rId2"/>
              </a:rPr>
              <a:t>https://recodex.mff.cuni.cz</a:t>
            </a:r>
            <a:endParaRPr lang="en-US"/>
          </a:p>
          <a:p>
            <a:r>
              <a:rPr lang="en-US"/>
              <a:t>Submitted </a:t>
            </a:r>
            <a:r>
              <a:rPr lang="en-US" b="1"/>
              <a:t>100% </a:t>
            </a:r>
            <a:r>
              <a:rPr lang="en-US"/>
              <a:t>correct solution </a:t>
            </a:r>
            <a:r>
              <a:rPr lang="en-US" b="1"/>
              <a:t>in time</a:t>
            </a:r>
          </a:p>
          <a:p>
            <a:r>
              <a:rPr lang="en-US"/>
              <a:t>1 week ~ solution + 1 week ~ reviews</a:t>
            </a:r>
          </a:p>
          <a:p>
            <a:r>
              <a:rPr lang="en-US"/>
              <a:t>1+N points (where N=1..6)</a:t>
            </a:r>
          </a:p>
          <a:p>
            <a:endParaRPr lang="en-US"/>
          </a:p>
          <a:p>
            <a:r>
              <a:rPr lang="en-US" err="1"/>
              <a:t>Homeworks</a:t>
            </a:r>
            <a:r>
              <a:rPr lang="en-US"/>
              <a:t> build on top of each other</a:t>
            </a:r>
          </a:p>
          <a:p>
            <a:endParaRPr lang="en-US"/>
          </a:p>
          <a:p>
            <a:r>
              <a:rPr lang="en-US" b="1"/>
              <a:t>Labs exam</a:t>
            </a:r>
          </a:p>
          <a:p>
            <a:r>
              <a:rPr lang="en-US"/>
              <a:t>A final lab credit exam</a:t>
            </a:r>
          </a:p>
          <a:p>
            <a:r>
              <a:rPr lang="en-US"/>
              <a:t>A variation on </a:t>
            </a:r>
            <a:r>
              <a:rPr lang="en-US" err="1"/>
              <a:t>homeworks</a:t>
            </a:r>
            <a:endParaRPr lang="en-US"/>
          </a:p>
          <a:p>
            <a:endParaRPr lang="en-US"/>
          </a:p>
          <a:p>
            <a:endParaRPr lang="en-US" b="1">
              <a:solidFill>
                <a:srgbClr val="C00000"/>
              </a:solidFill>
            </a:endParaRPr>
          </a:p>
          <a:p>
            <a:r>
              <a:rPr lang="en-US" b="1">
                <a:solidFill>
                  <a:srgbClr val="C00000"/>
                </a:solidFill>
              </a:rPr>
              <a:t>Credit: </a:t>
            </a:r>
            <a:r>
              <a:rPr lang="en-US">
                <a:solidFill>
                  <a:srgbClr val="C00000"/>
                </a:solidFill>
              </a:rPr>
              <a:t>Correct </a:t>
            </a:r>
            <a:r>
              <a:rPr lang="en-US" err="1">
                <a:solidFill>
                  <a:srgbClr val="C00000"/>
                </a:solidFill>
              </a:rPr>
              <a:t>homeworks</a:t>
            </a:r>
            <a:r>
              <a:rPr lang="en-US">
                <a:solidFill>
                  <a:srgbClr val="C00000"/>
                </a:solidFill>
              </a:rPr>
              <a:t> + &gt;= 13 points + lab exam</a:t>
            </a:r>
          </a:p>
        </p:txBody>
      </p:sp>
      <p:sp>
        <p:nvSpPr>
          <p:cNvPr id="4" name="Content Placeholder 3">
            <a:extLst>
              <a:ext uri="{FF2B5EF4-FFF2-40B4-BE49-F238E27FC236}">
                <a16:creationId xmlns:a16="http://schemas.microsoft.com/office/drawing/2014/main" id="{5631ACC2-2DD6-DC7D-A991-13CB657264E6}"/>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56459E5A-C3B5-A2F4-C14D-1F1E746E7D4D}"/>
              </a:ext>
            </a:extLst>
          </p:cNvPr>
          <p:cNvSpPr>
            <a:spLocks noGrp="1"/>
          </p:cNvSpPr>
          <p:nvPr>
            <p:ph type="sldNum" sz="quarter" idx="12"/>
          </p:nvPr>
        </p:nvSpPr>
        <p:spPr/>
        <p:txBody>
          <a:bodyPr/>
          <a:lstStyle/>
          <a:p>
            <a:fld id="{DD144762-C3B5-42E9-94DB-4A2AA3CF9556}" type="slidenum">
              <a:rPr lang="cs-CZ" smtClean="0"/>
              <a:pPr/>
              <a:t>78</a:t>
            </a:fld>
            <a:endParaRPr lang="cs-CZ"/>
          </a:p>
        </p:txBody>
      </p:sp>
    </p:spTree>
    <p:extLst>
      <p:ext uri="{BB962C8B-B14F-4D97-AF65-F5344CB8AC3E}">
        <p14:creationId xmlns:p14="http://schemas.microsoft.com/office/powerpoint/2010/main" val="26286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AE87-8087-B1DA-4E23-7C46A0FA918B}"/>
              </a:ext>
            </a:extLst>
          </p:cNvPr>
          <p:cNvSpPr>
            <a:spLocks noGrp="1"/>
          </p:cNvSpPr>
          <p:nvPr>
            <p:ph type="title"/>
          </p:nvPr>
        </p:nvSpPr>
        <p:spPr/>
        <p:txBody>
          <a:bodyPr/>
          <a:lstStyle/>
          <a:p>
            <a:r>
              <a:rPr lang="en-US"/>
              <a:t>Programming Support</a:t>
            </a:r>
          </a:p>
        </p:txBody>
      </p:sp>
      <p:sp>
        <p:nvSpPr>
          <p:cNvPr id="3" name="Content Placeholder 2">
            <a:extLst>
              <a:ext uri="{FF2B5EF4-FFF2-40B4-BE49-F238E27FC236}">
                <a16:creationId xmlns:a16="http://schemas.microsoft.com/office/drawing/2014/main" id="{F088B467-491F-7368-85EA-88B453150E35}"/>
              </a:ext>
            </a:extLst>
          </p:cNvPr>
          <p:cNvSpPr>
            <a:spLocks noGrp="1"/>
          </p:cNvSpPr>
          <p:nvPr>
            <p:ph sz="quarter" idx="13"/>
          </p:nvPr>
        </p:nvSpPr>
        <p:spPr>
          <a:xfrm>
            <a:off x="244130" y="1175712"/>
            <a:ext cx="11703739" cy="5066294"/>
          </a:xfrm>
        </p:spPr>
        <p:txBody>
          <a:bodyPr>
            <a:normAutofit/>
          </a:bodyPr>
          <a:lstStyle/>
          <a:p>
            <a:r>
              <a:rPr lang="en-US" b="1"/>
              <a:t>Language - </a:t>
            </a:r>
            <a:r>
              <a:rPr lang="en-US"/>
              <a:t>C/C++</a:t>
            </a:r>
          </a:p>
          <a:p>
            <a:r>
              <a:rPr lang="en-US"/>
              <a:t>Close to HW, statically typed, compiled, </a:t>
            </a:r>
          </a:p>
          <a:p>
            <a:endParaRPr lang="en-US" b="1"/>
          </a:p>
          <a:p>
            <a:r>
              <a:rPr lang="en-US" b="1"/>
              <a:t>Editors</a:t>
            </a:r>
          </a:p>
          <a:p>
            <a:r>
              <a:rPr lang="cs-CZ">
                <a:hlinkClick r:id="rId2"/>
              </a:rPr>
              <a:t>coliru.stacked-crooked.com</a:t>
            </a:r>
            <a:r>
              <a:rPr lang="en-US"/>
              <a:t> (online web </a:t>
            </a:r>
            <a:r>
              <a:rPr lang="en-US" err="1"/>
              <a:t>editor+compiler</a:t>
            </a:r>
            <a:r>
              <a:rPr lang="en-US"/>
              <a:t>)</a:t>
            </a:r>
          </a:p>
          <a:p>
            <a:r>
              <a:rPr lang="cs-CZ">
                <a:hlinkClick r:id="rId3"/>
              </a:rPr>
              <a:t>https://godbolt.org</a:t>
            </a:r>
            <a:r>
              <a:rPr lang="en-US"/>
              <a:t> (online web </a:t>
            </a:r>
            <a:r>
              <a:rPr lang="en-US" err="1"/>
              <a:t>editor+compiler</a:t>
            </a:r>
            <a:r>
              <a:rPr lang="en-US"/>
              <a:t>)</a:t>
            </a:r>
          </a:p>
          <a:p>
            <a:r>
              <a:rPr lang="en-US" err="1"/>
              <a:t>VSCode</a:t>
            </a:r>
            <a:r>
              <a:rPr lang="en-US"/>
              <a:t>, VS Studio, … (editors)</a:t>
            </a:r>
          </a:p>
          <a:p>
            <a:r>
              <a:rPr lang="en-US"/>
              <a:t>GCC, Clang, … (compilers)</a:t>
            </a:r>
          </a:p>
          <a:p>
            <a:endParaRPr lang="en-US"/>
          </a:p>
          <a:p>
            <a:r>
              <a:rPr lang="en-US" b="1"/>
              <a:t>Next week</a:t>
            </a:r>
          </a:p>
          <a:p>
            <a:r>
              <a:rPr lang="cs-CZ" err="1"/>
              <a:t>Arduino</a:t>
            </a:r>
            <a:r>
              <a:rPr lang="cs-CZ"/>
              <a:t> IDE - </a:t>
            </a:r>
            <a:r>
              <a:rPr lang="en-US">
                <a:hlinkClick r:id="rId4"/>
              </a:rPr>
              <a:t>www.arduino.cc/en/main/software</a:t>
            </a:r>
            <a:endParaRPr lang="en-US"/>
          </a:p>
          <a:p>
            <a:endParaRPr lang="en-US"/>
          </a:p>
          <a:p>
            <a:endParaRPr lang="en-US" b="1"/>
          </a:p>
          <a:p>
            <a:r>
              <a:rPr lang="en-US" b="1">
                <a:solidFill>
                  <a:srgbClr val="C00000"/>
                </a:solidFill>
              </a:rPr>
              <a:t>Master your editor – compilation + debugging + …</a:t>
            </a:r>
            <a:endParaRPr lang="cs-CZ" b="1">
              <a:solidFill>
                <a:srgbClr val="C00000"/>
              </a:solidFill>
            </a:endParaRPr>
          </a:p>
          <a:p>
            <a:endParaRPr lang="en-US"/>
          </a:p>
        </p:txBody>
      </p:sp>
      <p:sp>
        <p:nvSpPr>
          <p:cNvPr id="4" name="Content Placeholder 3">
            <a:extLst>
              <a:ext uri="{FF2B5EF4-FFF2-40B4-BE49-F238E27FC236}">
                <a16:creationId xmlns:a16="http://schemas.microsoft.com/office/drawing/2014/main" id="{D8F6E8AD-922E-CABA-E71D-6566DDCB1AF9}"/>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61710DBE-1C16-FD3B-7350-7D3FA9FD9714}"/>
              </a:ext>
            </a:extLst>
          </p:cNvPr>
          <p:cNvSpPr>
            <a:spLocks noGrp="1"/>
          </p:cNvSpPr>
          <p:nvPr>
            <p:ph type="sldNum" sz="quarter" idx="12"/>
          </p:nvPr>
        </p:nvSpPr>
        <p:spPr/>
        <p:txBody>
          <a:bodyPr/>
          <a:lstStyle/>
          <a:p>
            <a:fld id="{DD144762-C3B5-42E9-94DB-4A2AA3CF9556}" type="slidenum">
              <a:rPr lang="cs-CZ" smtClean="0"/>
              <a:pPr/>
              <a:t>79</a:t>
            </a:fld>
            <a:endParaRPr lang="cs-CZ"/>
          </a:p>
        </p:txBody>
      </p:sp>
    </p:spTree>
    <p:extLst>
      <p:ext uri="{BB962C8B-B14F-4D97-AF65-F5344CB8AC3E}">
        <p14:creationId xmlns:p14="http://schemas.microsoft.com/office/powerpoint/2010/main" val="2973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206403-0BB7-9ED1-6F5F-DAEC1BA641E6}"/>
              </a:ext>
            </a:extLst>
          </p:cNvPr>
          <p:cNvSpPr>
            <a:spLocks noGrp="1"/>
          </p:cNvSpPr>
          <p:nvPr>
            <p:ph type="sldNum" sz="quarter" idx="12"/>
          </p:nvPr>
        </p:nvSpPr>
        <p:spPr/>
        <p:txBody>
          <a:bodyPr/>
          <a:lstStyle/>
          <a:p>
            <a:fld id="{DD144762-C3B5-42E9-94DB-4A2AA3CF9556}" type="slidenum">
              <a:rPr lang="cs-CZ" smtClean="0"/>
              <a:pPr/>
              <a:t>8</a:t>
            </a:fld>
            <a:endParaRPr lang="cs-CZ"/>
          </a:p>
        </p:txBody>
      </p:sp>
      <p:sp>
        <p:nvSpPr>
          <p:cNvPr id="3" name="Title 2">
            <a:extLst>
              <a:ext uri="{FF2B5EF4-FFF2-40B4-BE49-F238E27FC236}">
                <a16:creationId xmlns:a16="http://schemas.microsoft.com/office/drawing/2014/main" id="{07F53CD6-1CAE-0040-C1BA-821D1BBE6F51}"/>
              </a:ext>
            </a:extLst>
          </p:cNvPr>
          <p:cNvSpPr>
            <a:spLocks noGrp="1"/>
          </p:cNvSpPr>
          <p:nvPr>
            <p:ph type="title"/>
          </p:nvPr>
        </p:nvSpPr>
        <p:spPr/>
        <p:txBody>
          <a:bodyPr/>
          <a:lstStyle/>
          <a:p>
            <a:r>
              <a:rPr lang="en-US"/>
              <a:t>Strings</a:t>
            </a:r>
          </a:p>
        </p:txBody>
      </p:sp>
      <p:sp>
        <p:nvSpPr>
          <p:cNvPr id="4" name="Content Placeholder 3">
            <a:extLst>
              <a:ext uri="{FF2B5EF4-FFF2-40B4-BE49-F238E27FC236}">
                <a16:creationId xmlns:a16="http://schemas.microsoft.com/office/drawing/2014/main" id="{C281BF17-4EA2-E11C-4D0F-51B66FCF74B0}"/>
              </a:ext>
            </a:extLst>
          </p:cNvPr>
          <p:cNvSpPr>
            <a:spLocks noGrp="1"/>
          </p:cNvSpPr>
          <p:nvPr>
            <p:ph sz="quarter" idx="13"/>
          </p:nvPr>
        </p:nvSpPr>
        <p:spPr/>
        <p:txBody>
          <a:bodyPr/>
          <a:lstStyle/>
          <a:p>
            <a:r>
              <a:rPr lang="en-US" dirty="0"/>
              <a:t>Array of chars, terminated by zero char </a:t>
            </a:r>
            <a:r>
              <a:rPr lang="en-US" dirty="0">
                <a:latin typeface="Consolas" panose="020B0609020204030204" pitchFamily="49" charset="0"/>
              </a:rPr>
              <a:t>‘\0’</a:t>
            </a:r>
          </a:p>
          <a:p>
            <a:endParaRPr lang="en-US" dirty="0">
              <a:latin typeface="Consolas" panose="020B0609020204030204" pitchFamily="49" charset="0"/>
            </a:endParaRPr>
          </a:p>
          <a:p>
            <a:r>
              <a:rPr lang="en-US" dirty="0">
                <a:latin typeface="Consolas" panose="020B0609020204030204" pitchFamily="49" charset="0"/>
              </a:rPr>
              <a:t>const char *msg = “Arduino”;</a:t>
            </a:r>
          </a:p>
          <a:p>
            <a:endParaRPr lang="en-US" dirty="0">
              <a:latin typeface="Consolas" panose="020B0609020204030204" pitchFamily="49" charset="0"/>
            </a:endParaRPr>
          </a:p>
        </p:txBody>
      </p:sp>
      <p:sp>
        <p:nvSpPr>
          <p:cNvPr id="5" name="Content Placeholder 4">
            <a:extLst>
              <a:ext uri="{FF2B5EF4-FFF2-40B4-BE49-F238E27FC236}">
                <a16:creationId xmlns:a16="http://schemas.microsoft.com/office/drawing/2014/main" id="{9A7C311B-3AD7-F737-CE06-1EEF5A0757F9}"/>
              </a:ext>
            </a:extLst>
          </p:cNvPr>
          <p:cNvSpPr>
            <a:spLocks noGrp="1"/>
          </p:cNvSpPr>
          <p:nvPr>
            <p:ph sz="quarter" idx="14"/>
          </p:nvPr>
        </p:nvSpPr>
        <p:spPr/>
        <p:txBody>
          <a:bodyPr/>
          <a:lstStyle/>
          <a:p>
            <a:endParaRPr lang="en-US" dirty="0"/>
          </a:p>
        </p:txBody>
      </p:sp>
      <p:graphicFrame>
        <p:nvGraphicFramePr>
          <p:cNvPr id="6" name="Content Placeholder 6">
            <a:extLst>
              <a:ext uri="{FF2B5EF4-FFF2-40B4-BE49-F238E27FC236}">
                <a16:creationId xmlns:a16="http://schemas.microsoft.com/office/drawing/2014/main" id="{FF413185-C211-C5BA-CD57-97C177180645}"/>
              </a:ext>
            </a:extLst>
          </p:cNvPr>
          <p:cNvGraphicFramePr>
            <a:graphicFrameLocks/>
          </p:cNvGraphicFramePr>
          <p:nvPr>
            <p:extLst>
              <p:ext uri="{D42A27DB-BD31-4B8C-83A1-F6EECF244321}">
                <p14:modId xmlns:p14="http://schemas.microsoft.com/office/powerpoint/2010/main" val="3854760085"/>
              </p:ext>
            </p:extLst>
          </p:nvPr>
        </p:nvGraphicFramePr>
        <p:xfrm>
          <a:off x="8070205" y="1909763"/>
          <a:ext cx="3478696" cy="370840"/>
        </p:xfrm>
        <a:graphic>
          <a:graphicData uri="http://schemas.openxmlformats.org/drawingml/2006/table">
            <a:tbl>
              <a:tblPr>
                <a:tableStyleId>{B301B821-A1FF-4177-AEE7-76D212191A09}</a:tableStyleId>
              </a:tblPr>
              <a:tblGrid>
                <a:gridCol w="434837">
                  <a:extLst>
                    <a:ext uri="{9D8B030D-6E8A-4147-A177-3AD203B41FA5}">
                      <a16:colId xmlns:a16="http://schemas.microsoft.com/office/drawing/2014/main" val="3791143973"/>
                    </a:ext>
                  </a:extLst>
                </a:gridCol>
                <a:gridCol w="434837">
                  <a:extLst>
                    <a:ext uri="{9D8B030D-6E8A-4147-A177-3AD203B41FA5}">
                      <a16:colId xmlns:a16="http://schemas.microsoft.com/office/drawing/2014/main" val="1501640148"/>
                    </a:ext>
                  </a:extLst>
                </a:gridCol>
                <a:gridCol w="434837">
                  <a:extLst>
                    <a:ext uri="{9D8B030D-6E8A-4147-A177-3AD203B41FA5}">
                      <a16:colId xmlns:a16="http://schemas.microsoft.com/office/drawing/2014/main" val="4138861373"/>
                    </a:ext>
                  </a:extLst>
                </a:gridCol>
                <a:gridCol w="434837">
                  <a:extLst>
                    <a:ext uri="{9D8B030D-6E8A-4147-A177-3AD203B41FA5}">
                      <a16:colId xmlns:a16="http://schemas.microsoft.com/office/drawing/2014/main" val="2226550657"/>
                    </a:ext>
                  </a:extLst>
                </a:gridCol>
                <a:gridCol w="434837">
                  <a:extLst>
                    <a:ext uri="{9D8B030D-6E8A-4147-A177-3AD203B41FA5}">
                      <a16:colId xmlns:a16="http://schemas.microsoft.com/office/drawing/2014/main" val="1754971903"/>
                    </a:ext>
                  </a:extLst>
                </a:gridCol>
                <a:gridCol w="434837">
                  <a:extLst>
                    <a:ext uri="{9D8B030D-6E8A-4147-A177-3AD203B41FA5}">
                      <a16:colId xmlns:a16="http://schemas.microsoft.com/office/drawing/2014/main" val="3306498869"/>
                    </a:ext>
                  </a:extLst>
                </a:gridCol>
                <a:gridCol w="434837">
                  <a:extLst>
                    <a:ext uri="{9D8B030D-6E8A-4147-A177-3AD203B41FA5}">
                      <a16:colId xmlns:a16="http://schemas.microsoft.com/office/drawing/2014/main" val="3616809822"/>
                    </a:ext>
                  </a:extLst>
                </a:gridCol>
                <a:gridCol w="434837">
                  <a:extLst>
                    <a:ext uri="{9D8B030D-6E8A-4147-A177-3AD203B41FA5}">
                      <a16:colId xmlns:a16="http://schemas.microsoft.com/office/drawing/2014/main" val="3095214642"/>
                    </a:ext>
                  </a:extLst>
                </a:gridCol>
              </a:tblGrid>
              <a:tr h="370840">
                <a:tc>
                  <a:txBody>
                    <a:bodyPr/>
                    <a:lstStyle/>
                    <a:p>
                      <a:pPr algn="ctr"/>
                      <a:r>
                        <a:rPr lang="en-US" sz="1800" dirty="0">
                          <a:latin typeface="Consolas" panose="020B0609020204030204" pitchFamily="49" charset="0"/>
                        </a:rPr>
                        <a:t>41</a:t>
                      </a:r>
                      <a:endParaRPr lang="en-US"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nsolas" panose="020B0609020204030204" pitchFamily="49" charset="0"/>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6e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6f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562972"/>
                  </a:ext>
                </a:extLst>
              </a:tr>
            </a:tbl>
          </a:graphicData>
        </a:graphic>
      </p:graphicFrame>
      <p:sp>
        <p:nvSpPr>
          <p:cNvPr id="7" name="TextBox 6">
            <a:extLst>
              <a:ext uri="{FF2B5EF4-FFF2-40B4-BE49-F238E27FC236}">
                <a16:creationId xmlns:a16="http://schemas.microsoft.com/office/drawing/2014/main" id="{6278F322-1A83-8FBB-0376-4CE159345012}"/>
              </a:ext>
            </a:extLst>
          </p:cNvPr>
          <p:cNvSpPr txBox="1"/>
          <p:nvPr/>
        </p:nvSpPr>
        <p:spPr>
          <a:xfrm>
            <a:off x="7101239" y="1895476"/>
            <a:ext cx="564578" cy="369332"/>
          </a:xfrm>
          <a:prstGeom prst="rect">
            <a:avLst/>
          </a:prstGeom>
          <a:noFill/>
        </p:spPr>
        <p:txBody>
          <a:bodyPr wrap="none" rtlCol="0">
            <a:spAutoFit/>
          </a:bodyPr>
          <a:lstStyle/>
          <a:p>
            <a:r>
              <a:rPr lang="en-US">
                <a:latin typeface="Consolas" panose="020B0609020204030204" pitchFamily="49" charset="0"/>
              </a:rPr>
              <a:t>msg</a:t>
            </a:r>
          </a:p>
        </p:txBody>
      </p:sp>
      <p:sp>
        <p:nvSpPr>
          <p:cNvPr id="8" name="TextBox 7">
            <a:extLst>
              <a:ext uri="{FF2B5EF4-FFF2-40B4-BE49-F238E27FC236}">
                <a16:creationId xmlns:a16="http://schemas.microsoft.com/office/drawing/2014/main" id="{65F82755-CFDE-93AE-1BC8-225C983493D9}"/>
              </a:ext>
            </a:extLst>
          </p:cNvPr>
          <p:cNvSpPr txBox="1"/>
          <p:nvPr/>
        </p:nvSpPr>
        <p:spPr>
          <a:xfrm>
            <a:off x="8070205" y="1540431"/>
            <a:ext cx="437940" cy="369332"/>
          </a:xfrm>
          <a:prstGeom prst="rect">
            <a:avLst/>
          </a:prstGeom>
          <a:noFill/>
        </p:spPr>
        <p:txBody>
          <a:bodyPr wrap="none" rtlCol="0">
            <a:spAutoFit/>
          </a:bodyPr>
          <a:lstStyle/>
          <a:p>
            <a:r>
              <a:rPr lang="en-US" dirty="0">
                <a:latin typeface="Consolas" panose="020B0609020204030204" pitchFamily="49" charset="0"/>
              </a:rPr>
              <a:t>20</a:t>
            </a:r>
          </a:p>
        </p:txBody>
      </p:sp>
      <p:sp>
        <p:nvSpPr>
          <p:cNvPr id="9" name="TextBox 8">
            <a:extLst>
              <a:ext uri="{FF2B5EF4-FFF2-40B4-BE49-F238E27FC236}">
                <a16:creationId xmlns:a16="http://schemas.microsoft.com/office/drawing/2014/main" id="{1F7C1E6D-FD32-1A33-26CB-CB5DD4D5D899}"/>
              </a:ext>
            </a:extLst>
          </p:cNvPr>
          <p:cNvSpPr txBox="1"/>
          <p:nvPr/>
        </p:nvSpPr>
        <p:spPr>
          <a:xfrm>
            <a:off x="8508145" y="1540431"/>
            <a:ext cx="437940" cy="369332"/>
          </a:xfrm>
          <a:prstGeom prst="rect">
            <a:avLst/>
          </a:prstGeom>
          <a:noFill/>
        </p:spPr>
        <p:txBody>
          <a:bodyPr wrap="none" rtlCol="0">
            <a:spAutoFit/>
          </a:bodyPr>
          <a:lstStyle/>
          <a:p>
            <a:r>
              <a:rPr lang="en-US">
                <a:latin typeface="Consolas" panose="020B0609020204030204" pitchFamily="49" charset="0"/>
              </a:rPr>
              <a:t>24</a:t>
            </a:r>
          </a:p>
        </p:txBody>
      </p:sp>
      <p:sp>
        <p:nvSpPr>
          <p:cNvPr id="10" name="TextBox 9">
            <a:extLst>
              <a:ext uri="{FF2B5EF4-FFF2-40B4-BE49-F238E27FC236}">
                <a16:creationId xmlns:a16="http://schemas.microsoft.com/office/drawing/2014/main" id="{8A726E84-2B2F-072A-549E-E457361BF8C7}"/>
              </a:ext>
            </a:extLst>
          </p:cNvPr>
          <p:cNvSpPr txBox="1"/>
          <p:nvPr/>
        </p:nvSpPr>
        <p:spPr>
          <a:xfrm>
            <a:off x="8946085" y="1540431"/>
            <a:ext cx="437940" cy="369332"/>
          </a:xfrm>
          <a:prstGeom prst="rect">
            <a:avLst/>
          </a:prstGeom>
          <a:noFill/>
        </p:spPr>
        <p:txBody>
          <a:bodyPr wrap="none" rtlCol="0">
            <a:spAutoFit/>
          </a:bodyPr>
          <a:lstStyle/>
          <a:p>
            <a:r>
              <a:rPr lang="en-US">
                <a:latin typeface="Consolas" panose="020B0609020204030204" pitchFamily="49" charset="0"/>
              </a:rPr>
              <a:t>28</a:t>
            </a:r>
          </a:p>
        </p:txBody>
      </p:sp>
      <p:sp>
        <p:nvSpPr>
          <p:cNvPr id="11" name="TextBox 10">
            <a:extLst>
              <a:ext uri="{FF2B5EF4-FFF2-40B4-BE49-F238E27FC236}">
                <a16:creationId xmlns:a16="http://schemas.microsoft.com/office/drawing/2014/main" id="{F9A92450-7F24-6885-703F-38D89B2BF2D8}"/>
              </a:ext>
            </a:extLst>
          </p:cNvPr>
          <p:cNvSpPr txBox="1"/>
          <p:nvPr/>
        </p:nvSpPr>
        <p:spPr>
          <a:xfrm>
            <a:off x="9362272" y="1540431"/>
            <a:ext cx="437940" cy="369332"/>
          </a:xfrm>
          <a:prstGeom prst="rect">
            <a:avLst/>
          </a:prstGeom>
          <a:noFill/>
        </p:spPr>
        <p:txBody>
          <a:bodyPr wrap="none" rtlCol="0">
            <a:spAutoFit/>
          </a:bodyPr>
          <a:lstStyle/>
          <a:p>
            <a:r>
              <a:rPr lang="en-US">
                <a:latin typeface="Consolas" panose="020B0609020204030204" pitchFamily="49" charset="0"/>
              </a:rPr>
              <a:t>2c</a:t>
            </a:r>
          </a:p>
        </p:txBody>
      </p:sp>
      <p:sp>
        <p:nvSpPr>
          <p:cNvPr id="12" name="TextBox 11">
            <a:extLst>
              <a:ext uri="{FF2B5EF4-FFF2-40B4-BE49-F238E27FC236}">
                <a16:creationId xmlns:a16="http://schemas.microsoft.com/office/drawing/2014/main" id="{AD24EEAB-D54F-81EB-5E65-9DBDFDC26F57}"/>
              </a:ext>
            </a:extLst>
          </p:cNvPr>
          <p:cNvSpPr txBox="1"/>
          <p:nvPr/>
        </p:nvSpPr>
        <p:spPr>
          <a:xfrm>
            <a:off x="9800212" y="1540431"/>
            <a:ext cx="437940" cy="369332"/>
          </a:xfrm>
          <a:prstGeom prst="rect">
            <a:avLst/>
          </a:prstGeom>
          <a:noFill/>
        </p:spPr>
        <p:txBody>
          <a:bodyPr wrap="none" rtlCol="0">
            <a:spAutoFit/>
          </a:bodyPr>
          <a:lstStyle/>
          <a:p>
            <a:r>
              <a:rPr lang="en-US">
                <a:latin typeface="Consolas" panose="020B0609020204030204" pitchFamily="49" charset="0"/>
              </a:rPr>
              <a:t>30</a:t>
            </a:r>
          </a:p>
        </p:txBody>
      </p:sp>
      <p:sp>
        <p:nvSpPr>
          <p:cNvPr id="13" name="TextBox 12">
            <a:extLst>
              <a:ext uri="{FF2B5EF4-FFF2-40B4-BE49-F238E27FC236}">
                <a16:creationId xmlns:a16="http://schemas.microsoft.com/office/drawing/2014/main" id="{7BE99CF5-3333-DD4C-E573-1EED1EB6471F}"/>
              </a:ext>
            </a:extLst>
          </p:cNvPr>
          <p:cNvSpPr txBox="1"/>
          <p:nvPr/>
        </p:nvSpPr>
        <p:spPr>
          <a:xfrm>
            <a:off x="10238152" y="1540431"/>
            <a:ext cx="437940" cy="369332"/>
          </a:xfrm>
          <a:prstGeom prst="rect">
            <a:avLst/>
          </a:prstGeom>
          <a:noFill/>
        </p:spPr>
        <p:txBody>
          <a:bodyPr wrap="none" rtlCol="0">
            <a:spAutoFit/>
          </a:bodyPr>
          <a:lstStyle/>
          <a:p>
            <a:r>
              <a:rPr lang="en-US">
                <a:latin typeface="Consolas" panose="020B0609020204030204" pitchFamily="49" charset="0"/>
              </a:rPr>
              <a:t>34</a:t>
            </a:r>
          </a:p>
        </p:txBody>
      </p:sp>
      <p:sp>
        <p:nvSpPr>
          <p:cNvPr id="14" name="TextBox 13">
            <a:extLst>
              <a:ext uri="{FF2B5EF4-FFF2-40B4-BE49-F238E27FC236}">
                <a16:creationId xmlns:a16="http://schemas.microsoft.com/office/drawing/2014/main" id="{7DF8AC73-FDDD-E857-573B-8C3DEC6CE9CF}"/>
              </a:ext>
            </a:extLst>
          </p:cNvPr>
          <p:cNvSpPr txBox="1"/>
          <p:nvPr/>
        </p:nvSpPr>
        <p:spPr>
          <a:xfrm>
            <a:off x="10674556" y="1540431"/>
            <a:ext cx="437940" cy="369332"/>
          </a:xfrm>
          <a:prstGeom prst="rect">
            <a:avLst/>
          </a:prstGeom>
          <a:noFill/>
        </p:spPr>
        <p:txBody>
          <a:bodyPr wrap="none" rtlCol="0">
            <a:spAutoFit/>
          </a:bodyPr>
          <a:lstStyle/>
          <a:p>
            <a:r>
              <a:rPr lang="en-US">
                <a:latin typeface="Consolas" panose="020B0609020204030204" pitchFamily="49" charset="0"/>
              </a:rPr>
              <a:t>38</a:t>
            </a:r>
          </a:p>
        </p:txBody>
      </p:sp>
      <p:sp>
        <p:nvSpPr>
          <p:cNvPr id="15" name="TextBox 14">
            <a:extLst>
              <a:ext uri="{FF2B5EF4-FFF2-40B4-BE49-F238E27FC236}">
                <a16:creationId xmlns:a16="http://schemas.microsoft.com/office/drawing/2014/main" id="{210027C5-4901-CC40-9659-50F89B7D2545}"/>
              </a:ext>
            </a:extLst>
          </p:cNvPr>
          <p:cNvSpPr txBox="1"/>
          <p:nvPr/>
        </p:nvSpPr>
        <p:spPr>
          <a:xfrm>
            <a:off x="11111729" y="1540431"/>
            <a:ext cx="437940" cy="369332"/>
          </a:xfrm>
          <a:prstGeom prst="rect">
            <a:avLst/>
          </a:prstGeom>
          <a:noFill/>
        </p:spPr>
        <p:txBody>
          <a:bodyPr wrap="none" rtlCol="0">
            <a:spAutoFit/>
          </a:bodyPr>
          <a:lstStyle/>
          <a:p>
            <a:r>
              <a:rPr lang="en-US">
                <a:latin typeface="Consolas" panose="020B0609020204030204" pitchFamily="49" charset="0"/>
              </a:rPr>
              <a:t>3c</a:t>
            </a:r>
          </a:p>
        </p:txBody>
      </p:sp>
      <p:sp>
        <p:nvSpPr>
          <p:cNvPr id="17" name="Arrow: Down 16">
            <a:extLst>
              <a:ext uri="{FF2B5EF4-FFF2-40B4-BE49-F238E27FC236}">
                <a16:creationId xmlns:a16="http://schemas.microsoft.com/office/drawing/2014/main" id="{DED97361-0FCF-AFAC-886D-8C844A3BE667}"/>
              </a:ext>
            </a:extLst>
          </p:cNvPr>
          <p:cNvSpPr/>
          <p:nvPr/>
        </p:nvSpPr>
        <p:spPr>
          <a:xfrm rot="16200000">
            <a:off x="7734096" y="1909763"/>
            <a:ext cx="245120" cy="3708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Rectangle with Corners Rounded 18">
            <a:extLst>
              <a:ext uri="{FF2B5EF4-FFF2-40B4-BE49-F238E27FC236}">
                <a16:creationId xmlns:a16="http://schemas.microsoft.com/office/drawing/2014/main" id="{D5670FC7-8D1A-A38A-D5BA-ECAB0EDD9942}"/>
              </a:ext>
            </a:extLst>
          </p:cNvPr>
          <p:cNvSpPr/>
          <p:nvPr/>
        </p:nvSpPr>
        <p:spPr>
          <a:xfrm>
            <a:off x="7489991" y="2586014"/>
            <a:ext cx="733330" cy="394641"/>
          </a:xfrm>
          <a:prstGeom prst="wedgeRoundRectCallout">
            <a:avLst>
              <a:gd name="adj1" fmla="val 56677"/>
              <a:gd name="adj2" fmla="val -104135"/>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b="1" dirty="0"/>
              <a:t>Ascii</a:t>
            </a:r>
            <a:endParaRPr lang="en-US" sz="1600" b="1" dirty="0">
              <a:latin typeface="Consolas" panose="020B0609020204030204" pitchFamily="49" charset="0"/>
            </a:endParaRPr>
          </a:p>
        </p:txBody>
      </p:sp>
      <p:sp>
        <p:nvSpPr>
          <p:cNvPr id="20" name="Speech Bubble: Rectangle with Corners Rounded 19">
            <a:extLst>
              <a:ext uri="{FF2B5EF4-FFF2-40B4-BE49-F238E27FC236}">
                <a16:creationId xmlns:a16="http://schemas.microsoft.com/office/drawing/2014/main" id="{34D1CA1A-4D1A-4E2B-5055-CB3835388527}"/>
              </a:ext>
            </a:extLst>
          </p:cNvPr>
          <p:cNvSpPr/>
          <p:nvPr/>
        </p:nvSpPr>
        <p:spPr>
          <a:xfrm>
            <a:off x="782579" y="2539360"/>
            <a:ext cx="1171270" cy="394641"/>
          </a:xfrm>
          <a:prstGeom prst="wedgeRoundRectCallout">
            <a:avLst>
              <a:gd name="adj1" fmla="val -58244"/>
              <a:gd name="adj2" fmla="val -106682"/>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b="1" dirty="0"/>
              <a:t>Read-only</a:t>
            </a:r>
            <a:endParaRPr lang="en-US" sz="1600" b="1" dirty="0">
              <a:latin typeface="Consolas" panose="020B0609020204030204" pitchFamily="49" charset="0"/>
            </a:endParaRPr>
          </a:p>
        </p:txBody>
      </p:sp>
    </p:spTree>
    <p:extLst>
      <p:ext uri="{BB962C8B-B14F-4D97-AF65-F5344CB8AC3E}">
        <p14:creationId xmlns:p14="http://schemas.microsoft.com/office/powerpoint/2010/main" val="5216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animBg="1"/>
      <p:bldP spid="19" grpId="0" animBg="1"/>
      <p:bldP spid="2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30C1-4312-F9E8-22BD-ACDC8D7A119B}"/>
              </a:ext>
            </a:extLst>
          </p:cNvPr>
          <p:cNvSpPr>
            <a:spLocks noGrp="1"/>
          </p:cNvSpPr>
          <p:nvPr>
            <p:ph type="title"/>
          </p:nvPr>
        </p:nvSpPr>
        <p:spPr/>
        <p:txBody>
          <a:bodyPr/>
          <a:lstStyle/>
          <a:p>
            <a:r>
              <a:rPr lang="en-US"/>
              <a:t>Playtime </a:t>
            </a:r>
            <a:r>
              <a:rPr lang="en-US">
                <a:sym typeface="Wingdings" panose="05000000000000000000" pitchFamily="2" charset="2"/>
              </a:rPr>
              <a:t></a:t>
            </a:r>
            <a:endParaRPr lang="en-US"/>
          </a:p>
        </p:txBody>
      </p:sp>
      <p:sp>
        <p:nvSpPr>
          <p:cNvPr id="3" name="Content Placeholder 2">
            <a:extLst>
              <a:ext uri="{FF2B5EF4-FFF2-40B4-BE49-F238E27FC236}">
                <a16:creationId xmlns:a16="http://schemas.microsoft.com/office/drawing/2014/main" id="{33107CBE-0636-7D27-FF6B-62E5E263D320}"/>
              </a:ext>
            </a:extLst>
          </p:cNvPr>
          <p:cNvSpPr>
            <a:spLocks noGrp="1"/>
          </p:cNvSpPr>
          <p:nvPr>
            <p:ph sz="quarter" idx="13"/>
          </p:nvPr>
        </p:nvSpPr>
        <p:spPr/>
        <p:txBody>
          <a:bodyPr/>
          <a:lstStyle/>
          <a:p>
            <a:endParaRPr lang="en-US"/>
          </a:p>
        </p:txBody>
      </p:sp>
      <p:sp>
        <p:nvSpPr>
          <p:cNvPr id="4" name="Content Placeholder 3">
            <a:extLst>
              <a:ext uri="{FF2B5EF4-FFF2-40B4-BE49-F238E27FC236}">
                <a16:creationId xmlns:a16="http://schemas.microsoft.com/office/drawing/2014/main" id="{D1DFB481-B5F5-E46C-2DA7-74ED0E691C77}"/>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9B89ECFF-B99B-3E0D-19C0-F361AB2EB723}"/>
              </a:ext>
            </a:extLst>
          </p:cNvPr>
          <p:cNvSpPr>
            <a:spLocks noGrp="1"/>
          </p:cNvSpPr>
          <p:nvPr>
            <p:ph type="sldNum" sz="quarter" idx="12"/>
          </p:nvPr>
        </p:nvSpPr>
        <p:spPr/>
        <p:txBody>
          <a:bodyPr/>
          <a:lstStyle/>
          <a:p>
            <a:fld id="{DD144762-C3B5-42E9-94DB-4A2AA3CF9556}" type="slidenum">
              <a:rPr lang="cs-CZ" smtClean="0"/>
              <a:pPr/>
              <a:t>80</a:t>
            </a:fld>
            <a:endParaRPr lang="cs-CZ"/>
          </a:p>
        </p:txBody>
      </p:sp>
    </p:spTree>
    <p:extLst>
      <p:ext uri="{BB962C8B-B14F-4D97-AF65-F5344CB8AC3E}">
        <p14:creationId xmlns:p14="http://schemas.microsoft.com/office/powerpoint/2010/main" val="1716218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4CE1D-A102-44EE-DA21-96E64C227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55ADC-48E9-7676-7830-61B9F0C3390D}"/>
              </a:ext>
            </a:extLst>
          </p:cNvPr>
          <p:cNvSpPr>
            <a:spLocks noGrp="1"/>
          </p:cNvSpPr>
          <p:nvPr>
            <p:ph type="title"/>
          </p:nvPr>
        </p:nvSpPr>
        <p:spPr/>
        <p:txBody>
          <a:bodyPr/>
          <a:lstStyle/>
          <a:p>
            <a:r>
              <a:rPr lang="en-US"/>
              <a:t>Hello World </a:t>
            </a:r>
          </a:p>
        </p:txBody>
      </p:sp>
      <p:sp>
        <p:nvSpPr>
          <p:cNvPr id="3" name="Content Placeholder 2">
            <a:extLst>
              <a:ext uri="{FF2B5EF4-FFF2-40B4-BE49-F238E27FC236}">
                <a16:creationId xmlns:a16="http://schemas.microsoft.com/office/drawing/2014/main" id="{7F673651-0794-3C0F-9FB8-7C1FE948A1AA}"/>
              </a:ext>
            </a:extLst>
          </p:cNvPr>
          <p:cNvSpPr>
            <a:spLocks noGrp="1"/>
          </p:cNvSpPr>
          <p:nvPr>
            <p:ph sz="quarter" idx="13"/>
          </p:nvPr>
        </p:nvSpPr>
        <p:spPr/>
        <p:txBody>
          <a:bodyPr/>
          <a:lstStyle/>
          <a:p>
            <a:r>
              <a:rPr lang="en-US">
                <a:latin typeface="Consolas" panose="020B0609020204030204" pitchFamily="49" charset="0"/>
              </a:rPr>
              <a:t>#include &lt;</a:t>
            </a:r>
            <a:r>
              <a:rPr lang="en-US" err="1">
                <a:latin typeface="Consolas" panose="020B0609020204030204" pitchFamily="49" charset="0"/>
              </a:rPr>
              <a:t>stdio.h</a:t>
            </a:r>
            <a:r>
              <a:rPr lang="en-US">
                <a:latin typeface="Consolas" panose="020B0609020204030204" pitchFamily="49" charset="0"/>
              </a:rPr>
              <a:t>&gt;</a:t>
            </a:r>
          </a:p>
          <a:p>
            <a:endParaRPr lang="en-US">
              <a:latin typeface="Consolas" panose="020B0609020204030204" pitchFamily="49" charset="0"/>
            </a:endParaRPr>
          </a:p>
          <a:p>
            <a:endParaRPr lang="en-US">
              <a:latin typeface="Consolas" panose="020B0609020204030204" pitchFamily="49" charset="0"/>
            </a:endParaRPr>
          </a:p>
          <a:p>
            <a:r>
              <a:rPr lang="en-US">
                <a:latin typeface="Consolas" panose="020B0609020204030204" pitchFamily="49" charset="0"/>
              </a:rPr>
              <a:t>void greet() {</a:t>
            </a:r>
          </a:p>
          <a:p>
            <a:r>
              <a:rPr lang="en-US">
                <a:latin typeface="Consolas" panose="020B0609020204030204" pitchFamily="49" charset="0"/>
              </a:rPr>
              <a:t>    </a:t>
            </a:r>
            <a:r>
              <a:rPr lang="en-US" err="1">
                <a:latin typeface="Consolas" panose="020B0609020204030204" pitchFamily="49" charset="0"/>
              </a:rPr>
              <a:t>printf</a:t>
            </a:r>
            <a:r>
              <a:rPr lang="en-US">
                <a:latin typeface="Consolas" panose="020B0609020204030204" pitchFamily="49" charset="0"/>
              </a:rPr>
              <a:t>("Hello world\n");</a:t>
            </a:r>
          </a:p>
          <a:p>
            <a:r>
              <a:rPr lang="en-US">
                <a:latin typeface="Consolas" panose="020B0609020204030204" pitchFamily="49" charset="0"/>
              </a:rPr>
              <a:t>}</a:t>
            </a:r>
          </a:p>
          <a:p>
            <a:endParaRPr lang="en-US">
              <a:latin typeface="Consolas" panose="020B0609020204030204" pitchFamily="49" charset="0"/>
            </a:endParaRPr>
          </a:p>
          <a:p>
            <a:r>
              <a:rPr lang="en-US">
                <a:latin typeface="Consolas" panose="020B0609020204030204" pitchFamily="49" charset="0"/>
              </a:rPr>
              <a:t>int main() {</a:t>
            </a:r>
          </a:p>
          <a:p>
            <a:r>
              <a:rPr lang="en-US">
                <a:latin typeface="Consolas" panose="020B0609020204030204" pitchFamily="49" charset="0"/>
              </a:rPr>
              <a:t>    greet();</a:t>
            </a:r>
          </a:p>
          <a:p>
            <a:r>
              <a:rPr lang="en-US">
                <a:latin typeface="Consolas" panose="020B0609020204030204" pitchFamily="49" charset="0"/>
              </a:rPr>
              <a:t>}</a:t>
            </a:r>
          </a:p>
          <a:p>
            <a:endParaRPr lang="en-US"/>
          </a:p>
        </p:txBody>
      </p:sp>
      <p:sp>
        <p:nvSpPr>
          <p:cNvPr id="4" name="Content Placeholder 3">
            <a:extLst>
              <a:ext uri="{FF2B5EF4-FFF2-40B4-BE49-F238E27FC236}">
                <a16:creationId xmlns:a16="http://schemas.microsoft.com/office/drawing/2014/main" id="{4AE0284D-6FEC-F049-492F-5BA15C688B0A}"/>
              </a:ext>
            </a:extLst>
          </p:cNvPr>
          <p:cNvSpPr>
            <a:spLocks noGrp="1"/>
          </p:cNvSpPr>
          <p:nvPr>
            <p:ph sz="quarter" idx="14"/>
          </p:nvPr>
        </p:nvSpPr>
        <p:spPr/>
        <p:txBody>
          <a:bodyPr/>
          <a:lstStyle/>
          <a:p>
            <a:endParaRPr lang="en-US"/>
          </a:p>
        </p:txBody>
      </p:sp>
      <p:sp>
        <p:nvSpPr>
          <p:cNvPr id="5" name="Speech Bubble: Rectangle with Corners Rounded 4">
            <a:extLst>
              <a:ext uri="{FF2B5EF4-FFF2-40B4-BE49-F238E27FC236}">
                <a16:creationId xmlns:a16="http://schemas.microsoft.com/office/drawing/2014/main" id="{C62DB8FF-0CDC-D57D-C00F-B029272EBD1B}"/>
              </a:ext>
            </a:extLst>
          </p:cNvPr>
          <p:cNvSpPr/>
          <p:nvPr/>
        </p:nvSpPr>
        <p:spPr>
          <a:xfrm>
            <a:off x="4511645" y="2396692"/>
            <a:ext cx="1240323" cy="382721"/>
          </a:xfrm>
          <a:prstGeom prst="wedgeRoundRectCallout">
            <a:avLst>
              <a:gd name="adj1" fmla="val -67758"/>
              <a:gd name="adj2" fmla="val 617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Semicolon</a:t>
            </a:r>
          </a:p>
        </p:txBody>
      </p:sp>
      <p:sp>
        <p:nvSpPr>
          <p:cNvPr id="6" name="Speech Bubble: Rectangle with Corners Rounded 5">
            <a:extLst>
              <a:ext uri="{FF2B5EF4-FFF2-40B4-BE49-F238E27FC236}">
                <a16:creationId xmlns:a16="http://schemas.microsoft.com/office/drawing/2014/main" id="{B6498E38-15F5-BFDA-4992-26418A554F0F}"/>
              </a:ext>
            </a:extLst>
          </p:cNvPr>
          <p:cNvSpPr/>
          <p:nvPr/>
        </p:nvSpPr>
        <p:spPr>
          <a:xfrm>
            <a:off x="834428" y="1725227"/>
            <a:ext cx="2109939" cy="382721"/>
          </a:xfrm>
          <a:prstGeom prst="wedgeRoundRectCallout">
            <a:avLst>
              <a:gd name="adj1" fmla="val -64225"/>
              <a:gd name="adj2" fmla="val 854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A return value type</a:t>
            </a:r>
          </a:p>
        </p:txBody>
      </p:sp>
      <p:sp>
        <p:nvSpPr>
          <p:cNvPr id="7" name="Speech Bubble: Rectangle with Corners Rounded 6">
            <a:extLst>
              <a:ext uri="{FF2B5EF4-FFF2-40B4-BE49-F238E27FC236}">
                <a16:creationId xmlns:a16="http://schemas.microsoft.com/office/drawing/2014/main" id="{CAACF3A0-B149-6F27-11E8-8C81156832D5}"/>
              </a:ext>
            </a:extLst>
          </p:cNvPr>
          <p:cNvSpPr/>
          <p:nvPr/>
        </p:nvSpPr>
        <p:spPr>
          <a:xfrm>
            <a:off x="3405613" y="1175712"/>
            <a:ext cx="4174763" cy="382721"/>
          </a:xfrm>
          <a:prstGeom prst="wedgeRoundRectCallout">
            <a:avLst>
              <a:gd name="adj1" fmla="val -65712"/>
              <a:gd name="adj2" fmla="val -91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Includes the library containing the </a:t>
            </a:r>
            <a:r>
              <a:rPr lang="en-US" err="1"/>
              <a:t>printf</a:t>
            </a:r>
            <a:r>
              <a:rPr lang="en-US"/>
              <a:t> </a:t>
            </a:r>
          </a:p>
        </p:txBody>
      </p:sp>
      <p:sp>
        <p:nvSpPr>
          <p:cNvPr id="8" name="Speech Bubble: Rectangle with Corners Rounded 7">
            <a:extLst>
              <a:ext uri="{FF2B5EF4-FFF2-40B4-BE49-F238E27FC236}">
                <a16:creationId xmlns:a16="http://schemas.microsoft.com/office/drawing/2014/main" id="{1E16216E-B508-3984-5C36-5C1B614E913E}"/>
              </a:ext>
            </a:extLst>
          </p:cNvPr>
          <p:cNvSpPr/>
          <p:nvPr/>
        </p:nvSpPr>
        <p:spPr>
          <a:xfrm>
            <a:off x="1637419" y="3142483"/>
            <a:ext cx="5440037" cy="382721"/>
          </a:xfrm>
          <a:prstGeom prst="wedgeRoundRectCallout">
            <a:avLst>
              <a:gd name="adj1" fmla="val -68009"/>
              <a:gd name="adj2" fmla="val 600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Program’s entry point – the first function to be called</a:t>
            </a:r>
          </a:p>
        </p:txBody>
      </p:sp>
      <p:sp>
        <p:nvSpPr>
          <p:cNvPr id="9" name="Slide Number Placeholder 8">
            <a:extLst>
              <a:ext uri="{FF2B5EF4-FFF2-40B4-BE49-F238E27FC236}">
                <a16:creationId xmlns:a16="http://schemas.microsoft.com/office/drawing/2014/main" id="{8DFF517E-B018-42F1-5916-03A5034D2C08}"/>
              </a:ext>
            </a:extLst>
          </p:cNvPr>
          <p:cNvSpPr>
            <a:spLocks noGrp="1"/>
          </p:cNvSpPr>
          <p:nvPr>
            <p:ph type="sldNum" sz="quarter" idx="12"/>
          </p:nvPr>
        </p:nvSpPr>
        <p:spPr/>
        <p:txBody>
          <a:bodyPr/>
          <a:lstStyle/>
          <a:p>
            <a:fld id="{DD144762-C3B5-42E9-94DB-4A2AA3CF9556}" type="slidenum">
              <a:rPr lang="cs-CZ" smtClean="0"/>
              <a:pPr/>
              <a:t>81</a:t>
            </a:fld>
            <a:endParaRPr lang="cs-CZ"/>
          </a:p>
        </p:txBody>
      </p:sp>
    </p:spTree>
    <p:extLst>
      <p:ext uri="{BB962C8B-B14F-4D97-AF65-F5344CB8AC3E}">
        <p14:creationId xmlns:p14="http://schemas.microsoft.com/office/powerpoint/2010/main" val="163493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7742-0664-EDF2-BBDD-6A7CEEC5D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64411-4539-29D7-3F51-F43B0B56D760}"/>
              </a:ext>
            </a:extLst>
          </p:cNvPr>
          <p:cNvSpPr>
            <a:spLocks noGrp="1"/>
          </p:cNvSpPr>
          <p:nvPr>
            <p:ph type="title"/>
          </p:nvPr>
        </p:nvSpPr>
        <p:spPr/>
        <p:txBody>
          <a:bodyPr/>
          <a:lstStyle/>
          <a:p>
            <a:r>
              <a:rPr lang="en-US"/>
              <a:t>Exercise 1</a:t>
            </a:r>
          </a:p>
        </p:txBody>
      </p:sp>
      <p:sp>
        <p:nvSpPr>
          <p:cNvPr id="3" name="Content Placeholder 2">
            <a:extLst>
              <a:ext uri="{FF2B5EF4-FFF2-40B4-BE49-F238E27FC236}">
                <a16:creationId xmlns:a16="http://schemas.microsoft.com/office/drawing/2014/main" id="{C562C774-953B-15C1-176B-269B7F53A574}"/>
              </a:ext>
            </a:extLst>
          </p:cNvPr>
          <p:cNvSpPr>
            <a:spLocks noGrp="1"/>
          </p:cNvSpPr>
          <p:nvPr>
            <p:ph sz="quarter" idx="13"/>
          </p:nvPr>
        </p:nvSpPr>
        <p:spPr/>
        <p:txBody>
          <a:bodyPr/>
          <a:lstStyle/>
          <a:p>
            <a:pPr marL="457200" indent="-457200">
              <a:buFont typeface="+mj-lt"/>
              <a:buAutoNum type="arabicPeriod"/>
            </a:pPr>
            <a:r>
              <a:rPr lang="en-US" b="1"/>
              <a:t>Hello World</a:t>
            </a:r>
          </a:p>
          <a:p>
            <a:pPr marL="457200" indent="-457200">
              <a:buFont typeface="+mj-lt"/>
              <a:buAutoNum type="arabicPeriod"/>
            </a:pPr>
            <a:r>
              <a:rPr lang="en-US" b="1"/>
              <a:t>Draw a rectangle of size </a:t>
            </a:r>
            <a:r>
              <a:rPr lang="en-US" b="1" err="1"/>
              <a:t>MxN</a:t>
            </a:r>
            <a:endParaRPr lang="en-US" b="1"/>
          </a:p>
          <a:p>
            <a:pPr marL="457200" indent="-457200">
              <a:buFont typeface="+mj-lt"/>
              <a:buAutoNum type="arabicPeriod"/>
            </a:pPr>
            <a:r>
              <a:rPr lang="en-US" b="1"/>
              <a:t>Draw a tree of size N</a:t>
            </a:r>
          </a:p>
          <a:p>
            <a:pPr marL="457200" indent="-457200">
              <a:buFont typeface="+mj-lt"/>
              <a:buAutoNum type="arabicPeriod"/>
            </a:pPr>
            <a:r>
              <a:rPr lang="en-US"/>
              <a:t>(3) + allow decoration (e.g., every N)</a:t>
            </a:r>
          </a:p>
          <a:p>
            <a:pPr marL="457200" indent="-457200">
              <a:buFont typeface="+mj-lt"/>
              <a:buAutoNum type="arabicPeriod"/>
            </a:pPr>
            <a:r>
              <a:rPr lang="en-US"/>
              <a:t>(4) + allow step variation (e.g., every N)</a:t>
            </a:r>
          </a:p>
          <a:p>
            <a:pPr marL="457200" indent="-457200">
              <a:buFont typeface="+mj-lt"/>
              <a:buAutoNum type="arabicPeriod"/>
            </a:pPr>
            <a:endParaRPr lang="en-US"/>
          </a:p>
          <a:p>
            <a:r>
              <a:rPr lang="en-US"/>
              <a:t>Use online IDEs (or locally configured IDE)</a:t>
            </a:r>
          </a:p>
          <a:p>
            <a:r>
              <a:rPr lang="en-US">
                <a:hlinkClick r:id="rId2"/>
              </a:rPr>
              <a:t>https://coliru.stacked-crooked.com</a:t>
            </a:r>
            <a:endParaRPr lang="en-US"/>
          </a:p>
          <a:p>
            <a:r>
              <a:rPr lang="en-US">
                <a:hlinkClick r:id="rId3"/>
              </a:rPr>
              <a:t>https://godbolt.org</a:t>
            </a:r>
            <a:endParaRPr lang="en-US"/>
          </a:p>
          <a:p>
            <a:endParaRPr lang="en-US"/>
          </a:p>
          <a:p>
            <a:pPr marL="457200" indent="-457200">
              <a:buFont typeface="+mj-lt"/>
              <a:buAutoNum type="arabicPeriod"/>
            </a:pPr>
            <a:endParaRPr lang="en-US"/>
          </a:p>
        </p:txBody>
      </p:sp>
      <p:sp>
        <p:nvSpPr>
          <p:cNvPr id="4" name="Content Placeholder 3">
            <a:extLst>
              <a:ext uri="{FF2B5EF4-FFF2-40B4-BE49-F238E27FC236}">
                <a16:creationId xmlns:a16="http://schemas.microsoft.com/office/drawing/2014/main" id="{BF9B4F51-DB83-3501-8792-98A52DB3EDFC}"/>
              </a:ext>
            </a:extLst>
          </p:cNvPr>
          <p:cNvSpPr>
            <a:spLocks noGrp="1"/>
          </p:cNvSpPr>
          <p:nvPr>
            <p:ph sz="quarter" idx="14"/>
          </p:nvPr>
        </p:nvSpPr>
        <p:spPr/>
        <p:txBody>
          <a:bodyPr/>
          <a:lstStyle/>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r>
              <a:rPr lang="en-US" sz="1800">
                <a:latin typeface="Consolas" panose="020B0609020204030204" pitchFamily="49" charset="0"/>
              </a:rPr>
              <a:t>#include &lt;</a:t>
            </a:r>
            <a:r>
              <a:rPr lang="en-US" sz="1800" err="1">
                <a:latin typeface="Consolas" panose="020B0609020204030204" pitchFamily="49" charset="0"/>
              </a:rPr>
              <a:t>stdio.h</a:t>
            </a:r>
            <a:r>
              <a:rPr lang="en-US" sz="1800">
                <a:latin typeface="Consolas" panose="020B0609020204030204" pitchFamily="49" charset="0"/>
              </a:rPr>
              <a:t>&gt;</a:t>
            </a:r>
          </a:p>
          <a:p>
            <a:endParaRPr lang="en-US" sz="1800">
              <a:latin typeface="Consolas" panose="020B0609020204030204" pitchFamily="49" charset="0"/>
            </a:endParaRPr>
          </a:p>
          <a:p>
            <a:r>
              <a:rPr lang="en-US" sz="1800">
                <a:latin typeface="Consolas" panose="020B0609020204030204" pitchFamily="49" charset="0"/>
              </a:rPr>
              <a:t>void greet() {</a:t>
            </a:r>
          </a:p>
          <a:p>
            <a:r>
              <a:rPr lang="en-US" sz="1800">
                <a:latin typeface="Consolas" panose="020B0609020204030204" pitchFamily="49" charset="0"/>
              </a:rPr>
              <a:t>    </a:t>
            </a:r>
            <a:r>
              <a:rPr lang="en-US" sz="1800" err="1">
                <a:latin typeface="Consolas" panose="020B0609020204030204" pitchFamily="49" charset="0"/>
              </a:rPr>
              <a:t>printf</a:t>
            </a:r>
            <a:r>
              <a:rPr lang="en-US" sz="1800">
                <a:latin typeface="Consolas" panose="020B0609020204030204" pitchFamily="49" charset="0"/>
              </a:rPr>
              <a:t>("Hello world\n");</a:t>
            </a:r>
          </a:p>
          <a:p>
            <a:r>
              <a:rPr lang="en-US" sz="1800">
                <a:latin typeface="Consolas" panose="020B0609020204030204" pitchFamily="49" charset="0"/>
              </a:rPr>
              <a:t>}</a:t>
            </a:r>
          </a:p>
          <a:p>
            <a:endParaRPr lang="en-US" sz="1800">
              <a:latin typeface="Consolas" panose="020B0609020204030204" pitchFamily="49" charset="0"/>
            </a:endParaRPr>
          </a:p>
          <a:p>
            <a:r>
              <a:rPr lang="en-US" sz="1800">
                <a:latin typeface="Consolas" panose="020B0609020204030204" pitchFamily="49" charset="0"/>
              </a:rPr>
              <a:t>int main(){</a:t>
            </a:r>
          </a:p>
          <a:p>
            <a:r>
              <a:rPr lang="en-US" sz="1800">
                <a:latin typeface="Consolas" panose="020B0609020204030204" pitchFamily="49" charset="0"/>
              </a:rPr>
              <a:t>    greet();</a:t>
            </a:r>
          </a:p>
          <a:p>
            <a:r>
              <a:rPr lang="en-US" sz="1800">
                <a:latin typeface="Consolas" panose="020B0609020204030204" pitchFamily="49" charset="0"/>
              </a:rPr>
              <a:t>}</a:t>
            </a:r>
          </a:p>
          <a:p>
            <a:endParaRPr lang="en-US"/>
          </a:p>
        </p:txBody>
      </p:sp>
      <p:sp>
        <p:nvSpPr>
          <p:cNvPr id="8" name="Speech Bubble: Rectangle with Corners Rounded 7">
            <a:extLst>
              <a:ext uri="{FF2B5EF4-FFF2-40B4-BE49-F238E27FC236}">
                <a16:creationId xmlns:a16="http://schemas.microsoft.com/office/drawing/2014/main" id="{14F23A6D-51F9-1096-3707-2ABCDEBA233E}"/>
              </a:ext>
            </a:extLst>
          </p:cNvPr>
          <p:cNvSpPr/>
          <p:nvPr/>
        </p:nvSpPr>
        <p:spPr>
          <a:xfrm>
            <a:off x="5906741" y="305960"/>
            <a:ext cx="1794093" cy="1739504"/>
          </a:xfrm>
          <a:prstGeom prst="wedgeRoundRectCallout">
            <a:avLst>
              <a:gd name="adj1" fmla="val -127276"/>
              <a:gd name="adj2" fmla="val 511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r>
              <a:rPr lang="cs-CZ" sz="1600">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 ******* </a:t>
            </a:r>
            <a:r>
              <a:rPr lang="cs-CZ" sz="1600">
                <a:latin typeface="Consolas" panose="020B0609020204030204" pitchFamily="49" charset="0"/>
                <a:cs typeface="Courier New" pitchFamily="49" charset="0"/>
              </a:rPr>
              <a:t> </a:t>
            </a:r>
            <a:endParaRPr lang="en-US" sz="1600">
              <a:latin typeface="Consolas" panose="020B0609020204030204" pitchFamily="49" charset="0"/>
              <a:cs typeface="Courier New" pitchFamily="49" charset="0"/>
            </a:endParaRP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endParaRPr lang="en-US" sz="1600"/>
          </a:p>
        </p:txBody>
      </p:sp>
      <p:sp>
        <p:nvSpPr>
          <p:cNvPr id="9" name="Speech Bubble: Rectangle with Corners Rounded 8">
            <a:extLst>
              <a:ext uri="{FF2B5EF4-FFF2-40B4-BE49-F238E27FC236}">
                <a16:creationId xmlns:a16="http://schemas.microsoft.com/office/drawing/2014/main" id="{23BF3C86-CD7E-F25F-30F9-6CB409CEC33C}"/>
              </a:ext>
            </a:extLst>
          </p:cNvPr>
          <p:cNvSpPr/>
          <p:nvPr/>
        </p:nvSpPr>
        <p:spPr>
          <a:xfrm>
            <a:off x="7809476" y="1128865"/>
            <a:ext cx="1794093" cy="1739504"/>
          </a:xfrm>
          <a:prstGeom prst="wedgeRoundRectCallout">
            <a:avLst>
              <a:gd name="adj1" fmla="val -177235"/>
              <a:gd name="adj2" fmla="val 225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O ******* O</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endParaRPr lang="en-US" sz="1600"/>
          </a:p>
        </p:txBody>
      </p:sp>
      <p:sp>
        <p:nvSpPr>
          <p:cNvPr id="10" name="Speech Bubble: Rectangle with Corners Rounded 9">
            <a:extLst>
              <a:ext uri="{FF2B5EF4-FFF2-40B4-BE49-F238E27FC236}">
                <a16:creationId xmlns:a16="http://schemas.microsoft.com/office/drawing/2014/main" id="{CE1105AA-4DBE-DBC9-6125-635A83B2763F}"/>
              </a:ext>
            </a:extLst>
          </p:cNvPr>
          <p:cNvSpPr/>
          <p:nvPr/>
        </p:nvSpPr>
        <p:spPr>
          <a:xfrm>
            <a:off x="9878673" y="2641367"/>
            <a:ext cx="1794093" cy="1739504"/>
          </a:xfrm>
          <a:prstGeom prst="wedgeRoundRectCallout">
            <a:avLst>
              <a:gd name="adj1" fmla="val -290775"/>
              <a:gd name="adj2" fmla="val -373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r>
              <a:rPr lang="cs-CZ" sz="1600">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 </a:t>
            </a:r>
            <a:r>
              <a:rPr lang="cs-CZ" sz="1600">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  </a:t>
            </a:r>
            <a:r>
              <a:rPr lang="cs-CZ" sz="1600">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a:t>
            </a:r>
          </a:p>
          <a:p>
            <a:r>
              <a:rPr lang="cs-CZ" sz="1600">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a:t>
            </a:r>
            <a:endParaRPr lang="cs-CZ" sz="1600">
              <a:latin typeface="Consolas" panose="020B0609020204030204" pitchFamily="49" charset="0"/>
              <a:cs typeface="Courier New" pitchFamily="49" charset="0"/>
            </a:endParaRPr>
          </a:p>
          <a:p>
            <a:r>
              <a:rPr lang="cs-CZ" sz="1600">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a:t>
            </a:r>
            <a:endParaRPr lang="en-US" sz="1600"/>
          </a:p>
        </p:txBody>
      </p:sp>
      <p:sp>
        <p:nvSpPr>
          <p:cNvPr id="5" name="Slide Number Placeholder 4">
            <a:extLst>
              <a:ext uri="{FF2B5EF4-FFF2-40B4-BE49-F238E27FC236}">
                <a16:creationId xmlns:a16="http://schemas.microsoft.com/office/drawing/2014/main" id="{E2577BEB-ED12-C572-18D3-908D15FDF49E}"/>
              </a:ext>
            </a:extLst>
          </p:cNvPr>
          <p:cNvSpPr>
            <a:spLocks noGrp="1"/>
          </p:cNvSpPr>
          <p:nvPr>
            <p:ph type="sldNum" sz="quarter" idx="12"/>
          </p:nvPr>
        </p:nvSpPr>
        <p:spPr/>
        <p:txBody>
          <a:bodyPr/>
          <a:lstStyle/>
          <a:p>
            <a:fld id="{DD144762-C3B5-42E9-94DB-4A2AA3CF9556}" type="slidenum">
              <a:rPr lang="cs-CZ" smtClean="0"/>
              <a:pPr/>
              <a:t>82</a:t>
            </a:fld>
            <a:endParaRPr lang="cs-CZ"/>
          </a:p>
        </p:txBody>
      </p:sp>
    </p:spTree>
    <p:extLst>
      <p:ext uri="{BB962C8B-B14F-4D97-AF65-F5344CB8AC3E}">
        <p14:creationId xmlns:p14="http://schemas.microsoft.com/office/powerpoint/2010/main" val="1766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690E-5B42-506D-8815-6531114E4767}"/>
              </a:ext>
            </a:extLst>
          </p:cNvPr>
          <p:cNvSpPr>
            <a:spLocks noGrp="1"/>
          </p:cNvSpPr>
          <p:nvPr>
            <p:ph type="title"/>
          </p:nvPr>
        </p:nvSpPr>
        <p:spPr/>
        <p:txBody>
          <a:bodyPr/>
          <a:lstStyle/>
          <a:p>
            <a:r>
              <a:rPr lang="en-US"/>
              <a:t>Code Guidelines</a:t>
            </a:r>
          </a:p>
        </p:txBody>
      </p:sp>
      <p:sp>
        <p:nvSpPr>
          <p:cNvPr id="3" name="Content Placeholder 2">
            <a:extLst>
              <a:ext uri="{FF2B5EF4-FFF2-40B4-BE49-F238E27FC236}">
                <a16:creationId xmlns:a16="http://schemas.microsoft.com/office/drawing/2014/main" id="{E792022F-0D7F-B044-2CAB-2EA175CCA2F6}"/>
              </a:ext>
            </a:extLst>
          </p:cNvPr>
          <p:cNvSpPr>
            <a:spLocks noGrp="1"/>
          </p:cNvSpPr>
          <p:nvPr>
            <p:ph sz="quarter" idx="13"/>
          </p:nvPr>
        </p:nvSpPr>
        <p:spPr>
          <a:xfrm>
            <a:off x="244131" y="1175712"/>
            <a:ext cx="6559792" cy="5066294"/>
          </a:xfrm>
        </p:spPr>
        <p:txBody>
          <a:bodyPr/>
          <a:lstStyle/>
          <a:p>
            <a:r>
              <a:rPr lang="en-US"/>
              <a:t>Assume we are in a </a:t>
            </a:r>
            <a:r>
              <a:rPr lang="en-US" b="1"/>
              <a:t>big team </a:t>
            </a:r>
            <a:r>
              <a:rPr lang="en-US"/>
              <a:t>working on a </a:t>
            </a:r>
            <a:r>
              <a:rPr lang="en-US" b="1"/>
              <a:t>big project</a:t>
            </a:r>
          </a:p>
          <a:p>
            <a:r>
              <a:rPr lang="en-US">
                <a:sym typeface="Wingdings" panose="05000000000000000000" pitchFamily="2" charset="2"/>
              </a:rPr>
              <a:t> Working program is not enough</a:t>
            </a:r>
          </a:p>
          <a:p>
            <a:r>
              <a:rPr lang="en-US">
                <a:sym typeface="Wingdings" panose="05000000000000000000" pitchFamily="2" charset="2"/>
              </a:rPr>
              <a:t> Code should be maintainable (=readable)</a:t>
            </a:r>
          </a:p>
          <a:p>
            <a:endParaRPr lang="en-US" b="1"/>
          </a:p>
          <a:p>
            <a:r>
              <a:rPr lang="en-US" b="1"/>
              <a:t>Six unforgivable courses</a:t>
            </a:r>
          </a:p>
          <a:p>
            <a:r>
              <a:rPr lang="en-US">
                <a:hlinkClick r:id="rId2"/>
              </a:rPr>
              <a:t>https://teaching.ms.mff.cuni.cz/nswi170-web/pages/labs/coding/</a:t>
            </a:r>
            <a:endParaRPr lang="en-US"/>
          </a:p>
          <a:p>
            <a:endParaRPr lang="en-US"/>
          </a:p>
          <a:p>
            <a:r>
              <a:rPr lang="en-US"/>
              <a:t>NPRG043: Best practices in programming</a:t>
            </a:r>
            <a:endParaRPr lang="en-US" b="1"/>
          </a:p>
          <a:p>
            <a:r>
              <a:rPr lang="en-US"/>
              <a:t>NPRG024: Design patterns</a:t>
            </a:r>
          </a:p>
          <a:p>
            <a:endParaRPr lang="en-US"/>
          </a:p>
        </p:txBody>
      </p:sp>
      <p:sp>
        <p:nvSpPr>
          <p:cNvPr id="5" name="Content Placeholder 4">
            <a:extLst>
              <a:ext uri="{FF2B5EF4-FFF2-40B4-BE49-F238E27FC236}">
                <a16:creationId xmlns:a16="http://schemas.microsoft.com/office/drawing/2014/main" id="{699D9259-3923-58D2-1BE3-41CDCC839E2F}"/>
              </a:ext>
            </a:extLst>
          </p:cNvPr>
          <p:cNvSpPr>
            <a:spLocks noGrp="1"/>
          </p:cNvSpPr>
          <p:nvPr>
            <p:ph sz="quarter" idx="14"/>
          </p:nvPr>
        </p:nvSpPr>
        <p:spPr/>
        <p:txBody>
          <a:bodyPr/>
          <a:lstStyle/>
          <a:p>
            <a:endParaRPr lang="en-US"/>
          </a:p>
        </p:txBody>
      </p:sp>
      <p:pic>
        <p:nvPicPr>
          <p:cNvPr id="1032" name="Picture 8" descr="Programming Memes for Coding Geeks (July 14, 2024) - Memebase - Funny Memes">
            <a:extLst>
              <a:ext uri="{FF2B5EF4-FFF2-40B4-BE49-F238E27FC236}">
                <a16:creationId xmlns:a16="http://schemas.microsoft.com/office/drawing/2014/main" id="{9AC6E66C-4497-BE21-65F3-9B3AAACDC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158" y="2802194"/>
            <a:ext cx="6901842" cy="36234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20522A4-A7B0-653D-A03C-16A57DA10C32}"/>
              </a:ext>
            </a:extLst>
          </p:cNvPr>
          <p:cNvSpPr>
            <a:spLocks noGrp="1"/>
          </p:cNvSpPr>
          <p:nvPr>
            <p:ph type="sldNum" sz="quarter" idx="12"/>
          </p:nvPr>
        </p:nvSpPr>
        <p:spPr/>
        <p:txBody>
          <a:bodyPr/>
          <a:lstStyle/>
          <a:p>
            <a:fld id="{DD144762-C3B5-42E9-94DB-4A2AA3CF9556}" type="slidenum">
              <a:rPr lang="cs-CZ" smtClean="0"/>
              <a:pPr/>
              <a:t>83</a:t>
            </a:fld>
            <a:endParaRPr lang="cs-CZ"/>
          </a:p>
        </p:txBody>
      </p:sp>
    </p:spTree>
    <p:extLst>
      <p:ext uri="{BB962C8B-B14F-4D97-AF65-F5344CB8AC3E}">
        <p14:creationId xmlns:p14="http://schemas.microsoft.com/office/powerpoint/2010/main" val="41003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2B4F-F220-5CB6-69F3-F033FB1A84FE}"/>
              </a:ext>
            </a:extLst>
          </p:cNvPr>
          <p:cNvSpPr>
            <a:spLocks noGrp="1"/>
          </p:cNvSpPr>
          <p:nvPr>
            <p:ph type="title"/>
          </p:nvPr>
        </p:nvSpPr>
        <p:spPr/>
        <p:txBody>
          <a:bodyPr/>
          <a:lstStyle/>
          <a:p>
            <a:r>
              <a:rPr lang="en-US"/>
              <a:t>Rule 0: Consistency</a:t>
            </a:r>
          </a:p>
        </p:txBody>
      </p:sp>
      <p:sp>
        <p:nvSpPr>
          <p:cNvPr id="3" name="Content Placeholder 2">
            <a:extLst>
              <a:ext uri="{FF2B5EF4-FFF2-40B4-BE49-F238E27FC236}">
                <a16:creationId xmlns:a16="http://schemas.microsoft.com/office/drawing/2014/main" id="{DDB3A458-3201-D490-EA9E-E3AE0075BA1E}"/>
              </a:ext>
            </a:extLst>
          </p:cNvPr>
          <p:cNvSpPr>
            <a:spLocks noGrp="1"/>
          </p:cNvSpPr>
          <p:nvPr>
            <p:ph sz="quarter" idx="13"/>
          </p:nvPr>
        </p:nvSpPr>
        <p:spPr>
          <a:xfrm>
            <a:off x="244131" y="1175712"/>
            <a:ext cx="9325382" cy="5066294"/>
          </a:xfrm>
        </p:spPr>
        <p:txBody>
          <a:bodyPr>
            <a:normAutofit fontScale="85000" lnSpcReduction="20000"/>
          </a:bodyPr>
          <a:lstStyle/>
          <a:p>
            <a:r>
              <a:rPr lang="en-US" b="1"/>
              <a:t>Use English naming</a:t>
            </a:r>
          </a:p>
          <a:p>
            <a:r>
              <a:rPr lang="en-US">
                <a:sym typeface="Wingdings" panose="05000000000000000000" pitchFamily="2" charset="2"/>
              </a:rPr>
              <a:t> </a:t>
            </a:r>
            <a:r>
              <a:rPr lang="en-US" err="1">
                <a:latin typeface="Consolas" panose="020B0609020204030204" pitchFamily="49" charset="0"/>
                <a:sym typeface="Wingdings" panose="05000000000000000000" pitchFamily="2" charset="2"/>
              </a:rPr>
              <a:t>cas</a:t>
            </a:r>
            <a:r>
              <a:rPr lang="en-US">
                <a:latin typeface="Consolas" panose="020B0609020204030204" pitchFamily="49" charset="0"/>
                <a:sym typeface="Wingdings" panose="05000000000000000000" pitchFamily="2" charset="2"/>
              </a:rPr>
              <a:t>, </a:t>
            </a:r>
            <a:r>
              <a:rPr lang="en-US" err="1">
                <a:latin typeface="Consolas" panose="020B0609020204030204" pitchFamily="49" charset="0"/>
                <a:sym typeface="Wingdings" panose="05000000000000000000" pitchFamily="2" charset="2"/>
              </a:rPr>
              <a:t>tlacitko</a:t>
            </a:r>
            <a:r>
              <a:rPr lang="en-US">
                <a:latin typeface="Consolas" panose="020B0609020204030204" pitchFamily="49" charset="0"/>
                <a:sym typeface="Wingdings" panose="05000000000000000000" pitchFamily="2" charset="2"/>
              </a:rPr>
              <a:t>, </a:t>
            </a:r>
            <a:r>
              <a:rPr lang="en-US" err="1">
                <a:latin typeface="Consolas" panose="020B0609020204030204" pitchFamily="49" charset="0"/>
                <a:sym typeface="Wingdings" panose="05000000000000000000" pitchFamily="2" charset="2"/>
              </a:rPr>
              <a:t>currCas</a:t>
            </a:r>
            <a:endParaRPr lang="en-US">
              <a:latin typeface="Consolas" panose="020B0609020204030204" pitchFamily="49" charset="0"/>
              <a:sym typeface="Wingdings" panose="05000000000000000000" pitchFamily="2" charset="2"/>
            </a:endParaRPr>
          </a:p>
          <a:p>
            <a:r>
              <a:rPr lang="en-US">
                <a:sym typeface="Wingdings" panose="05000000000000000000" pitchFamily="2" charset="2"/>
              </a:rPr>
              <a:t> </a:t>
            </a:r>
            <a:r>
              <a:rPr lang="en-US">
                <a:latin typeface="Consolas" panose="020B0609020204030204" pitchFamily="49" charset="0"/>
                <a:sym typeface="Wingdings" panose="05000000000000000000" pitchFamily="2" charset="2"/>
              </a:rPr>
              <a:t>time, button, </a:t>
            </a:r>
            <a:r>
              <a:rPr lang="en-US" err="1">
                <a:latin typeface="Consolas" panose="020B0609020204030204" pitchFamily="49" charset="0"/>
                <a:sym typeface="Wingdings" panose="05000000000000000000" pitchFamily="2" charset="2"/>
              </a:rPr>
              <a:t>currentButton</a:t>
            </a:r>
            <a:endParaRPr lang="en-US">
              <a:sym typeface="Wingdings" panose="05000000000000000000" pitchFamily="2" charset="2"/>
            </a:endParaRPr>
          </a:p>
          <a:p>
            <a:endParaRPr lang="en-US"/>
          </a:p>
          <a:p>
            <a:r>
              <a:rPr lang="en-US" b="1"/>
              <a:t>Consistency with your/team’s code</a:t>
            </a:r>
          </a:p>
          <a:p>
            <a:r>
              <a:rPr lang="en-US" err="1">
                <a:latin typeface="Consolas" panose="020B0609020204030204" pitchFamily="49" charset="0"/>
              </a:rPr>
              <a:t>ledState</a:t>
            </a:r>
            <a:r>
              <a:rPr lang="en-US">
                <a:latin typeface="Consolas" panose="020B0609020204030204" pitchFamily="49" charset="0"/>
              </a:rPr>
              <a:t> vs. </a:t>
            </a:r>
            <a:r>
              <a:rPr lang="en-US" err="1">
                <a:latin typeface="Consolas" panose="020B0609020204030204" pitchFamily="49" charset="0"/>
              </a:rPr>
              <a:t>Led_state</a:t>
            </a:r>
            <a:r>
              <a:rPr lang="en-US">
                <a:latin typeface="Consolas" panose="020B0609020204030204" pitchFamily="49" charset="0"/>
              </a:rPr>
              <a:t> vs. </a:t>
            </a:r>
            <a:r>
              <a:rPr lang="en-US" err="1">
                <a:latin typeface="Consolas" panose="020B0609020204030204" pitchFamily="49" charset="0"/>
              </a:rPr>
              <a:t>LEDState</a:t>
            </a:r>
            <a:endParaRPr lang="en-US">
              <a:latin typeface="Consolas" panose="020B0609020204030204" pitchFamily="49" charset="0"/>
            </a:endParaRPr>
          </a:p>
          <a:p>
            <a:endParaRPr lang="en-US"/>
          </a:p>
          <a:p>
            <a:r>
              <a:rPr lang="en-US" b="1"/>
              <a:t>Use descriptive names</a:t>
            </a:r>
            <a:endParaRPr lang="en-US"/>
          </a:p>
          <a:p>
            <a:r>
              <a:rPr lang="en-US">
                <a:sym typeface="Wingdings" panose="05000000000000000000" pitchFamily="2" charset="2"/>
              </a:rPr>
              <a:t> </a:t>
            </a:r>
            <a:r>
              <a:rPr lang="en-US">
                <a:latin typeface="Consolas" panose="020B0609020204030204" pitchFamily="49" charset="0"/>
                <a:sym typeface="Wingdings" panose="05000000000000000000" pitchFamily="2" charset="2"/>
              </a:rPr>
              <a:t>data, stuff, var1</a:t>
            </a:r>
          </a:p>
          <a:p>
            <a:r>
              <a:rPr lang="en-US">
                <a:sym typeface="Wingdings" panose="05000000000000000000" pitchFamily="2" charset="2"/>
              </a:rPr>
              <a:t> </a:t>
            </a:r>
            <a:r>
              <a:rPr lang="en-US" err="1">
                <a:latin typeface="Consolas" panose="020B0609020204030204" pitchFamily="49" charset="0"/>
                <a:sym typeface="Wingdings" panose="05000000000000000000" pitchFamily="2" charset="2"/>
              </a:rPr>
              <a:t>buttonState</a:t>
            </a:r>
            <a:r>
              <a:rPr lang="en-US">
                <a:latin typeface="Consolas" panose="020B0609020204030204" pitchFamily="49" charset="0"/>
                <a:sym typeface="Wingdings" panose="05000000000000000000" pitchFamily="2" charset="2"/>
              </a:rPr>
              <a:t>, </a:t>
            </a:r>
            <a:r>
              <a:rPr lang="en-US" err="1">
                <a:latin typeface="Consolas" panose="020B0609020204030204" pitchFamily="49" charset="0"/>
                <a:sym typeface="Wingdings" panose="05000000000000000000" pitchFamily="2" charset="2"/>
              </a:rPr>
              <a:t>sensor_value</a:t>
            </a:r>
            <a:endParaRPr lang="en-US">
              <a:latin typeface="Consolas" panose="020B0609020204030204" pitchFamily="49" charset="0"/>
              <a:sym typeface="Wingdings" panose="05000000000000000000" pitchFamily="2" charset="2"/>
            </a:endParaRPr>
          </a:p>
          <a:p>
            <a:endParaRPr lang="en-US"/>
          </a:p>
          <a:p>
            <a:r>
              <a:rPr lang="en-US" b="1"/>
              <a:t>No abbreviations</a:t>
            </a:r>
            <a:r>
              <a:rPr lang="en-US"/>
              <a:t> </a:t>
            </a:r>
          </a:p>
          <a:p>
            <a:r>
              <a:rPr lang="en-US">
                <a:sym typeface="Wingdings" panose="05000000000000000000" pitchFamily="2" charset="2"/>
              </a:rPr>
              <a:t> </a:t>
            </a:r>
            <a:r>
              <a:rPr lang="en-US">
                <a:latin typeface="Consolas" panose="020B0609020204030204" pitchFamily="49" charset="0"/>
                <a:sym typeface="Wingdings" panose="05000000000000000000" pitchFamily="2" charset="2"/>
              </a:rPr>
              <a:t>mv, </a:t>
            </a:r>
            <a:r>
              <a:rPr lang="en-US" err="1">
                <a:latin typeface="Consolas" panose="020B0609020204030204" pitchFamily="49" charset="0"/>
                <a:sym typeface="Wingdings" panose="05000000000000000000" pitchFamily="2" charset="2"/>
              </a:rPr>
              <a:t>tmpx</a:t>
            </a:r>
            <a:r>
              <a:rPr lang="en-US">
                <a:latin typeface="Consolas" panose="020B0609020204030204" pitchFamily="49" charset="0"/>
                <a:sym typeface="Wingdings" panose="05000000000000000000" pitchFamily="2" charset="2"/>
              </a:rPr>
              <a:t>, </a:t>
            </a:r>
            <a:r>
              <a:rPr lang="en-US" err="1">
                <a:latin typeface="Consolas" panose="020B0609020204030204" pitchFamily="49" charset="0"/>
                <a:sym typeface="Wingdings" panose="05000000000000000000" pitchFamily="2" charset="2"/>
              </a:rPr>
              <a:t>dly</a:t>
            </a:r>
            <a:endParaRPr lang="en-US">
              <a:latin typeface="Consolas" panose="020B0609020204030204" pitchFamily="49" charset="0"/>
              <a:sym typeface="Wingdings" panose="05000000000000000000" pitchFamily="2" charset="2"/>
            </a:endParaRPr>
          </a:p>
          <a:p>
            <a:r>
              <a:rPr lang="en-US">
                <a:sym typeface="Wingdings" panose="05000000000000000000" pitchFamily="2" charset="2"/>
              </a:rPr>
              <a:t>( </a:t>
            </a:r>
            <a:r>
              <a:rPr lang="en-US" err="1">
                <a:latin typeface="Consolas" panose="020B0609020204030204" pitchFamily="49" charset="0"/>
                <a:sym typeface="Wingdings" panose="05000000000000000000" pitchFamily="2" charset="2"/>
              </a:rPr>
              <a:t>idx</a:t>
            </a:r>
            <a:r>
              <a:rPr lang="en-US">
                <a:latin typeface="Consolas" panose="020B0609020204030204" pitchFamily="49" charset="0"/>
                <a:sym typeface="Wingdings" panose="05000000000000000000" pitchFamily="2" charset="2"/>
              </a:rPr>
              <a:t>, </a:t>
            </a:r>
            <a:r>
              <a:rPr lang="en-US" err="1">
                <a:latin typeface="Consolas" panose="020B0609020204030204" pitchFamily="49" charset="0"/>
                <a:sym typeface="Wingdings" panose="05000000000000000000" pitchFamily="2" charset="2"/>
              </a:rPr>
              <a:t>i</a:t>
            </a:r>
            <a:r>
              <a:rPr lang="en-US">
                <a:latin typeface="Consolas" panose="020B0609020204030204" pitchFamily="49" charset="0"/>
                <a:sym typeface="Wingdings" panose="05000000000000000000" pitchFamily="2" charset="2"/>
              </a:rPr>
              <a:t> (in for loops))</a:t>
            </a:r>
          </a:p>
          <a:p>
            <a:endParaRPr lang="en-US"/>
          </a:p>
          <a:p>
            <a:r>
              <a:rPr lang="en-US" b="1"/>
              <a:t>Self-check</a:t>
            </a:r>
          </a:p>
          <a:p>
            <a:pPr marL="342900" indent="-342900">
              <a:buFont typeface="Wingdings" panose="05000000000000000000" pitchFamily="2" charset="2"/>
              <a:buChar char="þ"/>
            </a:pPr>
            <a:r>
              <a:rPr lang="en-US">
                <a:sym typeface="Wingdings" panose="05000000000000000000" pitchFamily="2" charset="2"/>
              </a:rPr>
              <a:t>English</a:t>
            </a:r>
          </a:p>
          <a:p>
            <a:pPr marL="342900" indent="-342900">
              <a:buFont typeface="Wingdings" panose="05000000000000000000" pitchFamily="2" charset="2"/>
              <a:buChar char="þ"/>
            </a:pPr>
            <a:r>
              <a:rPr lang="en-US">
                <a:sym typeface="Wingdings" panose="05000000000000000000" pitchFamily="2" charset="2"/>
              </a:rPr>
              <a:t>Same naming style</a:t>
            </a:r>
          </a:p>
          <a:p>
            <a:pPr marL="342900" indent="-342900">
              <a:buFont typeface="Wingdings" panose="05000000000000000000" pitchFamily="2" charset="2"/>
              <a:buChar char="þ"/>
            </a:pPr>
            <a:r>
              <a:rPr lang="en-US">
                <a:sym typeface="Wingdings" panose="05000000000000000000" pitchFamily="2" charset="2"/>
              </a:rPr>
              <a:t>My colleague immediately understands my code</a:t>
            </a:r>
            <a:endParaRPr lang="en-US"/>
          </a:p>
        </p:txBody>
      </p:sp>
      <p:sp>
        <p:nvSpPr>
          <p:cNvPr id="4" name="Content Placeholder 3">
            <a:extLst>
              <a:ext uri="{FF2B5EF4-FFF2-40B4-BE49-F238E27FC236}">
                <a16:creationId xmlns:a16="http://schemas.microsoft.com/office/drawing/2014/main" id="{51573A36-0E8A-6D1A-0608-6713567846C9}"/>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740AF8F6-558B-FF38-543D-82B473C6A68A}"/>
              </a:ext>
            </a:extLst>
          </p:cNvPr>
          <p:cNvSpPr>
            <a:spLocks noGrp="1"/>
          </p:cNvSpPr>
          <p:nvPr>
            <p:ph type="sldNum" sz="quarter" idx="12"/>
          </p:nvPr>
        </p:nvSpPr>
        <p:spPr/>
        <p:txBody>
          <a:bodyPr/>
          <a:lstStyle/>
          <a:p>
            <a:fld id="{DD144762-C3B5-42E9-94DB-4A2AA3CF9556}" type="slidenum">
              <a:rPr lang="cs-CZ" smtClean="0"/>
              <a:pPr/>
              <a:t>84</a:t>
            </a:fld>
            <a:endParaRPr lang="cs-CZ"/>
          </a:p>
        </p:txBody>
      </p:sp>
    </p:spTree>
    <p:extLst>
      <p:ext uri="{BB962C8B-B14F-4D97-AF65-F5344CB8AC3E}">
        <p14:creationId xmlns:p14="http://schemas.microsoft.com/office/powerpoint/2010/main" val="326231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A9F5-FB50-8A49-201D-29242EC0DA23}"/>
              </a:ext>
            </a:extLst>
          </p:cNvPr>
          <p:cNvSpPr>
            <a:spLocks noGrp="1"/>
          </p:cNvSpPr>
          <p:nvPr>
            <p:ph type="title"/>
          </p:nvPr>
        </p:nvSpPr>
        <p:spPr/>
        <p:txBody>
          <a:bodyPr/>
          <a:lstStyle/>
          <a:p>
            <a:r>
              <a:rPr lang="en-US"/>
              <a:t>Rule 0: Consistency - Example</a:t>
            </a:r>
          </a:p>
        </p:txBody>
      </p:sp>
      <p:sp>
        <p:nvSpPr>
          <p:cNvPr id="3" name="Content Placeholder 2">
            <a:extLst>
              <a:ext uri="{FF2B5EF4-FFF2-40B4-BE49-F238E27FC236}">
                <a16:creationId xmlns:a16="http://schemas.microsoft.com/office/drawing/2014/main" id="{09F77328-9023-1BE8-09BA-E40E3E264FA9}"/>
              </a:ext>
            </a:extLst>
          </p:cNvPr>
          <p:cNvSpPr>
            <a:spLocks noGrp="1"/>
          </p:cNvSpPr>
          <p:nvPr>
            <p:ph sz="quarter" idx="13"/>
          </p:nvPr>
        </p:nvSpPr>
        <p:spPr>
          <a:xfrm>
            <a:off x="244130" y="1175712"/>
            <a:ext cx="9986285" cy="5066294"/>
          </a:xfrm>
        </p:spPr>
        <p:txBody>
          <a:bodyPr/>
          <a:lstStyle/>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endParaRPr lang="en-US">
              <a:latin typeface="Consolas" panose="020B0609020204030204" pitchFamily="49" charset="0"/>
            </a:endParaRPr>
          </a:p>
          <a:p>
            <a:r>
              <a:rPr lang="en-US" err="1">
                <a:latin typeface="Consolas" panose="020B0609020204030204" pitchFamily="49" charset="0"/>
              </a:rPr>
              <a:t>constexpr</a:t>
            </a:r>
            <a:r>
              <a:rPr lang="en-US">
                <a:latin typeface="Consolas" panose="020B0609020204030204" pitchFamily="49" charset="0"/>
              </a:rPr>
              <a:t>  int </a:t>
            </a:r>
            <a:r>
              <a:rPr lang="en-US" err="1">
                <a:latin typeface="Consolas" panose="020B0609020204030204" pitchFamily="49" charset="0"/>
              </a:rPr>
              <a:t>ButtonAr</a:t>
            </a:r>
            <a:r>
              <a:rPr lang="en-US">
                <a:latin typeface="Consolas" panose="020B0609020204030204" pitchFamily="49" charset="0"/>
              </a:rPr>
              <a:t>[3] = {button1_pin ,button2_pin ,button3_pin };</a:t>
            </a:r>
          </a:p>
          <a:p>
            <a:r>
              <a:rPr lang="en-US" err="1">
                <a:latin typeface="Consolas" panose="020B0609020204030204" pitchFamily="49" charset="0"/>
              </a:rPr>
              <a:t>constexpr</a:t>
            </a:r>
            <a:r>
              <a:rPr lang="en-US">
                <a:latin typeface="Consolas" panose="020B0609020204030204" pitchFamily="49" charset="0"/>
              </a:rPr>
              <a:t>  int </a:t>
            </a:r>
            <a:r>
              <a:rPr lang="en-US" err="1">
                <a:latin typeface="Consolas" panose="020B0609020204030204" pitchFamily="49" charset="0"/>
              </a:rPr>
              <a:t>PocetButt</a:t>
            </a:r>
            <a:r>
              <a:rPr lang="en-US">
                <a:latin typeface="Consolas" panose="020B0609020204030204" pitchFamily="49" charset="0"/>
              </a:rPr>
              <a:t> = </a:t>
            </a:r>
            <a:r>
              <a:rPr lang="en-US" err="1">
                <a:latin typeface="Consolas" panose="020B0609020204030204" pitchFamily="49" charset="0"/>
              </a:rPr>
              <a:t>sizeof</a:t>
            </a:r>
            <a:r>
              <a:rPr lang="en-US">
                <a:latin typeface="Consolas" panose="020B0609020204030204" pitchFamily="49" charset="0"/>
              </a:rPr>
              <a:t>(</a:t>
            </a:r>
            <a:r>
              <a:rPr lang="en-US" err="1">
                <a:latin typeface="Consolas" panose="020B0609020204030204" pitchFamily="49" charset="0"/>
              </a:rPr>
              <a:t>ButtonAr</a:t>
            </a:r>
            <a:r>
              <a:rPr lang="en-US">
                <a:latin typeface="Consolas" panose="020B0609020204030204" pitchFamily="49" charset="0"/>
              </a:rPr>
              <a:t>) / </a:t>
            </a:r>
            <a:r>
              <a:rPr lang="en-US" err="1">
                <a:latin typeface="Consolas" panose="020B0609020204030204" pitchFamily="49" charset="0"/>
              </a:rPr>
              <a:t>sizeof</a:t>
            </a:r>
            <a:r>
              <a:rPr lang="en-US">
                <a:latin typeface="Consolas" panose="020B0609020204030204" pitchFamily="49" charset="0"/>
              </a:rPr>
              <a:t>(</a:t>
            </a:r>
            <a:r>
              <a:rPr lang="en-US" err="1">
                <a:latin typeface="Consolas" panose="020B0609020204030204" pitchFamily="49" charset="0"/>
              </a:rPr>
              <a:t>ButtonAr</a:t>
            </a:r>
            <a:r>
              <a:rPr lang="en-US">
                <a:latin typeface="Consolas" panose="020B0609020204030204" pitchFamily="49" charset="0"/>
              </a:rPr>
              <a:t>[0]);</a:t>
            </a:r>
          </a:p>
        </p:txBody>
      </p:sp>
      <p:sp>
        <p:nvSpPr>
          <p:cNvPr id="4" name="Content Placeholder 3">
            <a:extLst>
              <a:ext uri="{FF2B5EF4-FFF2-40B4-BE49-F238E27FC236}">
                <a16:creationId xmlns:a16="http://schemas.microsoft.com/office/drawing/2014/main" id="{33E486D0-AC0B-AD5B-5C15-B54C687D59E9}"/>
              </a:ext>
            </a:extLst>
          </p:cNvPr>
          <p:cNvSpPr>
            <a:spLocks noGrp="1"/>
          </p:cNvSpPr>
          <p:nvPr>
            <p:ph sz="quarter" idx="14"/>
          </p:nvPr>
        </p:nvSpPr>
        <p:spPr/>
        <p:txBody>
          <a:bodyPr/>
          <a:lstStyle/>
          <a:p>
            <a:endParaRPr lang="en-US"/>
          </a:p>
        </p:txBody>
      </p:sp>
      <p:sp>
        <p:nvSpPr>
          <p:cNvPr id="5" name="Speech Bubble: Rectangle with Corners Rounded 4">
            <a:extLst>
              <a:ext uri="{FF2B5EF4-FFF2-40B4-BE49-F238E27FC236}">
                <a16:creationId xmlns:a16="http://schemas.microsoft.com/office/drawing/2014/main" id="{0B3FE13F-A19A-61D8-E040-0AD2958F0964}"/>
              </a:ext>
            </a:extLst>
          </p:cNvPr>
          <p:cNvSpPr/>
          <p:nvPr/>
        </p:nvSpPr>
        <p:spPr>
          <a:xfrm>
            <a:off x="6096000" y="1174474"/>
            <a:ext cx="3183802" cy="535393"/>
          </a:xfrm>
          <a:prstGeom prst="wedgeRoundRectCallout">
            <a:avLst>
              <a:gd name="adj1" fmla="val -49559"/>
              <a:gd name="adj2" fmla="val 1480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Any problems with the code?</a:t>
            </a:r>
          </a:p>
        </p:txBody>
      </p:sp>
      <p:sp>
        <p:nvSpPr>
          <p:cNvPr id="6" name="Slide Number Placeholder 5">
            <a:extLst>
              <a:ext uri="{FF2B5EF4-FFF2-40B4-BE49-F238E27FC236}">
                <a16:creationId xmlns:a16="http://schemas.microsoft.com/office/drawing/2014/main" id="{B96570C2-C867-66AA-4603-4D10C26CFD5C}"/>
              </a:ext>
            </a:extLst>
          </p:cNvPr>
          <p:cNvSpPr>
            <a:spLocks noGrp="1"/>
          </p:cNvSpPr>
          <p:nvPr>
            <p:ph type="sldNum" sz="quarter" idx="12"/>
          </p:nvPr>
        </p:nvSpPr>
        <p:spPr/>
        <p:txBody>
          <a:bodyPr/>
          <a:lstStyle/>
          <a:p>
            <a:fld id="{DD144762-C3B5-42E9-94DB-4A2AA3CF9556}" type="slidenum">
              <a:rPr lang="cs-CZ" smtClean="0"/>
              <a:pPr/>
              <a:t>85</a:t>
            </a:fld>
            <a:endParaRPr lang="cs-CZ"/>
          </a:p>
        </p:txBody>
      </p:sp>
    </p:spTree>
    <p:extLst>
      <p:ext uri="{BB962C8B-B14F-4D97-AF65-F5344CB8AC3E}">
        <p14:creationId xmlns:p14="http://schemas.microsoft.com/office/powerpoint/2010/main" val="20220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613B-9CA2-4F40-6563-9002BB6A1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9E03E-699A-F7FD-3BFA-4EEA02706643}"/>
              </a:ext>
            </a:extLst>
          </p:cNvPr>
          <p:cNvSpPr>
            <a:spLocks noGrp="1"/>
          </p:cNvSpPr>
          <p:nvPr>
            <p:ph type="title"/>
          </p:nvPr>
        </p:nvSpPr>
        <p:spPr/>
        <p:txBody>
          <a:bodyPr/>
          <a:lstStyle/>
          <a:p>
            <a:r>
              <a:rPr lang="en-US"/>
              <a:t>Mysterious Function 1 - Arrays</a:t>
            </a:r>
          </a:p>
        </p:txBody>
      </p:sp>
      <p:sp>
        <p:nvSpPr>
          <p:cNvPr id="3" name="Content Placeholder 2">
            <a:extLst>
              <a:ext uri="{FF2B5EF4-FFF2-40B4-BE49-F238E27FC236}">
                <a16:creationId xmlns:a16="http://schemas.microsoft.com/office/drawing/2014/main" id="{A837F48E-CF0A-B005-75E5-86F5AE5F5F6B}"/>
              </a:ext>
            </a:extLst>
          </p:cNvPr>
          <p:cNvSpPr>
            <a:spLocks noGrp="1"/>
          </p:cNvSpPr>
          <p:nvPr>
            <p:ph sz="quarter" idx="13"/>
          </p:nvPr>
        </p:nvSpPr>
        <p:spPr>
          <a:xfrm>
            <a:off x="244130" y="1175712"/>
            <a:ext cx="9913857" cy="5066294"/>
          </a:xfrm>
        </p:spPr>
        <p:txBody>
          <a:bodyPr>
            <a:normAutofit fontScale="92500" lnSpcReduction="10000"/>
          </a:bodyPr>
          <a:lstStyle/>
          <a:p>
            <a:r>
              <a:rPr lang="cs-CZ">
                <a:latin typeface="Consolas" panose="020B0609020204030204" pitchFamily="49" charset="0"/>
              </a:rPr>
              <a:t>#include &lt;</a:t>
            </a:r>
            <a:r>
              <a:rPr lang="en-US" err="1">
                <a:latin typeface="Consolas" panose="020B0609020204030204" pitchFamily="49" charset="0"/>
              </a:rPr>
              <a:t>stdio.h</a:t>
            </a:r>
            <a:r>
              <a:rPr lang="cs-CZ">
                <a:latin typeface="Consolas" panose="020B0609020204030204" pitchFamily="49" charset="0"/>
              </a:rPr>
              <a:t>&gt;</a:t>
            </a:r>
          </a:p>
          <a:p>
            <a:endParaRPr lang="cs-CZ">
              <a:latin typeface="Consolas" panose="020B0609020204030204" pitchFamily="49" charset="0"/>
            </a:endParaRPr>
          </a:p>
          <a:p>
            <a:r>
              <a:rPr lang="cs-CZ" err="1">
                <a:latin typeface="Consolas" panose="020B0609020204030204" pitchFamily="49" charset="0"/>
              </a:rPr>
              <a:t>int</a:t>
            </a:r>
            <a:r>
              <a:rPr lang="cs-CZ">
                <a:latin typeface="Consolas" panose="020B0609020204030204" pitchFamily="49" charset="0"/>
              </a:rPr>
              <a:t> fn1(</a:t>
            </a:r>
            <a:r>
              <a:rPr lang="cs-CZ" b="1" err="1">
                <a:latin typeface="Consolas" panose="020B0609020204030204" pitchFamily="49" charset="0"/>
              </a:rPr>
              <a:t>int</a:t>
            </a:r>
            <a:r>
              <a:rPr lang="cs-CZ" b="1">
                <a:latin typeface="Consolas" panose="020B0609020204030204" pitchFamily="49" charset="0"/>
              </a:rPr>
              <a:t> </a:t>
            </a:r>
            <a:r>
              <a:rPr lang="cs-CZ" b="1" err="1">
                <a:latin typeface="Consolas" panose="020B0609020204030204" pitchFamily="49" charset="0"/>
              </a:rPr>
              <a:t>array</a:t>
            </a:r>
            <a:r>
              <a:rPr lang="cs-CZ" b="1">
                <a:latin typeface="Consolas" panose="020B0609020204030204" pitchFamily="49" charset="0"/>
              </a:rPr>
              <a:t>[], </a:t>
            </a:r>
            <a:r>
              <a:rPr lang="cs-CZ" b="1" err="1">
                <a:latin typeface="Consolas" panose="020B0609020204030204" pitchFamily="49" charset="0"/>
              </a:rPr>
              <a:t>int</a:t>
            </a:r>
            <a:r>
              <a:rPr lang="cs-CZ" b="1">
                <a:latin typeface="Consolas" panose="020B0609020204030204" pitchFamily="49" charset="0"/>
              </a:rPr>
              <a:t> </a:t>
            </a:r>
            <a:r>
              <a:rPr lang="cs-CZ" b="1" err="1">
                <a:latin typeface="Consolas" panose="020B0609020204030204" pitchFamily="49" charset="0"/>
              </a:rPr>
              <a:t>length</a:t>
            </a:r>
            <a:r>
              <a:rPr lang="cs-CZ">
                <a:latin typeface="Consolas" panose="020B0609020204030204" pitchFamily="49" charset="0"/>
              </a:rPr>
              <a:t>) {</a:t>
            </a:r>
          </a:p>
          <a:p>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res = 0;</a:t>
            </a:r>
          </a:p>
          <a:p>
            <a:r>
              <a:rPr lang="cs-CZ">
                <a:latin typeface="Consolas" panose="020B0609020204030204" pitchFamily="49" charset="0"/>
              </a:rPr>
              <a:t>    </a:t>
            </a:r>
            <a:r>
              <a:rPr lang="cs-CZ" err="1">
                <a:latin typeface="Consolas" panose="020B0609020204030204" pitchFamily="49" charset="0"/>
              </a:rPr>
              <a:t>for</a:t>
            </a:r>
            <a:r>
              <a:rPr lang="cs-CZ">
                <a:latin typeface="Consolas" panose="020B0609020204030204" pitchFamily="49" charset="0"/>
              </a:rPr>
              <a:t>(</a:t>
            </a:r>
            <a:r>
              <a:rPr lang="cs-CZ" err="1">
                <a:latin typeface="Consolas" panose="020B0609020204030204" pitchFamily="49" charset="0"/>
              </a:rPr>
              <a:t>int</a:t>
            </a:r>
            <a:r>
              <a:rPr lang="cs-CZ">
                <a:latin typeface="Consolas" panose="020B0609020204030204" pitchFamily="49" charset="0"/>
              </a:rPr>
              <a:t> i = 0</a:t>
            </a:r>
            <a:r>
              <a:rPr lang="en-US" b="1">
                <a:latin typeface="Consolas" panose="020B0609020204030204" pitchFamily="49" charset="0"/>
              </a:rPr>
              <a:t>;</a:t>
            </a:r>
            <a:r>
              <a:rPr lang="cs-CZ">
                <a:latin typeface="Consolas" panose="020B0609020204030204" pitchFamily="49" charset="0"/>
              </a:rPr>
              <a:t> i &lt; </a:t>
            </a:r>
            <a:r>
              <a:rPr lang="cs-CZ" err="1">
                <a:latin typeface="Consolas" panose="020B0609020204030204" pitchFamily="49" charset="0"/>
              </a:rPr>
              <a:t>length</a:t>
            </a:r>
            <a:r>
              <a:rPr lang="cs-CZ" b="1">
                <a:latin typeface="Consolas" panose="020B0609020204030204" pitchFamily="49" charset="0"/>
              </a:rPr>
              <a:t>;</a:t>
            </a:r>
            <a:r>
              <a:rPr lang="cs-CZ">
                <a:latin typeface="Consolas" panose="020B0609020204030204" pitchFamily="49" charset="0"/>
              </a:rPr>
              <a:t> ++i) {</a:t>
            </a:r>
          </a:p>
          <a:p>
            <a:r>
              <a:rPr lang="cs-CZ">
                <a:latin typeface="Consolas" panose="020B0609020204030204" pitchFamily="49" charset="0"/>
              </a:rPr>
              <a:t>        res += </a:t>
            </a:r>
            <a:r>
              <a:rPr lang="cs-CZ" err="1">
                <a:latin typeface="Consolas" panose="020B0609020204030204" pitchFamily="49" charset="0"/>
              </a:rPr>
              <a:t>array</a:t>
            </a:r>
            <a:r>
              <a:rPr lang="cs-CZ">
                <a:latin typeface="Consolas" panose="020B0609020204030204" pitchFamily="49" charset="0"/>
              </a:rPr>
              <a:t>[i];</a:t>
            </a:r>
          </a:p>
          <a:p>
            <a:r>
              <a:rPr lang="cs-CZ">
                <a:latin typeface="Consolas" panose="020B0609020204030204" pitchFamily="49" charset="0"/>
              </a:rPr>
              <a:t>    }</a:t>
            </a:r>
          </a:p>
          <a:p>
            <a:r>
              <a:rPr lang="cs-CZ">
                <a:latin typeface="Consolas" panose="020B0609020204030204" pitchFamily="49" charset="0"/>
              </a:rPr>
              <a:t>    return res;</a:t>
            </a:r>
          </a:p>
          <a:p>
            <a:r>
              <a:rPr lang="cs-CZ">
                <a:latin typeface="Consolas" panose="020B0609020204030204" pitchFamily="49" charset="0"/>
              </a:rPr>
              <a:t>}</a:t>
            </a:r>
          </a:p>
          <a:p>
            <a:endParaRPr lang="cs-CZ">
              <a:latin typeface="Consolas" panose="020B0609020204030204" pitchFamily="49" charset="0"/>
            </a:endParaRPr>
          </a:p>
          <a:p>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main</a:t>
            </a:r>
            <a:r>
              <a:rPr lang="cs-CZ">
                <a:latin typeface="Consolas" panose="020B0609020204030204" pitchFamily="49" charset="0"/>
              </a:rPr>
              <a:t>()</a:t>
            </a:r>
          </a:p>
          <a:p>
            <a:r>
              <a:rPr lang="cs-CZ">
                <a:latin typeface="Consolas" panose="020B0609020204030204" pitchFamily="49" charset="0"/>
              </a:rPr>
              <a:t>{</a:t>
            </a:r>
          </a:p>
          <a:p>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array</a:t>
            </a:r>
            <a:r>
              <a:rPr lang="cs-CZ">
                <a:latin typeface="Consolas" panose="020B0609020204030204" pitchFamily="49" charset="0"/>
              </a:rPr>
              <a:t>[] = {</a:t>
            </a:r>
            <a:r>
              <a:rPr lang="en-US">
                <a:latin typeface="Consolas" panose="020B0609020204030204" pitchFamily="49" charset="0"/>
              </a:rPr>
              <a:t>0, </a:t>
            </a:r>
            <a:r>
              <a:rPr lang="cs-CZ">
                <a:latin typeface="Consolas" panose="020B0609020204030204" pitchFamily="49" charset="0"/>
              </a:rPr>
              <a:t>1, 2, 3, 4, 5, 6, 7, 8, 9, 10};</a:t>
            </a:r>
            <a:endParaRPr lang="en-US">
              <a:latin typeface="Consolas" panose="020B0609020204030204" pitchFamily="49" charset="0"/>
            </a:endParaRPr>
          </a:p>
          <a:p>
            <a:r>
              <a:rPr lang="en-US">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res = fn1(</a:t>
            </a:r>
            <a:r>
              <a:rPr lang="cs-CZ" err="1">
                <a:latin typeface="Consolas" panose="020B0609020204030204" pitchFamily="49" charset="0"/>
              </a:rPr>
              <a:t>array</a:t>
            </a:r>
            <a:r>
              <a:rPr lang="cs-CZ">
                <a:latin typeface="Consolas" panose="020B0609020204030204" pitchFamily="49" charset="0"/>
              </a:rPr>
              <a:t>, </a:t>
            </a:r>
            <a:r>
              <a:rPr lang="en-US">
                <a:latin typeface="Consolas" panose="020B0609020204030204" pitchFamily="49" charset="0"/>
                <a:cs typeface="Courier New" pitchFamily="49" charset="0"/>
              </a:rPr>
              <a:t>10</a:t>
            </a:r>
            <a:r>
              <a:rPr lang="cs-CZ">
                <a:latin typeface="Consolas" panose="020B0609020204030204" pitchFamily="49" charset="0"/>
              </a:rPr>
              <a:t>);</a:t>
            </a:r>
          </a:p>
          <a:p>
            <a:r>
              <a:rPr lang="cs-CZ">
                <a:latin typeface="Consolas" panose="020B0609020204030204" pitchFamily="49" charset="0"/>
              </a:rPr>
              <a:t>    </a:t>
            </a:r>
            <a:r>
              <a:rPr lang="cs-CZ" err="1">
                <a:latin typeface="Consolas" panose="020B0609020204030204" pitchFamily="49" charset="0"/>
              </a:rPr>
              <a:t>printf</a:t>
            </a:r>
            <a:r>
              <a:rPr lang="cs-CZ">
                <a:latin typeface="Consolas" panose="020B0609020204030204" pitchFamily="49" charset="0"/>
              </a:rPr>
              <a:t>("</a:t>
            </a:r>
            <a:r>
              <a:rPr lang="cs-CZ" err="1">
                <a:latin typeface="Consolas" panose="020B0609020204030204" pitchFamily="49" charset="0"/>
              </a:rPr>
              <a:t>Result</a:t>
            </a:r>
            <a:r>
              <a:rPr lang="cs-CZ">
                <a:latin typeface="Consolas" panose="020B0609020204030204" pitchFamily="49" charset="0"/>
              </a:rPr>
              <a:t>: %d", res);</a:t>
            </a:r>
          </a:p>
          <a:p>
            <a:r>
              <a:rPr lang="cs-CZ">
                <a:latin typeface="Consolas" panose="020B0609020204030204" pitchFamily="49" charset="0"/>
              </a:rPr>
              <a:t>}</a:t>
            </a:r>
          </a:p>
          <a:p>
            <a:endParaRPr lang="en-US"/>
          </a:p>
        </p:txBody>
      </p:sp>
      <p:sp>
        <p:nvSpPr>
          <p:cNvPr id="4" name="Content Placeholder 3">
            <a:extLst>
              <a:ext uri="{FF2B5EF4-FFF2-40B4-BE49-F238E27FC236}">
                <a16:creationId xmlns:a16="http://schemas.microsoft.com/office/drawing/2014/main" id="{043FE91E-07BD-4B76-7A2D-34F5B1396DEE}"/>
              </a:ext>
            </a:extLst>
          </p:cNvPr>
          <p:cNvSpPr>
            <a:spLocks noGrp="1"/>
          </p:cNvSpPr>
          <p:nvPr>
            <p:ph sz="quarter" idx="14"/>
          </p:nvPr>
        </p:nvSpPr>
        <p:spPr/>
        <p:txBody>
          <a:bodyPr/>
          <a:lstStyle/>
          <a:p>
            <a:endParaRPr lang="en-US"/>
          </a:p>
        </p:txBody>
      </p:sp>
      <p:sp>
        <p:nvSpPr>
          <p:cNvPr id="8" name="Speech Bubble: Rectangle with Corners Rounded 7">
            <a:extLst>
              <a:ext uri="{FF2B5EF4-FFF2-40B4-BE49-F238E27FC236}">
                <a16:creationId xmlns:a16="http://schemas.microsoft.com/office/drawing/2014/main" id="{375CB94E-EC5C-DEA9-E266-AE5762D29368}"/>
              </a:ext>
            </a:extLst>
          </p:cNvPr>
          <p:cNvSpPr/>
          <p:nvPr/>
        </p:nvSpPr>
        <p:spPr>
          <a:xfrm>
            <a:off x="8764068" y="1174474"/>
            <a:ext cx="3183802" cy="535393"/>
          </a:xfrm>
          <a:prstGeom prst="wedgeRoundRectCallout">
            <a:avLst>
              <a:gd name="adj1" fmla="val -49559"/>
              <a:gd name="adj2" fmla="val 1480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Any problems with the code?</a:t>
            </a:r>
          </a:p>
        </p:txBody>
      </p:sp>
      <p:sp>
        <p:nvSpPr>
          <p:cNvPr id="5" name="Speech Bubble: Rectangle with Corners Rounded 4">
            <a:extLst>
              <a:ext uri="{FF2B5EF4-FFF2-40B4-BE49-F238E27FC236}">
                <a16:creationId xmlns:a16="http://schemas.microsoft.com/office/drawing/2014/main" id="{D4E0C85A-9E5A-CC01-7CC6-7FBCE080103B}"/>
              </a:ext>
            </a:extLst>
          </p:cNvPr>
          <p:cNvSpPr/>
          <p:nvPr/>
        </p:nvSpPr>
        <p:spPr>
          <a:xfrm>
            <a:off x="2912198" y="1296337"/>
            <a:ext cx="1881768" cy="414768"/>
          </a:xfrm>
          <a:prstGeom prst="wedgeRoundRectCallout">
            <a:avLst>
              <a:gd name="adj1" fmla="val -64409"/>
              <a:gd name="adj2" fmla="val 587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Array of Integers</a:t>
            </a:r>
            <a:endParaRPr lang="en-US">
              <a:latin typeface="Consolas" panose="020B0609020204030204" pitchFamily="49" charset="0"/>
            </a:endParaRPr>
          </a:p>
        </p:txBody>
      </p:sp>
      <p:sp>
        <p:nvSpPr>
          <p:cNvPr id="6" name="Speech Bubble: Rectangle with Corners Rounded 5">
            <a:extLst>
              <a:ext uri="{FF2B5EF4-FFF2-40B4-BE49-F238E27FC236}">
                <a16:creationId xmlns:a16="http://schemas.microsoft.com/office/drawing/2014/main" id="{BE2C7846-1AE4-FF49-E7BA-E28A4840730F}"/>
              </a:ext>
            </a:extLst>
          </p:cNvPr>
          <p:cNvSpPr/>
          <p:nvPr/>
        </p:nvSpPr>
        <p:spPr>
          <a:xfrm>
            <a:off x="4934815" y="1630033"/>
            <a:ext cx="1881768" cy="414768"/>
          </a:xfrm>
          <a:prstGeom prst="wedgeRoundRectCallout">
            <a:avLst>
              <a:gd name="adj1" fmla="val -74512"/>
              <a:gd name="adj2" fmla="val -67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Size of the array</a:t>
            </a:r>
            <a:endParaRPr lang="en-US">
              <a:latin typeface="Consolas" panose="020B0609020204030204" pitchFamily="49" charset="0"/>
            </a:endParaRPr>
          </a:p>
        </p:txBody>
      </p:sp>
      <p:sp>
        <p:nvSpPr>
          <p:cNvPr id="7" name="Speech Bubble: Rectangle with Corners Rounded 6">
            <a:extLst>
              <a:ext uri="{FF2B5EF4-FFF2-40B4-BE49-F238E27FC236}">
                <a16:creationId xmlns:a16="http://schemas.microsoft.com/office/drawing/2014/main" id="{A939A690-C505-9BE3-E09E-D89300C8120C}"/>
              </a:ext>
            </a:extLst>
          </p:cNvPr>
          <p:cNvSpPr/>
          <p:nvPr/>
        </p:nvSpPr>
        <p:spPr>
          <a:xfrm>
            <a:off x="4504099" y="2913890"/>
            <a:ext cx="1371600" cy="414768"/>
          </a:xfrm>
          <a:prstGeom prst="wedgeRoundRectCallout">
            <a:avLst>
              <a:gd name="adj1" fmla="val -58635"/>
              <a:gd name="adj2" fmla="val -940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Semicolon</a:t>
            </a:r>
            <a:endParaRPr lang="en-US">
              <a:latin typeface="Consolas" panose="020B0609020204030204" pitchFamily="49" charset="0"/>
            </a:endParaRPr>
          </a:p>
        </p:txBody>
      </p:sp>
      <p:sp>
        <p:nvSpPr>
          <p:cNvPr id="9" name="Speech Bubble: Rectangle with Corners Rounded 8">
            <a:extLst>
              <a:ext uri="{FF2B5EF4-FFF2-40B4-BE49-F238E27FC236}">
                <a16:creationId xmlns:a16="http://schemas.microsoft.com/office/drawing/2014/main" id="{D3307858-9A65-BF70-C427-D66DD6ACEE1C}"/>
              </a:ext>
            </a:extLst>
          </p:cNvPr>
          <p:cNvSpPr/>
          <p:nvPr/>
        </p:nvSpPr>
        <p:spPr>
          <a:xfrm>
            <a:off x="2530443" y="4373006"/>
            <a:ext cx="3345255" cy="414768"/>
          </a:xfrm>
          <a:prstGeom prst="wedgeRoundRectCallout">
            <a:avLst>
              <a:gd name="adj1" fmla="val -56290"/>
              <a:gd name="adj2" fmla="val 543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Size is deduced automatically</a:t>
            </a:r>
            <a:endParaRPr lang="en-US">
              <a:latin typeface="Consolas" panose="020B0609020204030204" pitchFamily="49" charset="0"/>
            </a:endParaRPr>
          </a:p>
        </p:txBody>
      </p:sp>
      <p:sp>
        <p:nvSpPr>
          <p:cNvPr id="10" name="Slide Number Placeholder 9">
            <a:extLst>
              <a:ext uri="{FF2B5EF4-FFF2-40B4-BE49-F238E27FC236}">
                <a16:creationId xmlns:a16="http://schemas.microsoft.com/office/drawing/2014/main" id="{178CAC38-8DD4-58E6-4B43-2029B2011D47}"/>
              </a:ext>
            </a:extLst>
          </p:cNvPr>
          <p:cNvSpPr>
            <a:spLocks noGrp="1"/>
          </p:cNvSpPr>
          <p:nvPr>
            <p:ph type="sldNum" sz="quarter" idx="12"/>
          </p:nvPr>
        </p:nvSpPr>
        <p:spPr/>
        <p:txBody>
          <a:bodyPr/>
          <a:lstStyle/>
          <a:p>
            <a:fld id="{DD144762-C3B5-42E9-94DB-4A2AA3CF9556}" type="slidenum">
              <a:rPr lang="cs-CZ" smtClean="0"/>
              <a:pPr/>
              <a:t>86</a:t>
            </a:fld>
            <a:endParaRPr lang="cs-CZ"/>
          </a:p>
        </p:txBody>
      </p:sp>
    </p:spTree>
    <p:extLst>
      <p:ext uri="{BB962C8B-B14F-4D97-AF65-F5344CB8AC3E}">
        <p14:creationId xmlns:p14="http://schemas.microsoft.com/office/powerpoint/2010/main" val="2977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9528-0C38-5F80-88FF-DE463652BA0E}"/>
              </a:ext>
            </a:extLst>
          </p:cNvPr>
          <p:cNvSpPr>
            <a:spLocks noGrp="1"/>
          </p:cNvSpPr>
          <p:nvPr>
            <p:ph type="title"/>
          </p:nvPr>
        </p:nvSpPr>
        <p:spPr/>
        <p:txBody>
          <a:bodyPr/>
          <a:lstStyle/>
          <a:p>
            <a:r>
              <a:rPr lang="en-US"/>
              <a:t>Mysterious Function 1 - Arrays</a:t>
            </a:r>
          </a:p>
        </p:txBody>
      </p:sp>
      <p:sp>
        <p:nvSpPr>
          <p:cNvPr id="3" name="Content Placeholder 2">
            <a:extLst>
              <a:ext uri="{FF2B5EF4-FFF2-40B4-BE49-F238E27FC236}">
                <a16:creationId xmlns:a16="http://schemas.microsoft.com/office/drawing/2014/main" id="{87E1E80E-0935-38EA-0D3E-39979D0834FD}"/>
              </a:ext>
            </a:extLst>
          </p:cNvPr>
          <p:cNvSpPr>
            <a:spLocks noGrp="1"/>
          </p:cNvSpPr>
          <p:nvPr>
            <p:ph sz="quarter" idx="13"/>
          </p:nvPr>
        </p:nvSpPr>
        <p:spPr>
          <a:xfrm>
            <a:off x="244130" y="1175712"/>
            <a:ext cx="9913857" cy="5066294"/>
          </a:xfrm>
        </p:spPr>
        <p:txBody>
          <a:bodyPr>
            <a:normAutofit fontScale="92500" lnSpcReduction="10000"/>
          </a:bodyPr>
          <a:lstStyle/>
          <a:p>
            <a:r>
              <a:rPr lang="cs-CZ">
                <a:latin typeface="Consolas" panose="020B0609020204030204" pitchFamily="49" charset="0"/>
              </a:rPr>
              <a:t>#include &lt;</a:t>
            </a:r>
            <a:r>
              <a:rPr lang="en-US" err="1">
                <a:latin typeface="Consolas" panose="020B0609020204030204" pitchFamily="49" charset="0"/>
              </a:rPr>
              <a:t>stdio.h</a:t>
            </a:r>
            <a:r>
              <a:rPr lang="cs-CZ">
                <a:latin typeface="Consolas" panose="020B0609020204030204" pitchFamily="49" charset="0"/>
              </a:rPr>
              <a:t>&gt;</a:t>
            </a:r>
          </a:p>
          <a:p>
            <a:endParaRPr lang="cs-CZ">
              <a:latin typeface="Consolas" panose="020B0609020204030204" pitchFamily="49" charset="0"/>
            </a:endParaRPr>
          </a:p>
          <a:p>
            <a:r>
              <a:rPr lang="cs-CZ" err="1">
                <a:latin typeface="Consolas" panose="020B0609020204030204" pitchFamily="49" charset="0"/>
              </a:rPr>
              <a:t>int</a:t>
            </a:r>
            <a:r>
              <a:rPr lang="cs-CZ">
                <a:latin typeface="Consolas" panose="020B0609020204030204" pitchFamily="49" charset="0"/>
              </a:rPr>
              <a:t> fn1(</a:t>
            </a:r>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array</a:t>
            </a:r>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length</a:t>
            </a:r>
            <a:r>
              <a:rPr lang="cs-CZ">
                <a:latin typeface="Consolas" panose="020B0609020204030204" pitchFamily="49" charset="0"/>
              </a:rPr>
              <a:t>) {</a:t>
            </a:r>
          </a:p>
          <a:p>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res = 0;</a:t>
            </a:r>
          </a:p>
          <a:p>
            <a:r>
              <a:rPr lang="cs-CZ">
                <a:latin typeface="Consolas" panose="020B0609020204030204" pitchFamily="49" charset="0"/>
              </a:rPr>
              <a:t>    </a:t>
            </a:r>
            <a:r>
              <a:rPr lang="cs-CZ" err="1">
                <a:latin typeface="Consolas" panose="020B0609020204030204" pitchFamily="49" charset="0"/>
              </a:rPr>
              <a:t>for</a:t>
            </a:r>
            <a:r>
              <a:rPr lang="cs-CZ">
                <a:latin typeface="Consolas" panose="020B0609020204030204" pitchFamily="49" charset="0"/>
              </a:rPr>
              <a:t>(</a:t>
            </a:r>
            <a:r>
              <a:rPr lang="cs-CZ" err="1">
                <a:latin typeface="Consolas" panose="020B0609020204030204" pitchFamily="49" charset="0"/>
              </a:rPr>
              <a:t>int</a:t>
            </a:r>
            <a:r>
              <a:rPr lang="cs-CZ">
                <a:latin typeface="Consolas" panose="020B0609020204030204" pitchFamily="49" charset="0"/>
              </a:rPr>
              <a:t> i = 0; i &lt; </a:t>
            </a:r>
            <a:r>
              <a:rPr lang="cs-CZ" err="1">
                <a:latin typeface="Consolas" panose="020B0609020204030204" pitchFamily="49" charset="0"/>
              </a:rPr>
              <a:t>length</a:t>
            </a:r>
            <a:r>
              <a:rPr lang="cs-CZ">
                <a:latin typeface="Consolas" panose="020B0609020204030204" pitchFamily="49" charset="0"/>
              </a:rPr>
              <a:t>; ++i) {</a:t>
            </a:r>
          </a:p>
          <a:p>
            <a:r>
              <a:rPr lang="cs-CZ">
                <a:latin typeface="Consolas" panose="020B0609020204030204" pitchFamily="49" charset="0"/>
              </a:rPr>
              <a:t>        res += </a:t>
            </a:r>
            <a:r>
              <a:rPr lang="cs-CZ" err="1">
                <a:latin typeface="Consolas" panose="020B0609020204030204" pitchFamily="49" charset="0"/>
              </a:rPr>
              <a:t>array</a:t>
            </a:r>
            <a:r>
              <a:rPr lang="cs-CZ">
                <a:latin typeface="Consolas" panose="020B0609020204030204" pitchFamily="49" charset="0"/>
              </a:rPr>
              <a:t>[i];</a:t>
            </a:r>
          </a:p>
          <a:p>
            <a:r>
              <a:rPr lang="cs-CZ">
                <a:latin typeface="Consolas" panose="020B0609020204030204" pitchFamily="49" charset="0"/>
              </a:rPr>
              <a:t>    }</a:t>
            </a:r>
          </a:p>
          <a:p>
            <a:r>
              <a:rPr lang="cs-CZ">
                <a:latin typeface="Consolas" panose="020B0609020204030204" pitchFamily="49" charset="0"/>
              </a:rPr>
              <a:t>    return res;</a:t>
            </a:r>
          </a:p>
          <a:p>
            <a:r>
              <a:rPr lang="cs-CZ">
                <a:latin typeface="Consolas" panose="020B0609020204030204" pitchFamily="49" charset="0"/>
              </a:rPr>
              <a:t>}</a:t>
            </a:r>
          </a:p>
          <a:p>
            <a:endParaRPr lang="cs-CZ">
              <a:latin typeface="Consolas" panose="020B0609020204030204" pitchFamily="49" charset="0"/>
            </a:endParaRPr>
          </a:p>
          <a:p>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main</a:t>
            </a:r>
            <a:r>
              <a:rPr lang="cs-CZ">
                <a:latin typeface="Consolas" panose="020B0609020204030204" pitchFamily="49" charset="0"/>
              </a:rPr>
              <a:t>()</a:t>
            </a:r>
          </a:p>
          <a:p>
            <a:r>
              <a:rPr lang="cs-CZ">
                <a:latin typeface="Consolas" panose="020B0609020204030204" pitchFamily="49" charset="0"/>
              </a:rPr>
              <a:t>{</a:t>
            </a:r>
          </a:p>
          <a:p>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array</a:t>
            </a:r>
            <a:r>
              <a:rPr lang="cs-CZ">
                <a:latin typeface="Consolas" panose="020B0609020204030204" pitchFamily="49" charset="0"/>
              </a:rPr>
              <a:t>[] = {</a:t>
            </a:r>
            <a:r>
              <a:rPr lang="en-US">
                <a:latin typeface="Consolas" panose="020B0609020204030204" pitchFamily="49" charset="0"/>
              </a:rPr>
              <a:t>0, </a:t>
            </a:r>
            <a:r>
              <a:rPr lang="cs-CZ">
                <a:latin typeface="Consolas" panose="020B0609020204030204" pitchFamily="49" charset="0"/>
              </a:rPr>
              <a:t>1, 2, 3, 4, 5, 6, 7, 8, 9, 10};</a:t>
            </a:r>
            <a:endParaRPr lang="en-US">
              <a:latin typeface="Consolas" panose="020B0609020204030204" pitchFamily="49" charset="0"/>
            </a:endParaRPr>
          </a:p>
          <a:p>
            <a:r>
              <a:rPr lang="en-US">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res = fn1(</a:t>
            </a:r>
            <a:r>
              <a:rPr lang="cs-CZ" err="1">
                <a:latin typeface="Consolas" panose="020B0609020204030204" pitchFamily="49" charset="0"/>
              </a:rPr>
              <a:t>array</a:t>
            </a:r>
            <a:r>
              <a:rPr lang="cs-CZ">
                <a:latin typeface="Consolas" panose="020B0609020204030204" pitchFamily="49" charset="0"/>
              </a:rPr>
              <a:t>, </a:t>
            </a:r>
            <a:r>
              <a:rPr lang="en-US" b="1" err="1">
                <a:latin typeface="Consolas" panose="020B0609020204030204" pitchFamily="49" charset="0"/>
                <a:cs typeface="Courier New" pitchFamily="49" charset="0"/>
              </a:rPr>
              <a:t>sizeof</a:t>
            </a:r>
            <a:r>
              <a:rPr lang="en-US" b="1">
                <a:latin typeface="Consolas" panose="020B0609020204030204" pitchFamily="49" charset="0"/>
                <a:cs typeface="Courier New" pitchFamily="49" charset="0"/>
              </a:rPr>
              <a:t>(array)/</a:t>
            </a:r>
            <a:r>
              <a:rPr lang="en-US" b="1" err="1">
                <a:latin typeface="Consolas" panose="020B0609020204030204" pitchFamily="49" charset="0"/>
                <a:cs typeface="Courier New" pitchFamily="49" charset="0"/>
              </a:rPr>
              <a:t>sizeof</a:t>
            </a:r>
            <a:r>
              <a:rPr lang="en-US" b="1">
                <a:latin typeface="Consolas" panose="020B0609020204030204" pitchFamily="49" charset="0"/>
                <a:cs typeface="Courier New" pitchFamily="49" charset="0"/>
              </a:rPr>
              <a:t>(array[0])</a:t>
            </a:r>
            <a:r>
              <a:rPr lang="cs-CZ">
                <a:latin typeface="Consolas" panose="020B0609020204030204" pitchFamily="49" charset="0"/>
              </a:rPr>
              <a:t>);</a:t>
            </a:r>
          </a:p>
          <a:p>
            <a:r>
              <a:rPr lang="cs-CZ">
                <a:latin typeface="Consolas" panose="020B0609020204030204" pitchFamily="49" charset="0"/>
              </a:rPr>
              <a:t>    </a:t>
            </a:r>
            <a:r>
              <a:rPr lang="cs-CZ" err="1">
                <a:latin typeface="Consolas" panose="020B0609020204030204" pitchFamily="49" charset="0"/>
              </a:rPr>
              <a:t>printf</a:t>
            </a:r>
            <a:r>
              <a:rPr lang="cs-CZ">
                <a:latin typeface="Consolas" panose="020B0609020204030204" pitchFamily="49" charset="0"/>
              </a:rPr>
              <a:t>("</a:t>
            </a:r>
            <a:r>
              <a:rPr lang="cs-CZ" err="1">
                <a:latin typeface="Consolas" panose="020B0609020204030204" pitchFamily="49" charset="0"/>
              </a:rPr>
              <a:t>Result</a:t>
            </a:r>
            <a:r>
              <a:rPr lang="cs-CZ">
                <a:latin typeface="Consolas" panose="020B0609020204030204" pitchFamily="49" charset="0"/>
              </a:rPr>
              <a:t>: %d", res);</a:t>
            </a:r>
          </a:p>
          <a:p>
            <a:r>
              <a:rPr lang="cs-CZ">
                <a:latin typeface="Consolas" panose="020B0609020204030204" pitchFamily="49" charset="0"/>
              </a:rPr>
              <a:t>}</a:t>
            </a:r>
          </a:p>
          <a:p>
            <a:endParaRPr lang="en-US"/>
          </a:p>
        </p:txBody>
      </p:sp>
      <p:sp>
        <p:nvSpPr>
          <p:cNvPr id="4" name="Content Placeholder 3">
            <a:extLst>
              <a:ext uri="{FF2B5EF4-FFF2-40B4-BE49-F238E27FC236}">
                <a16:creationId xmlns:a16="http://schemas.microsoft.com/office/drawing/2014/main" id="{42433CA4-33AC-C7C4-2321-C690FB85FC62}"/>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34E48628-FA92-5D8B-7426-044772B2875A}"/>
              </a:ext>
            </a:extLst>
          </p:cNvPr>
          <p:cNvSpPr>
            <a:spLocks noGrp="1"/>
          </p:cNvSpPr>
          <p:nvPr>
            <p:ph type="sldNum" sz="quarter" idx="12"/>
          </p:nvPr>
        </p:nvSpPr>
        <p:spPr/>
        <p:txBody>
          <a:bodyPr/>
          <a:lstStyle/>
          <a:p>
            <a:fld id="{DD144762-C3B5-42E9-94DB-4A2AA3CF9556}" type="slidenum">
              <a:rPr lang="cs-CZ" smtClean="0"/>
              <a:pPr/>
              <a:t>87</a:t>
            </a:fld>
            <a:endParaRPr lang="cs-CZ"/>
          </a:p>
        </p:txBody>
      </p:sp>
    </p:spTree>
    <p:extLst>
      <p:ext uri="{BB962C8B-B14F-4D97-AF65-F5344CB8AC3E}">
        <p14:creationId xmlns:p14="http://schemas.microsoft.com/office/powerpoint/2010/main" val="24477799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11ED-6A0E-EEA9-99B5-32E3B92B184B}"/>
              </a:ext>
            </a:extLst>
          </p:cNvPr>
          <p:cNvSpPr>
            <a:spLocks noGrp="1"/>
          </p:cNvSpPr>
          <p:nvPr>
            <p:ph type="title"/>
          </p:nvPr>
        </p:nvSpPr>
        <p:spPr/>
        <p:txBody>
          <a:bodyPr/>
          <a:lstStyle/>
          <a:p>
            <a:r>
              <a:rPr lang="en-US"/>
              <a:t>Hello Tomas </a:t>
            </a:r>
          </a:p>
        </p:txBody>
      </p:sp>
      <p:sp>
        <p:nvSpPr>
          <p:cNvPr id="3" name="Content Placeholder 2">
            <a:extLst>
              <a:ext uri="{FF2B5EF4-FFF2-40B4-BE49-F238E27FC236}">
                <a16:creationId xmlns:a16="http://schemas.microsoft.com/office/drawing/2014/main" id="{C2DC8350-B185-F830-74D2-0D2F52037AA5}"/>
              </a:ext>
            </a:extLst>
          </p:cNvPr>
          <p:cNvSpPr>
            <a:spLocks noGrp="1"/>
          </p:cNvSpPr>
          <p:nvPr>
            <p:ph sz="quarter" idx="13"/>
          </p:nvPr>
        </p:nvSpPr>
        <p:spPr/>
        <p:txBody>
          <a:bodyPr/>
          <a:lstStyle/>
          <a:p>
            <a:r>
              <a:rPr lang="en-US">
                <a:latin typeface="Consolas" panose="020B0609020204030204" pitchFamily="49" charset="0"/>
              </a:rPr>
              <a:t>#include &lt;</a:t>
            </a:r>
            <a:r>
              <a:rPr lang="en-US" err="1">
                <a:latin typeface="Consolas" panose="020B0609020204030204" pitchFamily="49" charset="0"/>
              </a:rPr>
              <a:t>stdio.h</a:t>
            </a:r>
            <a:r>
              <a:rPr lang="en-US">
                <a:latin typeface="Consolas" panose="020B0609020204030204" pitchFamily="49" charset="0"/>
              </a:rPr>
              <a:t>&gt;</a:t>
            </a:r>
          </a:p>
          <a:p>
            <a:endParaRPr lang="en-US">
              <a:latin typeface="Consolas" panose="020B0609020204030204" pitchFamily="49" charset="0"/>
            </a:endParaRPr>
          </a:p>
          <a:p>
            <a:r>
              <a:rPr lang="en-US">
                <a:latin typeface="Consolas" panose="020B0609020204030204" pitchFamily="49" charset="0"/>
              </a:rPr>
              <a:t>void greet(</a:t>
            </a:r>
            <a:r>
              <a:rPr lang="en-US" b="1">
                <a:latin typeface="Consolas" panose="020B0609020204030204" pitchFamily="49" charset="0"/>
              </a:rPr>
              <a:t>const char name[]</a:t>
            </a:r>
            <a:r>
              <a:rPr lang="en-US">
                <a:latin typeface="Consolas" panose="020B0609020204030204" pitchFamily="49" charset="0"/>
              </a:rPr>
              <a:t>) {</a:t>
            </a:r>
          </a:p>
          <a:p>
            <a:r>
              <a:rPr lang="en-US">
                <a:latin typeface="Consolas" panose="020B0609020204030204" pitchFamily="49" charset="0"/>
              </a:rPr>
              <a:t>    </a:t>
            </a:r>
            <a:r>
              <a:rPr lang="en-US" err="1">
                <a:latin typeface="Consolas" panose="020B0609020204030204" pitchFamily="49" charset="0"/>
              </a:rPr>
              <a:t>printf</a:t>
            </a:r>
            <a:r>
              <a:rPr lang="en-US">
                <a:latin typeface="Consolas" panose="020B0609020204030204" pitchFamily="49" charset="0"/>
              </a:rPr>
              <a:t>("Hello </a:t>
            </a:r>
            <a:r>
              <a:rPr lang="en-US" b="1">
                <a:latin typeface="Consolas" panose="020B0609020204030204" pitchFamily="49" charset="0"/>
              </a:rPr>
              <a:t>%s</a:t>
            </a:r>
            <a:r>
              <a:rPr lang="en-US">
                <a:latin typeface="Consolas" panose="020B0609020204030204" pitchFamily="49" charset="0"/>
              </a:rPr>
              <a:t>\n", name);</a:t>
            </a:r>
          </a:p>
          <a:p>
            <a:r>
              <a:rPr lang="en-US">
                <a:latin typeface="Consolas" panose="020B0609020204030204" pitchFamily="49" charset="0"/>
              </a:rPr>
              <a:t>}</a:t>
            </a:r>
          </a:p>
          <a:p>
            <a:endParaRPr lang="en-US">
              <a:latin typeface="Consolas" panose="020B0609020204030204" pitchFamily="49" charset="0"/>
            </a:endParaRPr>
          </a:p>
          <a:p>
            <a:r>
              <a:rPr lang="en-US">
                <a:latin typeface="Consolas" panose="020B0609020204030204" pitchFamily="49" charset="0"/>
              </a:rPr>
              <a:t>int main(){</a:t>
            </a:r>
          </a:p>
          <a:p>
            <a:r>
              <a:rPr lang="en-US">
                <a:latin typeface="Consolas" panose="020B0609020204030204" pitchFamily="49" charset="0"/>
              </a:rPr>
              <a:t>    greet("Tomas");</a:t>
            </a:r>
          </a:p>
          <a:p>
            <a:r>
              <a:rPr lang="en-US">
                <a:latin typeface="Consolas" panose="020B0609020204030204" pitchFamily="49" charset="0"/>
              </a:rPr>
              <a:t>}</a:t>
            </a:r>
            <a:endParaRPr lang="en-US"/>
          </a:p>
        </p:txBody>
      </p:sp>
      <p:sp>
        <p:nvSpPr>
          <p:cNvPr id="4" name="Content Placeholder 3">
            <a:extLst>
              <a:ext uri="{FF2B5EF4-FFF2-40B4-BE49-F238E27FC236}">
                <a16:creationId xmlns:a16="http://schemas.microsoft.com/office/drawing/2014/main" id="{4979B98E-7A6D-C8BD-85F1-1767D24B3BA2}"/>
              </a:ext>
            </a:extLst>
          </p:cNvPr>
          <p:cNvSpPr>
            <a:spLocks noGrp="1"/>
          </p:cNvSpPr>
          <p:nvPr>
            <p:ph sz="quarter" idx="14"/>
          </p:nvPr>
        </p:nvSpPr>
        <p:spPr/>
        <p:txBody>
          <a:bodyPr/>
          <a:lstStyle/>
          <a:p>
            <a:endParaRPr lang="en-US"/>
          </a:p>
        </p:txBody>
      </p:sp>
      <p:sp>
        <p:nvSpPr>
          <p:cNvPr id="7" name="Speech Bubble: Rectangle with Corners Rounded 6">
            <a:extLst>
              <a:ext uri="{FF2B5EF4-FFF2-40B4-BE49-F238E27FC236}">
                <a16:creationId xmlns:a16="http://schemas.microsoft.com/office/drawing/2014/main" id="{21EAA38D-B3F6-FC52-0ABD-283A2CAE0836}"/>
              </a:ext>
            </a:extLst>
          </p:cNvPr>
          <p:cNvSpPr/>
          <p:nvPr/>
        </p:nvSpPr>
        <p:spPr>
          <a:xfrm>
            <a:off x="3170066" y="3143244"/>
            <a:ext cx="4337158" cy="535393"/>
          </a:xfrm>
          <a:prstGeom prst="wedgeRoundRectCallout">
            <a:avLst>
              <a:gd name="adj1" fmla="val -53824"/>
              <a:gd name="adj2" fmla="val -1529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Replaces </a:t>
            </a:r>
            <a:r>
              <a:rPr lang="en-US">
                <a:latin typeface="Consolas" panose="020B0609020204030204" pitchFamily="49" charset="0"/>
              </a:rPr>
              <a:t>%s</a:t>
            </a:r>
            <a:r>
              <a:rPr lang="en-US"/>
              <a:t> with the given </a:t>
            </a:r>
            <a:r>
              <a:rPr lang="en-US" b="1"/>
              <a:t>S</a:t>
            </a:r>
            <a:r>
              <a:rPr lang="en-US"/>
              <a:t>tring - </a:t>
            </a:r>
            <a:r>
              <a:rPr lang="en-US">
                <a:latin typeface="Consolas" panose="020B0609020204030204" pitchFamily="49" charset="0"/>
              </a:rPr>
              <a:t>name</a:t>
            </a:r>
          </a:p>
        </p:txBody>
      </p:sp>
      <p:sp>
        <p:nvSpPr>
          <p:cNvPr id="5" name="Slide Number Placeholder 4">
            <a:extLst>
              <a:ext uri="{FF2B5EF4-FFF2-40B4-BE49-F238E27FC236}">
                <a16:creationId xmlns:a16="http://schemas.microsoft.com/office/drawing/2014/main" id="{681B7F9E-FF39-0BF2-0877-692730FEE379}"/>
              </a:ext>
            </a:extLst>
          </p:cNvPr>
          <p:cNvSpPr>
            <a:spLocks noGrp="1"/>
          </p:cNvSpPr>
          <p:nvPr>
            <p:ph type="sldNum" sz="quarter" idx="12"/>
          </p:nvPr>
        </p:nvSpPr>
        <p:spPr/>
        <p:txBody>
          <a:bodyPr/>
          <a:lstStyle/>
          <a:p>
            <a:fld id="{DD144762-C3B5-42E9-94DB-4A2AA3CF9556}" type="slidenum">
              <a:rPr lang="cs-CZ" smtClean="0"/>
              <a:pPr/>
              <a:t>88</a:t>
            </a:fld>
            <a:endParaRPr lang="cs-CZ"/>
          </a:p>
        </p:txBody>
      </p:sp>
    </p:spTree>
    <p:extLst>
      <p:ext uri="{BB962C8B-B14F-4D97-AF65-F5344CB8AC3E}">
        <p14:creationId xmlns:p14="http://schemas.microsoft.com/office/powerpoint/2010/main" val="3933972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2127-B7A6-0F0C-C795-D0E5D11C8E4E}"/>
              </a:ext>
            </a:extLst>
          </p:cNvPr>
          <p:cNvSpPr>
            <a:spLocks noGrp="1"/>
          </p:cNvSpPr>
          <p:nvPr>
            <p:ph type="title"/>
          </p:nvPr>
        </p:nvSpPr>
        <p:spPr/>
        <p:txBody>
          <a:bodyPr/>
          <a:lstStyle/>
          <a:p>
            <a:r>
              <a:rPr lang="en-US"/>
              <a:t>Mysterious Function 2 - Arrays</a:t>
            </a:r>
          </a:p>
        </p:txBody>
      </p:sp>
      <p:sp>
        <p:nvSpPr>
          <p:cNvPr id="3" name="Content Placeholder 2">
            <a:extLst>
              <a:ext uri="{FF2B5EF4-FFF2-40B4-BE49-F238E27FC236}">
                <a16:creationId xmlns:a16="http://schemas.microsoft.com/office/drawing/2014/main" id="{D924CFAB-1E94-F8AD-2EF2-9D0062A44988}"/>
              </a:ext>
            </a:extLst>
          </p:cNvPr>
          <p:cNvSpPr>
            <a:spLocks noGrp="1"/>
          </p:cNvSpPr>
          <p:nvPr>
            <p:ph sz="quarter" idx="13"/>
          </p:nvPr>
        </p:nvSpPr>
        <p:spPr/>
        <p:txBody>
          <a:bodyPr>
            <a:normAutofit fontScale="85000" lnSpcReduction="20000"/>
          </a:bodyPr>
          <a:lstStyle/>
          <a:p>
            <a:r>
              <a:rPr lang="cs-CZ" err="1">
                <a:latin typeface="Consolas" panose="020B0609020204030204" pitchFamily="49" charset="0"/>
              </a:rPr>
              <a:t>int</a:t>
            </a:r>
            <a:r>
              <a:rPr lang="cs-CZ">
                <a:latin typeface="Consolas" panose="020B0609020204030204" pitchFamily="49" charset="0"/>
              </a:rPr>
              <a:t> fn3(</a:t>
            </a:r>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array</a:t>
            </a:r>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a:t>
            </a:r>
            <a:r>
              <a:rPr lang="cs-CZ" err="1">
                <a:latin typeface="Consolas" panose="020B0609020204030204" pitchFamily="49" charset="0"/>
              </a:rPr>
              <a:t>length</a:t>
            </a:r>
            <a:r>
              <a:rPr lang="cs-CZ">
                <a:latin typeface="Consolas" panose="020B0609020204030204" pitchFamily="49" charset="0"/>
              </a:rPr>
              <a:t>) {</a:t>
            </a:r>
            <a:br>
              <a:rPr lang="en-US">
                <a:latin typeface="Consolas" panose="020B0609020204030204" pitchFamily="49" charset="0"/>
              </a:rPr>
            </a:br>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j = 0;</a:t>
            </a:r>
            <a:br>
              <a:rPr lang="en-US">
                <a:latin typeface="Consolas" panose="020B0609020204030204" pitchFamily="49" charset="0"/>
              </a:rPr>
            </a:br>
            <a:r>
              <a:rPr lang="cs-CZ">
                <a:latin typeface="Consolas" panose="020B0609020204030204" pitchFamily="49" charset="0"/>
              </a:rPr>
              <a:t>    </a:t>
            </a:r>
            <a:r>
              <a:rPr lang="cs-CZ" err="1">
                <a:latin typeface="Consolas" panose="020B0609020204030204" pitchFamily="49" charset="0"/>
              </a:rPr>
              <a:t>int</a:t>
            </a:r>
            <a:r>
              <a:rPr lang="cs-CZ">
                <a:latin typeface="Consolas" panose="020B0609020204030204" pitchFamily="49" charset="0"/>
              </a:rPr>
              <a:t> k = 0;</a:t>
            </a:r>
            <a:br>
              <a:rPr lang="en-US">
                <a:latin typeface="Consolas" panose="020B0609020204030204" pitchFamily="49" charset="0"/>
              </a:rPr>
            </a:br>
            <a:r>
              <a:rPr lang="cs-CZ">
                <a:latin typeface="Consolas" panose="020B0609020204030204" pitchFamily="49" charset="0"/>
              </a:rPr>
              <a:t>    </a:t>
            </a:r>
            <a:r>
              <a:rPr lang="cs-CZ" err="1">
                <a:latin typeface="Consolas" panose="020B0609020204030204" pitchFamily="49" charset="0"/>
              </a:rPr>
              <a:t>for</a:t>
            </a:r>
            <a:r>
              <a:rPr lang="cs-CZ">
                <a:latin typeface="Consolas" panose="020B0609020204030204" pitchFamily="49" charset="0"/>
              </a:rPr>
              <a:t>(</a:t>
            </a:r>
            <a:r>
              <a:rPr lang="cs-CZ" err="1">
                <a:latin typeface="Consolas" panose="020B0609020204030204" pitchFamily="49" charset="0"/>
              </a:rPr>
              <a:t>int</a:t>
            </a:r>
            <a:r>
              <a:rPr lang="cs-CZ">
                <a:latin typeface="Consolas" panose="020B0609020204030204" pitchFamily="49" charset="0"/>
              </a:rPr>
              <a:t> i = 0; i &lt; </a:t>
            </a:r>
            <a:r>
              <a:rPr lang="cs-CZ" err="1">
                <a:latin typeface="Consolas" panose="020B0609020204030204" pitchFamily="49" charset="0"/>
              </a:rPr>
              <a:t>length</a:t>
            </a:r>
            <a:r>
              <a:rPr lang="cs-CZ">
                <a:latin typeface="Consolas" panose="020B0609020204030204" pitchFamily="49" charset="0"/>
              </a:rPr>
              <a:t>; ++i) {</a:t>
            </a:r>
            <a:br>
              <a:rPr lang="en-US">
                <a:latin typeface="Consolas" panose="020B0609020204030204" pitchFamily="49" charset="0"/>
              </a:rPr>
            </a:br>
            <a:r>
              <a:rPr lang="cs-CZ">
                <a:latin typeface="Consolas" panose="020B0609020204030204" pitchFamily="49" charset="0"/>
              </a:rPr>
              <a:t>        </a:t>
            </a:r>
            <a:r>
              <a:rPr lang="cs-CZ" err="1">
                <a:latin typeface="Consolas" panose="020B0609020204030204" pitchFamily="49" charset="0"/>
              </a:rPr>
              <a:t>if</a:t>
            </a:r>
            <a:r>
              <a:rPr lang="cs-CZ">
                <a:latin typeface="Consolas" panose="020B0609020204030204" pitchFamily="49" charset="0"/>
              </a:rPr>
              <a:t> (</a:t>
            </a:r>
            <a:r>
              <a:rPr lang="cs-CZ" err="1">
                <a:latin typeface="Consolas" panose="020B0609020204030204" pitchFamily="49" charset="0"/>
              </a:rPr>
              <a:t>array</a:t>
            </a:r>
            <a:r>
              <a:rPr lang="cs-CZ">
                <a:latin typeface="Consolas" panose="020B0609020204030204" pitchFamily="49" charset="0"/>
              </a:rPr>
              <a:t>[i] % 2 == 0) {</a:t>
            </a:r>
            <a:br>
              <a:rPr lang="en-US">
                <a:latin typeface="Consolas" panose="020B0609020204030204" pitchFamily="49" charset="0"/>
              </a:rPr>
            </a:br>
            <a:r>
              <a:rPr lang="cs-CZ">
                <a:latin typeface="Consolas" panose="020B0609020204030204" pitchFamily="49" charset="0"/>
              </a:rPr>
              <a:t>            ++j;</a:t>
            </a:r>
            <a:br>
              <a:rPr lang="en-US">
                <a:latin typeface="Consolas" panose="020B0609020204030204" pitchFamily="49" charset="0"/>
              </a:rPr>
            </a:br>
            <a:r>
              <a:rPr lang="cs-CZ">
                <a:latin typeface="Consolas" panose="020B0609020204030204" pitchFamily="49" charset="0"/>
              </a:rPr>
              <a:t>        } </a:t>
            </a:r>
            <a:r>
              <a:rPr lang="cs-CZ" err="1">
                <a:latin typeface="Consolas" panose="020B0609020204030204" pitchFamily="49" charset="0"/>
              </a:rPr>
              <a:t>else</a:t>
            </a:r>
            <a:r>
              <a:rPr lang="cs-CZ">
                <a:latin typeface="Consolas" panose="020B0609020204030204" pitchFamily="49" charset="0"/>
              </a:rPr>
              <a:t> {</a:t>
            </a:r>
            <a:br>
              <a:rPr lang="en-US">
                <a:latin typeface="Consolas" panose="020B0609020204030204" pitchFamily="49" charset="0"/>
              </a:rPr>
            </a:br>
            <a:r>
              <a:rPr lang="cs-CZ">
                <a:latin typeface="Consolas" panose="020B0609020204030204" pitchFamily="49" charset="0"/>
              </a:rPr>
              <a:t>            ++k;</a:t>
            </a:r>
            <a:br>
              <a:rPr lang="en-US">
                <a:latin typeface="Consolas" panose="020B0609020204030204" pitchFamily="49" charset="0"/>
              </a:rPr>
            </a:br>
            <a:r>
              <a:rPr lang="cs-CZ">
                <a:latin typeface="Consolas" panose="020B0609020204030204" pitchFamily="49" charset="0"/>
              </a:rPr>
              <a:t>        }</a:t>
            </a:r>
            <a:br>
              <a:rPr lang="cs-CZ">
                <a:latin typeface="Consolas" panose="020B0609020204030204" pitchFamily="49" charset="0"/>
              </a:rPr>
            </a:br>
            <a:r>
              <a:rPr lang="en-US">
                <a:latin typeface="Consolas" panose="020B0609020204030204" pitchFamily="49" charset="0"/>
              </a:rPr>
              <a:t>    </a:t>
            </a:r>
            <a:r>
              <a:rPr lang="cs-CZ">
                <a:latin typeface="Consolas" panose="020B0609020204030204" pitchFamily="49" charset="0"/>
              </a:rPr>
              <a:t>}</a:t>
            </a:r>
            <a:br>
              <a:rPr lang="en-US">
                <a:latin typeface="Consolas" panose="020B0609020204030204" pitchFamily="49" charset="0"/>
              </a:rPr>
            </a:br>
            <a:br>
              <a:rPr lang="en-US">
                <a:latin typeface="Consolas" panose="020B0609020204030204" pitchFamily="49" charset="0"/>
              </a:rPr>
            </a:br>
            <a:r>
              <a:rPr lang="en-US">
                <a:latin typeface="Consolas" panose="020B0609020204030204" pitchFamily="49" charset="0"/>
              </a:rPr>
              <a:t>    </a:t>
            </a:r>
            <a:r>
              <a:rPr lang="cs-CZ" err="1">
                <a:latin typeface="Consolas" panose="020B0609020204030204" pitchFamily="49" charset="0"/>
              </a:rPr>
              <a:t>if</a:t>
            </a:r>
            <a:r>
              <a:rPr lang="cs-CZ">
                <a:latin typeface="Consolas" panose="020B0609020204030204" pitchFamily="49" charset="0"/>
              </a:rPr>
              <a:t> (j &gt; k) {</a:t>
            </a:r>
            <a:br>
              <a:rPr lang="cs-CZ">
                <a:latin typeface="Consolas" panose="020B0609020204030204" pitchFamily="49" charset="0"/>
              </a:rPr>
            </a:br>
            <a:r>
              <a:rPr lang="cs-CZ">
                <a:latin typeface="Consolas" panose="020B0609020204030204" pitchFamily="49" charset="0"/>
              </a:rPr>
              <a:t>        return j;</a:t>
            </a:r>
            <a:br>
              <a:rPr lang="cs-CZ">
                <a:latin typeface="Consolas" panose="020B0609020204030204" pitchFamily="49" charset="0"/>
              </a:rPr>
            </a:br>
            <a:r>
              <a:rPr lang="cs-CZ">
                <a:latin typeface="Consolas" panose="020B0609020204030204" pitchFamily="49" charset="0"/>
              </a:rPr>
              <a:t>    } </a:t>
            </a:r>
            <a:r>
              <a:rPr lang="cs-CZ" err="1">
                <a:latin typeface="Consolas" panose="020B0609020204030204" pitchFamily="49" charset="0"/>
              </a:rPr>
              <a:t>else</a:t>
            </a:r>
            <a:r>
              <a:rPr lang="cs-CZ">
                <a:latin typeface="Consolas" panose="020B0609020204030204" pitchFamily="49" charset="0"/>
              </a:rPr>
              <a:t> </a:t>
            </a:r>
            <a:r>
              <a:rPr lang="cs-CZ" err="1">
                <a:latin typeface="Consolas" panose="020B0609020204030204" pitchFamily="49" charset="0"/>
              </a:rPr>
              <a:t>if</a:t>
            </a:r>
            <a:r>
              <a:rPr lang="cs-CZ">
                <a:latin typeface="Consolas" panose="020B0609020204030204" pitchFamily="49" charset="0"/>
              </a:rPr>
              <a:t> (k &gt; j) {</a:t>
            </a:r>
            <a:br>
              <a:rPr lang="cs-CZ">
                <a:latin typeface="Consolas" panose="020B0609020204030204" pitchFamily="49" charset="0"/>
              </a:rPr>
            </a:br>
            <a:r>
              <a:rPr lang="cs-CZ">
                <a:latin typeface="Consolas" panose="020B0609020204030204" pitchFamily="49" charset="0"/>
              </a:rPr>
              <a:t>        return -k;</a:t>
            </a:r>
            <a:br>
              <a:rPr lang="cs-CZ">
                <a:latin typeface="Consolas" panose="020B0609020204030204" pitchFamily="49" charset="0"/>
              </a:rPr>
            </a:br>
            <a:r>
              <a:rPr lang="cs-CZ">
                <a:latin typeface="Consolas" panose="020B0609020204030204" pitchFamily="49" charset="0"/>
              </a:rPr>
              <a:t>    } </a:t>
            </a:r>
            <a:r>
              <a:rPr lang="cs-CZ" err="1">
                <a:latin typeface="Consolas" panose="020B0609020204030204" pitchFamily="49" charset="0"/>
              </a:rPr>
              <a:t>else</a:t>
            </a:r>
            <a:r>
              <a:rPr lang="cs-CZ">
                <a:latin typeface="Consolas" panose="020B0609020204030204" pitchFamily="49" charset="0"/>
              </a:rPr>
              <a:t> {</a:t>
            </a:r>
            <a:br>
              <a:rPr lang="cs-CZ">
                <a:latin typeface="Consolas" panose="020B0609020204030204" pitchFamily="49" charset="0"/>
              </a:rPr>
            </a:br>
            <a:r>
              <a:rPr lang="cs-CZ">
                <a:latin typeface="Consolas" panose="020B0609020204030204" pitchFamily="49" charset="0"/>
              </a:rPr>
              <a:t>        return 0;</a:t>
            </a:r>
            <a:br>
              <a:rPr lang="cs-CZ">
                <a:latin typeface="Consolas" panose="020B0609020204030204" pitchFamily="49" charset="0"/>
              </a:rPr>
            </a:br>
            <a:r>
              <a:rPr lang="cs-CZ">
                <a:latin typeface="Consolas" panose="020B0609020204030204" pitchFamily="49" charset="0"/>
              </a:rPr>
              <a:t>    }</a:t>
            </a:r>
            <a:br>
              <a:rPr lang="cs-CZ">
                <a:latin typeface="Consolas" panose="020B0609020204030204" pitchFamily="49" charset="0"/>
              </a:rPr>
            </a:br>
            <a:r>
              <a:rPr lang="cs-CZ">
                <a:latin typeface="Consolas" panose="020B0609020204030204" pitchFamily="49" charset="0"/>
              </a:rPr>
              <a:t>}</a:t>
            </a:r>
            <a:endParaRPr lang="cs-CZ"/>
          </a:p>
        </p:txBody>
      </p:sp>
      <p:sp>
        <p:nvSpPr>
          <p:cNvPr id="4" name="Content Placeholder 3">
            <a:extLst>
              <a:ext uri="{FF2B5EF4-FFF2-40B4-BE49-F238E27FC236}">
                <a16:creationId xmlns:a16="http://schemas.microsoft.com/office/drawing/2014/main" id="{6E67B74A-3FA7-6BDD-B1D3-5D8505EE2CDD}"/>
              </a:ext>
            </a:extLst>
          </p:cNvPr>
          <p:cNvSpPr>
            <a:spLocks noGrp="1"/>
          </p:cNvSpPr>
          <p:nvPr>
            <p:ph sz="quarter" idx="14"/>
          </p:nvPr>
        </p:nvSpPr>
        <p:spPr>
          <a:xfrm>
            <a:off x="5214796" y="1175712"/>
            <a:ext cx="6733074" cy="5066294"/>
          </a:xfrm>
        </p:spPr>
        <p:txBody>
          <a:bodyPr/>
          <a:lstStyle/>
          <a:p>
            <a:endParaRPr lang="en-US"/>
          </a:p>
        </p:txBody>
      </p:sp>
      <p:sp>
        <p:nvSpPr>
          <p:cNvPr id="5" name="Slide Number Placeholder 4">
            <a:extLst>
              <a:ext uri="{FF2B5EF4-FFF2-40B4-BE49-F238E27FC236}">
                <a16:creationId xmlns:a16="http://schemas.microsoft.com/office/drawing/2014/main" id="{1C1631A6-5607-F5EC-4CE2-E5E99C6E974A}"/>
              </a:ext>
            </a:extLst>
          </p:cNvPr>
          <p:cNvSpPr>
            <a:spLocks noGrp="1"/>
          </p:cNvSpPr>
          <p:nvPr>
            <p:ph type="sldNum" sz="quarter" idx="12"/>
          </p:nvPr>
        </p:nvSpPr>
        <p:spPr/>
        <p:txBody>
          <a:bodyPr/>
          <a:lstStyle/>
          <a:p>
            <a:fld id="{DD144762-C3B5-42E9-94DB-4A2AA3CF9556}" type="slidenum">
              <a:rPr lang="cs-CZ" smtClean="0"/>
              <a:pPr/>
              <a:t>89</a:t>
            </a:fld>
            <a:endParaRPr lang="cs-CZ"/>
          </a:p>
        </p:txBody>
      </p:sp>
    </p:spTree>
    <p:extLst>
      <p:ext uri="{BB962C8B-B14F-4D97-AF65-F5344CB8AC3E}">
        <p14:creationId xmlns:p14="http://schemas.microsoft.com/office/powerpoint/2010/main" val="324528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24CBC1-FAE2-099C-834F-C6EB164D6E2D}"/>
              </a:ext>
            </a:extLst>
          </p:cNvPr>
          <p:cNvSpPr>
            <a:spLocks noGrp="1"/>
          </p:cNvSpPr>
          <p:nvPr>
            <p:ph type="sldNum" sz="quarter" idx="12"/>
          </p:nvPr>
        </p:nvSpPr>
        <p:spPr/>
        <p:txBody>
          <a:bodyPr/>
          <a:lstStyle/>
          <a:p>
            <a:fld id="{DD144762-C3B5-42E9-94DB-4A2AA3CF9556}" type="slidenum">
              <a:rPr lang="cs-CZ" smtClean="0"/>
              <a:pPr/>
              <a:t>9</a:t>
            </a:fld>
            <a:endParaRPr lang="cs-CZ"/>
          </a:p>
        </p:txBody>
      </p:sp>
      <p:sp>
        <p:nvSpPr>
          <p:cNvPr id="3" name="Title 2">
            <a:extLst>
              <a:ext uri="{FF2B5EF4-FFF2-40B4-BE49-F238E27FC236}">
                <a16:creationId xmlns:a16="http://schemas.microsoft.com/office/drawing/2014/main" id="{369F3965-468D-10A0-E0A6-FE8FC5272E9F}"/>
              </a:ext>
            </a:extLst>
          </p:cNvPr>
          <p:cNvSpPr>
            <a:spLocks noGrp="1"/>
          </p:cNvSpPr>
          <p:nvPr>
            <p:ph type="title"/>
          </p:nvPr>
        </p:nvSpPr>
        <p:spPr/>
        <p:txBody>
          <a:bodyPr/>
          <a:lstStyle/>
          <a:p>
            <a:r>
              <a:rPr lang="en-US"/>
              <a:t>Pitfalls</a:t>
            </a:r>
          </a:p>
        </p:txBody>
      </p:sp>
      <p:sp>
        <p:nvSpPr>
          <p:cNvPr id="4" name="Content Placeholder 3">
            <a:extLst>
              <a:ext uri="{FF2B5EF4-FFF2-40B4-BE49-F238E27FC236}">
                <a16:creationId xmlns:a16="http://schemas.microsoft.com/office/drawing/2014/main" id="{B302B604-725E-BF72-364A-EB1A0480038B}"/>
              </a:ext>
            </a:extLst>
          </p:cNvPr>
          <p:cNvSpPr>
            <a:spLocks noGrp="1"/>
          </p:cNvSpPr>
          <p:nvPr>
            <p:ph sz="quarter" idx="13"/>
          </p:nvPr>
        </p:nvSpPr>
        <p:spPr>
          <a:xfrm>
            <a:off x="244130" y="1175712"/>
            <a:ext cx="11703737" cy="5066294"/>
          </a:xfrm>
        </p:spPr>
        <p:txBody>
          <a:bodyPr>
            <a:normAutofit lnSpcReduction="10000"/>
          </a:bodyPr>
          <a:lstStyle/>
          <a:p>
            <a:pPr marL="127000" lvl="1" indent="0">
              <a:buNone/>
            </a:pPr>
            <a:r>
              <a:rPr lang="en-US" b="1" dirty="0"/>
              <a:t>Uninitialized pointers</a:t>
            </a:r>
          </a:p>
          <a:p>
            <a:pPr marL="127000" lvl="1" indent="0">
              <a:buNone/>
            </a:pPr>
            <a:r>
              <a:rPr lang="en-US" b="1" dirty="0">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*p;</a:t>
            </a:r>
          </a:p>
          <a:p>
            <a:pPr lvl="2"/>
            <a:endParaRPr lang="en-US" sz="1400" dirty="0"/>
          </a:p>
          <a:p>
            <a:pPr marL="127000" lvl="1" indent="0">
              <a:buNone/>
            </a:pPr>
            <a:r>
              <a:rPr lang="en-US" b="1" dirty="0"/>
              <a:t>Reaching beyond arrays</a:t>
            </a:r>
            <a:br>
              <a:rPr lang="en-US" dirty="0"/>
            </a:br>
            <a:r>
              <a:rPr lang="en-US" b="1" dirty="0">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buf</a:t>
            </a:r>
            <a:r>
              <a:rPr lang="en-US" b="1" dirty="0">
                <a:latin typeface="Courier New" panose="02070309020205020404" pitchFamily="49" charset="0"/>
                <a:cs typeface="Courier New" panose="02070309020205020404" pitchFamily="49" charset="0"/>
              </a:rPr>
              <a:t>[5];</a:t>
            </a:r>
            <a:br>
              <a:rPr lang="en-US" b="1" dirty="0">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*p = </a:t>
            </a:r>
            <a:r>
              <a:rPr lang="en-US" b="1" dirty="0" err="1">
                <a:latin typeface="Courier New" panose="02070309020205020404" pitchFamily="49" charset="0"/>
                <a:cs typeface="Courier New" panose="02070309020205020404" pitchFamily="49" charset="0"/>
              </a:rPr>
              <a:t>buf</a:t>
            </a:r>
            <a:r>
              <a:rPr lang="en-US" b="1" dirty="0">
                <a:latin typeface="Courier New" panose="02070309020205020404" pitchFamily="49" charset="0"/>
                <a:cs typeface="Courier New" panose="02070309020205020404" pitchFamily="49" charset="0"/>
              </a:rPr>
              <a:t> + 5;</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*p = 42;</a:t>
            </a:r>
          </a:p>
          <a:p>
            <a:pPr lvl="2"/>
            <a:endParaRPr lang="en-US" sz="1400" dirty="0"/>
          </a:p>
          <a:p>
            <a:pPr marL="127000" lvl="1" indent="0">
              <a:buNone/>
            </a:pPr>
            <a:r>
              <a:rPr lang="en-US" b="1" dirty="0"/>
              <a:t>Strings in fix-sized buffers (like </a:t>
            </a:r>
            <a:r>
              <a:rPr lang="en-US" b="1" dirty="0">
                <a:latin typeface="Courier New" panose="02070309020205020404" pitchFamily="49" charset="0"/>
                <a:cs typeface="Courier New" panose="02070309020205020404" pitchFamily="49" charset="0"/>
              </a:rPr>
              <a:t>char </a:t>
            </a:r>
            <a:r>
              <a:rPr lang="en-US" b="1" dirty="0" err="1">
                <a:latin typeface="Courier New" panose="02070309020205020404" pitchFamily="49" charset="0"/>
                <a:cs typeface="Courier New" panose="02070309020205020404" pitchFamily="49" charset="0"/>
              </a:rPr>
              <a:t>buf</a:t>
            </a:r>
            <a:r>
              <a:rPr lang="en-US" b="1" dirty="0">
                <a:latin typeface="Courier New" panose="02070309020205020404" pitchFamily="49" charset="0"/>
                <a:cs typeface="Courier New" panose="02070309020205020404" pitchFamily="49" charset="0"/>
              </a:rPr>
              <a:t>[32]</a:t>
            </a:r>
            <a:r>
              <a:rPr lang="en-US" b="1" dirty="0"/>
              <a:t>)</a:t>
            </a:r>
          </a:p>
          <a:p>
            <a:pPr marL="127000" lvl="1" indent="0">
              <a:buNone/>
            </a:pPr>
            <a:r>
              <a:rPr lang="en-US" b="1" dirty="0">
                <a:solidFill>
                  <a:srgbClr val="0070C0"/>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msg[] = {'A','r','d','u','</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n','o</a:t>
            </a:r>
            <a:r>
              <a:rPr lang="en-US" b="1" dirty="0">
                <a:latin typeface="Courier New" panose="02070309020205020404" pitchFamily="49" charset="0"/>
                <a:cs typeface="Courier New" panose="02070309020205020404" pitchFamily="49" charset="0"/>
              </a:rPr>
              <a:t>','\0'}; </a:t>
            </a:r>
          </a:p>
          <a:p>
            <a:pPr lvl="1"/>
            <a:r>
              <a:rPr lang="en-US" dirty="0"/>
              <a:t>Possible, but dangerous (</a:t>
            </a:r>
            <a:r>
              <a:rPr lang="en-US" dirty="0">
                <a:solidFill>
                  <a:srgbClr val="FF0000"/>
                </a:solidFill>
              </a:rPr>
              <a:t>must not overflow!</a:t>
            </a:r>
            <a:r>
              <a:rPr lang="en-US" dirty="0"/>
              <a:t>)</a:t>
            </a:r>
          </a:p>
          <a:p>
            <a:pPr lvl="1"/>
            <a:r>
              <a:rPr lang="en-US" dirty="0"/>
              <a:t>Do not forget to make space for trailing zero!</a:t>
            </a:r>
          </a:p>
          <a:p>
            <a:endParaRPr lang="en-US" dirty="0"/>
          </a:p>
        </p:txBody>
      </p:sp>
      <p:sp>
        <p:nvSpPr>
          <p:cNvPr id="6" name="Speech Bubble: Rectangle with Corners Rounded 5">
            <a:extLst>
              <a:ext uri="{FF2B5EF4-FFF2-40B4-BE49-F238E27FC236}">
                <a16:creationId xmlns:a16="http://schemas.microsoft.com/office/drawing/2014/main" id="{A11F3983-8237-7734-8438-24AB9CDA2527}"/>
              </a:ext>
            </a:extLst>
          </p:cNvPr>
          <p:cNvSpPr/>
          <p:nvPr/>
        </p:nvSpPr>
        <p:spPr>
          <a:xfrm>
            <a:off x="2238071" y="1682570"/>
            <a:ext cx="2934004" cy="498655"/>
          </a:xfrm>
          <a:prstGeom prst="wedgeRoundRectCallout">
            <a:avLst>
              <a:gd name="adj1" fmla="val -69614"/>
              <a:gd name="adj2" fmla="val -144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May hold a random address</a:t>
            </a:r>
          </a:p>
        </p:txBody>
      </p:sp>
      <p:sp>
        <p:nvSpPr>
          <p:cNvPr id="7" name="Speech Bubble: Rectangle with Corners Rounded 6">
            <a:extLst>
              <a:ext uri="{FF2B5EF4-FFF2-40B4-BE49-F238E27FC236}">
                <a16:creationId xmlns:a16="http://schemas.microsoft.com/office/drawing/2014/main" id="{6197B8BE-2BD5-4B43-F170-37149C41ECFF}"/>
              </a:ext>
            </a:extLst>
          </p:cNvPr>
          <p:cNvSpPr/>
          <p:nvPr/>
        </p:nvSpPr>
        <p:spPr>
          <a:xfrm>
            <a:off x="2357133" y="3381975"/>
            <a:ext cx="2695880" cy="687590"/>
          </a:xfrm>
          <a:prstGeom prst="wedgeRoundRectCallout">
            <a:avLst>
              <a:gd name="adj1" fmla="val -69614"/>
              <a:gd name="adj2" fmla="val -144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t>Writing right after the array. </a:t>
            </a:r>
          </a:p>
          <a:p>
            <a:r>
              <a:rPr lang="en-US" sz="1600"/>
              <a:t>What data is there?</a:t>
            </a:r>
          </a:p>
        </p:txBody>
      </p:sp>
      <p:sp>
        <p:nvSpPr>
          <p:cNvPr id="8" name="Speech Bubble: Rectangle with Corners Rounded 7">
            <a:extLst>
              <a:ext uri="{FF2B5EF4-FFF2-40B4-BE49-F238E27FC236}">
                <a16:creationId xmlns:a16="http://schemas.microsoft.com/office/drawing/2014/main" id="{8BC1FDDF-1E5A-E6CD-7A0E-D6850422E6EF}"/>
              </a:ext>
            </a:extLst>
          </p:cNvPr>
          <p:cNvSpPr/>
          <p:nvPr/>
        </p:nvSpPr>
        <p:spPr>
          <a:xfrm>
            <a:off x="4196865" y="2262690"/>
            <a:ext cx="1474172" cy="425393"/>
          </a:xfrm>
          <a:prstGeom prst="wedgeRoundRectCallout">
            <a:avLst>
              <a:gd name="adj1" fmla="val -64026"/>
              <a:gd name="adj2" fmla="val -45085"/>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b="1"/>
              <a:t>Use </a:t>
            </a:r>
            <a:r>
              <a:rPr lang="en-US" sz="1600" b="1" err="1">
                <a:latin typeface="Consolas" panose="020B0609020204030204" pitchFamily="49" charset="0"/>
              </a:rPr>
              <a:t>nullptr</a:t>
            </a:r>
            <a:endParaRPr lang="en-US" sz="1600" b="1">
              <a:latin typeface="Consolas" panose="020B0609020204030204" pitchFamily="49" charset="0"/>
            </a:endParaRPr>
          </a:p>
        </p:txBody>
      </p:sp>
      <p:sp>
        <p:nvSpPr>
          <p:cNvPr id="10" name="Content Placeholder 9">
            <a:extLst>
              <a:ext uri="{FF2B5EF4-FFF2-40B4-BE49-F238E27FC236}">
                <a16:creationId xmlns:a16="http://schemas.microsoft.com/office/drawing/2014/main" id="{3B506B72-D8B9-6212-5D57-59E67D0364DF}"/>
              </a:ext>
            </a:extLst>
          </p:cNvPr>
          <p:cNvSpPr>
            <a:spLocks noGrp="1"/>
          </p:cNvSpPr>
          <p:nvPr>
            <p:ph sz="quarter" idx="14"/>
          </p:nvPr>
        </p:nvSpPr>
        <p:spPr>
          <a:xfrm>
            <a:off x="6520964" y="1175712"/>
            <a:ext cx="5426905" cy="5066294"/>
          </a:xfrm>
        </p:spPr>
        <p:txBody>
          <a:bodyPr>
            <a:normAutofit/>
          </a:bodyPr>
          <a:lstStyle/>
          <a:p>
            <a:r>
              <a:rPr lang="en-US" sz="1600" b="1" dirty="0">
                <a:solidFill>
                  <a:srgbClr val="0070C0"/>
                </a:solidFill>
                <a:latin typeface="Courier New" panose="02070309020205020404" pitchFamily="49" charset="0"/>
                <a:cs typeface="Courier New" panose="02070309020205020404" pitchFamily="49" charset="0"/>
              </a:rPr>
              <a:t>char</a:t>
            </a:r>
            <a:r>
              <a:rPr lang="en-US" sz="1600" b="1" dirty="0">
                <a:latin typeface="Courier New" panose="02070309020205020404" pitchFamily="49" charset="0"/>
                <a:cs typeface="Courier New" panose="02070309020205020404" pitchFamily="49" charset="0"/>
              </a:rPr>
              <a:t> msg1[] = {</a:t>
            </a:r>
          </a:p>
          <a:p>
            <a:r>
              <a:rPr lang="en-US" sz="1600" b="1" dirty="0">
                <a:latin typeface="Courier New" panose="02070309020205020404" pitchFamily="49" charset="0"/>
                <a:cs typeface="Courier New" panose="02070309020205020404" pitchFamily="49" charset="0"/>
              </a:rPr>
              <a:t>  'A','r','d','u','</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n','o</a:t>
            </a:r>
            <a:r>
              <a:rPr lang="en-US" sz="1600" b="1" dirty="0">
                <a:latin typeface="Courier New" panose="02070309020205020404" pitchFamily="49" charset="0"/>
                <a:cs typeface="Courier New" panose="02070309020205020404" pitchFamily="49" charset="0"/>
              </a:rPr>
              <a:t>','\0’}; </a:t>
            </a:r>
          </a:p>
          <a:p>
            <a:r>
              <a:rPr lang="en-US" sz="1600" b="1" dirty="0">
                <a:solidFill>
                  <a:srgbClr val="0070C0"/>
                </a:solidFill>
                <a:latin typeface="Courier New" panose="02070309020205020404" pitchFamily="49" charset="0"/>
                <a:cs typeface="Courier New" panose="02070309020205020404" pitchFamily="49" charset="0"/>
              </a:rPr>
              <a:t>char </a:t>
            </a:r>
            <a:r>
              <a:rPr lang="en-US" sz="1600" b="1" dirty="0">
                <a:latin typeface="Courier New" panose="02070309020205020404" pitchFamily="49" charset="0"/>
                <a:cs typeface="Courier New" panose="02070309020205020404" pitchFamily="49" charset="0"/>
              </a:rPr>
              <a:t>msg2[] = "Arduino";</a:t>
            </a:r>
          </a:p>
          <a:p>
            <a:endParaRPr lang="en-US" sz="1600" b="1" dirty="0">
              <a:latin typeface="Courier New" panose="02070309020205020404" pitchFamily="49" charset="0"/>
              <a:cs typeface="Courier New" panose="02070309020205020404" pitchFamily="49" charset="0"/>
            </a:endParaRPr>
          </a:p>
          <a:p>
            <a:r>
              <a:rPr lang="en-US" sz="1600" b="1" dirty="0">
                <a:solidFill>
                  <a:srgbClr val="0070C0"/>
                </a:solidFill>
                <a:latin typeface="Courier New" panose="02070309020205020404" pitchFamily="49" charset="0"/>
                <a:cs typeface="Courier New" panose="02070309020205020404" pitchFamily="49" charset="0"/>
              </a:rPr>
              <a:t>char</a:t>
            </a:r>
            <a:r>
              <a:rPr lang="en-US" sz="1600" b="1" dirty="0">
                <a:latin typeface="Courier New" panose="02070309020205020404" pitchFamily="49" charset="0"/>
                <a:cs typeface="Courier New" panose="02070309020205020404" pitchFamily="49" charset="0"/>
              </a:rPr>
              <a:t> msg2_copy[7];</a:t>
            </a:r>
          </a:p>
          <a:p>
            <a:r>
              <a:rPr lang="en-US" sz="1600" b="1" dirty="0">
                <a:solidFill>
                  <a:srgbClr val="0070C0"/>
                </a:solidFill>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msg2_copy_size =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sizeof</a:t>
            </a:r>
            <a:r>
              <a:rPr lang="en-US" sz="1600" b="1" dirty="0">
                <a:latin typeface="Courier New" panose="02070309020205020404" pitchFamily="49" charset="0"/>
                <a:cs typeface="Courier New" panose="02070309020205020404" pitchFamily="49" charset="0"/>
              </a:rPr>
              <a:t>(msg2_copy)/</a:t>
            </a:r>
            <a:r>
              <a:rPr lang="en-US" sz="1600" b="1" dirty="0" err="1">
                <a:latin typeface="Courier New" panose="02070309020205020404" pitchFamily="49" charset="0"/>
                <a:cs typeface="Courier New" panose="02070309020205020404" pitchFamily="49" charset="0"/>
              </a:rPr>
              <a:t>sizeof</a:t>
            </a:r>
            <a:r>
              <a:rPr lang="en-US" sz="1600" b="1" dirty="0">
                <a:latin typeface="Courier New" panose="02070309020205020404" pitchFamily="49" charset="0"/>
                <a:cs typeface="Courier New" panose="02070309020205020404" pitchFamily="49" charset="0"/>
              </a:rPr>
              <a:t>(msg2_copy[0]);</a:t>
            </a:r>
          </a:p>
          <a:p>
            <a:r>
              <a:rPr lang="en-US" sz="1600" b="1" dirty="0">
                <a:latin typeface="Courier New" panose="02070309020205020404" pitchFamily="49" charset="0"/>
                <a:cs typeface="Courier New" panose="02070309020205020404" pitchFamily="49" charset="0"/>
              </a:rPr>
              <a:t>for (int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 0; </a:t>
            </a:r>
            <a:r>
              <a:rPr lang="en-US" sz="1600" b="1" dirty="0" err="1">
                <a:latin typeface="Courier New" panose="02070309020205020404" pitchFamily="49" charset="0"/>
                <a:cs typeface="Courier New" panose="02070309020205020404" pitchFamily="49" charset="0"/>
              </a:rPr>
              <a:t>i</a:t>
            </a:r>
            <a:r>
              <a:rPr lang="en-US" sz="1600" b="1">
                <a:latin typeface="Courier New" panose="02070309020205020404" pitchFamily="49" charset="0"/>
                <a:cs typeface="Courier New" panose="02070309020205020404" pitchFamily="49" charset="0"/>
              </a:rPr>
              <a:t> &lt; msg2</a:t>
            </a:r>
            <a:r>
              <a:rPr lang="en-US" sz="1600" b="1" dirty="0">
                <a:latin typeface="Courier New" panose="02070309020205020404" pitchFamily="49" charset="0"/>
                <a:cs typeface="Courier New" panose="02070309020205020404" pitchFamily="49" charset="0"/>
              </a:rPr>
              <a:t>_copy_size;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msg2_copy[</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 msg2[</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("%s", msg2_copy);</a:t>
            </a:r>
          </a:p>
          <a:p>
            <a:endParaRPr lang="en-US" sz="1600" b="1" dirty="0">
              <a:latin typeface="Courier New" panose="02070309020205020404" pitchFamily="49" charset="0"/>
              <a:cs typeface="Courier New" panose="02070309020205020404" pitchFamily="49" charset="0"/>
            </a:endParaRPr>
          </a:p>
          <a:p>
            <a:endParaRPr lang="en-US" sz="1600" dirty="0"/>
          </a:p>
        </p:txBody>
      </p:sp>
      <p:sp>
        <p:nvSpPr>
          <p:cNvPr id="11" name="Speech Bubble: Rectangle with Corners Rounded 10">
            <a:extLst>
              <a:ext uri="{FF2B5EF4-FFF2-40B4-BE49-F238E27FC236}">
                <a16:creationId xmlns:a16="http://schemas.microsoft.com/office/drawing/2014/main" id="{8ADB8945-4A7A-CA04-431F-5511AFC531F6}"/>
              </a:ext>
            </a:extLst>
          </p:cNvPr>
          <p:cNvSpPr/>
          <p:nvPr/>
        </p:nvSpPr>
        <p:spPr>
          <a:xfrm>
            <a:off x="8273194" y="4323788"/>
            <a:ext cx="2085569" cy="425393"/>
          </a:xfrm>
          <a:prstGeom prst="wedgeRoundRectCallout">
            <a:avLst>
              <a:gd name="adj1" fmla="val -64026"/>
              <a:gd name="adj2" fmla="val -45085"/>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r>
              <a:rPr lang="en-US" sz="1600" b="1" dirty="0"/>
              <a:t>What is the output?</a:t>
            </a:r>
            <a:endParaRPr lang="en-US" sz="1600" b="1" dirty="0">
              <a:latin typeface="Consolas" panose="020B0609020204030204" pitchFamily="49" charset="0"/>
            </a:endParaRPr>
          </a:p>
        </p:txBody>
      </p:sp>
    </p:spTree>
    <p:extLst>
      <p:ext uri="{BB962C8B-B14F-4D97-AF65-F5344CB8AC3E}">
        <p14:creationId xmlns:p14="http://schemas.microsoft.com/office/powerpoint/2010/main" val="4380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64B5-A718-7EE1-80F5-13B6548F5BE0}"/>
              </a:ext>
            </a:extLst>
          </p:cNvPr>
          <p:cNvSpPr>
            <a:spLocks noGrp="1"/>
          </p:cNvSpPr>
          <p:nvPr>
            <p:ph type="title"/>
          </p:nvPr>
        </p:nvSpPr>
        <p:spPr/>
        <p:txBody>
          <a:bodyPr/>
          <a:lstStyle/>
          <a:p>
            <a:r>
              <a:rPr lang="en-US"/>
              <a:t>Mysterious Function 2 – Refactored*</a:t>
            </a:r>
          </a:p>
        </p:txBody>
      </p:sp>
      <p:sp>
        <p:nvSpPr>
          <p:cNvPr id="3" name="Content Placeholder 2">
            <a:extLst>
              <a:ext uri="{FF2B5EF4-FFF2-40B4-BE49-F238E27FC236}">
                <a16:creationId xmlns:a16="http://schemas.microsoft.com/office/drawing/2014/main" id="{6F5CCBE8-A0E8-C0A5-BDAB-3C7EFE812F3A}"/>
              </a:ext>
            </a:extLst>
          </p:cNvPr>
          <p:cNvSpPr>
            <a:spLocks noGrp="1"/>
          </p:cNvSpPr>
          <p:nvPr>
            <p:ph sz="quarter" idx="13"/>
          </p:nvPr>
        </p:nvSpPr>
        <p:spPr>
          <a:xfrm>
            <a:off x="244130" y="1175712"/>
            <a:ext cx="9243901" cy="5066294"/>
          </a:xfrm>
        </p:spPr>
        <p:txBody>
          <a:bodyPr>
            <a:normAutofit fontScale="85000" lnSpcReduction="20000"/>
          </a:bodyPr>
          <a:lstStyle/>
          <a:p>
            <a:r>
              <a:rPr lang="en-US">
                <a:latin typeface="Consolas" panose="020B0609020204030204" pitchFamily="49" charset="0"/>
              </a:rPr>
              <a:t>int </a:t>
            </a:r>
            <a:r>
              <a:rPr lang="en-US" err="1">
                <a:latin typeface="Consolas" panose="020B0609020204030204" pitchFamily="49" charset="0"/>
              </a:rPr>
              <a:t>count_and_compare_odd_even</a:t>
            </a:r>
            <a:r>
              <a:rPr lang="en-US">
                <a:latin typeface="Consolas" panose="020B0609020204030204" pitchFamily="49" charset="0"/>
              </a:rPr>
              <a:t>(int array[], int length) {</a:t>
            </a:r>
            <a:br>
              <a:rPr lang="cs-CZ">
                <a:latin typeface="Consolas" panose="020B0609020204030204" pitchFamily="49" charset="0"/>
              </a:rPr>
            </a:br>
            <a:r>
              <a:rPr lang="en-US">
                <a:latin typeface="Consolas" panose="020B0609020204030204" pitchFamily="49" charset="0"/>
              </a:rPr>
              <a:t>    int </a:t>
            </a:r>
            <a:r>
              <a:rPr lang="en-US" err="1">
                <a:latin typeface="Consolas" panose="020B0609020204030204" pitchFamily="49" charset="0"/>
              </a:rPr>
              <a:t>even_count</a:t>
            </a:r>
            <a:r>
              <a:rPr lang="en-US">
                <a:latin typeface="Consolas" panose="020B0609020204030204" pitchFamily="49" charset="0"/>
              </a:rPr>
              <a:t> = 0;</a:t>
            </a:r>
            <a:br>
              <a:rPr lang="cs-CZ">
                <a:latin typeface="Consolas" panose="020B0609020204030204" pitchFamily="49" charset="0"/>
              </a:rPr>
            </a:br>
            <a:r>
              <a:rPr lang="en-US">
                <a:latin typeface="Consolas" panose="020B0609020204030204" pitchFamily="49" charset="0"/>
              </a:rPr>
              <a:t>    int </a:t>
            </a:r>
            <a:r>
              <a:rPr lang="en-US" err="1">
                <a:latin typeface="Consolas" panose="020B0609020204030204" pitchFamily="49" charset="0"/>
              </a:rPr>
              <a:t>odd_count</a:t>
            </a:r>
            <a:r>
              <a:rPr lang="en-US">
                <a:latin typeface="Consolas" panose="020B0609020204030204" pitchFamily="49" charset="0"/>
              </a:rPr>
              <a:t> = 0;</a:t>
            </a:r>
            <a:br>
              <a:rPr lang="cs-CZ">
                <a:latin typeface="Consolas" panose="020B0609020204030204" pitchFamily="49" charset="0"/>
              </a:rPr>
            </a:br>
            <a:br>
              <a:rPr lang="cs-CZ">
                <a:latin typeface="Consolas" panose="020B0609020204030204" pitchFamily="49" charset="0"/>
              </a:rPr>
            </a:br>
            <a:r>
              <a:rPr lang="en-US">
                <a:latin typeface="Consolas" panose="020B0609020204030204" pitchFamily="49" charset="0"/>
              </a:rPr>
              <a:t>    for(int </a:t>
            </a:r>
            <a:r>
              <a:rPr lang="en-US" err="1">
                <a:latin typeface="Consolas" panose="020B0609020204030204" pitchFamily="49" charset="0"/>
              </a:rPr>
              <a:t>i</a:t>
            </a:r>
            <a:r>
              <a:rPr lang="en-US">
                <a:latin typeface="Consolas" panose="020B0609020204030204" pitchFamily="49" charset="0"/>
              </a:rPr>
              <a:t> = 0; </a:t>
            </a:r>
            <a:r>
              <a:rPr lang="en-US" err="1">
                <a:latin typeface="Consolas" panose="020B0609020204030204" pitchFamily="49" charset="0"/>
              </a:rPr>
              <a:t>i</a:t>
            </a:r>
            <a:r>
              <a:rPr lang="en-US">
                <a:latin typeface="Consolas" panose="020B0609020204030204" pitchFamily="49" charset="0"/>
              </a:rPr>
              <a:t> &lt; length; ++</a:t>
            </a:r>
            <a:r>
              <a:rPr lang="en-US" err="1">
                <a:latin typeface="Consolas" panose="020B0609020204030204" pitchFamily="49" charset="0"/>
              </a:rPr>
              <a:t>i</a:t>
            </a:r>
            <a:r>
              <a:rPr lang="en-US">
                <a:latin typeface="Consolas" panose="020B0609020204030204" pitchFamily="49" charset="0"/>
              </a:rPr>
              <a:t>) {</a:t>
            </a:r>
            <a:br>
              <a:rPr lang="cs-CZ">
                <a:latin typeface="Consolas" panose="020B0609020204030204" pitchFamily="49" charset="0"/>
              </a:rPr>
            </a:br>
            <a:r>
              <a:rPr lang="en-US">
                <a:latin typeface="Consolas" panose="020B0609020204030204" pitchFamily="49" charset="0"/>
              </a:rPr>
              <a:t>        if (array[</a:t>
            </a:r>
            <a:r>
              <a:rPr lang="en-US" err="1">
                <a:latin typeface="Consolas" panose="020B0609020204030204" pitchFamily="49" charset="0"/>
              </a:rPr>
              <a:t>i</a:t>
            </a:r>
            <a:r>
              <a:rPr lang="en-US">
                <a:latin typeface="Consolas" panose="020B0609020204030204" pitchFamily="49" charset="0"/>
              </a:rPr>
              <a:t>] % 2 == 0) {</a:t>
            </a:r>
            <a:br>
              <a:rPr lang="cs-CZ">
                <a:latin typeface="Consolas" panose="020B0609020204030204" pitchFamily="49" charset="0"/>
              </a:rPr>
            </a:br>
            <a:r>
              <a:rPr lang="en-US">
                <a:latin typeface="Consolas" panose="020B0609020204030204" pitchFamily="49" charset="0"/>
              </a:rPr>
              <a:t>            ++</a:t>
            </a:r>
            <a:r>
              <a:rPr lang="en-US" err="1">
                <a:latin typeface="Consolas" panose="020B0609020204030204" pitchFamily="49" charset="0"/>
              </a:rPr>
              <a:t>even_count</a:t>
            </a:r>
            <a:r>
              <a:rPr lang="en-US">
                <a:latin typeface="Consolas" panose="020B0609020204030204" pitchFamily="49" charset="0"/>
              </a:rPr>
              <a:t>;</a:t>
            </a:r>
            <a:br>
              <a:rPr lang="cs-CZ">
                <a:latin typeface="Consolas" panose="020B0609020204030204" pitchFamily="49" charset="0"/>
              </a:rPr>
            </a:br>
            <a:r>
              <a:rPr lang="en-US">
                <a:latin typeface="Consolas" panose="020B0609020204030204" pitchFamily="49" charset="0"/>
              </a:rPr>
              <a:t>        } else {</a:t>
            </a:r>
            <a:br>
              <a:rPr lang="cs-CZ">
                <a:latin typeface="Consolas" panose="020B0609020204030204" pitchFamily="49" charset="0"/>
              </a:rPr>
            </a:br>
            <a:r>
              <a:rPr lang="en-US">
                <a:latin typeface="Consolas" panose="020B0609020204030204" pitchFamily="49" charset="0"/>
              </a:rPr>
              <a:t>            ++</a:t>
            </a:r>
            <a:r>
              <a:rPr lang="en-US" err="1">
                <a:latin typeface="Consolas" panose="020B0609020204030204" pitchFamily="49" charset="0"/>
              </a:rPr>
              <a:t>odd_count</a:t>
            </a:r>
            <a:r>
              <a:rPr lang="en-US">
                <a:latin typeface="Consolas" panose="020B0609020204030204" pitchFamily="49" charset="0"/>
              </a:rPr>
              <a:t>;</a:t>
            </a:r>
            <a:br>
              <a:rPr lang="cs-CZ">
                <a:latin typeface="Consolas" panose="020B0609020204030204" pitchFamily="49" charset="0"/>
              </a:rPr>
            </a:br>
            <a:r>
              <a:rPr lang="en-US">
                <a:latin typeface="Consolas" panose="020B0609020204030204" pitchFamily="49" charset="0"/>
              </a:rPr>
              <a:t>        }</a:t>
            </a:r>
            <a:br>
              <a:rPr lang="cs-CZ">
                <a:latin typeface="Consolas" panose="020B0609020204030204" pitchFamily="49" charset="0"/>
              </a:rPr>
            </a:br>
            <a:r>
              <a:rPr lang="en-US">
                <a:latin typeface="Consolas" panose="020B0609020204030204" pitchFamily="49" charset="0"/>
              </a:rPr>
              <a:t>    }</a:t>
            </a:r>
            <a:br>
              <a:rPr lang="cs-CZ">
                <a:latin typeface="Consolas" panose="020B0609020204030204" pitchFamily="49" charset="0"/>
              </a:rPr>
            </a:br>
            <a:r>
              <a:rPr lang="en-US">
                <a:latin typeface="Consolas" panose="020B0609020204030204" pitchFamily="49" charset="0"/>
              </a:rPr>
              <a:t>  </a:t>
            </a:r>
          </a:p>
          <a:p>
            <a:r>
              <a:rPr lang="en-US">
                <a:latin typeface="Consolas" panose="020B0609020204030204" pitchFamily="49" charset="0"/>
              </a:rPr>
              <a:t>    if (</a:t>
            </a:r>
            <a:r>
              <a:rPr lang="en-US" err="1">
                <a:latin typeface="Consolas" panose="020B0609020204030204" pitchFamily="49" charset="0"/>
              </a:rPr>
              <a:t>even_count</a:t>
            </a:r>
            <a:r>
              <a:rPr lang="en-US">
                <a:latin typeface="Consolas" panose="020B0609020204030204" pitchFamily="49" charset="0"/>
              </a:rPr>
              <a:t> &gt; </a:t>
            </a:r>
            <a:r>
              <a:rPr lang="en-US" err="1">
                <a:latin typeface="Consolas" panose="020B0609020204030204" pitchFamily="49" charset="0"/>
              </a:rPr>
              <a:t>odd_count</a:t>
            </a:r>
            <a:r>
              <a:rPr lang="en-US">
                <a:latin typeface="Consolas" panose="020B0609020204030204" pitchFamily="49" charset="0"/>
              </a:rPr>
              <a:t>) {</a:t>
            </a:r>
            <a:br>
              <a:rPr lang="cs-CZ">
                <a:latin typeface="Consolas" panose="020B0609020204030204" pitchFamily="49" charset="0"/>
              </a:rPr>
            </a:br>
            <a:r>
              <a:rPr lang="en-US">
                <a:latin typeface="Consolas" panose="020B0609020204030204" pitchFamily="49" charset="0"/>
              </a:rPr>
              <a:t>        return </a:t>
            </a:r>
            <a:r>
              <a:rPr lang="en-US" err="1">
                <a:latin typeface="Consolas" panose="020B0609020204030204" pitchFamily="49" charset="0"/>
              </a:rPr>
              <a:t>even_count</a:t>
            </a:r>
            <a:r>
              <a:rPr lang="en-US">
                <a:latin typeface="Consolas" panose="020B0609020204030204" pitchFamily="49" charset="0"/>
              </a:rPr>
              <a:t>;</a:t>
            </a:r>
            <a:br>
              <a:rPr lang="cs-CZ">
                <a:latin typeface="Consolas" panose="020B0609020204030204" pitchFamily="49" charset="0"/>
              </a:rPr>
            </a:br>
            <a:r>
              <a:rPr lang="en-US">
                <a:latin typeface="Consolas" panose="020B0609020204030204" pitchFamily="49" charset="0"/>
              </a:rPr>
              <a:t>    } else if (</a:t>
            </a:r>
            <a:r>
              <a:rPr lang="en-US" err="1">
                <a:latin typeface="Consolas" panose="020B0609020204030204" pitchFamily="49" charset="0"/>
              </a:rPr>
              <a:t>odd_count</a:t>
            </a:r>
            <a:r>
              <a:rPr lang="en-US">
                <a:latin typeface="Consolas" panose="020B0609020204030204" pitchFamily="49" charset="0"/>
              </a:rPr>
              <a:t> &gt; </a:t>
            </a:r>
            <a:r>
              <a:rPr lang="en-US" err="1">
                <a:latin typeface="Consolas" panose="020B0609020204030204" pitchFamily="49" charset="0"/>
              </a:rPr>
              <a:t>even_count</a:t>
            </a:r>
            <a:r>
              <a:rPr lang="en-US">
                <a:latin typeface="Consolas" panose="020B0609020204030204" pitchFamily="49" charset="0"/>
              </a:rPr>
              <a:t>) {</a:t>
            </a:r>
            <a:br>
              <a:rPr lang="cs-CZ">
                <a:latin typeface="Consolas" panose="020B0609020204030204" pitchFamily="49" charset="0"/>
              </a:rPr>
            </a:br>
            <a:r>
              <a:rPr lang="en-US">
                <a:latin typeface="Consolas" panose="020B0609020204030204" pitchFamily="49" charset="0"/>
              </a:rPr>
              <a:t>        return -</a:t>
            </a:r>
            <a:r>
              <a:rPr lang="en-US" err="1">
                <a:latin typeface="Consolas" panose="020B0609020204030204" pitchFamily="49" charset="0"/>
              </a:rPr>
              <a:t>odd_count</a:t>
            </a:r>
            <a:r>
              <a:rPr lang="en-US">
                <a:latin typeface="Consolas" panose="020B0609020204030204" pitchFamily="49" charset="0"/>
              </a:rPr>
              <a:t>;</a:t>
            </a:r>
            <a:br>
              <a:rPr lang="cs-CZ">
                <a:latin typeface="Consolas" panose="020B0609020204030204" pitchFamily="49" charset="0"/>
              </a:rPr>
            </a:br>
            <a:r>
              <a:rPr lang="en-US">
                <a:latin typeface="Consolas" panose="020B0609020204030204" pitchFamily="49" charset="0"/>
              </a:rPr>
              <a:t>    } else {</a:t>
            </a:r>
            <a:br>
              <a:rPr lang="cs-CZ">
                <a:latin typeface="Consolas" panose="020B0609020204030204" pitchFamily="49" charset="0"/>
              </a:rPr>
            </a:br>
            <a:r>
              <a:rPr lang="en-US">
                <a:latin typeface="Consolas" panose="020B0609020204030204" pitchFamily="49" charset="0"/>
              </a:rPr>
              <a:t>        return 0;</a:t>
            </a:r>
            <a:br>
              <a:rPr lang="cs-CZ">
                <a:latin typeface="Consolas" panose="020B0609020204030204" pitchFamily="49" charset="0"/>
              </a:rPr>
            </a:br>
            <a:r>
              <a:rPr lang="en-US">
                <a:latin typeface="Consolas" panose="020B0609020204030204" pitchFamily="49" charset="0"/>
              </a:rPr>
              <a:t>    }</a:t>
            </a:r>
            <a:br>
              <a:rPr lang="cs-CZ">
                <a:latin typeface="Consolas" panose="020B0609020204030204" pitchFamily="49" charset="0"/>
              </a:rPr>
            </a:br>
            <a:r>
              <a:rPr lang="en-US">
                <a:latin typeface="Consolas" panose="020B0609020204030204" pitchFamily="49" charset="0"/>
              </a:rPr>
              <a:t>}</a:t>
            </a:r>
            <a:endParaRPr lang="cs-CZ">
              <a:latin typeface="Consolas" panose="020B0609020204030204" pitchFamily="49" charset="0"/>
            </a:endParaRPr>
          </a:p>
          <a:p>
            <a:endParaRPr lang="en-US"/>
          </a:p>
        </p:txBody>
      </p:sp>
      <p:sp>
        <p:nvSpPr>
          <p:cNvPr id="4" name="Content Placeholder 3">
            <a:extLst>
              <a:ext uri="{FF2B5EF4-FFF2-40B4-BE49-F238E27FC236}">
                <a16:creationId xmlns:a16="http://schemas.microsoft.com/office/drawing/2014/main" id="{591CF80F-418A-9EB6-FA90-8CF0305B4298}"/>
              </a:ext>
            </a:extLst>
          </p:cNvPr>
          <p:cNvSpPr>
            <a:spLocks noGrp="1"/>
          </p:cNvSpPr>
          <p:nvPr>
            <p:ph sz="quarter" idx="14"/>
          </p:nvPr>
        </p:nvSpPr>
        <p:spPr/>
        <p:txBody>
          <a:bodyPr/>
          <a:lstStyle/>
          <a:p>
            <a:endParaRPr lang="en-US"/>
          </a:p>
        </p:txBody>
      </p:sp>
      <p:sp>
        <p:nvSpPr>
          <p:cNvPr id="5" name="Speech Bubble: Rectangle with Corners Rounded 4">
            <a:extLst>
              <a:ext uri="{FF2B5EF4-FFF2-40B4-BE49-F238E27FC236}">
                <a16:creationId xmlns:a16="http://schemas.microsoft.com/office/drawing/2014/main" id="{56096C21-D699-C0FE-CFAE-036F209DF22C}"/>
              </a:ext>
            </a:extLst>
          </p:cNvPr>
          <p:cNvSpPr/>
          <p:nvPr/>
        </p:nvSpPr>
        <p:spPr>
          <a:xfrm>
            <a:off x="7430034" y="1175712"/>
            <a:ext cx="3183802" cy="535393"/>
          </a:xfrm>
          <a:prstGeom prst="wedgeRoundRectCallout">
            <a:avLst>
              <a:gd name="adj1" fmla="val -49559"/>
              <a:gd name="adj2" fmla="val 1480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t>Any problems with the code?</a:t>
            </a:r>
          </a:p>
        </p:txBody>
      </p:sp>
      <p:sp>
        <p:nvSpPr>
          <p:cNvPr id="6" name="Slide Number Placeholder 5">
            <a:extLst>
              <a:ext uri="{FF2B5EF4-FFF2-40B4-BE49-F238E27FC236}">
                <a16:creationId xmlns:a16="http://schemas.microsoft.com/office/drawing/2014/main" id="{98C1F819-02EE-1A22-AD3B-A70294097040}"/>
              </a:ext>
            </a:extLst>
          </p:cNvPr>
          <p:cNvSpPr>
            <a:spLocks noGrp="1"/>
          </p:cNvSpPr>
          <p:nvPr>
            <p:ph type="sldNum" sz="quarter" idx="12"/>
          </p:nvPr>
        </p:nvSpPr>
        <p:spPr/>
        <p:txBody>
          <a:bodyPr/>
          <a:lstStyle/>
          <a:p>
            <a:fld id="{DD144762-C3B5-42E9-94DB-4A2AA3CF9556}" type="slidenum">
              <a:rPr lang="cs-CZ" smtClean="0"/>
              <a:pPr/>
              <a:t>90</a:t>
            </a:fld>
            <a:endParaRPr lang="cs-CZ"/>
          </a:p>
        </p:txBody>
      </p:sp>
    </p:spTree>
    <p:extLst>
      <p:ext uri="{BB962C8B-B14F-4D97-AF65-F5344CB8AC3E}">
        <p14:creationId xmlns:p14="http://schemas.microsoft.com/office/powerpoint/2010/main" val="34649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CD0C-3353-6AC4-CE2B-92C6CCFBA204}"/>
              </a:ext>
            </a:extLst>
          </p:cNvPr>
          <p:cNvSpPr>
            <a:spLocks noGrp="1"/>
          </p:cNvSpPr>
          <p:nvPr>
            <p:ph type="title"/>
          </p:nvPr>
        </p:nvSpPr>
        <p:spPr/>
        <p:txBody>
          <a:bodyPr/>
          <a:lstStyle/>
          <a:p>
            <a:r>
              <a:rPr lang="en-US"/>
              <a:t>Exercises 2</a:t>
            </a:r>
          </a:p>
        </p:txBody>
      </p:sp>
      <p:sp>
        <p:nvSpPr>
          <p:cNvPr id="3" name="Content Placeholder 2">
            <a:extLst>
              <a:ext uri="{FF2B5EF4-FFF2-40B4-BE49-F238E27FC236}">
                <a16:creationId xmlns:a16="http://schemas.microsoft.com/office/drawing/2014/main" id="{C55B97F1-DDA5-85EC-2086-559B9373AA0A}"/>
              </a:ext>
            </a:extLst>
          </p:cNvPr>
          <p:cNvSpPr>
            <a:spLocks noGrp="1"/>
          </p:cNvSpPr>
          <p:nvPr>
            <p:ph sz="quarter" idx="13"/>
          </p:nvPr>
        </p:nvSpPr>
        <p:spPr>
          <a:xfrm>
            <a:off x="244131" y="1175712"/>
            <a:ext cx="9395084" cy="5066294"/>
          </a:xfrm>
        </p:spPr>
        <p:txBody>
          <a:bodyPr>
            <a:normAutofit/>
          </a:bodyPr>
          <a:lstStyle/>
          <a:p>
            <a:pPr marL="457200" indent="-457200">
              <a:buFont typeface="+mj-lt"/>
              <a:buAutoNum type="arabicPeriod"/>
            </a:pPr>
            <a:r>
              <a:rPr lang="en-US"/>
              <a:t>Print an average of an array</a:t>
            </a:r>
          </a:p>
          <a:p>
            <a:pPr marL="457200" indent="-457200">
              <a:buFont typeface="+mj-lt"/>
              <a:buAutoNum type="arabicPeriod"/>
            </a:pPr>
            <a:r>
              <a:rPr lang="en-US"/>
              <a:t>Draw a graph of positive values in an array</a:t>
            </a:r>
          </a:p>
          <a:p>
            <a:pPr marL="457200" indent="-457200">
              <a:buFont typeface="+mj-lt"/>
              <a:buAutoNum type="arabicPeriod"/>
            </a:pPr>
            <a:r>
              <a:rPr lang="en-US"/>
              <a:t>Draw negative values in an array</a:t>
            </a:r>
          </a:p>
          <a:p>
            <a:pPr marL="457200" indent="-457200">
              <a:buFont typeface="+mj-lt"/>
              <a:buAutoNum type="arabicPeriod"/>
            </a:pPr>
            <a:r>
              <a:rPr lang="en-US"/>
              <a:t>Negative values + indentation</a:t>
            </a:r>
          </a:p>
          <a:p>
            <a:pPr marL="457200" indent="-457200">
              <a:buFont typeface="+mj-lt"/>
              <a:buAutoNum type="arabicPeriod"/>
            </a:pPr>
            <a:r>
              <a:rPr lang="en-US"/>
              <a:t>Some values can be invalid</a:t>
            </a:r>
          </a:p>
          <a:p>
            <a:endParaRPr lang="en-US">
              <a:sym typeface="Wingdings" panose="05000000000000000000" pitchFamily="2" charset="2"/>
            </a:endParaRPr>
          </a:p>
          <a:p>
            <a:r>
              <a:rPr lang="en-US">
                <a:sym typeface="Wingdings" panose="05000000000000000000" pitchFamily="2" charset="2"/>
              </a:rPr>
              <a:t> </a:t>
            </a:r>
            <a:r>
              <a:rPr lang="en-US" err="1"/>
              <a:t>Celmomether</a:t>
            </a:r>
            <a:r>
              <a:rPr lang="en-US"/>
              <a:t> (in </a:t>
            </a:r>
            <a:r>
              <a:rPr lang="en-US" err="1"/>
              <a:t>Recodex</a:t>
            </a:r>
            <a:r>
              <a:rPr lang="en-US"/>
              <a:t>)</a:t>
            </a:r>
          </a:p>
          <a:p>
            <a:endParaRPr lang="en-US"/>
          </a:p>
          <a:p>
            <a:endParaRPr lang="en-US"/>
          </a:p>
          <a:p>
            <a:endParaRPr lang="en-US" b="1">
              <a:solidFill>
                <a:srgbClr val="C00000"/>
              </a:solidFill>
            </a:endParaRPr>
          </a:p>
          <a:p>
            <a:endParaRPr lang="en-US" b="1">
              <a:solidFill>
                <a:srgbClr val="C00000"/>
              </a:solidFill>
            </a:endParaRPr>
          </a:p>
          <a:p>
            <a:endParaRPr lang="en-US" b="1">
              <a:solidFill>
                <a:srgbClr val="C00000"/>
              </a:solidFill>
            </a:endParaRPr>
          </a:p>
          <a:p>
            <a:endParaRPr lang="en-US" b="1">
              <a:solidFill>
                <a:srgbClr val="C00000"/>
              </a:solidFill>
            </a:endParaRPr>
          </a:p>
          <a:p>
            <a:r>
              <a:rPr lang="en-US" b="1">
                <a:solidFill>
                  <a:srgbClr val="C00000"/>
                </a:solidFill>
              </a:rPr>
              <a:t>Problem decomposition: Solve the problem iteratively</a:t>
            </a:r>
          </a:p>
        </p:txBody>
      </p:sp>
      <p:sp>
        <p:nvSpPr>
          <p:cNvPr id="4" name="Content Placeholder 3">
            <a:extLst>
              <a:ext uri="{FF2B5EF4-FFF2-40B4-BE49-F238E27FC236}">
                <a16:creationId xmlns:a16="http://schemas.microsoft.com/office/drawing/2014/main" id="{26F0B401-58F5-3198-1E9F-45430D69D619}"/>
              </a:ext>
            </a:extLst>
          </p:cNvPr>
          <p:cNvSpPr>
            <a:spLocks noGrp="1"/>
          </p:cNvSpPr>
          <p:nvPr>
            <p:ph sz="quarter" idx="14"/>
          </p:nvPr>
        </p:nvSpPr>
        <p:spPr/>
        <p:txBody>
          <a:bodyPr/>
          <a:lstStyle/>
          <a:p>
            <a:endParaRPr lang="en-US"/>
          </a:p>
        </p:txBody>
      </p:sp>
      <p:sp>
        <p:nvSpPr>
          <p:cNvPr id="5" name="Speech Bubble: Rectangle with Corners Rounded 4">
            <a:extLst>
              <a:ext uri="{FF2B5EF4-FFF2-40B4-BE49-F238E27FC236}">
                <a16:creationId xmlns:a16="http://schemas.microsoft.com/office/drawing/2014/main" id="{078F7AC1-E8BE-0497-103A-37F6F05E5A70}"/>
              </a:ext>
            </a:extLst>
          </p:cNvPr>
          <p:cNvSpPr/>
          <p:nvPr/>
        </p:nvSpPr>
        <p:spPr>
          <a:xfrm>
            <a:off x="4339406" y="2886328"/>
            <a:ext cx="1655348" cy="2482960"/>
          </a:xfrm>
          <a:prstGeom prst="wedgeRoundRectCallout">
            <a:avLst>
              <a:gd name="adj1" fmla="val -79218"/>
              <a:gd name="adj2" fmla="val -250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 **|</a:t>
            </a:r>
          </a:p>
          <a:p>
            <a:r>
              <a:rPr lang="en-US" sz="1600">
                <a:latin typeface="Consolas" panose="020B0609020204030204" pitchFamily="49" charset="0"/>
                <a:cs typeface="Courier New" pitchFamily="49" charset="0"/>
              </a:rPr>
              <a:t>***|</a:t>
            </a:r>
            <a:endParaRPr lang="en-US" sz="1600"/>
          </a:p>
        </p:txBody>
      </p:sp>
      <p:sp>
        <p:nvSpPr>
          <p:cNvPr id="7" name="Speech Bubble: Rectangle with Corners Rounded 6">
            <a:extLst>
              <a:ext uri="{FF2B5EF4-FFF2-40B4-BE49-F238E27FC236}">
                <a16:creationId xmlns:a16="http://schemas.microsoft.com/office/drawing/2014/main" id="{B145ADAF-7EEE-FF67-AE8D-7E8C973609FF}"/>
              </a:ext>
            </a:extLst>
          </p:cNvPr>
          <p:cNvSpPr/>
          <p:nvPr/>
        </p:nvSpPr>
        <p:spPr>
          <a:xfrm>
            <a:off x="6096000" y="615994"/>
            <a:ext cx="1543060" cy="2482960"/>
          </a:xfrm>
          <a:prstGeom prst="wedgeRoundRectCallout">
            <a:avLst>
              <a:gd name="adj1" fmla="val -69202"/>
              <a:gd name="adj2" fmla="val -84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a:p>
            <a:r>
              <a:rPr lang="en-US" sz="1600">
                <a:latin typeface="Consolas" panose="020B0609020204030204" pitchFamily="49" charset="0"/>
                <a:cs typeface="Courier New" pitchFamily="49" charset="0"/>
              </a:rPr>
              <a:t>*</a:t>
            </a:r>
          </a:p>
        </p:txBody>
      </p:sp>
      <p:sp>
        <p:nvSpPr>
          <p:cNvPr id="6" name="Slide Number Placeholder 5">
            <a:extLst>
              <a:ext uri="{FF2B5EF4-FFF2-40B4-BE49-F238E27FC236}">
                <a16:creationId xmlns:a16="http://schemas.microsoft.com/office/drawing/2014/main" id="{67C525A6-13D7-1CC6-E574-DBF68E5984F2}"/>
              </a:ext>
            </a:extLst>
          </p:cNvPr>
          <p:cNvSpPr>
            <a:spLocks noGrp="1"/>
          </p:cNvSpPr>
          <p:nvPr>
            <p:ph type="sldNum" sz="quarter" idx="12"/>
          </p:nvPr>
        </p:nvSpPr>
        <p:spPr/>
        <p:txBody>
          <a:bodyPr/>
          <a:lstStyle/>
          <a:p>
            <a:fld id="{DD144762-C3B5-42E9-94DB-4A2AA3CF9556}" type="slidenum">
              <a:rPr lang="cs-CZ" smtClean="0"/>
              <a:pPr/>
              <a:t>91</a:t>
            </a:fld>
            <a:endParaRPr lang="cs-CZ"/>
          </a:p>
        </p:txBody>
      </p:sp>
    </p:spTree>
    <p:extLst>
      <p:ext uri="{BB962C8B-B14F-4D97-AF65-F5344CB8AC3E}">
        <p14:creationId xmlns:p14="http://schemas.microsoft.com/office/powerpoint/2010/main" val="17447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F02F-0103-584A-AA28-9A82D3B5C055}"/>
              </a:ext>
            </a:extLst>
          </p:cNvPr>
          <p:cNvSpPr>
            <a:spLocks noGrp="1"/>
          </p:cNvSpPr>
          <p:nvPr>
            <p:ph type="title"/>
          </p:nvPr>
        </p:nvSpPr>
        <p:spPr/>
        <p:txBody>
          <a:bodyPr/>
          <a:lstStyle/>
          <a:p>
            <a:r>
              <a:rPr lang="en-US" err="1"/>
              <a:t>Homeworks</a:t>
            </a:r>
            <a:endParaRPr lang="en-US"/>
          </a:p>
        </p:txBody>
      </p:sp>
      <p:sp>
        <p:nvSpPr>
          <p:cNvPr id="3" name="Content Placeholder 2">
            <a:extLst>
              <a:ext uri="{FF2B5EF4-FFF2-40B4-BE49-F238E27FC236}">
                <a16:creationId xmlns:a16="http://schemas.microsoft.com/office/drawing/2014/main" id="{F2E6937D-53C9-B5D3-7D15-515E4A0AE806}"/>
              </a:ext>
            </a:extLst>
          </p:cNvPr>
          <p:cNvSpPr>
            <a:spLocks noGrp="1"/>
          </p:cNvSpPr>
          <p:nvPr>
            <p:ph sz="quarter" idx="13"/>
          </p:nvPr>
        </p:nvSpPr>
        <p:spPr>
          <a:xfrm>
            <a:off x="244131" y="1175712"/>
            <a:ext cx="8039790" cy="5066294"/>
          </a:xfrm>
        </p:spPr>
        <p:txBody>
          <a:bodyPr/>
          <a:lstStyle/>
          <a:p>
            <a:r>
              <a:rPr lang="en-US" b="1"/>
              <a:t>Homework in </a:t>
            </a:r>
            <a:r>
              <a:rPr lang="en-US" b="1" err="1"/>
              <a:t>ReCodEx</a:t>
            </a:r>
            <a:endParaRPr lang="en-US" b="1"/>
          </a:p>
          <a:p>
            <a:r>
              <a:rPr lang="en-US">
                <a:hlinkClick r:id="rId2"/>
              </a:rPr>
              <a:t>https://recodex.mff.cuni.cz</a:t>
            </a:r>
            <a:endParaRPr lang="en-US"/>
          </a:p>
          <a:p>
            <a:r>
              <a:rPr lang="en-US"/>
              <a:t>(join our lab exercise - `SIS integration/Join groups/…`</a:t>
            </a:r>
          </a:p>
          <a:p>
            <a:r>
              <a:rPr lang="en-US">
                <a:solidFill>
                  <a:srgbClr val="C00000"/>
                </a:solidFill>
                <a:sym typeface="Wingdings" panose="05000000000000000000" pitchFamily="2" charset="2"/>
              </a:rPr>
              <a:t> </a:t>
            </a:r>
            <a:r>
              <a:rPr lang="en-US">
                <a:solidFill>
                  <a:srgbClr val="C00000"/>
                </a:solidFill>
              </a:rPr>
              <a:t>Deadline: </a:t>
            </a:r>
            <a:r>
              <a:rPr lang="cs-CZ" err="1">
                <a:solidFill>
                  <a:srgbClr val="C00000"/>
                </a:solidFill>
              </a:rPr>
              <a:t>Next</a:t>
            </a:r>
            <a:r>
              <a:rPr lang="cs-CZ">
                <a:solidFill>
                  <a:srgbClr val="C00000"/>
                </a:solidFill>
              </a:rPr>
              <a:t> </a:t>
            </a:r>
            <a:r>
              <a:rPr lang="cs-CZ" err="1">
                <a:solidFill>
                  <a:srgbClr val="C00000"/>
                </a:solidFill>
              </a:rPr>
              <a:t>Tuesday</a:t>
            </a:r>
            <a:r>
              <a:rPr lang="cs-CZ">
                <a:solidFill>
                  <a:srgbClr val="C00000"/>
                </a:solidFill>
              </a:rPr>
              <a:t> </a:t>
            </a:r>
            <a:r>
              <a:rPr lang="en-US">
                <a:solidFill>
                  <a:srgbClr val="C00000"/>
                </a:solidFill>
              </a:rPr>
              <a:t>3:59</a:t>
            </a:r>
          </a:p>
          <a:p>
            <a:endParaRPr lang="en-US" b="1"/>
          </a:p>
          <a:p>
            <a:r>
              <a:rPr lang="en-US" b="1"/>
              <a:t>Arduino</a:t>
            </a:r>
          </a:p>
          <a:p>
            <a:r>
              <a:rPr lang="en-US"/>
              <a:t>Get one in library at Mal</a:t>
            </a:r>
            <a:r>
              <a:rPr lang="cs-CZ"/>
              <a:t>á Strana</a:t>
            </a:r>
            <a:endParaRPr lang="en-US"/>
          </a:p>
          <a:p>
            <a:r>
              <a:rPr lang="en-US"/>
              <a:t>Install Arduino IDE: </a:t>
            </a:r>
            <a:r>
              <a:rPr lang="cs-CZ">
                <a:solidFill>
                  <a:srgbClr val="00B050"/>
                </a:solidFill>
              </a:rPr>
              <a:t>www.arduino.cc</a:t>
            </a:r>
            <a:endParaRPr lang="cs-CZ"/>
          </a:p>
        </p:txBody>
      </p:sp>
      <p:sp>
        <p:nvSpPr>
          <p:cNvPr id="4" name="Content Placeholder 3">
            <a:extLst>
              <a:ext uri="{FF2B5EF4-FFF2-40B4-BE49-F238E27FC236}">
                <a16:creationId xmlns:a16="http://schemas.microsoft.com/office/drawing/2014/main" id="{BB6B033A-5C95-DD76-5EE1-8687FABECE90}"/>
              </a:ext>
            </a:extLst>
          </p:cNvPr>
          <p:cNvSpPr>
            <a:spLocks noGrp="1"/>
          </p:cNvSpPr>
          <p:nvPr>
            <p:ph sz="quarter" idx="14"/>
          </p:nvPr>
        </p:nvSpPr>
        <p:spPr/>
        <p:txBody>
          <a:bodyPr/>
          <a:lstStyle/>
          <a:p>
            <a:endParaRPr lang="en-US"/>
          </a:p>
        </p:txBody>
      </p:sp>
      <p:pic>
        <p:nvPicPr>
          <p:cNvPr id="5" name="Picture 4">
            <a:extLst>
              <a:ext uri="{FF2B5EF4-FFF2-40B4-BE49-F238E27FC236}">
                <a16:creationId xmlns:a16="http://schemas.microsoft.com/office/drawing/2014/main" id="{EF98565B-D341-643E-36EC-CA386E1F15D8}"/>
              </a:ext>
            </a:extLst>
          </p:cNvPr>
          <p:cNvPicPr>
            <a:picLocks noChangeAspect="1"/>
          </p:cNvPicPr>
          <p:nvPr/>
        </p:nvPicPr>
        <p:blipFill>
          <a:blip r:embed="rId3"/>
          <a:stretch>
            <a:fillRect/>
          </a:stretch>
        </p:blipFill>
        <p:spPr>
          <a:xfrm>
            <a:off x="8994447" y="3691211"/>
            <a:ext cx="2953423" cy="2250135"/>
          </a:xfrm>
          <a:prstGeom prst="rect">
            <a:avLst/>
          </a:prstGeom>
        </p:spPr>
      </p:pic>
      <p:pic>
        <p:nvPicPr>
          <p:cNvPr id="6" name="Picture 5">
            <a:extLst>
              <a:ext uri="{FF2B5EF4-FFF2-40B4-BE49-F238E27FC236}">
                <a16:creationId xmlns:a16="http://schemas.microsoft.com/office/drawing/2014/main" id="{6C29C862-BFFA-0DDF-47FB-5D74A41A054F}"/>
              </a:ext>
            </a:extLst>
          </p:cNvPr>
          <p:cNvPicPr>
            <a:picLocks noChangeAspect="1"/>
          </p:cNvPicPr>
          <p:nvPr/>
        </p:nvPicPr>
        <p:blipFill>
          <a:blip r:embed="rId4"/>
          <a:stretch>
            <a:fillRect/>
          </a:stretch>
        </p:blipFill>
        <p:spPr>
          <a:xfrm>
            <a:off x="8994446" y="1175712"/>
            <a:ext cx="2953423" cy="2377662"/>
          </a:xfrm>
          <a:prstGeom prst="rect">
            <a:avLst/>
          </a:prstGeom>
        </p:spPr>
      </p:pic>
      <p:sp>
        <p:nvSpPr>
          <p:cNvPr id="7" name="Slide Number Placeholder 6">
            <a:extLst>
              <a:ext uri="{FF2B5EF4-FFF2-40B4-BE49-F238E27FC236}">
                <a16:creationId xmlns:a16="http://schemas.microsoft.com/office/drawing/2014/main" id="{D3557712-1AFA-7454-E3E8-1C9DFB363AAE}"/>
              </a:ext>
            </a:extLst>
          </p:cNvPr>
          <p:cNvSpPr>
            <a:spLocks noGrp="1"/>
          </p:cNvSpPr>
          <p:nvPr>
            <p:ph type="sldNum" sz="quarter" idx="12"/>
          </p:nvPr>
        </p:nvSpPr>
        <p:spPr/>
        <p:txBody>
          <a:bodyPr/>
          <a:lstStyle/>
          <a:p>
            <a:fld id="{DD144762-C3B5-42E9-94DB-4A2AA3CF9556}" type="slidenum">
              <a:rPr lang="cs-CZ" smtClean="0"/>
              <a:pPr/>
              <a:t>92</a:t>
            </a:fld>
            <a:endParaRPr lang="cs-CZ"/>
          </a:p>
        </p:txBody>
      </p:sp>
    </p:spTree>
    <p:extLst>
      <p:ext uri="{BB962C8B-B14F-4D97-AF65-F5344CB8AC3E}">
        <p14:creationId xmlns:p14="http://schemas.microsoft.com/office/powerpoint/2010/main" val="2912629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E52E-9F02-73C6-ACCE-BAFD0D1545D4}"/>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49BD3712-AEA2-3D0D-58AB-5521314C9729}"/>
              </a:ext>
            </a:extLst>
          </p:cNvPr>
          <p:cNvSpPr>
            <a:spLocks noGrp="1"/>
          </p:cNvSpPr>
          <p:nvPr>
            <p:ph sz="quarter" idx="13"/>
          </p:nvPr>
        </p:nvSpPr>
        <p:spPr/>
        <p:txBody>
          <a:bodyPr/>
          <a:lstStyle/>
          <a:p>
            <a:endParaRPr lang="en-US"/>
          </a:p>
        </p:txBody>
      </p:sp>
      <p:sp>
        <p:nvSpPr>
          <p:cNvPr id="4" name="Content Placeholder 3">
            <a:extLst>
              <a:ext uri="{FF2B5EF4-FFF2-40B4-BE49-F238E27FC236}">
                <a16:creationId xmlns:a16="http://schemas.microsoft.com/office/drawing/2014/main" id="{B7BC7A63-2DA9-1439-2FB6-7C92EF844AF2}"/>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3327AC79-6FFA-29C9-F812-518D901704D0}"/>
              </a:ext>
            </a:extLst>
          </p:cNvPr>
          <p:cNvSpPr>
            <a:spLocks noGrp="1"/>
          </p:cNvSpPr>
          <p:nvPr>
            <p:ph type="sldNum" sz="quarter" idx="12"/>
          </p:nvPr>
        </p:nvSpPr>
        <p:spPr/>
        <p:txBody>
          <a:bodyPr/>
          <a:lstStyle/>
          <a:p>
            <a:fld id="{DD144762-C3B5-42E9-94DB-4A2AA3CF9556}" type="slidenum">
              <a:rPr lang="cs-CZ" smtClean="0"/>
              <a:pPr/>
              <a:t>93</a:t>
            </a:fld>
            <a:endParaRPr lang="cs-CZ"/>
          </a:p>
        </p:txBody>
      </p:sp>
    </p:spTree>
    <p:extLst>
      <p:ext uri="{BB962C8B-B14F-4D97-AF65-F5344CB8AC3E}">
        <p14:creationId xmlns:p14="http://schemas.microsoft.com/office/powerpoint/2010/main" val="1697952320"/>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uk-en-prezentace-sablona" id="{54B43540-3947-4805-96CD-CB32A191D10B}" vid="{574E54DF-CBCA-415A-830A-88C2C48DE43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myuk-en-prezentace-sablona</Template>
  <TotalTime>30</TotalTime>
  <Words>7652</Words>
  <Application>Microsoft Office PowerPoint</Application>
  <PresentationFormat>Widescreen</PresentationFormat>
  <Paragraphs>1418</Paragraphs>
  <Slides>93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Aptos</vt:lpstr>
      <vt:lpstr>Arial</vt:lpstr>
      <vt:lpstr>Consolas</vt:lpstr>
      <vt:lpstr>Wingdings</vt:lpstr>
      <vt:lpstr>Calibri</vt:lpstr>
      <vt:lpstr>Courier New</vt:lpstr>
      <vt:lpstr>Univerzita Karlova</vt:lpstr>
      <vt:lpstr>PowerPoint Presentation</vt:lpstr>
      <vt:lpstr>PowerPoint Presentation</vt:lpstr>
      <vt:lpstr>Lab Tests</vt:lpstr>
      <vt:lpstr>Homework Feedback</vt:lpstr>
      <vt:lpstr>Homework Discussion</vt:lpstr>
      <vt:lpstr>Pointers</vt:lpstr>
      <vt:lpstr>Arrays</vt:lpstr>
      <vt:lpstr>Strings</vt:lpstr>
      <vt:lpstr>Pitfalls</vt:lpstr>
      <vt:lpstr>Task 1: Personal strlen</vt:lpstr>
      <vt:lpstr>Task 2: Running Text</vt:lpstr>
      <vt:lpstr>Questions? </vt:lpstr>
      <vt:lpstr>PowerPoint Presentation</vt:lpstr>
      <vt:lpstr>Homework Feedback</vt:lpstr>
      <vt:lpstr>Time Multiplexing</vt:lpstr>
      <vt:lpstr>Beeper</vt:lpstr>
      <vt:lpstr>Display Experiments (with your colleague's code)</vt:lpstr>
      <vt:lpstr>Display Experiments (with your colleague's code)</vt:lpstr>
      <vt:lpstr>Display Experiments (with your colleague's code)</vt:lpstr>
      <vt:lpstr>Display Experiments (with your own code)</vt:lpstr>
      <vt:lpstr>Other Display Experiments (with your own code)</vt:lpstr>
      <vt:lpstr>UC5: Encapsulation</vt:lpstr>
      <vt:lpstr>UC5: Encapsulation</vt:lpstr>
      <vt:lpstr>UC5: Encapsulation </vt:lpstr>
      <vt:lpstr>PowerPoint Presentation</vt:lpstr>
      <vt:lpstr>Homework Feedback</vt:lpstr>
      <vt:lpstr>Homework Feedback</vt:lpstr>
      <vt:lpstr>7Segment Display</vt:lpstr>
      <vt:lpstr>7Segment Display – Communication</vt:lpstr>
      <vt:lpstr>Shift Register</vt:lpstr>
      <vt:lpstr>Display a Digit</vt:lpstr>
      <vt:lpstr>Task5: Show All Digits (Simplified) - Recodex</vt:lpstr>
      <vt:lpstr>Unforgivable Curse #4 – No Global Variables</vt:lpstr>
      <vt:lpstr>Writing Better Code…</vt:lpstr>
      <vt:lpstr>PowerPoint Presentation</vt:lpstr>
      <vt:lpstr>Homework Feedback</vt:lpstr>
      <vt:lpstr>Homework Feedback</vt:lpstr>
      <vt:lpstr>Homework Feedback</vt:lpstr>
      <vt:lpstr>Homework Feedback</vt:lpstr>
      <vt:lpstr>Homework Feedback</vt:lpstr>
      <vt:lpstr>Homework Feedback</vt:lpstr>
      <vt:lpstr>Homework Feedback</vt:lpstr>
      <vt:lpstr>Homework Feedback</vt:lpstr>
      <vt:lpstr>Homework Feedback</vt:lpstr>
      <vt:lpstr>Bit Encoder</vt:lpstr>
      <vt:lpstr>Continuous Counting</vt:lpstr>
      <vt:lpstr>Buttons</vt:lpstr>
      <vt:lpstr>Buttons Controlling Counter</vt:lpstr>
      <vt:lpstr>Buttons Controlling Counter</vt:lpstr>
      <vt:lpstr>Buttons Controlling Counter</vt:lpstr>
      <vt:lpstr>Smart Buttons (ReCodex)</vt:lpstr>
      <vt:lpstr>Debugging</vt:lpstr>
      <vt:lpstr>Unforgivable Curse #3 - DRY</vt:lpstr>
      <vt:lpstr>More Practice</vt:lpstr>
      <vt:lpstr>PowerPoint Presentation</vt:lpstr>
      <vt:lpstr>Homework Feedback</vt:lpstr>
      <vt:lpstr>Homework Feedback</vt:lpstr>
      <vt:lpstr>Homework Feedback</vt:lpstr>
      <vt:lpstr>Homework Feedback</vt:lpstr>
      <vt:lpstr>Homework Feedback</vt:lpstr>
      <vt:lpstr>Homework Feedback</vt:lpstr>
      <vt:lpstr>Arduino</vt:lpstr>
      <vt:lpstr>Arduino Uno</vt:lpstr>
      <vt:lpstr>Arduino IDE</vt:lpstr>
      <vt:lpstr>Executing Sketch on Arduino</vt:lpstr>
      <vt:lpstr>Funshield</vt:lpstr>
      <vt:lpstr>Work: Blink a LED</vt:lpstr>
      <vt:lpstr>Work: Blinking without Blocking</vt:lpstr>
      <vt:lpstr>Work: Beyond Blinking</vt:lpstr>
      <vt:lpstr>Beyond Blinking</vt:lpstr>
      <vt:lpstr>Submitting in ReCodEx</vt:lpstr>
      <vt:lpstr>Rule 1: Code Decomposition</vt:lpstr>
      <vt:lpstr>Rule 2: Use Constants</vt:lpstr>
      <vt:lpstr>Questions?</vt:lpstr>
      <vt:lpstr>PowerPoint Presentation</vt:lpstr>
      <vt:lpstr>Communication</vt:lpstr>
      <vt:lpstr>Labs</vt:lpstr>
      <vt:lpstr>Labs Credit</vt:lpstr>
      <vt:lpstr>Programming Support</vt:lpstr>
      <vt:lpstr>Playtime </vt:lpstr>
      <vt:lpstr>Hello World </vt:lpstr>
      <vt:lpstr>Exercise 1</vt:lpstr>
      <vt:lpstr>Code Guidelines</vt:lpstr>
      <vt:lpstr>Rule 0: Consistency</vt:lpstr>
      <vt:lpstr>Rule 0: Consistency - Example</vt:lpstr>
      <vt:lpstr>Mysterious Function 1 - Arrays</vt:lpstr>
      <vt:lpstr>Mysterious Function 1 - Arrays</vt:lpstr>
      <vt:lpstr>Hello Tomas </vt:lpstr>
      <vt:lpstr>Mysterious Function 2 - Arrays</vt:lpstr>
      <vt:lpstr>Mysterious Function 2 – Refactored*</vt:lpstr>
      <vt:lpstr>Exercises 2</vt:lpstr>
      <vt:lpstr>Homeworks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Tomáš Faltín</dc:creator>
  <cp:lastModifiedBy>Tomáš Faltín</cp:lastModifiedBy>
  <cp:revision>1</cp:revision>
  <cp:lastPrinted>2024-09-10T18:18:32Z</cp:lastPrinted>
  <dcterms:created xsi:type="dcterms:W3CDTF">2025-10-10T06:23:05Z</dcterms:created>
  <dcterms:modified xsi:type="dcterms:W3CDTF">2026-05-18T11:10:27Z</dcterms:modified>
</cp:coreProperties>
</file>