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3"/>
  </p:notesMasterIdLst>
  <p:sldIdLst>
    <p:sldId id="364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59" d="100"/>
          <a:sy n="159" d="100"/>
        </p:scale>
        <p:origin x="175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16.04.2025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16.04.2025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en-US" dirty="0" err="1"/>
              <a:t>stopky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37983B-ED9F-3D61-916E-20C4E377B5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Stopky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vždy</a:t>
            </a:r>
            <a:r>
              <a:rPr lang="en-US" dirty="0"/>
              <a:t> v </a:t>
            </a:r>
            <a:r>
              <a:rPr lang="en-US" dirty="0" err="1"/>
              <a:t>jednom</a:t>
            </a:r>
            <a:r>
              <a:rPr lang="en-US" dirty="0"/>
              <a:t> ze </a:t>
            </a:r>
            <a:r>
              <a:rPr lang="en-US" dirty="0" err="1"/>
              <a:t>tří</a:t>
            </a:r>
            <a:r>
              <a:rPr lang="en-US" dirty="0"/>
              <a:t> </a:t>
            </a:r>
            <a:r>
              <a:rPr lang="en-US" dirty="0" err="1"/>
              <a:t>logických</a:t>
            </a:r>
            <a:r>
              <a:rPr lang="en-US" dirty="0"/>
              <a:t> </a:t>
            </a:r>
            <a:r>
              <a:rPr lang="en-US" dirty="0" err="1"/>
              <a:t>stavů</a:t>
            </a:r>
            <a:r>
              <a:rPr lang="en-US" dirty="0"/>
              <a:t> (stopped, running </a:t>
            </a:r>
            <a:r>
              <a:rPr lang="en-US" dirty="0" err="1"/>
              <a:t>nebo</a:t>
            </a:r>
            <a:r>
              <a:rPr lang="en-US" dirty="0"/>
              <a:t> lapped).</a:t>
            </a:r>
          </a:p>
          <a:p>
            <a:pPr lvl="1"/>
            <a:r>
              <a:rPr lang="en-US" dirty="0"/>
              <a:t>Ve </a:t>
            </a:r>
            <a:r>
              <a:rPr lang="en-US" dirty="0" err="1"/>
              <a:t>stavu</a:t>
            </a:r>
            <a:r>
              <a:rPr lang="en-US" dirty="0"/>
              <a:t> stopped je </a:t>
            </a:r>
            <a:r>
              <a:rPr lang="en-US" dirty="0" err="1"/>
              <a:t>časomíra</a:t>
            </a:r>
            <a:r>
              <a:rPr lang="en-US" dirty="0"/>
              <a:t> </a:t>
            </a:r>
            <a:r>
              <a:rPr lang="en-US" dirty="0" err="1"/>
              <a:t>zastavena</a:t>
            </a:r>
            <a:r>
              <a:rPr lang="en-US" dirty="0"/>
              <a:t> a </a:t>
            </a:r>
            <a:r>
              <a:rPr lang="en-US" dirty="0" err="1"/>
              <a:t>displej</a:t>
            </a:r>
            <a:r>
              <a:rPr lang="en-US" dirty="0"/>
              <a:t> </a:t>
            </a:r>
            <a:r>
              <a:rPr lang="en-US" dirty="0" err="1"/>
              <a:t>zobrazuje</a:t>
            </a:r>
            <a:r>
              <a:rPr lang="en-US" dirty="0"/>
              <a:t> </a:t>
            </a:r>
            <a:r>
              <a:rPr lang="en-US" dirty="0" err="1"/>
              <a:t>poslední</a:t>
            </a:r>
            <a:r>
              <a:rPr lang="en-US" dirty="0"/>
              <a:t> </a:t>
            </a:r>
            <a:r>
              <a:rPr lang="en-US" dirty="0" err="1"/>
              <a:t>naměřený</a:t>
            </a:r>
            <a:r>
              <a:rPr lang="en-US" dirty="0"/>
              <a:t> </a:t>
            </a:r>
            <a:r>
              <a:rPr lang="en-US" dirty="0" err="1"/>
              <a:t>čas</a:t>
            </a:r>
            <a:r>
              <a:rPr lang="en-US" dirty="0"/>
              <a:t> (toto je </a:t>
            </a:r>
            <a:r>
              <a:rPr lang="en-US" dirty="0" err="1"/>
              <a:t>také</a:t>
            </a:r>
            <a:r>
              <a:rPr lang="en-US" dirty="0"/>
              <a:t> </a:t>
            </a:r>
            <a:r>
              <a:rPr lang="en-US" dirty="0" err="1"/>
              <a:t>výchozí</a:t>
            </a:r>
            <a:r>
              <a:rPr lang="en-US" dirty="0"/>
              <a:t> </a:t>
            </a:r>
            <a:r>
              <a:rPr lang="en-US" dirty="0" err="1"/>
              <a:t>stav</a:t>
            </a:r>
            <a:r>
              <a:rPr lang="en-US" dirty="0"/>
              <a:t> po </a:t>
            </a:r>
            <a:r>
              <a:rPr lang="en-US" dirty="0" err="1"/>
              <a:t>spuštění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Ve </a:t>
            </a:r>
            <a:r>
              <a:rPr lang="en-US" dirty="0" err="1"/>
              <a:t>stavu</a:t>
            </a:r>
            <a:r>
              <a:rPr lang="en-US" dirty="0"/>
              <a:t> running </a:t>
            </a:r>
            <a:r>
              <a:rPr lang="en-US" dirty="0" err="1"/>
              <a:t>probíhá</a:t>
            </a:r>
            <a:r>
              <a:rPr lang="en-US" dirty="0"/>
              <a:t> </a:t>
            </a:r>
            <a:r>
              <a:rPr lang="en-US" dirty="0" err="1"/>
              <a:t>měření</a:t>
            </a:r>
            <a:r>
              <a:rPr lang="en-US" dirty="0"/>
              <a:t> </a:t>
            </a:r>
            <a:r>
              <a:rPr lang="en-US" dirty="0" err="1"/>
              <a:t>času</a:t>
            </a:r>
            <a:r>
              <a:rPr lang="en-US" dirty="0"/>
              <a:t> a </a:t>
            </a:r>
            <a:r>
              <a:rPr lang="en-US" dirty="0" err="1"/>
              <a:t>průběžně</a:t>
            </a:r>
            <a:r>
              <a:rPr lang="en-US" dirty="0"/>
              <a:t> se </a:t>
            </a:r>
            <a:r>
              <a:rPr lang="en-US" dirty="0" err="1"/>
              <a:t>aktualizuje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</a:t>
            </a:r>
            <a:r>
              <a:rPr lang="en-US" dirty="0" err="1"/>
              <a:t>zobrazovaná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Ve </a:t>
            </a:r>
            <a:r>
              <a:rPr lang="en-US" dirty="0" err="1"/>
              <a:t>stavu</a:t>
            </a:r>
            <a:r>
              <a:rPr lang="en-US" dirty="0"/>
              <a:t> lapped </a:t>
            </a:r>
            <a:r>
              <a:rPr lang="en-US" dirty="0" err="1"/>
              <a:t>dále</a:t>
            </a:r>
            <a:r>
              <a:rPr lang="en-US" dirty="0"/>
              <a:t> </a:t>
            </a:r>
            <a:r>
              <a:rPr lang="en-US" dirty="0" err="1"/>
              <a:t>probíhá</a:t>
            </a:r>
            <a:r>
              <a:rPr lang="en-US" dirty="0"/>
              <a:t> </a:t>
            </a:r>
            <a:r>
              <a:rPr lang="en-US" dirty="0" err="1"/>
              <a:t>měření</a:t>
            </a:r>
            <a:r>
              <a:rPr lang="en-US" dirty="0"/>
              <a:t> </a:t>
            </a:r>
            <a:r>
              <a:rPr lang="en-US" dirty="0" err="1"/>
              <a:t>času</a:t>
            </a:r>
            <a:r>
              <a:rPr lang="en-US" dirty="0"/>
              <a:t>, ale </a:t>
            </a:r>
            <a:r>
              <a:rPr lang="en-US" dirty="0" err="1"/>
              <a:t>displej</a:t>
            </a:r>
            <a:r>
              <a:rPr lang="en-US" dirty="0"/>
              <a:t> </a:t>
            </a:r>
            <a:r>
              <a:rPr lang="en-US" dirty="0" err="1"/>
              <a:t>zobrazuje</a:t>
            </a:r>
            <a:r>
              <a:rPr lang="en-US" dirty="0"/>
              <a:t> </a:t>
            </a:r>
            <a:r>
              <a:rPr lang="en-US" dirty="0" err="1"/>
              <a:t>poslední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byla</a:t>
            </a:r>
            <a:r>
              <a:rPr lang="en-US" dirty="0"/>
              <a:t> </a:t>
            </a:r>
            <a:r>
              <a:rPr lang="en-US" dirty="0" err="1"/>
              <a:t>aktuální</a:t>
            </a:r>
            <a:r>
              <a:rPr lang="en-US" dirty="0"/>
              <a:t> v </a:t>
            </a:r>
            <a:r>
              <a:rPr lang="en-US" dirty="0" err="1"/>
              <a:t>okamžiku</a:t>
            </a:r>
            <a:r>
              <a:rPr lang="en-US" dirty="0"/>
              <a:t> </a:t>
            </a:r>
            <a:r>
              <a:rPr lang="en-US" dirty="0" err="1"/>
              <a:t>přechodu</a:t>
            </a:r>
            <a:r>
              <a:rPr lang="en-US" dirty="0"/>
              <a:t> do </a:t>
            </a:r>
            <a:r>
              <a:rPr lang="en-US" dirty="0" err="1"/>
              <a:t>stavu</a:t>
            </a:r>
            <a:r>
              <a:rPr lang="en-US" dirty="0"/>
              <a:t> lapped. </a:t>
            </a:r>
          </a:p>
          <a:p>
            <a:pPr lvl="1"/>
            <a:r>
              <a:rPr lang="en-US" dirty="0" err="1"/>
              <a:t>Tlačítko</a:t>
            </a:r>
            <a:r>
              <a:rPr lang="en-US" dirty="0"/>
              <a:t> 1 </a:t>
            </a:r>
            <a:r>
              <a:rPr lang="en-US" dirty="0" err="1"/>
              <a:t>provede</a:t>
            </a:r>
            <a:r>
              <a:rPr lang="en-US" dirty="0"/>
              <a:t> </a:t>
            </a:r>
            <a:r>
              <a:rPr lang="en-US" dirty="0" err="1"/>
              <a:t>spuštění</a:t>
            </a:r>
            <a:r>
              <a:rPr lang="en-US" dirty="0"/>
              <a:t> resp. </a:t>
            </a:r>
            <a:r>
              <a:rPr lang="en-US" dirty="0" err="1"/>
              <a:t>zastavení</a:t>
            </a:r>
            <a:r>
              <a:rPr lang="en-US" dirty="0"/>
              <a:t> </a:t>
            </a:r>
            <a:r>
              <a:rPr lang="en-US" dirty="0" err="1"/>
              <a:t>stopek</a:t>
            </a:r>
            <a:r>
              <a:rPr lang="en-US" dirty="0"/>
              <a:t>. Ve </a:t>
            </a:r>
            <a:r>
              <a:rPr lang="en-US" dirty="0" err="1"/>
              <a:t>stavu</a:t>
            </a:r>
            <a:r>
              <a:rPr lang="en-US" dirty="0"/>
              <a:t> lapped </a:t>
            </a:r>
            <a:r>
              <a:rPr lang="en-US" dirty="0" err="1"/>
              <a:t>neprovádí</a:t>
            </a:r>
            <a:r>
              <a:rPr lang="en-US" dirty="0"/>
              <a:t> </a:t>
            </a:r>
            <a:r>
              <a:rPr lang="en-US" dirty="0" err="1"/>
              <a:t>žádnou</a:t>
            </a:r>
            <a:r>
              <a:rPr lang="en-US" dirty="0"/>
              <a:t> </a:t>
            </a:r>
            <a:r>
              <a:rPr lang="en-US" dirty="0" err="1"/>
              <a:t>akci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Tlačítko</a:t>
            </a:r>
            <a:r>
              <a:rPr lang="en-US" dirty="0"/>
              <a:t> 2 </a:t>
            </a:r>
            <a:r>
              <a:rPr lang="en-US" dirty="0" err="1"/>
              <a:t>zmrazí</a:t>
            </a:r>
            <a:r>
              <a:rPr lang="en-US" dirty="0"/>
              <a:t>/</a:t>
            </a:r>
            <a:r>
              <a:rPr lang="en-US" dirty="0" err="1"/>
              <a:t>obnoví</a:t>
            </a:r>
            <a:r>
              <a:rPr lang="en-US" dirty="0"/>
              <a:t> </a:t>
            </a:r>
            <a:r>
              <a:rPr lang="en-US" dirty="0" err="1"/>
              <a:t>průběžné</a:t>
            </a:r>
            <a:r>
              <a:rPr lang="en-US" dirty="0"/>
              <a:t> </a:t>
            </a:r>
            <a:r>
              <a:rPr lang="en-US" dirty="0" err="1"/>
              <a:t>zobrazování</a:t>
            </a:r>
            <a:r>
              <a:rPr lang="en-US" dirty="0"/>
              <a:t> </a:t>
            </a:r>
            <a:r>
              <a:rPr lang="en-US" dirty="0" err="1"/>
              <a:t>času</a:t>
            </a:r>
            <a:r>
              <a:rPr lang="en-US" dirty="0"/>
              <a:t>,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stopky</a:t>
            </a:r>
            <a:r>
              <a:rPr lang="en-US" dirty="0"/>
              <a:t> </a:t>
            </a:r>
            <a:r>
              <a:rPr lang="en-US" dirty="0" err="1"/>
              <a:t>běží</a:t>
            </a:r>
            <a:r>
              <a:rPr lang="en-US" dirty="0"/>
              <a:t>. Ve </a:t>
            </a:r>
            <a:r>
              <a:rPr lang="en-US" dirty="0" err="1"/>
              <a:t>stavu</a:t>
            </a:r>
            <a:r>
              <a:rPr lang="en-US" dirty="0"/>
              <a:t> stopped </a:t>
            </a:r>
            <a:r>
              <a:rPr lang="en-US" dirty="0" err="1"/>
              <a:t>neprovádí</a:t>
            </a:r>
            <a:r>
              <a:rPr lang="en-US" dirty="0"/>
              <a:t> </a:t>
            </a:r>
            <a:r>
              <a:rPr lang="en-US" dirty="0" err="1"/>
              <a:t>žádnou</a:t>
            </a:r>
            <a:r>
              <a:rPr lang="en-US" dirty="0"/>
              <a:t> </a:t>
            </a:r>
            <a:r>
              <a:rPr lang="en-US" dirty="0" err="1"/>
              <a:t>akci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Tlačítko</a:t>
            </a:r>
            <a:r>
              <a:rPr lang="en-US" dirty="0"/>
              <a:t> 3 </a:t>
            </a:r>
            <a:r>
              <a:rPr lang="en-US" dirty="0" err="1"/>
              <a:t>funguje</a:t>
            </a:r>
            <a:r>
              <a:rPr lang="en-US" dirty="0"/>
              <a:t> </a:t>
            </a:r>
            <a:r>
              <a:rPr lang="en-US" dirty="0" err="1"/>
              <a:t>pouze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stavu</a:t>
            </a:r>
            <a:r>
              <a:rPr lang="en-US" dirty="0"/>
              <a:t> stopped a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stisknutí</a:t>
            </a:r>
            <a:r>
              <a:rPr lang="en-US" dirty="0"/>
              <a:t> </a:t>
            </a:r>
            <a:r>
              <a:rPr lang="en-US" dirty="0" err="1"/>
              <a:t>vynuluje</a:t>
            </a:r>
            <a:r>
              <a:rPr lang="en-US" dirty="0"/>
              <a:t> </a:t>
            </a:r>
            <a:r>
              <a:rPr lang="en-US" dirty="0" err="1"/>
              <a:t>časomíru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53113C-C170-A4B0-F6D7-3118FCEC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Stopky</a:t>
            </a:r>
            <a:r>
              <a:rPr lang="en-US" dirty="0"/>
              <a:t> - </a:t>
            </a:r>
            <a:r>
              <a:rPr lang="en-US" dirty="0" err="1"/>
              <a:t>stavy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6A5B8-3FEB-786B-9825-6778DE4E57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6532A-87B1-009E-A0D7-FFCBECC0C8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C263B42B-4803-2AA1-48DD-8FB58B8D9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07" y="1268760"/>
            <a:ext cx="4915586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7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DBBE2-BB5B-6885-630C-D7F8CAD5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Stopky</a:t>
            </a:r>
            <a:r>
              <a:rPr lang="en-US" dirty="0"/>
              <a:t> – z</a:t>
            </a:r>
            <a:r>
              <a:rPr lang="cs-CZ" dirty="0" err="1"/>
              <a:t>áludnosti</a:t>
            </a:r>
            <a:r>
              <a:rPr lang="cs-CZ" dirty="0"/>
              <a:t> zadání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94E16-B5C9-DADB-D0D0-607C8A7625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381BF-21A1-EB34-1D1D-CDBE0639263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AD87DC-133C-1421-AA4F-787A92C3122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Měření času</a:t>
            </a:r>
          </a:p>
          <a:p>
            <a:pPr lvl="1"/>
            <a:r>
              <a:rPr lang="en-US" dirty="0" err="1"/>
              <a:t>Stopky</a:t>
            </a:r>
            <a:r>
              <a:rPr lang="en-US" dirty="0"/>
              <a:t> </a:t>
            </a:r>
            <a:r>
              <a:rPr lang="en-US" dirty="0" err="1"/>
              <a:t>musí</a:t>
            </a:r>
            <a:r>
              <a:rPr lang="en-US" dirty="0"/>
              <a:t> </a:t>
            </a:r>
            <a:r>
              <a:rPr lang="en-US" dirty="0" err="1"/>
              <a:t>měřit</a:t>
            </a:r>
            <a:r>
              <a:rPr lang="en-US" dirty="0"/>
              <a:t> </a:t>
            </a:r>
            <a:r>
              <a:rPr lang="en-US" dirty="0" err="1"/>
              <a:t>interně</a:t>
            </a:r>
            <a:r>
              <a:rPr lang="en-US" dirty="0"/>
              <a:t> </a:t>
            </a:r>
            <a:r>
              <a:rPr lang="en-US" dirty="0" err="1"/>
              <a:t>čas</a:t>
            </a:r>
            <a:r>
              <a:rPr lang="en-US" dirty="0"/>
              <a:t> s </a:t>
            </a:r>
            <a:r>
              <a:rPr lang="en-US" dirty="0" err="1"/>
              <a:t>přesností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milisekundy</a:t>
            </a:r>
            <a:endParaRPr lang="cs-CZ" dirty="0"/>
          </a:p>
          <a:p>
            <a:pPr lvl="2"/>
            <a:r>
              <a:rPr lang="cs-CZ" dirty="0"/>
              <a:t>modulo 1000000 </a:t>
            </a:r>
            <a:r>
              <a:rPr lang="cs-CZ" dirty="0" err="1"/>
              <a:t>ms</a:t>
            </a:r>
            <a:endParaRPr lang="cs-CZ" dirty="0"/>
          </a:p>
          <a:p>
            <a:pPr lvl="1"/>
            <a:r>
              <a:rPr lang="cs-CZ" dirty="0"/>
              <a:t>Stopky</a:t>
            </a:r>
            <a:r>
              <a:rPr lang="en-US" dirty="0"/>
              <a:t> </a:t>
            </a:r>
            <a:r>
              <a:rPr lang="en-US" dirty="0" err="1"/>
              <a:t>zobraz</a:t>
            </a:r>
            <a:r>
              <a:rPr lang="cs-CZ" dirty="0"/>
              <a:t>ují</a:t>
            </a:r>
            <a:r>
              <a:rPr lang="en-US" dirty="0"/>
              <a:t> </a:t>
            </a:r>
            <a:r>
              <a:rPr lang="en-US" dirty="0" err="1"/>
              <a:t>naměřenou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s </a:t>
            </a:r>
            <a:r>
              <a:rPr lang="en-US" dirty="0" err="1"/>
              <a:t>přesností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0.1s </a:t>
            </a:r>
            <a:endParaRPr lang="cs-CZ" dirty="0"/>
          </a:p>
          <a:p>
            <a:pPr lvl="2"/>
            <a:r>
              <a:rPr lang="cs-CZ" dirty="0"/>
              <a:t>z</a:t>
            </a:r>
            <a:r>
              <a:rPr lang="en-US" dirty="0" err="1"/>
              <a:t>aokrouhluje</a:t>
            </a:r>
            <a:r>
              <a:rPr lang="cs-CZ" dirty="0"/>
              <a:t> se vždy</a:t>
            </a:r>
            <a:r>
              <a:rPr lang="en-US" dirty="0"/>
              <a:t> </a:t>
            </a:r>
            <a:r>
              <a:rPr lang="en-US" dirty="0" err="1"/>
              <a:t>dolů</a:t>
            </a:r>
            <a:endParaRPr lang="cs-CZ" dirty="0"/>
          </a:p>
          <a:p>
            <a:pPr lvl="1"/>
            <a:r>
              <a:rPr lang="en-US" dirty="0"/>
              <a:t>K </a:t>
            </a:r>
            <a:r>
              <a:rPr lang="en-US" dirty="0" err="1"/>
              <a:t>zobrazení</a:t>
            </a:r>
            <a:r>
              <a:rPr lang="en-US" dirty="0"/>
              <a:t> </a:t>
            </a:r>
            <a:r>
              <a:rPr lang="en-US" dirty="0" err="1"/>
              <a:t>používáme</a:t>
            </a:r>
            <a:r>
              <a:rPr lang="en-US" dirty="0"/>
              <a:t> </a:t>
            </a:r>
            <a:r>
              <a:rPr lang="en-US" dirty="0" err="1"/>
              <a:t>dekadický</a:t>
            </a:r>
            <a:r>
              <a:rPr lang="en-US" dirty="0"/>
              <a:t> </a:t>
            </a:r>
            <a:r>
              <a:rPr lang="en-US" dirty="0" err="1"/>
              <a:t>formát</a:t>
            </a:r>
            <a:r>
              <a:rPr lang="en-US" dirty="0"/>
              <a:t> </a:t>
            </a:r>
            <a:endParaRPr lang="cs-CZ" dirty="0"/>
          </a:p>
          <a:p>
            <a:pPr lvl="2"/>
            <a:r>
              <a:rPr lang="en-US" dirty="0" err="1"/>
              <a:t>včetně</a:t>
            </a:r>
            <a:r>
              <a:rPr lang="en-US" dirty="0"/>
              <a:t> </a:t>
            </a:r>
            <a:r>
              <a:rPr lang="en-US" dirty="0" err="1"/>
              <a:t>desetinné</a:t>
            </a:r>
            <a:r>
              <a:rPr lang="en-US" dirty="0"/>
              <a:t> </a:t>
            </a:r>
            <a:r>
              <a:rPr lang="en-US" dirty="0" err="1"/>
              <a:t>tečky</a:t>
            </a:r>
            <a:r>
              <a:rPr lang="en-US" dirty="0"/>
              <a:t> </a:t>
            </a:r>
            <a:r>
              <a:rPr lang="cs-CZ" dirty="0"/>
              <a:t>(vždy u třetí pozice na displeji)</a:t>
            </a:r>
          </a:p>
          <a:p>
            <a:pPr lvl="2"/>
            <a:r>
              <a:rPr lang="en-US" dirty="0"/>
              <a:t>bez </a:t>
            </a:r>
            <a:r>
              <a:rPr lang="en-US" dirty="0" err="1"/>
              <a:t>zobrazení</a:t>
            </a:r>
            <a:r>
              <a:rPr lang="en-US" dirty="0"/>
              <a:t> </a:t>
            </a:r>
            <a:r>
              <a:rPr lang="en-US" dirty="0" err="1"/>
              <a:t>úvodních</a:t>
            </a:r>
            <a:r>
              <a:rPr lang="en-US" dirty="0"/>
              <a:t> </a:t>
            </a:r>
            <a:r>
              <a:rPr lang="en-US" dirty="0" err="1"/>
              <a:t>nul</a:t>
            </a:r>
            <a:endParaRPr lang="cs-CZ" dirty="0"/>
          </a:p>
          <a:p>
            <a:pPr lvl="3"/>
            <a:r>
              <a:rPr lang="en-US" dirty="0" err="1"/>
              <a:t>vyjma</a:t>
            </a:r>
            <a:r>
              <a:rPr lang="en-US" dirty="0"/>
              <a:t> </a:t>
            </a:r>
            <a:r>
              <a:rPr lang="en-US" dirty="0" err="1"/>
              <a:t>nuly</a:t>
            </a:r>
            <a:r>
              <a:rPr lang="en-US" dirty="0"/>
              <a:t> </a:t>
            </a:r>
            <a:r>
              <a:rPr lang="en-US" dirty="0" err="1"/>
              <a:t>těsně</a:t>
            </a:r>
            <a:r>
              <a:rPr lang="en-US" dirty="0"/>
              <a:t> </a:t>
            </a:r>
            <a:r>
              <a:rPr lang="en-US" dirty="0" err="1"/>
              <a:t>před</a:t>
            </a:r>
            <a:r>
              <a:rPr lang="en-US" dirty="0"/>
              <a:t> </a:t>
            </a:r>
            <a:r>
              <a:rPr lang="en-US" dirty="0" err="1"/>
              <a:t>desetinnou</a:t>
            </a:r>
            <a:r>
              <a:rPr lang="en-US" dirty="0"/>
              <a:t> </a:t>
            </a:r>
            <a:r>
              <a:rPr lang="en-US" dirty="0" err="1"/>
              <a:t>tečkou</a:t>
            </a:r>
            <a:endParaRPr lang="cs-CZ" dirty="0"/>
          </a:p>
          <a:p>
            <a:pPr lvl="3"/>
            <a:endParaRPr lang="cs-CZ" dirty="0"/>
          </a:p>
          <a:p>
            <a:pPr lvl="1"/>
            <a:r>
              <a:rPr lang="cs-CZ" dirty="0"/>
              <a:t>Testovací scénář</a:t>
            </a:r>
          </a:p>
          <a:p>
            <a:pPr lvl="3"/>
            <a:r>
              <a:rPr lang="cs-CZ" dirty="0"/>
              <a:t>po resetu stopky zobrazují hodnotu 0.0</a:t>
            </a:r>
          </a:p>
          <a:p>
            <a:pPr lvl="2"/>
            <a:r>
              <a:rPr lang="cs-CZ" dirty="0"/>
              <a:t>0 </a:t>
            </a:r>
            <a:r>
              <a:rPr lang="cs-CZ" dirty="0" err="1"/>
              <a:t>ms</a:t>
            </a:r>
            <a:r>
              <a:rPr lang="cs-CZ" dirty="0"/>
              <a:t> – stisknuto Start (tlačítko 1)</a:t>
            </a:r>
          </a:p>
          <a:p>
            <a:pPr lvl="2"/>
            <a:r>
              <a:rPr lang="cs-CZ" dirty="0"/>
              <a:t>100 </a:t>
            </a:r>
            <a:r>
              <a:rPr lang="cs-CZ" dirty="0" err="1"/>
              <a:t>ms</a:t>
            </a:r>
            <a:endParaRPr lang="cs-CZ" dirty="0"/>
          </a:p>
          <a:p>
            <a:pPr lvl="3"/>
            <a:r>
              <a:rPr lang="cs-CZ" dirty="0"/>
              <a:t>stopky přejdou do zobrazení 0.1</a:t>
            </a:r>
          </a:p>
          <a:p>
            <a:pPr lvl="2"/>
            <a:r>
              <a:rPr lang="cs-CZ" dirty="0"/>
              <a:t>160 </a:t>
            </a:r>
            <a:r>
              <a:rPr lang="cs-CZ" dirty="0" err="1"/>
              <a:t>ms</a:t>
            </a:r>
            <a:r>
              <a:rPr lang="cs-CZ" dirty="0"/>
              <a:t> – stisknuto Stop (tlačítko 1)</a:t>
            </a:r>
          </a:p>
          <a:p>
            <a:pPr lvl="3"/>
            <a:r>
              <a:rPr lang="cs-CZ" dirty="0"/>
              <a:t>interní čítač zastaven na hodnotě 160, zobrazuje se stále 0.1</a:t>
            </a:r>
          </a:p>
          <a:p>
            <a:pPr lvl="2"/>
            <a:r>
              <a:rPr lang="cs-CZ" dirty="0"/>
              <a:t>330 </a:t>
            </a:r>
            <a:r>
              <a:rPr lang="cs-CZ" dirty="0" err="1"/>
              <a:t>ms</a:t>
            </a:r>
            <a:r>
              <a:rPr lang="cs-CZ" dirty="0"/>
              <a:t> – stisknuto Start</a:t>
            </a:r>
          </a:p>
          <a:p>
            <a:pPr lvl="2"/>
            <a:r>
              <a:rPr lang="cs-CZ" dirty="0"/>
              <a:t>370 </a:t>
            </a:r>
            <a:r>
              <a:rPr lang="cs-CZ" dirty="0" err="1"/>
              <a:t>ms</a:t>
            </a:r>
            <a:endParaRPr lang="cs-CZ" dirty="0"/>
          </a:p>
          <a:p>
            <a:pPr lvl="3"/>
            <a:r>
              <a:rPr lang="cs-CZ" dirty="0"/>
              <a:t>stopky přejdou do zobrazení 0.2</a:t>
            </a:r>
          </a:p>
          <a:p>
            <a:pPr lvl="3"/>
            <a:r>
              <a:rPr lang="cs-CZ" dirty="0"/>
              <a:t>přesný okamžik změny zobrazení nelze poznat kvůli časovému multiplexu - tolerance 20 </a:t>
            </a:r>
            <a:r>
              <a:rPr lang="cs-CZ" dirty="0" err="1"/>
              <a:t>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5967A2-0ACC-99C2-72CE-9388FBCFFF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AD81DD-3A95-8691-ACE1-8C3F536C19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05343E-7696-773E-1FFC-58E404F33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8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9C713-DA45-0169-9C7A-09E175DBE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32D789-4677-99F3-D31E-0B75B4B6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56F995-FCAA-87DF-198E-90A0837A53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C2574-B78A-B808-FF21-E6AE86E3F2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C14C61-4800-398A-FE2C-040EB3A74D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Tlačítka</a:t>
            </a:r>
          </a:p>
          <a:p>
            <a:pPr lvl="1"/>
            <a:r>
              <a:rPr lang="cs-CZ" dirty="0" err="1"/>
              <a:t>Debounce</a:t>
            </a:r>
            <a:r>
              <a:rPr lang="cs-CZ" dirty="0"/>
              <a:t> (</a:t>
            </a:r>
            <a:r>
              <a:rPr lang="cs-CZ" dirty="0" err="1"/>
              <a:t>autorepeat</a:t>
            </a:r>
            <a:r>
              <a:rPr lang="cs-CZ" dirty="0"/>
              <a:t> raději </a:t>
            </a:r>
            <a:r>
              <a:rPr lang="cs-CZ" dirty="0" err="1"/>
              <a:t>disablujte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Reakce na tlačítka – změna interního stavu stopek, někdy změna zobrazení</a:t>
            </a:r>
          </a:p>
          <a:p>
            <a:r>
              <a:rPr lang="cs-CZ" dirty="0"/>
              <a:t>Měření času</a:t>
            </a:r>
          </a:p>
          <a:p>
            <a:pPr lvl="2"/>
            <a:r>
              <a:rPr lang="cs-CZ" dirty="0"/>
              <a:t>Neběží ve stavu </a:t>
            </a:r>
            <a:r>
              <a:rPr lang="cs-CZ" dirty="0" err="1"/>
              <a:t>stopped</a:t>
            </a:r>
            <a:endParaRPr lang="cs-CZ" dirty="0"/>
          </a:p>
          <a:p>
            <a:pPr lvl="1"/>
            <a:r>
              <a:rPr lang="cs-CZ" dirty="0"/>
              <a:t>Interní čas v milisekundách (</a:t>
            </a:r>
            <a:r>
              <a:rPr lang="cs-CZ" dirty="0" err="1"/>
              <a:t>unsigned</a:t>
            </a:r>
            <a:r>
              <a:rPr lang="cs-CZ" dirty="0"/>
              <a:t> long)</a:t>
            </a:r>
          </a:p>
          <a:p>
            <a:pPr lvl="2"/>
            <a:r>
              <a:rPr lang="cs-CZ" dirty="0"/>
              <a:t>Akumulován ze změn hodnoty </a:t>
            </a:r>
            <a:r>
              <a:rPr lang="cs-CZ" dirty="0" err="1"/>
              <a:t>millis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Modulo 1000000</a:t>
            </a:r>
          </a:p>
          <a:p>
            <a:r>
              <a:rPr lang="cs-CZ" dirty="0"/>
              <a:t>Konverze pro zobrazení</a:t>
            </a:r>
          </a:p>
          <a:p>
            <a:pPr lvl="2"/>
            <a:r>
              <a:rPr lang="cs-CZ" dirty="0"/>
              <a:t>Při přetečení interního času přes násobek 100</a:t>
            </a:r>
          </a:p>
          <a:p>
            <a:pPr lvl="2"/>
            <a:r>
              <a:rPr lang="cs-CZ" dirty="0"/>
              <a:t>Neběží ve stavu </a:t>
            </a:r>
            <a:r>
              <a:rPr lang="cs-CZ" dirty="0" err="1"/>
              <a:t>lapped</a:t>
            </a:r>
            <a:endParaRPr lang="cs-CZ" dirty="0"/>
          </a:p>
          <a:p>
            <a:pPr lvl="1"/>
            <a:r>
              <a:rPr lang="cs-CZ" dirty="0"/>
              <a:t>Konverze na decimální formát (4 číslice v poli)</a:t>
            </a:r>
          </a:p>
          <a:p>
            <a:pPr lvl="1"/>
            <a:r>
              <a:rPr lang="cs-CZ" dirty="0"/>
              <a:t>Konverze decimálních číslic na obrázky</a:t>
            </a:r>
          </a:p>
          <a:p>
            <a:r>
              <a:rPr lang="cs-CZ" dirty="0"/>
              <a:t>Časový multiplex displeje</a:t>
            </a:r>
          </a:p>
          <a:p>
            <a:pPr lvl="1"/>
            <a:r>
              <a:rPr lang="cs-CZ" dirty="0"/>
              <a:t>Cca 100* za sekundu, 2 nebo 3 </a:t>
            </a:r>
            <a:r>
              <a:rPr lang="cs-CZ" dirty="0" err="1"/>
              <a:t>ms</a:t>
            </a:r>
            <a:r>
              <a:rPr lang="cs-CZ" dirty="0"/>
              <a:t> na každou pozici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63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3C48B-6CCC-BDD2-2861-0C75C377C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F99FA2-9ECB-C917-C660-71ED3FE5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Konfigurovatelnost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1BC77-053A-F67D-102B-7A7E582052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CE18A-A479-3C5A-48F4-2A279ECE0B6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3B4221-BCC7-FF9E-9B31-5D6565E0F1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Tlačítka</a:t>
            </a:r>
          </a:p>
          <a:p>
            <a:pPr lvl="1"/>
            <a:r>
              <a:rPr lang="cs-CZ" dirty="0"/>
              <a:t>Interval pro </a:t>
            </a:r>
            <a:r>
              <a:rPr lang="cs-CZ" dirty="0" err="1"/>
              <a:t>debouncing</a:t>
            </a:r>
            <a:r>
              <a:rPr lang="cs-CZ" dirty="0"/>
              <a:t> (30 </a:t>
            </a:r>
            <a:r>
              <a:rPr lang="cs-CZ" dirty="0" err="1"/>
              <a:t>ms</a:t>
            </a:r>
            <a:r>
              <a:rPr lang="cs-CZ" dirty="0"/>
              <a:t> default)</a:t>
            </a:r>
          </a:p>
          <a:p>
            <a:pPr lvl="1"/>
            <a:r>
              <a:rPr lang="cs-CZ" dirty="0"/>
              <a:t>Konkrétní piny tlačítek</a:t>
            </a:r>
          </a:p>
          <a:p>
            <a:r>
              <a:rPr lang="cs-CZ" dirty="0"/>
              <a:t>Měření času</a:t>
            </a:r>
          </a:p>
          <a:p>
            <a:pPr lvl="1"/>
            <a:r>
              <a:rPr lang="cs-CZ" dirty="0"/>
              <a:t>Interní čas v milisekundách (</a:t>
            </a:r>
            <a:r>
              <a:rPr lang="cs-CZ" dirty="0" err="1"/>
              <a:t>unsigned</a:t>
            </a:r>
            <a:r>
              <a:rPr lang="cs-CZ" dirty="0"/>
              <a:t> long)</a:t>
            </a:r>
          </a:p>
          <a:p>
            <a:pPr lvl="2"/>
            <a:r>
              <a:rPr lang="cs-CZ" dirty="0"/>
              <a:t>Modulo (1000000 default)</a:t>
            </a:r>
          </a:p>
          <a:p>
            <a:r>
              <a:rPr lang="cs-CZ" dirty="0"/>
              <a:t>Konverze pro zobrazení</a:t>
            </a:r>
          </a:p>
          <a:p>
            <a:pPr lvl="2"/>
            <a:r>
              <a:rPr lang="cs-CZ" dirty="0"/>
              <a:t>Rozlišení stopek - základní dělitel (100 default)</a:t>
            </a:r>
          </a:p>
          <a:p>
            <a:pPr lvl="1"/>
            <a:r>
              <a:rPr lang="cs-CZ" dirty="0"/>
              <a:t>Konverze na decimální formát</a:t>
            </a:r>
          </a:p>
          <a:p>
            <a:pPr lvl="2"/>
            <a:r>
              <a:rPr lang="cs-CZ" dirty="0"/>
              <a:t>Počet číslic (4 default)</a:t>
            </a:r>
          </a:p>
          <a:p>
            <a:pPr lvl="1"/>
            <a:r>
              <a:rPr lang="cs-CZ" dirty="0"/>
              <a:t>Konverze decimálních číslic na obrázky</a:t>
            </a:r>
          </a:p>
          <a:p>
            <a:pPr lvl="2"/>
            <a:r>
              <a:rPr lang="cs-CZ" dirty="0"/>
              <a:t>Pozice tečky</a:t>
            </a:r>
          </a:p>
          <a:p>
            <a:r>
              <a:rPr lang="cs-CZ" dirty="0"/>
              <a:t>Časový multiplex displeje</a:t>
            </a:r>
          </a:p>
          <a:p>
            <a:pPr lvl="1"/>
            <a:r>
              <a:rPr lang="cs-CZ" dirty="0"/>
              <a:t>Perioda multiplexu (2 nebo 3 </a:t>
            </a:r>
            <a:r>
              <a:rPr lang="cs-CZ" dirty="0" err="1"/>
              <a:t>ms</a:t>
            </a:r>
            <a:r>
              <a:rPr lang="cs-CZ" dirty="0"/>
              <a:t> default)</a:t>
            </a:r>
          </a:p>
          <a:p>
            <a:pPr lvl="1"/>
            <a:r>
              <a:rPr lang="cs-CZ" dirty="0"/>
              <a:t>Konkrétní piny displeje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8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08-E748-6296-A03A-CD35FDDEC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22E7ED-F5D0-23F4-AEAC-4BAB14D3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Potenciální výměna komponent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42A9FE-4655-4BD3-3AD3-16EF08B27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8BE82-24C7-1726-7E6E-55789EDDD1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5A7204-D238-213C-F9AA-EC63EBD074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Jiný zdroj událostí start/stop/lap/reset</a:t>
            </a:r>
          </a:p>
          <a:p>
            <a:pPr lvl="1"/>
            <a:r>
              <a:rPr lang="cs-CZ" dirty="0"/>
              <a:t>Např. zprávy posílané </a:t>
            </a:r>
            <a:r>
              <a:rPr lang="cs-CZ" dirty="0" err="1"/>
              <a:t>seriovým</a:t>
            </a:r>
            <a:r>
              <a:rPr lang="cs-CZ" dirty="0"/>
              <a:t> portem</a:t>
            </a:r>
          </a:p>
          <a:p>
            <a:r>
              <a:rPr lang="cs-CZ" dirty="0"/>
              <a:t>Zobrazení jen na části displeje</a:t>
            </a:r>
          </a:p>
          <a:p>
            <a:pPr lvl="1"/>
            <a:r>
              <a:rPr lang="cs-CZ" dirty="0"/>
              <a:t>Zbytek pozic může být používán ke zcela jiným účelům</a:t>
            </a:r>
          </a:p>
          <a:p>
            <a:pPr lvl="2"/>
            <a:r>
              <a:rPr lang="cs-CZ" dirty="0"/>
              <a:t>Časový multiplex zobrazování je společný</a:t>
            </a:r>
          </a:p>
          <a:p>
            <a:r>
              <a:rPr lang="cs-CZ" dirty="0"/>
              <a:t>Jiný zobrazovací element</a:t>
            </a:r>
          </a:p>
          <a:p>
            <a:pPr lvl="1"/>
            <a:r>
              <a:rPr lang="cs-CZ" dirty="0"/>
              <a:t>Např. rastrový displej</a:t>
            </a:r>
          </a:p>
          <a:p>
            <a:pPr lvl="2"/>
            <a:r>
              <a:rPr lang="cs-CZ" dirty="0"/>
              <a:t>Jiná reprezentace obrázků číslic</a:t>
            </a:r>
          </a:p>
          <a:p>
            <a:pPr lvl="2"/>
            <a:r>
              <a:rPr lang="cs-CZ" dirty="0"/>
              <a:t>Zcela jinak řešené zobrazení a časový multiplex</a:t>
            </a:r>
          </a:p>
        </p:txBody>
      </p:sp>
    </p:spTree>
    <p:extLst>
      <p:ext uri="{BB962C8B-B14F-4D97-AF65-F5344CB8AC3E}">
        <p14:creationId xmlns:p14="http://schemas.microsoft.com/office/powerpoint/2010/main" val="240217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B7A62-BA37-199A-E9C9-A5AF58E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E76AC-70C9-1B26-7895-96C3E07DA2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F86D5-D75D-6363-2FB1-FA710B4188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E4ACB0-1812-6787-E38A-301F12CF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 v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7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8CBACD-DFE7-37ED-C106-936C6604589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dirty="0"/>
              <a:t>Toto je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jeden</a:t>
            </a:r>
            <a:r>
              <a:rPr lang="en-US" dirty="0"/>
              <a:t> z </a:t>
            </a:r>
            <a:r>
              <a:rPr lang="en-US" dirty="0" err="1"/>
              <a:t>mnoha</a:t>
            </a:r>
            <a:r>
              <a:rPr lang="en-US" dirty="0"/>
              <a:t> </a:t>
            </a:r>
            <a:r>
              <a:rPr lang="en-US" dirty="0" err="1"/>
              <a:t>mo</a:t>
            </a:r>
            <a:r>
              <a:rPr lang="cs-CZ" dirty="0" err="1"/>
              <a:t>žných</a:t>
            </a:r>
            <a:r>
              <a:rPr lang="cs-CZ" dirty="0"/>
              <a:t> přístupů</a:t>
            </a:r>
            <a:endParaRPr lang="en-US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class </a:t>
            </a:r>
            <a:r>
              <a:rPr lang="cs-CZ" sz="1200" dirty="0" err="1"/>
              <a:t>Button</a:t>
            </a:r>
            <a:r>
              <a:rPr lang="en-US" sz="1200" dirty="0"/>
              <a:t>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</a:t>
            </a:r>
            <a:r>
              <a:rPr lang="cs-CZ" sz="1200" dirty="0" err="1"/>
              <a:t>Button</a:t>
            </a:r>
            <a:r>
              <a:rPr lang="en-US" sz="1200" dirty="0"/>
              <a:t>(pin);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init</a:t>
            </a:r>
            <a:r>
              <a:rPr lang="en-US" sz="1200" dirty="0"/>
              <a:t>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200" dirty="0"/>
              <a:t>  </a:t>
            </a:r>
            <a:r>
              <a:rPr lang="en-US" sz="1200" dirty="0"/>
              <a:t>void </a:t>
            </a:r>
            <a:r>
              <a:rPr lang="cs-CZ" sz="1200" dirty="0" err="1"/>
              <a:t>pressed</a:t>
            </a:r>
            <a:r>
              <a:rPr lang="en-US" sz="1200" dirty="0"/>
              <a:t>(unsigned long delta);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  <a:endParaRPr lang="cs-CZ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200" dirty="0" err="1"/>
              <a:t>class</a:t>
            </a:r>
            <a:r>
              <a:rPr lang="cs-CZ" sz="1200" dirty="0"/>
              <a:t> </a:t>
            </a:r>
            <a:r>
              <a:rPr lang="cs-CZ" sz="1200" dirty="0" err="1"/>
              <a:t>Stopwatch</a:t>
            </a:r>
            <a:r>
              <a:rPr lang="cs-CZ" sz="1200" dirty="0"/>
              <a:t> </a:t>
            </a:r>
            <a:r>
              <a:rPr lang="en-US" sz="12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Stopwatch(Display * d);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startstop</a:t>
            </a:r>
            <a:r>
              <a:rPr lang="en-US" sz="1200" dirty="0"/>
              <a:t>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lap();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reset();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time_elapsed</a:t>
            </a:r>
            <a:r>
              <a:rPr lang="en-US" sz="1200" dirty="0"/>
              <a:t>(unsigned long delta);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class Display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Display(int </a:t>
            </a:r>
            <a:r>
              <a:rPr lang="en-US" sz="1200" dirty="0" err="1"/>
              <a:t>d_pin</a:t>
            </a:r>
            <a:r>
              <a:rPr lang="en-US" sz="1200" dirty="0"/>
              <a:t>, int </a:t>
            </a:r>
            <a:r>
              <a:rPr lang="en-US" sz="1200" dirty="0" err="1"/>
              <a:t>c_pin</a:t>
            </a:r>
            <a:r>
              <a:rPr lang="en-US" sz="1200" dirty="0"/>
              <a:t>, int </a:t>
            </a:r>
            <a:r>
              <a:rPr lang="en-US" sz="1200" dirty="0" err="1"/>
              <a:t>l_pin</a:t>
            </a:r>
            <a:r>
              <a:rPr lang="en-US" sz="1200" dirty="0"/>
              <a:t>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init</a:t>
            </a:r>
            <a:r>
              <a:rPr lang="en-US" sz="1200" dirty="0"/>
              <a:t>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set_glyph</a:t>
            </a:r>
            <a:r>
              <a:rPr lang="en-US" sz="1200" dirty="0"/>
              <a:t>(int pos, unsigned char glyph);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time_elapsed</a:t>
            </a:r>
            <a:r>
              <a:rPr lang="en-US" sz="1200" dirty="0"/>
              <a:t>(unsigned long delta);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  <a:endParaRPr lang="cs-CZ" sz="1200" dirty="0"/>
          </a:p>
          <a:p>
            <a:pPr lvl="2">
              <a:spcBef>
                <a:spcPts val="0"/>
              </a:spcBef>
            </a:pPr>
            <a:r>
              <a:rPr lang="cs-CZ" sz="1600" dirty="0"/>
              <a:t>Všechny třídy by měly mít podobná rozhraní</a:t>
            </a:r>
          </a:p>
          <a:p>
            <a:pPr lvl="2">
              <a:spcBef>
                <a:spcPts val="0"/>
              </a:spcBef>
            </a:pPr>
            <a:r>
              <a:rPr lang="cs-CZ" sz="1600" dirty="0"/>
              <a:t>Parametr delta umožňuje třídám akumulovat si uběhlý čas v omezeném počtu bitů (vs. ukládání </a:t>
            </a:r>
            <a:r>
              <a:rPr lang="cs-CZ" sz="1600" dirty="0" err="1"/>
              <a:t>last_time</a:t>
            </a:r>
            <a:r>
              <a:rPr lang="cs-CZ" sz="1600" dirty="0"/>
              <a:t>)</a:t>
            </a:r>
            <a:endParaRPr lang="en-US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2DD333-B6D3-A31C-5413-695EEFC59D00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Glob</a:t>
            </a:r>
            <a:r>
              <a:rPr lang="cs-CZ" dirty="0" err="1"/>
              <a:t>ální</a:t>
            </a:r>
            <a:r>
              <a:rPr lang="cs-CZ" dirty="0"/>
              <a:t> proměnné</a:t>
            </a:r>
            <a:endParaRPr lang="en-US" dirty="0"/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P</a:t>
            </a:r>
            <a:r>
              <a:rPr lang="cs-CZ" dirty="0" err="1"/>
              <a:t>římo</a:t>
            </a:r>
            <a:r>
              <a:rPr lang="cs-CZ" dirty="0"/>
              <a:t> použity pouze v setup/</a:t>
            </a:r>
            <a:r>
              <a:rPr lang="cs-CZ" dirty="0" err="1"/>
              <a:t>loop</a:t>
            </a:r>
            <a:endParaRPr lang="en-US" dirty="0"/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Display </a:t>
            </a:r>
            <a:r>
              <a:rPr lang="en-US" sz="1300" dirty="0" err="1"/>
              <a:t>disp</a:t>
            </a:r>
            <a:r>
              <a:rPr lang="en-US" sz="1300" dirty="0"/>
              <a:t>(</a:t>
            </a:r>
            <a:r>
              <a:rPr lang="en-US" sz="1300" dirty="0" err="1"/>
              <a:t>data_pin</a:t>
            </a:r>
            <a:r>
              <a:rPr lang="en-US" sz="1300" dirty="0"/>
              <a:t>, </a:t>
            </a:r>
            <a:r>
              <a:rPr lang="en-US" sz="1300" dirty="0" err="1"/>
              <a:t>clock_pin</a:t>
            </a:r>
            <a:r>
              <a:rPr lang="en-US" sz="1300" dirty="0"/>
              <a:t>, </a:t>
            </a:r>
            <a:r>
              <a:rPr lang="en-US" sz="1300" dirty="0" err="1"/>
              <a:t>latch_pin</a:t>
            </a:r>
            <a:r>
              <a:rPr lang="en-US" sz="1300" dirty="0"/>
              <a:t>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Stopwatch </a:t>
            </a:r>
            <a:r>
              <a:rPr lang="en-US" sz="1300" dirty="0" err="1"/>
              <a:t>sw</a:t>
            </a:r>
            <a:r>
              <a:rPr lang="en-US" sz="1300" dirty="0"/>
              <a:t>(&amp;</a:t>
            </a:r>
            <a:r>
              <a:rPr lang="en-US" sz="1300" dirty="0" err="1"/>
              <a:t>disp</a:t>
            </a:r>
            <a:r>
              <a:rPr lang="en-US" sz="1300" dirty="0"/>
              <a:t>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Button </a:t>
            </a:r>
            <a:r>
              <a:rPr lang="en-US" sz="1300" dirty="0" err="1"/>
              <a:t>startstop</a:t>
            </a:r>
            <a:r>
              <a:rPr lang="en-US" sz="1300" dirty="0"/>
              <a:t>(button1_pin);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Button lap(button2_pin);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Button reset(button3_pin);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unsigned long </a:t>
            </a:r>
            <a:r>
              <a:rPr lang="en-US" sz="1300" dirty="0" err="1"/>
              <a:t>last_time</a:t>
            </a:r>
            <a:r>
              <a:rPr lang="en-US" sz="1300" dirty="0"/>
              <a:t>;</a:t>
            </a:r>
            <a:endParaRPr lang="cs-CZ" sz="13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Setup</a:t>
            </a:r>
            <a:endParaRPr lang="en-US" dirty="0"/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void setup() {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last_time</a:t>
            </a:r>
            <a:r>
              <a:rPr lang="en-US" sz="1300" dirty="0"/>
              <a:t> = </a:t>
            </a:r>
            <a:r>
              <a:rPr lang="en-US" sz="1300" dirty="0" err="1"/>
              <a:t>millis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startstop.init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lap.init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reset.init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disp.init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}</a:t>
            </a:r>
            <a:endParaRPr lang="cs-CZ" sz="13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 err="1"/>
              <a:t>Loop</a:t>
            </a:r>
            <a:endParaRPr lang="en-US" dirty="0"/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void loop() {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unsigned long now = </a:t>
            </a:r>
            <a:r>
              <a:rPr lang="en-US" sz="1300" dirty="0" err="1"/>
              <a:t>millis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unsigned long delta = now – </a:t>
            </a:r>
            <a:r>
              <a:rPr lang="en-US" sz="1300" dirty="0" err="1"/>
              <a:t>last_time</a:t>
            </a:r>
            <a:r>
              <a:rPr lang="en-US" sz="1300" dirty="0"/>
              <a:t>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</a:t>
            </a:r>
            <a:r>
              <a:rPr lang="en-US" sz="1300" dirty="0" err="1"/>
              <a:t>last_time</a:t>
            </a:r>
            <a:r>
              <a:rPr lang="en-US" sz="1300" dirty="0"/>
              <a:t> = now;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</a:t>
            </a:r>
            <a:r>
              <a:rPr lang="cs-CZ" sz="1300" dirty="0"/>
              <a:t> </a:t>
            </a:r>
            <a:r>
              <a:rPr lang="en-US" sz="1300" dirty="0" err="1"/>
              <a:t>sw.time_elapsed</a:t>
            </a:r>
            <a:r>
              <a:rPr lang="en-US" sz="1300" dirty="0"/>
              <a:t>(delta);  </a:t>
            </a:r>
            <a:endParaRPr lang="cs-CZ" sz="1300" dirty="0"/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300" dirty="0"/>
              <a:t>  </a:t>
            </a:r>
            <a:r>
              <a:rPr lang="en-US" sz="1300" dirty="0"/>
              <a:t>if (</a:t>
            </a:r>
            <a:r>
              <a:rPr lang="en-US" sz="1300" dirty="0" err="1"/>
              <a:t>startstop.pressed</a:t>
            </a:r>
            <a:r>
              <a:rPr lang="en-US" sz="1300" dirty="0"/>
              <a:t>(delta)) </a:t>
            </a:r>
            <a:r>
              <a:rPr lang="en-US" sz="1300" dirty="0" err="1"/>
              <a:t>sw.startstop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if (</a:t>
            </a:r>
            <a:r>
              <a:rPr lang="en-US" sz="1300" dirty="0" err="1"/>
              <a:t>lap.pressed</a:t>
            </a:r>
            <a:r>
              <a:rPr lang="en-US" sz="1300" dirty="0"/>
              <a:t>(delta)) </a:t>
            </a:r>
            <a:r>
              <a:rPr lang="en-US" sz="1300" dirty="0" err="1"/>
              <a:t>sw.lap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  if (</a:t>
            </a:r>
            <a:r>
              <a:rPr lang="en-US" sz="1300" dirty="0" err="1"/>
              <a:t>reset.pressed</a:t>
            </a:r>
            <a:r>
              <a:rPr lang="en-US" sz="1300" dirty="0"/>
              <a:t>(delta)) </a:t>
            </a:r>
            <a:r>
              <a:rPr lang="en-US" sz="1300" dirty="0" err="1"/>
              <a:t>sw.reset</a:t>
            </a:r>
            <a:r>
              <a:rPr lang="en-US" sz="1300" dirty="0"/>
              <a:t>();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300" dirty="0"/>
              <a:t>  </a:t>
            </a:r>
            <a:r>
              <a:rPr lang="en-US" sz="1300" dirty="0" err="1"/>
              <a:t>disp.time_elapsed</a:t>
            </a:r>
            <a:r>
              <a:rPr lang="en-US" sz="1300" dirty="0"/>
              <a:t>(delta);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/>
              <a:t>}</a:t>
            </a:r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C2A01-E0D3-F653-47A8-BAA42FF1E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 v C++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A8FD1-559C-4243-AE04-8036932F60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5E04F-A565-0188-CBF0-B508B1CFC7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4737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D3923-B26F-D343-5D76-CA911708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E55D61-3C88-1EA4-D678-D16D8425DB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/>
            <a:r>
              <a:rPr lang="cs-CZ" dirty="0"/>
              <a:t>Třídy mohou být interně složeny z dalších tříd</a:t>
            </a:r>
            <a:endParaRPr lang="en-US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class </a:t>
            </a:r>
            <a:r>
              <a:rPr lang="en-US" sz="1200" dirty="0" err="1"/>
              <a:t>InternalClock</a:t>
            </a:r>
            <a:r>
              <a:rPr lang="en-US" sz="1200" dirty="0"/>
              <a:t>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reset();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time_elapsed</a:t>
            </a:r>
            <a:r>
              <a:rPr lang="en-US" sz="1200" dirty="0"/>
              <a:t>(unsigned long delta);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unsigned long clock() const;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private: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unsigned long </a:t>
            </a:r>
            <a:r>
              <a:rPr lang="en-US" sz="1200" dirty="0" err="1"/>
              <a:t>actual_clock</a:t>
            </a:r>
            <a:r>
              <a:rPr lang="en-US" sz="1200" dirty="0"/>
              <a:t> =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  <a:endParaRPr lang="cs-CZ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class </a:t>
            </a:r>
            <a:r>
              <a:rPr lang="en-US" sz="1200" dirty="0" err="1"/>
              <a:t>Decimalizer</a:t>
            </a:r>
            <a:r>
              <a:rPr lang="en-US" sz="1200" dirty="0"/>
              <a:t>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</a:t>
            </a:r>
            <a:r>
              <a:rPr lang="en-US" sz="1200" dirty="0" err="1"/>
              <a:t>Decimalizer</a:t>
            </a:r>
            <a:r>
              <a:rPr lang="en-US" sz="1200" dirty="0"/>
              <a:t>(Display * d)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: </a:t>
            </a:r>
            <a:r>
              <a:rPr lang="en-US" sz="1200" dirty="0" err="1"/>
              <a:t>disp</a:t>
            </a:r>
            <a:r>
              <a:rPr lang="en-US" sz="1200" dirty="0"/>
              <a:t>(d)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{}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update(unsigned long t)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	  if (/* t significantly changed */)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for (/* pos */)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  </a:t>
            </a:r>
            <a:r>
              <a:rPr lang="en-US" sz="1200" dirty="0" err="1"/>
              <a:t>disp</a:t>
            </a:r>
            <a:r>
              <a:rPr lang="en-US" sz="1200" dirty="0"/>
              <a:t>-&gt;</a:t>
            </a:r>
            <a:r>
              <a:rPr lang="en-US" sz="1200" dirty="0" err="1"/>
              <a:t>set_glyph</a:t>
            </a:r>
            <a:r>
              <a:rPr lang="en-US" sz="1200" dirty="0"/>
              <a:t>(pos, /*…*/);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	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private: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Display * </a:t>
            </a:r>
            <a:r>
              <a:rPr lang="en-US" sz="1200" dirty="0" err="1"/>
              <a:t>disp</a:t>
            </a:r>
            <a:r>
              <a:rPr lang="en-US" sz="1200" dirty="0"/>
              <a:t>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/*…*/  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  <a:endParaRPr lang="cs-CZ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BE035-A607-3AA5-51C7-FFF1D2252747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Stopwatch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200" dirty="0" err="1"/>
              <a:t>class</a:t>
            </a:r>
            <a:r>
              <a:rPr lang="cs-CZ" sz="1200" dirty="0"/>
              <a:t> </a:t>
            </a:r>
            <a:r>
              <a:rPr lang="cs-CZ" sz="1200" dirty="0" err="1"/>
              <a:t>Stopwatch</a:t>
            </a:r>
            <a:r>
              <a:rPr lang="cs-CZ" sz="1200" dirty="0"/>
              <a:t> </a:t>
            </a:r>
            <a:r>
              <a:rPr lang="en-US" sz="12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public: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Stopwatch(Display * d)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: dec(d), state(STOPPED)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{}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startstop</a:t>
            </a:r>
            <a:r>
              <a:rPr lang="en-US" sz="1200" dirty="0"/>
              <a:t>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lap();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reset();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void </a:t>
            </a:r>
            <a:r>
              <a:rPr lang="en-US" sz="1200" dirty="0" err="1"/>
              <a:t>time_elapsed</a:t>
            </a:r>
            <a:r>
              <a:rPr lang="en-US" sz="1200" dirty="0"/>
              <a:t>(unsigned long delta)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if (state == /*…*/)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</a:t>
            </a:r>
            <a:r>
              <a:rPr lang="en-US" sz="1200" dirty="0" err="1"/>
              <a:t>ic.time_elapsed</a:t>
            </a:r>
            <a:r>
              <a:rPr lang="en-US" sz="1200" dirty="0"/>
              <a:t>(delta);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if (state == /*…*/)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    </a:t>
            </a:r>
            <a:r>
              <a:rPr lang="en-US" sz="1200" dirty="0" err="1"/>
              <a:t>dec.update</a:t>
            </a:r>
            <a:r>
              <a:rPr lang="en-US" sz="1200" dirty="0"/>
              <a:t>(</a:t>
            </a:r>
            <a:r>
              <a:rPr lang="en-US" sz="1200" dirty="0" err="1"/>
              <a:t>ic.clock</a:t>
            </a:r>
            <a:r>
              <a:rPr lang="en-US" sz="1200" dirty="0"/>
              <a:t>());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2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private: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</a:t>
            </a:r>
            <a:r>
              <a:rPr lang="en-US" sz="1200" dirty="0" err="1"/>
              <a:t>InternalClock</a:t>
            </a:r>
            <a:r>
              <a:rPr lang="en-US" sz="1200" dirty="0"/>
              <a:t> </a:t>
            </a:r>
            <a:r>
              <a:rPr lang="en-US" sz="1200" dirty="0" err="1"/>
              <a:t>ic</a:t>
            </a:r>
            <a:r>
              <a:rPr lang="en-US" sz="1200" dirty="0"/>
              <a:t>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</a:t>
            </a:r>
            <a:r>
              <a:rPr lang="en-US" sz="1200" dirty="0" err="1"/>
              <a:t>Decimalizer</a:t>
            </a:r>
            <a:r>
              <a:rPr lang="en-US" sz="1200" dirty="0"/>
              <a:t> dec;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</a:t>
            </a:r>
            <a:r>
              <a:rPr lang="en-US" sz="1200" dirty="0" err="1"/>
              <a:t>enum</a:t>
            </a:r>
            <a:r>
              <a:rPr lang="en-US" sz="1200" dirty="0"/>
              <a:t> State { STOPPED, RUNNING, LAPPED };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  State </a:t>
            </a:r>
            <a:r>
              <a:rPr lang="en-US" sz="1200" dirty="0" err="1"/>
              <a:t>state</a:t>
            </a:r>
            <a:r>
              <a:rPr lang="en-US" sz="1200" dirty="0"/>
              <a:t>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};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9C759-229A-F6C7-8BC6-74CDDA34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Dekompozice v C++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942209-9BD9-6123-F7FD-EB156540D2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AD0DD-39E9-DCBB-41F9-54ED881459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4315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9720</TotalTime>
  <Words>1146</Words>
  <Application>Microsoft Office PowerPoint</Application>
  <PresentationFormat>On-screen Show (4:3)</PresentationFormat>
  <Paragraphs>201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Arduino – stopky</vt:lpstr>
      <vt:lpstr>Stopky - stavy</vt:lpstr>
      <vt:lpstr>Stopky – záludnosti zadání</vt:lpstr>
      <vt:lpstr>Dekompozice</vt:lpstr>
      <vt:lpstr>Dekompozice</vt:lpstr>
      <vt:lpstr>Konfigurovatelnost</vt:lpstr>
      <vt:lpstr>Potenciální výměna komponent</vt:lpstr>
      <vt:lpstr>Dekompozice v C++</vt:lpstr>
      <vt:lpstr>Dekompozice v C++</vt:lpstr>
      <vt:lpstr>Dekompozice v C++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922</cp:revision>
  <dcterms:created xsi:type="dcterms:W3CDTF">2012-09-19T18:13:04Z</dcterms:created>
  <dcterms:modified xsi:type="dcterms:W3CDTF">2025-04-16T13:05:52Z</dcterms:modified>
</cp:coreProperties>
</file>