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23"/>
  </p:notesMasterIdLst>
  <p:sldIdLst>
    <p:sldId id="364" r:id="rId3"/>
    <p:sldId id="369" r:id="rId4"/>
    <p:sldId id="379" r:id="rId5"/>
    <p:sldId id="388" r:id="rId6"/>
    <p:sldId id="389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81" r:id="rId16"/>
    <p:sldId id="382" r:id="rId17"/>
    <p:sldId id="383" r:id="rId18"/>
    <p:sldId id="384" r:id="rId19"/>
    <p:sldId id="385" r:id="rId20"/>
    <p:sldId id="386" r:id="rId21"/>
    <p:sldId id="387" r:id="rId22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26" autoAdjust="0"/>
    <p:restoredTop sz="94650" autoAdjust="0"/>
  </p:normalViewPr>
  <p:slideViewPr>
    <p:cSldViewPr>
      <p:cViewPr varScale="1">
        <p:scale>
          <a:sx n="159" d="100"/>
          <a:sy n="159" d="100"/>
        </p:scale>
        <p:origin x="175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05.03.2025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05.03.2025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sv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sv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jpeg"/><Relationship Id="rId7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en-US" dirty="0"/>
              <a:t>Arduino – z</a:t>
            </a:r>
            <a:r>
              <a:rPr lang="cs-CZ" dirty="0" err="1"/>
              <a:t>áklady</a:t>
            </a:r>
            <a:r>
              <a:rPr lang="cs-CZ" dirty="0"/>
              <a:t>, ovládání LED</a:t>
            </a:r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97538D-5B0A-4053-8EC0-E4882195D3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736348-F358-4EF2-A45C-9661CF1847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C8B03F-E4E9-4F5F-A1D0-6BD45A70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6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B5776-22A2-4FE5-9B45-16ABDB8E5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6D8F8E-C64B-4007-97F5-45101A7C60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55496-B3C2-4C85-87C5-D7F4706225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AB5F36-3576-462E-AC38-3121D35E953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Vstupní parametry předávané odkazem by měly mít </a:t>
            </a:r>
            <a:r>
              <a:rPr lang="cs-CZ" dirty="0" err="1">
                <a:solidFill>
                  <a:srgbClr val="FF0000"/>
                </a:solidFill>
              </a:rPr>
              <a:t>const</a:t>
            </a:r>
            <a:endParaRPr lang="cs-CZ" dirty="0">
              <a:solidFill>
                <a:srgbClr val="FF0000"/>
              </a:solidFill>
            </a:endParaRPr>
          </a:p>
          <a:p>
            <a:pPr lvl="2"/>
            <a:r>
              <a:rPr lang="cs-CZ" dirty="0"/>
              <a:t>Bez </a:t>
            </a:r>
            <a:r>
              <a:rPr lang="cs-CZ" dirty="0" err="1"/>
              <a:t>const</a:t>
            </a:r>
            <a:r>
              <a:rPr lang="cs-CZ" dirty="0"/>
              <a:t> ta funkce nepůjde zavolat s polem chráněným proti zápisu</a:t>
            </a:r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printer</a:t>
            </a:r>
            <a:r>
              <a:rPr lang="cs-CZ" dirty="0"/>
              <a:t>(</a:t>
            </a:r>
            <a:r>
              <a:rPr lang="cs-CZ" dirty="0" err="1">
                <a:solidFill>
                  <a:srgbClr val="FF0000"/>
                </a:solidFill>
              </a:rPr>
              <a:t>const</a:t>
            </a:r>
            <a:r>
              <a:rPr lang="cs-CZ" dirty="0"/>
              <a:t> </a:t>
            </a:r>
            <a:r>
              <a:rPr lang="cs-CZ" dirty="0" err="1"/>
              <a:t>int</a:t>
            </a:r>
            <a:r>
              <a:rPr lang="en-US" dirty="0"/>
              <a:t> </a:t>
            </a:r>
            <a:r>
              <a:rPr lang="cs-CZ" dirty="0"/>
              <a:t>* </a:t>
            </a:r>
            <a:r>
              <a:rPr lang="cs-CZ" dirty="0" err="1"/>
              <a:t>values</a:t>
            </a:r>
            <a:r>
              <a:rPr lang="en-US" dirty="0"/>
              <a:t>, int </a:t>
            </a:r>
            <a:r>
              <a:rPr lang="cs-CZ" dirty="0"/>
              <a:t>p</a:t>
            </a:r>
            <a:r>
              <a:rPr lang="en-US" dirty="0"/>
              <a:t>size</a:t>
            </a:r>
            <a:r>
              <a:rPr lang="cs-CZ" dirty="0"/>
              <a:t>)</a:t>
            </a:r>
            <a:r>
              <a:rPr lang="en-US" dirty="0"/>
              <a:t>;</a:t>
            </a:r>
            <a:endParaRPr lang="cs-CZ" dirty="0"/>
          </a:p>
          <a:p>
            <a:pPr lvl="2"/>
            <a:r>
              <a:rPr lang="en-US" dirty="0" err="1"/>
              <a:t>Naopak</a:t>
            </a:r>
            <a:r>
              <a:rPr lang="en-US" dirty="0"/>
              <a:t>, u </a:t>
            </a:r>
            <a:r>
              <a:rPr lang="en-US" dirty="0" err="1"/>
              <a:t>paramet</a:t>
            </a:r>
            <a:r>
              <a:rPr lang="cs-CZ" dirty="0" err="1"/>
              <a:t>rů</a:t>
            </a:r>
            <a:r>
              <a:rPr lang="cs-CZ" dirty="0"/>
              <a:t> předávaných hodnotou se </a:t>
            </a:r>
            <a:r>
              <a:rPr lang="cs-CZ" dirty="0" err="1"/>
              <a:t>const</a:t>
            </a:r>
            <a:r>
              <a:rPr lang="cs-CZ" dirty="0"/>
              <a:t> nepoužívá</a:t>
            </a:r>
          </a:p>
          <a:p>
            <a:pPr lvl="3"/>
            <a:r>
              <a:rPr lang="cs-CZ" dirty="0"/>
              <a:t>Protože neovlivňuje chování funkce navenek</a:t>
            </a:r>
            <a:endParaRPr lang="en-US" dirty="0"/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printer</a:t>
            </a:r>
            <a:r>
              <a:rPr lang="cs-CZ" dirty="0"/>
              <a:t>(</a:t>
            </a:r>
            <a:r>
              <a:rPr lang="cs-CZ" dirty="0" err="1"/>
              <a:t>const</a:t>
            </a:r>
            <a:r>
              <a:rPr lang="cs-CZ" dirty="0"/>
              <a:t> </a:t>
            </a:r>
            <a:r>
              <a:rPr lang="cs-CZ" dirty="0" err="1"/>
              <a:t>int</a:t>
            </a:r>
            <a:r>
              <a:rPr lang="en-US" dirty="0"/>
              <a:t> </a:t>
            </a:r>
            <a:r>
              <a:rPr lang="cs-CZ" dirty="0"/>
              <a:t>* </a:t>
            </a:r>
            <a:r>
              <a:rPr lang="cs-CZ" dirty="0" err="1"/>
              <a:t>values</a:t>
            </a:r>
            <a:r>
              <a:rPr lang="en-US" dirty="0"/>
              <a:t>, </a:t>
            </a:r>
            <a:r>
              <a:rPr lang="cs-CZ" strike="sngStrike" dirty="0" err="1">
                <a:solidFill>
                  <a:srgbClr val="FF0000"/>
                </a:solidFill>
              </a:rPr>
              <a:t>const</a:t>
            </a:r>
            <a:r>
              <a:rPr lang="cs-CZ" dirty="0"/>
              <a:t> </a:t>
            </a:r>
            <a:r>
              <a:rPr lang="en-US" dirty="0"/>
              <a:t>int </a:t>
            </a:r>
            <a:r>
              <a:rPr lang="cs-CZ" dirty="0"/>
              <a:t>p</a:t>
            </a:r>
            <a:r>
              <a:rPr lang="en-US" dirty="0"/>
              <a:t>size</a:t>
            </a:r>
            <a:r>
              <a:rPr lang="cs-CZ" dirty="0"/>
              <a:t>)</a:t>
            </a:r>
            <a:r>
              <a:rPr lang="en-US" dirty="0"/>
              <a:t>;</a:t>
            </a:r>
            <a:endParaRPr lang="cs-CZ" dirty="0"/>
          </a:p>
          <a:p>
            <a:pPr lvl="4"/>
            <a:endParaRPr lang="en-US" dirty="0"/>
          </a:p>
          <a:p>
            <a:pPr lvl="1"/>
            <a:r>
              <a:rPr lang="cs-CZ" dirty="0"/>
              <a:t>Nekonzistentní rozhraní funkce</a:t>
            </a:r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en-US" dirty="0"/>
              <a:t>printer</a:t>
            </a:r>
            <a:r>
              <a:rPr lang="cs-CZ" dirty="0"/>
              <a:t>(</a:t>
            </a:r>
            <a:r>
              <a:rPr lang="en-US" dirty="0"/>
              <a:t>const </a:t>
            </a:r>
            <a:r>
              <a:rPr lang="cs-CZ" dirty="0" err="1"/>
              <a:t>int</a:t>
            </a:r>
            <a:r>
              <a:rPr lang="cs-CZ" dirty="0"/>
              <a:t> * </a:t>
            </a:r>
            <a:r>
              <a:rPr lang="cs-CZ" dirty="0" err="1"/>
              <a:t>values</a:t>
            </a:r>
            <a:r>
              <a:rPr lang="cs-CZ" dirty="0"/>
              <a:t>) {</a:t>
            </a:r>
          </a:p>
          <a:p>
            <a:pPr lvl="4"/>
            <a:r>
              <a:rPr lang="cs-CZ" dirty="0"/>
              <a:t>  </a:t>
            </a:r>
            <a:r>
              <a:rPr lang="cs-CZ" dirty="0" err="1"/>
              <a:t>for</a:t>
            </a:r>
            <a:r>
              <a:rPr lang="cs-CZ" dirty="0"/>
              <a:t> (</a:t>
            </a:r>
            <a:r>
              <a:rPr lang="cs-CZ" dirty="0" err="1"/>
              <a:t>int</a:t>
            </a:r>
            <a:r>
              <a:rPr lang="cs-CZ" dirty="0"/>
              <a:t> i=0; i&lt;</a:t>
            </a:r>
            <a:r>
              <a:rPr lang="cs-CZ" dirty="0" err="1">
                <a:solidFill>
                  <a:srgbClr val="FF0000"/>
                </a:solidFill>
              </a:rPr>
              <a:t>psize</a:t>
            </a:r>
            <a:r>
              <a:rPr lang="cs-CZ" dirty="0"/>
              <a:t>; ++i) /*...*/</a:t>
            </a:r>
          </a:p>
          <a:p>
            <a:pPr lvl="4"/>
            <a:r>
              <a:rPr lang="cs-CZ" dirty="0"/>
              <a:t>}</a:t>
            </a:r>
          </a:p>
          <a:p>
            <a:pPr lvl="2"/>
            <a:r>
              <a:rPr lang="cs-CZ" dirty="0"/>
              <a:t>Část informací přichází parametry, část přímo přes globální proměnné</a:t>
            </a:r>
          </a:p>
          <a:p>
            <a:pPr lvl="2"/>
            <a:r>
              <a:rPr lang="cs-CZ" dirty="0"/>
              <a:t>Parametr umožní použití na jiné pole, které ale může mít jinou velikost</a:t>
            </a:r>
            <a:endParaRPr lang="en-US" dirty="0"/>
          </a:p>
          <a:p>
            <a:pPr lvl="3"/>
            <a:r>
              <a:rPr lang="cs-CZ" dirty="0" err="1"/>
              <a:t>psize</a:t>
            </a:r>
            <a:r>
              <a:rPr lang="cs-CZ" dirty="0"/>
              <a:t> má být také parametr</a:t>
            </a:r>
            <a:endParaRPr lang="en-US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7134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00FD6-1D1E-459D-F156-62F879DAD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8225C-C674-6DC3-4E1F-9A65CB83E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8348C3-7F8C-126A-510B-FCAE197ABF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4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6AC14A-7495-E493-C7AC-FFA876E2B75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265341-3A7E-4246-83F9-88D367492D8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Zvláštní řešení speciálních případů, které není třeba</a:t>
            </a:r>
          </a:p>
          <a:p>
            <a:pPr lvl="4"/>
            <a:r>
              <a:rPr lang="cs-CZ" dirty="0" err="1"/>
              <a:t>int</a:t>
            </a:r>
            <a:r>
              <a:rPr lang="cs-CZ" dirty="0"/>
              <a:t> max(</a:t>
            </a:r>
            <a:r>
              <a:rPr lang="en-US" dirty="0"/>
              <a:t>const </a:t>
            </a:r>
            <a:r>
              <a:rPr lang="cs-CZ" dirty="0" err="1"/>
              <a:t>int</a:t>
            </a:r>
            <a:r>
              <a:rPr lang="cs-CZ" dirty="0"/>
              <a:t> * </a:t>
            </a:r>
            <a:r>
              <a:rPr lang="cs-CZ" dirty="0" err="1"/>
              <a:t>values</a:t>
            </a:r>
            <a:r>
              <a:rPr lang="cs-CZ" dirty="0"/>
              <a:t>, </a:t>
            </a:r>
            <a:r>
              <a:rPr lang="cs-CZ" dirty="0" err="1"/>
              <a:t>int</a:t>
            </a:r>
            <a:r>
              <a:rPr lang="cs-CZ" dirty="0"/>
              <a:t> </a:t>
            </a:r>
            <a:r>
              <a:rPr lang="cs-CZ" dirty="0" err="1"/>
              <a:t>psize</a:t>
            </a:r>
            <a:r>
              <a:rPr lang="cs-CZ" dirty="0"/>
              <a:t>) {</a:t>
            </a:r>
          </a:p>
          <a:p>
            <a:pPr lvl="4"/>
            <a:r>
              <a:rPr lang="cs-CZ" dirty="0"/>
              <a:t>  </a:t>
            </a:r>
            <a:r>
              <a:rPr lang="cs-CZ" dirty="0" err="1"/>
              <a:t>if</a:t>
            </a:r>
            <a:r>
              <a:rPr lang="cs-CZ" dirty="0"/>
              <a:t> </a:t>
            </a:r>
            <a:r>
              <a:rPr lang="en-US" dirty="0"/>
              <a:t>(</a:t>
            </a:r>
            <a:r>
              <a:rPr lang="en-US" dirty="0" err="1"/>
              <a:t>psize</a:t>
            </a:r>
            <a:r>
              <a:rPr lang="en-US" dirty="0"/>
              <a:t> == 0)</a:t>
            </a:r>
          </a:p>
          <a:p>
            <a:pPr lvl="4"/>
            <a:r>
              <a:rPr lang="en-US" dirty="0"/>
              <a:t>    return 0;</a:t>
            </a:r>
          </a:p>
          <a:p>
            <a:pPr lvl="4"/>
            <a:r>
              <a:rPr lang="en-US" dirty="0"/>
              <a:t>  int max = 0;</a:t>
            </a:r>
            <a:endParaRPr lang="cs-CZ" dirty="0"/>
          </a:p>
          <a:p>
            <a:pPr lvl="4"/>
            <a:r>
              <a:rPr lang="cs-CZ" dirty="0"/>
              <a:t>  </a:t>
            </a:r>
            <a:r>
              <a:rPr lang="cs-CZ" dirty="0" err="1"/>
              <a:t>for</a:t>
            </a:r>
            <a:r>
              <a:rPr lang="cs-CZ" dirty="0"/>
              <a:t> (</a:t>
            </a:r>
            <a:r>
              <a:rPr lang="cs-CZ" dirty="0" err="1"/>
              <a:t>int</a:t>
            </a:r>
            <a:r>
              <a:rPr lang="cs-CZ" dirty="0"/>
              <a:t> i=0; i&lt;</a:t>
            </a:r>
            <a:r>
              <a:rPr lang="cs-CZ" dirty="0" err="1">
                <a:solidFill>
                  <a:srgbClr val="FF0000"/>
                </a:solidFill>
              </a:rPr>
              <a:t>psize</a:t>
            </a:r>
            <a:r>
              <a:rPr lang="cs-CZ" dirty="0"/>
              <a:t>; ++i)</a:t>
            </a:r>
          </a:p>
          <a:p>
            <a:pPr lvl="4"/>
            <a:r>
              <a:rPr lang="cs-CZ" dirty="0"/>
              <a:t>  </a:t>
            </a:r>
            <a:r>
              <a:rPr lang="en-US" dirty="0"/>
              <a:t>{ if (values[</a:t>
            </a:r>
            <a:r>
              <a:rPr lang="en-US" dirty="0" err="1"/>
              <a:t>i</a:t>
            </a:r>
            <a:r>
              <a:rPr lang="en-US" dirty="0"/>
              <a:t>] &gt; max) max = values[</a:t>
            </a:r>
            <a:r>
              <a:rPr lang="en-US" dirty="0" err="1"/>
              <a:t>i</a:t>
            </a:r>
            <a:r>
              <a:rPr lang="en-US" dirty="0"/>
              <a:t>]; }</a:t>
            </a:r>
            <a:endParaRPr lang="cs-CZ" dirty="0"/>
          </a:p>
          <a:p>
            <a:pPr lvl="4"/>
            <a:r>
              <a:rPr lang="en-US" dirty="0"/>
              <a:t>  return max;</a:t>
            </a:r>
            <a:endParaRPr lang="cs-CZ" dirty="0"/>
          </a:p>
          <a:p>
            <a:pPr lvl="4"/>
            <a:r>
              <a:rPr lang="cs-CZ" dirty="0"/>
              <a:t>}</a:t>
            </a:r>
            <a:endParaRPr lang="en-US" dirty="0"/>
          </a:p>
          <a:p>
            <a:pPr lvl="4"/>
            <a:endParaRPr lang="en-US" dirty="0"/>
          </a:p>
          <a:p>
            <a:pPr lvl="1"/>
            <a:r>
              <a:rPr lang="en-US" dirty="0"/>
              <a:t>C </a:t>
            </a:r>
            <a:r>
              <a:rPr lang="cs-CZ" dirty="0"/>
              <a:t>má unární minus</a:t>
            </a:r>
            <a:endParaRPr lang="en-US" dirty="0"/>
          </a:p>
          <a:p>
            <a:pPr lvl="4"/>
            <a:r>
              <a:rPr lang="en-US" dirty="0"/>
              <a:t>return -1 * </a:t>
            </a:r>
            <a:r>
              <a:rPr lang="cs-CZ" dirty="0"/>
              <a:t>x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return -</a:t>
            </a:r>
            <a:r>
              <a:rPr lang="cs-CZ" dirty="0"/>
              <a:t>x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806564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707C1-3B41-9320-EB81-E645C2937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A091A-E92C-AA85-83C0-84108E7ED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</p:spPr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95E992-39C0-9882-E139-D5D8ED2693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D32484-38A9-56AD-C4EF-E5E06C67B7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6690F8-3FD9-502D-AC56-9CCC5002E8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7504" y="548680"/>
            <a:ext cx="8928992" cy="5904656"/>
          </a:xfrm>
        </p:spPr>
        <p:txBody>
          <a:bodyPr>
            <a:normAutofit/>
          </a:bodyPr>
          <a:lstStyle/>
          <a:p>
            <a:r>
              <a:rPr lang="en-US" dirty="0"/>
              <a:t>V </a:t>
            </a:r>
            <a:r>
              <a:rPr lang="en-US" dirty="0" err="1"/>
              <a:t>moderním</a:t>
            </a:r>
            <a:r>
              <a:rPr lang="en-US" dirty="0"/>
              <a:t> C++ </a:t>
            </a:r>
            <a:r>
              <a:rPr lang="en-US" dirty="0" err="1"/>
              <a:t>nikdy</a:t>
            </a:r>
            <a:r>
              <a:rPr lang="en-US" dirty="0"/>
              <a:t> </a:t>
            </a:r>
            <a:r>
              <a:rPr lang="en-US" dirty="0" err="1"/>
              <a:t>nepoužívejte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new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/>
              <a:t>(ani </a:t>
            </a:r>
            <a:r>
              <a:rPr lang="cs-CZ" dirty="0" err="1"/>
              <a:t>malloc</a:t>
            </a:r>
            <a:r>
              <a:rPr lang="cs-CZ" dirty="0"/>
              <a:t>)</a:t>
            </a:r>
            <a:endParaRPr lang="cs-CZ" dirty="0">
              <a:solidFill>
                <a:srgbClr val="FF0000"/>
              </a:solidFill>
            </a:endParaRPr>
          </a:p>
          <a:p>
            <a:pPr lvl="2"/>
            <a:r>
              <a:rPr lang="cs-CZ" dirty="0"/>
              <a:t>S výjimkou super-</a:t>
            </a:r>
            <a:r>
              <a:rPr lang="cs-CZ" dirty="0" err="1"/>
              <a:t>low</a:t>
            </a:r>
            <a:r>
              <a:rPr lang="cs-CZ" dirty="0"/>
              <a:t>-level kódu (vlastní implementace kontejneru apod)</a:t>
            </a:r>
          </a:p>
          <a:p>
            <a:pPr lvl="1"/>
            <a:r>
              <a:rPr lang="en-US" dirty="0" err="1"/>
              <a:t>Zapomenete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správném</a:t>
            </a:r>
            <a:r>
              <a:rPr lang="en-US" dirty="0"/>
              <a:t> </a:t>
            </a:r>
            <a:r>
              <a:rPr lang="en-US" dirty="0" err="1"/>
              <a:t>místě</a:t>
            </a:r>
            <a:r>
              <a:rPr lang="en-US" dirty="0"/>
              <a:t> </a:t>
            </a:r>
            <a:r>
              <a:rPr lang="en-US" dirty="0" err="1"/>
              <a:t>zavolat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delete</a:t>
            </a:r>
            <a:r>
              <a:rPr lang="en-US" dirty="0"/>
              <a:t> a to je </a:t>
            </a:r>
            <a:r>
              <a:rPr lang="en-US" dirty="0" err="1"/>
              <a:t>fatální</a:t>
            </a:r>
            <a:r>
              <a:rPr lang="en-US" dirty="0"/>
              <a:t> </a:t>
            </a:r>
            <a:r>
              <a:rPr lang="en-US" dirty="0" err="1"/>
              <a:t>chyba</a:t>
            </a:r>
            <a:endParaRPr lang="cs-CZ" dirty="0"/>
          </a:p>
          <a:p>
            <a:pPr lvl="2"/>
            <a:r>
              <a:rPr lang="cs-CZ" dirty="0"/>
              <a:t>Možná ne teď, ale až někdo ten kód využije v nějaké jiné aplikaci</a:t>
            </a:r>
            <a:endParaRPr lang="en-US" dirty="0"/>
          </a:p>
          <a:p>
            <a:pPr lvl="1"/>
            <a:r>
              <a:rPr lang="cs-CZ" dirty="0"/>
              <a:t>O</a:t>
            </a:r>
            <a:r>
              <a:rPr lang="en-US" dirty="0" err="1"/>
              <a:t>tázka</a:t>
            </a:r>
            <a:r>
              <a:rPr lang="en-US" dirty="0"/>
              <a:t> "</a:t>
            </a:r>
            <a:r>
              <a:rPr lang="en-US" dirty="0" err="1"/>
              <a:t>kde</a:t>
            </a:r>
            <a:r>
              <a:rPr lang="en-US" dirty="0"/>
              <a:t> to </a:t>
            </a:r>
            <a:r>
              <a:rPr lang="en-US" dirty="0" err="1"/>
              <a:t>kdo</a:t>
            </a:r>
            <a:r>
              <a:rPr lang="en-US" dirty="0"/>
              <a:t> </a:t>
            </a:r>
            <a:r>
              <a:rPr lang="en-US" dirty="0" err="1"/>
              <a:t>dealokuje</a:t>
            </a:r>
            <a:r>
              <a:rPr lang="en-US" dirty="0"/>
              <a:t>" </a:t>
            </a:r>
            <a:r>
              <a:rPr lang="en-US" dirty="0" err="1"/>
              <a:t>spolehlivě</a:t>
            </a:r>
            <a:r>
              <a:rPr lang="en-US" dirty="0"/>
              <a:t> </a:t>
            </a:r>
            <a:r>
              <a:rPr lang="en-US" dirty="0" err="1"/>
              <a:t>vyděsí</a:t>
            </a:r>
            <a:r>
              <a:rPr lang="en-US" dirty="0"/>
              <a:t> </a:t>
            </a:r>
            <a:r>
              <a:rPr lang="en-US" dirty="0" err="1"/>
              <a:t>každého</a:t>
            </a:r>
            <a:r>
              <a:rPr lang="en-US" dirty="0"/>
              <a:t> </a:t>
            </a:r>
            <a:r>
              <a:rPr lang="en-US" dirty="0" err="1"/>
              <a:t>gramotného</a:t>
            </a:r>
            <a:r>
              <a:rPr lang="en-US" dirty="0"/>
              <a:t> </a:t>
            </a:r>
            <a:r>
              <a:rPr lang="en-US" dirty="0" err="1"/>
              <a:t>programátora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ten </a:t>
            </a:r>
            <a:r>
              <a:rPr lang="en-US" dirty="0" err="1"/>
              <a:t>kód</a:t>
            </a:r>
            <a:r>
              <a:rPr lang="en-US" dirty="0"/>
              <a:t> </a:t>
            </a:r>
            <a:r>
              <a:rPr lang="en-US" dirty="0" err="1"/>
              <a:t>uvidí</a:t>
            </a:r>
            <a:endParaRPr lang="cs-CZ" dirty="0"/>
          </a:p>
          <a:p>
            <a:pPr lvl="2"/>
            <a:r>
              <a:rPr lang="en-US" dirty="0" err="1"/>
              <a:t>Ikdyž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to </a:t>
            </a:r>
            <a:r>
              <a:rPr lang="cs-CZ" dirty="0" err="1"/>
              <a:t>delete</a:t>
            </a:r>
            <a:r>
              <a:rPr lang="en-US" dirty="0"/>
              <a:t> </a:t>
            </a:r>
            <a:r>
              <a:rPr lang="en-US" dirty="0" err="1"/>
              <a:t>nezapomenete</a:t>
            </a:r>
            <a:endParaRPr lang="en-US" dirty="0"/>
          </a:p>
          <a:p>
            <a:pPr lvl="1"/>
            <a:r>
              <a:rPr lang="cs-CZ" dirty="0"/>
              <a:t>Tyto případy lze řešit jinak</a:t>
            </a:r>
            <a:r>
              <a:rPr lang="en-US" dirty="0"/>
              <a:t> </a:t>
            </a:r>
            <a:endParaRPr lang="cs-CZ" dirty="0"/>
          </a:p>
          <a:p>
            <a:pPr lvl="2"/>
            <a:r>
              <a:rPr lang="en-US" dirty="0" err="1"/>
              <a:t>lokální</a:t>
            </a:r>
            <a:r>
              <a:rPr lang="en-US" dirty="0"/>
              <a:t> </a:t>
            </a:r>
            <a:r>
              <a:rPr lang="en-US" dirty="0" err="1"/>
              <a:t>proměnnou</a:t>
            </a:r>
            <a:r>
              <a:rPr lang="en-US" dirty="0"/>
              <a:t> </a:t>
            </a:r>
            <a:r>
              <a:rPr lang="en-US" dirty="0" err="1"/>
              <a:t>typu</a:t>
            </a:r>
            <a:r>
              <a:rPr lang="en-US" dirty="0"/>
              <a:t> pole</a:t>
            </a:r>
            <a:endParaRPr lang="cs-CZ" dirty="0"/>
          </a:p>
          <a:p>
            <a:pPr lvl="2"/>
            <a:r>
              <a:rPr lang="en-US" dirty="0" err="1"/>
              <a:t>pomocí</a:t>
            </a:r>
            <a:r>
              <a:rPr lang="en-US" dirty="0"/>
              <a:t> std::vector</a:t>
            </a:r>
            <a:endParaRPr lang="cs-CZ" dirty="0"/>
          </a:p>
          <a:p>
            <a:pPr lvl="2"/>
            <a:r>
              <a:rPr lang="en-US" dirty="0"/>
              <a:t>p</a:t>
            </a:r>
            <a:r>
              <a:rPr lang="cs-CZ" dirty="0" err="1"/>
              <a:t>omocí</a:t>
            </a:r>
            <a:r>
              <a:rPr lang="cs-CZ" dirty="0"/>
              <a:t> </a:t>
            </a:r>
            <a:r>
              <a:rPr lang="cs-CZ" dirty="0" err="1"/>
              <a:t>std</a:t>
            </a:r>
            <a:r>
              <a:rPr lang="cs-CZ" dirty="0"/>
              <a:t>::</a:t>
            </a:r>
            <a:r>
              <a:rPr lang="en-US" dirty="0"/>
              <a:t>make_</a:t>
            </a:r>
            <a:r>
              <a:rPr lang="cs-CZ" dirty="0" err="1"/>
              <a:t>unique</a:t>
            </a:r>
            <a:endParaRPr lang="en-US" dirty="0"/>
          </a:p>
          <a:p>
            <a:pPr lvl="3"/>
            <a:r>
              <a:rPr lang="en-US" dirty="0"/>
              <a:t>Viz NPRG041</a:t>
            </a:r>
          </a:p>
          <a:p>
            <a:r>
              <a:rPr lang="en-US" dirty="0"/>
              <a:t>Na </a:t>
            </a:r>
            <a:r>
              <a:rPr lang="en-US" dirty="0" err="1"/>
              <a:t>Arduinu</a:t>
            </a:r>
            <a:r>
              <a:rPr lang="en-US" dirty="0"/>
              <a:t> </a:t>
            </a:r>
            <a:r>
              <a:rPr lang="cs-CZ" dirty="0"/>
              <a:t>už vůbec ne</a:t>
            </a:r>
          </a:p>
          <a:p>
            <a:pPr lvl="2"/>
            <a:r>
              <a:rPr lang="cs-CZ" dirty="0"/>
              <a:t>Dynamická alokace má zbytečný prostorový </a:t>
            </a:r>
            <a:r>
              <a:rPr lang="cs-CZ" dirty="0" err="1"/>
              <a:t>overhead</a:t>
            </a:r>
            <a:endParaRPr lang="cs-CZ" dirty="0"/>
          </a:p>
          <a:p>
            <a:pPr lvl="2"/>
            <a:r>
              <a:rPr lang="cs-CZ" dirty="0"/>
              <a:t>Uložte data přímo v lokální proměnné</a:t>
            </a:r>
          </a:p>
          <a:p>
            <a:pPr lvl="3"/>
            <a:r>
              <a:rPr lang="cs-CZ" dirty="0"/>
              <a:t>Nebo v globální, pokud je to nezbytně nutné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16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hardware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93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r>
              <a:rPr lang="cs-CZ" dirty="0" err="1"/>
              <a:t>Atmel</a:t>
            </a:r>
            <a:r>
              <a:rPr lang="cs-CZ" dirty="0"/>
              <a:t> </a:t>
            </a:r>
            <a:r>
              <a:rPr lang="en-US" dirty="0"/>
              <a:t>ATmega328P</a:t>
            </a:r>
            <a:endParaRPr lang="cs-CZ" dirty="0"/>
          </a:p>
          <a:p>
            <a:pPr lvl="1"/>
            <a:r>
              <a:rPr lang="cs-CZ" dirty="0"/>
              <a:t>"</a:t>
            </a:r>
            <a:r>
              <a:rPr lang="cs-CZ" dirty="0" err="1"/>
              <a:t>Mikrokontrolér</a:t>
            </a:r>
            <a:r>
              <a:rPr lang="cs-CZ" dirty="0"/>
              <a:t>"</a:t>
            </a:r>
          </a:p>
          <a:p>
            <a:pPr lvl="2"/>
            <a:r>
              <a:rPr lang="en-US" dirty="0"/>
              <a:t>20 MIPS</a:t>
            </a:r>
            <a:r>
              <a:rPr lang="cs-CZ" dirty="0"/>
              <a:t> CPU</a:t>
            </a:r>
          </a:p>
          <a:p>
            <a:pPr lvl="2"/>
            <a:r>
              <a:rPr lang="en-US" dirty="0"/>
              <a:t>16 384*16 bits Flash</a:t>
            </a:r>
            <a:endParaRPr lang="cs-CZ" dirty="0"/>
          </a:p>
          <a:p>
            <a:pPr lvl="3"/>
            <a:r>
              <a:rPr lang="cs-CZ" dirty="0"/>
              <a:t>Zde je uložen program, včetně "OS"</a:t>
            </a:r>
          </a:p>
          <a:p>
            <a:pPr lvl="3"/>
            <a:r>
              <a:rPr lang="cs-CZ" dirty="0"/>
              <a:t>Provádí se přímo odtud</a:t>
            </a:r>
            <a:endParaRPr lang="en-US" dirty="0"/>
          </a:p>
          <a:p>
            <a:pPr lvl="2"/>
            <a:r>
              <a:rPr lang="en-US" dirty="0"/>
              <a:t>1024*8 bits EEPROM</a:t>
            </a:r>
            <a:endParaRPr lang="cs-CZ" dirty="0"/>
          </a:p>
          <a:p>
            <a:pPr lvl="3"/>
            <a:r>
              <a:rPr lang="cs-CZ" dirty="0"/>
              <a:t>Na data, které mají přežít vypnutí</a:t>
            </a:r>
            <a:endParaRPr lang="en-US" dirty="0"/>
          </a:p>
          <a:p>
            <a:pPr lvl="2"/>
            <a:r>
              <a:rPr lang="en-US" dirty="0"/>
              <a:t>2048*8 bits SRAM</a:t>
            </a:r>
            <a:endParaRPr lang="cs-CZ" dirty="0"/>
          </a:p>
          <a:p>
            <a:pPr lvl="3"/>
            <a:r>
              <a:rPr lang="cs-CZ" dirty="0"/>
              <a:t>"Operační paměť"</a:t>
            </a:r>
          </a:p>
          <a:p>
            <a:pPr lvl="3"/>
            <a:r>
              <a:rPr lang="cs-CZ" dirty="0"/>
              <a:t>Bez hw oddělení OS vs. </a:t>
            </a:r>
            <a:r>
              <a:rPr lang="cs-CZ" dirty="0" err="1"/>
              <a:t>app</a:t>
            </a:r>
            <a:endParaRPr lang="cs-CZ" dirty="0"/>
          </a:p>
          <a:p>
            <a:pPr lvl="1"/>
            <a:r>
              <a:rPr lang="cs-CZ" dirty="0"/>
              <a:t>23 univerzálních "nožiček"</a:t>
            </a:r>
          </a:p>
          <a:p>
            <a:pPr lvl="2"/>
            <a:r>
              <a:rPr lang="cs-CZ" dirty="0"/>
              <a:t>každá umí 2-4 režimy</a:t>
            </a:r>
          </a:p>
          <a:p>
            <a:pPr lvl="3"/>
            <a:r>
              <a:rPr lang="cs-CZ" dirty="0"/>
              <a:t>vstup/výstup, analog/</a:t>
            </a:r>
            <a:r>
              <a:rPr lang="cs-CZ" dirty="0" err="1"/>
              <a:t>digital</a:t>
            </a:r>
            <a:r>
              <a:rPr lang="cs-CZ" dirty="0"/>
              <a:t>, ...</a:t>
            </a:r>
          </a:p>
          <a:p>
            <a:pPr lvl="3"/>
            <a:r>
              <a:rPr lang="cs-CZ" dirty="0"/>
              <a:t>před použitím nutno nastavit, v souladu s hw okolo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Mikrokontrolér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3797" y="620688"/>
            <a:ext cx="4218469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50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16 384*16 bits Flash</a:t>
            </a:r>
            <a:endParaRPr lang="cs-CZ" dirty="0"/>
          </a:p>
          <a:p>
            <a:pPr lvl="1"/>
            <a:r>
              <a:rPr lang="cs-CZ" dirty="0"/>
              <a:t>Zde je uložen program, včetně OS</a:t>
            </a:r>
          </a:p>
          <a:p>
            <a:r>
              <a:rPr lang="cs-CZ" dirty="0"/>
              <a:t>Jak se tam program dostane?</a:t>
            </a:r>
          </a:p>
          <a:p>
            <a:pPr marL="731520" lvl="1" indent="-457200">
              <a:buFont typeface="+mj-lt"/>
              <a:buAutoNum type="alphaLcParenR"/>
            </a:pPr>
            <a:r>
              <a:rPr lang="cs-CZ" dirty="0"/>
              <a:t>Čip se celý zastrčí do speciálního programátoru</a:t>
            </a:r>
          </a:p>
          <a:p>
            <a:pPr marL="1005840" lvl="2" indent="-457200"/>
            <a:r>
              <a:rPr lang="cs-CZ" dirty="0"/>
              <a:t>Proto je obvykle v patici</a:t>
            </a:r>
          </a:p>
          <a:p>
            <a:pPr marL="731520" lvl="1" indent="-457200">
              <a:buFont typeface="+mj-lt"/>
              <a:buAutoNum type="alphaLcParenR"/>
            </a:pPr>
            <a:r>
              <a:rPr lang="cs-CZ" dirty="0"/>
              <a:t>Obětují se tři nožičky na připojení k</a:t>
            </a:r>
            <a:r>
              <a:rPr lang="en-US" dirty="0"/>
              <a:t> po</a:t>
            </a:r>
            <a:r>
              <a:rPr lang="cs-CZ" dirty="0"/>
              <a:t>čítači</a:t>
            </a:r>
          </a:p>
          <a:p>
            <a:pPr marL="1005840" lvl="2" indent="-457200"/>
            <a:r>
              <a:rPr lang="cs-CZ" dirty="0"/>
              <a:t>RXD+TXD </a:t>
            </a:r>
            <a:r>
              <a:rPr lang="en-US" dirty="0"/>
              <a:t>= </a:t>
            </a:r>
            <a:r>
              <a:rPr lang="cs-CZ" dirty="0"/>
              <a:t>Obousměrné </a:t>
            </a:r>
            <a:r>
              <a:rPr lang="cs-CZ" dirty="0" err="1"/>
              <a:t>seriové</a:t>
            </a:r>
            <a:r>
              <a:rPr lang="cs-CZ" dirty="0"/>
              <a:t> propojení</a:t>
            </a:r>
          </a:p>
          <a:p>
            <a:pPr marL="1005840" lvl="2" indent="-457200"/>
            <a:r>
              <a:rPr lang="cs-CZ" dirty="0"/>
              <a:t>Signál RESET</a:t>
            </a:r>
          </a:p>
          <a:p>
            <a:pPr marL="1005840" lvl="2" indent="-457200"/>
            <a:r>
              <a:rPr lang="cs-CZ" dirty="0"/>
              <a:t>Součástí programu je </a:t>
            </a:r>
            <a:r>
              <a:rPr lang="cs-CZ" dirty="0" err="1"/>
              <a:t>Bootloader</a:t>
            </a:r>
            <a:endParaRPr lang="cs-CZ" dirty="0"/>
          </a:p>
          <a:p>
            <a:pPr marL="1280160" lvl="3" indent="-457200"/>
            <a:r>
              <a:rPr lang="cs-CZ" dirty="0"/>
              <a:t>aktivuje se </a:t>
            </a:r>
            <a:r>
              <a:rPr lang="cs-CZ" dirty="0" err="1"/>
              <a:t>RESETem</a:t>
            </a:r>
            <a:endParaRPr lang="cs-CZ" dirty="0"/>
          </a:p>
          <a:p>
            <a:pPr marL="1280160" lvl="3" indent="-457200"/>
            <a:r>
              <a:rPr lang="cs-CZ" dirty="0"/>
              <a:t>umí komunikovat </a:t>
            </a:r>
            <a:r>
              <a:rPr lang="cs-CZ" dirty="0" err="1"/>
              <a:t>seriovým</a:t>
            </a:r>
            <a:r>
              <a:rPr lang="cs-CZ" dirty="0"/>
              <a:t> kanálem</a:t>
            </a:r>
          </a:p>
          <a:p>
            <a:pPr marL="1280160" lvl="3" indent="-457200"/>
            <a:r>
              <a:rPr lang="cs-CZ" dirty="0"/>
              <a:t>umí do zbytku </a:t>
            </a:r>
            <a:r>
              <a:rPr lang="cs-CZ" dirty="0" err="1"/>
              <a:t>Flash</a:t>
            </a:r>
            <a:r>
              <a:rPr lang="cs-CZ" dirty="0"/>
              <a:t> paměti naprogramovat přijatý kód</a:t>
            </a:r>
          </a:p>
          <a:p>
            <a:pPr marL="1280160" lvl="3" indent="-457200"/>
            <a:r>
              <a:rPr lang="cs-CZ" dirty="0"/>
              <a:t>Není-li na druhé straně zájem o programování, </a:t>
            </a:r>
            <a:r>
              <a:rPr lang="cs-CZ" dirty="0" err="1"/>
              <a:t>Bootloader</a:t>
            </a:r>
            <a:r>
              <a:rPr lang="cs-CZ" dirty="0"/>
              <a:t> nastartuje starý kód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Mikrokontrolér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3797" y="2492896"/>
            <a:ext cx="4218469" cy="2736304"/>
          </a:xfrm>
          <a:prstGeom prst="rect">
            <a:avLst/>
          </a:prstGeom>
        </p:spPr>
      </p:pic>
      <p:pic>
        <p:nvPicPr>
          <p:cNvPr id="1026" name="Picture 2" descr="Vidlice Canon 9pin přímá letovací | Radiokus.cz">
            <a:extLst>
              <a:ext uri="{FF2B5EF4-FFF2-40B4-BE49-F238E27FC236}">
                <a16:creationId xmlns:a16="http://schemas.microsoft.com/office/drawing/2014/main" id="{8BD16C57-83D9-4889-8207-120F31E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255" y="620688"/>
            <a:ext cx="1701552" cy="127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8CF1E49-79E7-4543-A54C-D601661CC20B}"/>
              </a:ext>
            </a:extLst>
          </p:cNvPr>
          <p:cNvCxnSpPr>
            <a:stCxn id="1026" idx="1"/>
          </p:cNvCxnSpPr>
          <p:nvPr/>
        </p:nvCxnSpPr>
        <p:spPr>
          <a:xfrm rot="10800000" flipV="1">
            <a:off x="4716017" y="1258770"/>
            <a:ext cx="1226239" cy="181019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5A9E07-3F59-4C21-AA19-BDB25D0B875D}"/>
              </a:ext>
            </a:extLst>
          </p:cNvPr>
          <p:cNvCxnSpPr/>
          <p:nvPr/>
        </p:nvCxnSpPr>
        <p:spPr>
          <a:xfrm>
            <a:off x="4716017" y="3068961"/>
            <a:ext cx="2880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0F0D25-793C-4906-AEDA-7AA922AA32BD}"/>
              </a:ext>
            </a:extLst>
          </p:cNvPr>
          <p:cNvCxnSpPr/>
          <p:nvPr/>
        </p:nvCxnSpPr>
        <p:spPr>
          <a:xfrm>
            <a:off x="4717784" y="2924944"/>
            <a:ext cx="2880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195F304-6B15-482C-80A7-8ABC4DF0172B}"/>
              </a:ext>
            </a:extLst>
          </p:cNvPr>
          <p:cNvCxnSpPr>
            <a:cxnSpLocks/>
          </p:cNvCxnSpPr>
          <p:nvPr/>
        </p:nvCxnSpPr>
        <p:spPr>
          <a:xfrm>
            <a:off x="4719551" y="2708920"/>
            <a:ext cx="21248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884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3078342"/>
          </a:xfrm>
        </p:spPr>
        <p:txBody>
          <a:bodyPr>
            <a:normAutofit lnSpcReduction="10000"/>
          </a:bodyPr>
          <a:lstStyle/>
          <a:p>
            <a:pPr marL="731520" lvl="1" indent="-457200"/>
            <a:r>
              <a:rPr lang="cs-CZ" dirty="0"/>
              <a:t>RXD+TXD </a:t>
            </a:r>
            <a:r>
              <a:rPr lang="en-US" dirty="0"/>
              <a:t>= </a:t>
            </a:r>
            <a:r>
              <a:rPr lang="cs-CZ" dirty="0" err="1"/>
              <a:t>seriové</a:t>
            </a:r>
            <a:r>
              <a:rPr lang="cs-CZ" dirty="0"/>
              <a:t> propojení</a:t>
            </a:r>
          </a:p>
          <a:p>
            <a:pPr marL="731520" lvl="1" indent="-457200"/>
            <a:r>
              <a:rPr lang="cs-CZ" dirty="0"/>
              <a:t>Dnešní počítače už nemívají tento druh konektorů</a:t>
            </a:r>
          </a:p>
          <a:p>
            <a:pPr marL="1005840" lvl="2" indent="-457200"/>
            <a:r>
              <a:rPr lang="cs-CZ" dirty="0"/>
              <a:t>Windows/Linux je ale stále podporují (COM1, </a:t>
            </a:r>
            <a:r>
              <a:rPr lang="en-US" dirty="0"/>
              <a:t>/dev/ttyS0)</a:t>
            </a:r>
          </a:p>
          <a:p>
            <a:pPr marL="1005840" lvl="2" indent="-457200"/>
            <a:r>
              <a:rPr lang="en-US" dirty="0"/>
              <a:t>K </a:t>
            </a:r>
            <a:r>
              <a:rPr lang="en-US" dirty="0" err="1"/>
              <a:t>mikrokontrol</a:t>
            </a:r>
            <a:r>
              <a:rPr lang="cs-CZ" dirty="0"/>
              <a:t>éru se přidá ještě jeden, obstarávající konverzi na USB</a:t>
            </a:r>
          </a:p>
          <a:p>
            <a:pPr marL="1005840" lvl="2" indent="-457200"/>
            <a:r>
              <a:rPr lang="cs-CZ" dirty="0"/>
              <a:t>Na straně PC je softwarový emulátor sériového portu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Mikrokontrolér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9695" y="4761148"/>
            <a:ext cx="2442272" cy="1584176"/>
          </a:xfrm>
          <a:prstGeom prst="rect">
            <a:avLst/>
          </a:prstGeom>
        </p:spPr>
      </p:pic>
      <p:pic>
        <p:nvPicPr>
          <p:cNvPr id="1026" name="Picture 2" descr="Vidlice Canon 9pin přímá letovací | Radiokus.cz">
            <a:extLst>
              <a:ext uri="{FF2B5EF4-FFF2-40B4-BE49-F238E27FC236}">
                <a16:creationId xmlns:a16="http://schemas.microsoft.com/office/drawing/2014/main" id="{8BD16C57-83D9-4889-8207-120F31E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66" y="809649"/>
            <a:ext cx="861707" cy="64628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8CF1E49-79E7-4543-A54C-D601661CC20B}"/>
              </a:ext>
            </a:extLst>
          </p:cNvPr>
          <p:cNvCxnSpPr>
            <a:cxnSpLocks/>
            <a:stCxn id="10" idx="2"/>
            <a:endCxn id="8" idx="1"/>
          </p:cNvCxnSpPr>
          <p:nvPr/>
        </p:nvCxnSpPr>
        <p:spPr>
          <a:xfrm rot="16200000" flipH="1">
            <a:off x="5564247" y="4757787"/>
            <a:ext cx="1000961" cy="589935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WURTH ELEKTRONIK 61400416121">
            <a:extLst>
              <a:ext uri="{FF2B5EF4-FFF2-40B4-BE49-F238E27FC236}">
                <a16:creationId xmlns:a16="http://schemas.microsoft.com/office/drawing/2014/main" id="{6FC07347-8870-44BD-8976-1C589A86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92" y="3197188"/>
            <a:ext cx="925460" cy="105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OLEX 48405-0003">
            <a:extLst>
              <a:ext uri="{FF2B5EF4-FFF2-40B4-BE49-F238E27FC236}">
                <a16:creationId xmlns:a16="http://schemas.microsoft.com/office/drawing/2014/main" id="{B69B6B21-E411-4428-BF19-81E67FCAA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72058"/>
            <a:ext cx="1226239" cy="85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1C95E8-DD38-405D-B66D-79A1AA5EF7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0188" y="2931199"/>
            <a:ext cx="1539144" cy="1621076"/>
          </a:xfrm>
          <a:prstGeom prst="rect">
            <a:avLst/>
          </a:prstGeom>
        </p:spPr>
      </p:pic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3F8AC21-E6B9-46F5-9774-EF458E494ECC}"/>
              </a:ext>
            </a:extLst>
          </p:cNvPr>
          <p:cNvCxnSpPr>
            <a:cxnSpLocks/>
            <a:stCxn id="3074" idx="3"/>
            <a:endCxn id="2050" idx="3"/>
          </p:cNvCxnSpPr>
          <p:nvPr/>
        </p:nvCxnSpPr>
        <p:spPr>
          <a:xfrm flipH="1">
            <a:off x="8024752" y="1400813"/>
            <a:ext cx="77743" cy="2322205"/>
          </a:xfrm>
          <a:prstGeom prst="bentConnector3">
            <a:avLst>
              <a:gd name="adj1" fmla="val -294046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2DBB223-AD4B-4E22-ACBC-49D881426E10}"/>
              </a:ext>
            </a:extLst>
          </p:cNvPr>
          <p:cNvCxnSpPr>
            <a:cxnSpLocks/>
            <a:stCxn id="10" idx="3"/>
            <a:endCxn id="2050" idx="1"/>
          </p:cNvCxnSpPr>
          <p:nvPr/>
        </p:nvCxnSpPr>
        <p:spPr>
          <a:xfrm flipV="1">
            <a:off x="6539332" y="3723018"/>
            <a:ext cx="559960" cy="18719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30A8891-70D7-4E76-87DA-4D512DCD193C}"/>
              </a:ext>
            </a:extLst>
          </p:cNvPr>
          <p:cNvCxnSpPr>
            <a:cxnSpLocks/>
            <a:stCxn id="1026" idx="3"/>
            <a:endCxn id="3074" idx="1"/>
          </p:cNvCxnSpPr>
          <p:nvPr/>
        </p:nvCxnSpPr>
        <p:spPr>
          <a:xfrm>
            <a:off x="6082973" y="1132789"/>
            <a:ext cx="793283" cy="268024"/>
          </a:xfrm>
          <a:prstGeom prst="bentConnector3">
            <a:avLst>
              <a:gd name="adj1" fmla="val 50000"/>
            </a:avLst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34B3445-89AB-4E0A-8E87-C0C48E452499}"/>
              </a:ext>
            </a:extLst>
          </p:cNvPr>
          <p:cNvSpPr txBox="1"/>
          <p:nvPr/>
        </p:nvSpPr>
        <p:spPr>
          <a:xfrm>
            <a:off x="5247533" y="1455929"/>
            <a:ext cx="777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/>
              <a:t>virtual</a:t>
            </a:r>
            <a:endParaRPr lang="cs-CZ" dirty="0"/>
          </a:p>
          <a:p>
            <a:r>
              <a:rPr lang="cs-CZ" dirty="0" err="1"/>
              <a:t>COMn</a:t>
            </a:r>
            <a:endParaRPr lang="en-US" dirty="0"/>
          </a:p>
        </p:txBody>
      </p:sp>
      <p:pic>
        <p:nvPicPr>
          <p:cNvPr id="36" name="Picture 2" descr="https://store-cdn.arduino.cc/uni/catalog/product/cache/1/image/500x375/f8876a31b63532bbba4e781c30024a0a/a/0/a000066_front_2_2.jpg">
            <a:extLst>
              <a:ext uri="{FF2B5EF4-FFF2-40B4-BE49-F238E27FC236}">
                <a16:creationId xmlns:a16="http://schemas.microsoft.com/office/drawing/2014/main" id="{682B07D9-4846-4EEB-B408-8BFCDE5F9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98" y="3455308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327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3078342"/>
          </a:xfrm>
        </p:spPr>
        <p:txBody>
          <a:bodyPr>
            <a:normAutofit/>
          </a:bodyPr>
          <a:lstStyle/>
          <a:p>
            <a:pPr marL="731520" lvl="1" indent="-457200"/>
            <a:r>
              <a:rPr lang="cs-CZ" dirty="0"/>
              <a:t>21 univerzálních nožiček hlavního </a:t>
            </a:r>
            <a:r>
              <a:rPr lang="cs-CZ" dirty="0" err="1"/>
              <a:t>mikrokontroléru</a:t>
            </a:r>
            <a:r>
              <a:rPr lang="cs-CZ" dirty="0"/>
              <a:t> přímo vyvedeno na konektory </a:t>
            </a:r>
            <a:r>
              <a:rPr lang="cs-CZ" dirty="0" err="1"/>
              <a:t>Shieldu</a:t>
            </a:r>
            <a:endParaRPr lang="cs-CZ" dirty="0"/>
          </a:p>
          <a:p>
            <a:pPr marL="1005840" lvl="2" indent="-457200"/>
            <a:r>
              <a:rPr lang="cs-CZ" dirty="0"/>
              <a:t>včetně TX/RX/RESET</a:t>
            </a:r>
          </a:p>
          <a:p>
            <a:pPr marL="1005840" lvl="2" indent="-457200"/>
            <a:r>
              <a:rPr lang="cs-CZ" dirty="0"/>
              <a:t>plus napájení</a:t>
            </a:r>
          </a:p>
          <a:p>
            <a:pPr marL="731520" lvl="1" indent="-457200"/>
            <a:r>
              <a:rPr lang="cs-CZ" dirty="0"/>
              <a:t>zbytek hw samotného </a:t>
            </a:r>
            <a:r>
              <a:rPr lang="cs-CZ" dirty="0" err="1"/>
              <a:t>Arduina</a:t>
            </a:r>
            <a:r>
              <a:rPr lang="cs-CZ" dirty="0"/>
              <a:t> je ovládán pomocným </a:t>
            </a:r>
            <a:r>
              <a:rPr lang="cs-CZ" dirty="0" err="1"/>
              <a:t>mikrokontrolérem</a:t>
            </a:r>
            <a:endParaRPr lang="cs-CZ" dirty="0"/>
          </a:p>
          <a:p>
            <a:pPr marL="1005840" lvl="2" indent="-457200"/>
            <a:r>
              <a:rPr lang="cs-CZ" dirty="0"/>
              <a:t>TX/RX LED apod</a:t>
            </a:r>
          </a:p>
          <a:p>
            <a:pPr marL="1005840" lvl="2" indent="-457200"/>
            <a:endParaRPr lang="cs-CZ" dirty="0"/>
          </a:p>
          <a:p>
            <a:pPr marL="1005840" lvl="2" indent="-457200"/>
            <a:endParaRPr lang="cs-CZ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9695" y="4761148"/>
            <a:ext cx="2442272" cy="1584176"/>
          </a:xfrm>
          <a:prstGeom prst="rect">
            <a:avLst/>
          </a:prstGeom>
        </p:spPr>
      </p:pic>
      <p:pic>
        <p:nvPicPr>
          <p:cNvPr id="1026" name="Picture 2" descr="Vidlice Canon 9pin přímá letovací | Radiokus.cz">
            <a:extLst>
              <a:ext uri="{FF2B5EF4-FFF2-40B4-BE49-F238E27FC236}">
                <a16:creationId xmlns:a16="http://schemas.microsoft.com/office/drawing/2014/main" id="{8BD16C57-83D9-4889-8207-120F31E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66" y="809649"/>
            <a:ext cx="861707" cy="64628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8CF1E49-79E7-4543-A54C-D601661CC20B}"/>
              </a:ext>
            </a:extLst>
          </p:cNvPr>
          <p:cNvCxnSpPr>
            <a:cxnSpLocks/>
            <a:stCxn id="10" idx="2"/>
            <a:endCxn id="8" idx="1"/>
          </p:cNvCxnSpPr>
          <p:nvPr/>
        </p:nvCxnSpPr>
        <p:spPr>
          <a:xfrm rot="16200000" flipH="1">
            <a:off x="5564247" y="4757787"/>
            <a:ext cx="1000961" cy="589935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WURTH ELEKTRONIK 61400416121">
            <a:extLst>
              <a:ext uri="{FF2B5EF4-FFF2-40B4-BE49-F238E27FC236}">
                <a16:creationId xmlns:a16="http://schemas.microsoft.com/office/drawing/2014/main" id="{6FC07347-8870-44BD-8976-1C589A86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92" y="3197188"/>
            <a:ext cx="925460" cy="105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OLEX 48405-0003">
            <a:extLst>
              <a:ext uri="{FF2B5EF4-FFF2-40B4-BE49-F238E27FC236}">
                <a16:creationId xmlns:a16="http://schemas.microsoft.com/office/drawing/2014/main" id="{B69B6B21-E411-4428-BF19-81E67FCAA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72058"/>
            <a:ext cx="1226239" cy="85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1C95E8-DD38-405D-B66D-79A1AA5EF7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0188" y="2931199"/>
            <a:ext cx="1539144" cy="1621076"/>
          </a:xfrm>
          <a:prstGeom prst="rect">
            <a:avLst/>
          </a:prstGeom>
        </p:spPr>
      </p:pic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3F8AC21-E6B9-46F5-9774-EF458E494ECC}"/>
              </a:ext>
            </a:extLst>
          </p:cNvPr>
          <p:cNvCxnSpPr>
            <a:cxnSpLocks/>
            <a:stCxn id="3074" idx="3"/>
            <a:endCxn id="2050" idx="3"/>
          </p:cNvCxnSpPr>
          <p:nvPr/>
        </p:nvCxnSpPr>
        <p:spPr>
          <a:xfrm flipH="1">
            <a:off x="8024752" y="1400813"/>
            <a:ext cx="77743" cy="2322205"/>
          </a:xfrm>
          <a:prstGeom prst="bentConnector3">
            <a:avLst>
              <a:gd name="adj1" fmla="val -294046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2DBB223-AD4B-4E22-ACBC-49D881426E10}"/>
              </a:ext>
            </a:extLst>
          </p:cNvPr>
          <p:cNvCxnSpPr>
            <a:cxnSpLocks/>
            <a:stCxn id="10" idx="3"/>
            <a:endCxn id="2050" idx="1"/>
          </p:cNvCxnSpPr>
          <p:nvPr/>
        </p:nvCxnSpPr>
        <p:spPr>
          <a:xfrm flipV="1">
            <a:off x="6539332" y="3723018"/>
            <a:ext cx="559960" cy="18719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30A8891-70D7-4E76-87DA-4D512DCD193C}"/>
              </a:ext>
            </a:extLst>
          </p:cNvPr>
          <p:cNvCxnSpPr>
            <a:cxnSpLocks/>
            <a:stCxn id="1026" idx="3"/>
            <a:endCxn id="3074" idx="1"/>
          </p:cNvCxnSpPr>
          <p:nvPr/>
        </p:nvCxnSpPr>
        <p:spPr>
          <a:xfrm>
            <a:off x="6082973" y="1132789"/>
            <a:ext cx="793283" cy="268024"/>
          </a:xfrm>
          <a:prstGeom prst="bentConnector3">
            <a:avLst>
              <a:gd name="adj1" fmla="val 50000"/>
            </a:avLst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34B3445-89AB-4E0A-8E87-C0C48E452499}"/>
              </a:ext>
            </a:extLst>
          </p:cNvPr>
          <p:cNvSpPr txBox="1"/>
          <p:nvPr/>
        </p:nvSpPr>
        <p:spPr>
          <a:xfrm>
            <a:off x="5247533" y="1455929"/>
            <a:ext cx="777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/>
              <a:t>virtual</a:t>
            </a:r>
            <a:endParaRPr lang="cs-CZ" dirty="0"/>
          </a:p>
          <a:p>
            <a:r>
              <a:rPr lang="cs-CZ" dirty="0" err="1"/>
              <a:t>COMn</a:t>
            </a:r>
            <a:endParaRPr lang="en-US" dirty="0"/>
          </a:p>
        </p:txBody>
      </p:sp>
      <p:pic>
        <p:nvPicPr>
          <p:cNvPr id="36" name="Picture 2" descr="https://store-cdn.arduino.cc/uni/catalog/product/cache/1/image/500x375/f8876a31b63532bbba4e781c30024a0a/a/0/a000066_front_2_2.jpg">
            <a:extLst>
              <a:ext uri="{FF2B5EF4-FFF2-40B4-BE49-F238E27FC236}">
                <a16:creationId xmlns:a16="http://schemas.microsoft.com/office/drawing/2014/main" id="{682B07D9-4846-4EEB-B408-8BFCDE5F9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98" y="3455308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870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BD93-5EE9-47B0-8069-3B468F406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D10F58-1664-48FF-852D-1853015E80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1CA86E-AC6E-4225-834C-EADACB09F5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D60B746-7364-49F0-8524-4F28429B9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04" y="408818"/>
            <a:ext cx="8892480" cy="621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54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92A42BE-664B-4B59-B35E-695096973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17" y="3121255"/>
            <a:ext cx="3959044" cy="3959044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3078342"/>
          </a:xfrm>
        </p:spPr>
        <p:txBody>
          <a:bodyPr>
            <a:normAutofit/>
          </a:bodyPr>
          <a:lstStyle/>
          <a:p>
            <a:pPr marL="731520" lvl="1" indent="-457200"/>
            <a:r>
              <a:rPr lang="cs-CZ" dirty="0" err="1"/>
              <a:t>Funshield</a:t>
            </a:r>
            <a:r>
              <a:rPr lang="cs-CZ" dirty="0"/>
              <a:t> využívá nožičky takto:</a:t>
            </a:r>
          </a:p>
          <a:p>
            <a:pPr marL="1005840" lvl="2" indent="-457200"/>
            <a:r>
              <a:rPr lang="cs-CZ" dirty="0"/>
              <a:t>4 pro 4 LED</a:t>
            </a:r>
          </a:p>
          <a:p>
            <a:pPr marL="1005840" lvl="2" indent="-457200"/>
            <a:r>
              <a:rPr lang="cs-CZ" dirty="0"/>
              <a:t>3 pro 4 7-segmentovky</a:t>
            </a:r>
          </a:p>
          <a:p>
            <a:pPr marL="1280160" lvl="3" indent="-457200"/>
            <a:r>
              <a:rPr lang="cs-CZ" dirty="0"/>
              <a:t>sériový kanál, časový multiplex</a:t>
            </a:r>
          </a:p>
          <a:p>
            <a:pPr marL="1005840" lvl="2" indent="-457200"/>
            <a:r>
              <a:rPr lang="cs-CZ" dirty="0"/>
              <a:t>1 pro bzučák</a:t>
            </a:r>
          </a:p>
          <a:p>
            <a:pPr marL="1005840" lvl="2" indent="-457200"/>
            <a:r>
              <a:rPr lang="cs-CZ" dirty="0"/>
              <a:t>3 pro tlačítka (+ RESET)</a:t>
            </a:r>
          </a:p>
          <a:p>
            <a:pPr marL="1005840" lvl="2" indent="-457200"/>
            <a:r>
              <a:rPr lang="cs-CZ" dirty="0"/>
              <a:t>1 pro potenciometr</a:t>
            </a:r>
          </a:p>
          <a:p>
            <a:pPr marL="1005840" lvl="2" indent="-457200"/>
            <a:r>
              <a:rPr lang="cs-CZ" dirty="0"/>
              <a:t>zbytek vyveden na další konektory</a:t>
            </a:r>
          </a:p>
          <a:p>
            <a:pPr marL="1005840" lvl="2" indent="-457200"/>
            <a:endParaRPr lang="cs-CZ" dirty="0"/>
          </a:p>
          <a:p>
            <a:pPr marL="1005840" lvl="2" indent="-457200"/>
            <a:endParaRPr lang="cs-CZ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</a:t>
            </a:r>
            <a:r>
              <a:rPr lang="cs-CZ" dirty="0" err="1"/>
              <a:t>Funshield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8CF1E49-79E7-4543-A54C-D601661CC20B}"/>
              </a:ext>
            </a:extLst>
          </p:cNvPr>
          <p:cNvCxnSpPr>
            <a:cxnSpLocks/>
            <a:stCxn id="10" idx="2"/>
            <a:endCxn id="8" idx="1"/>
          </p:cNvCxnSpPr>
          <p:nvPr/>
        </p:nvCxnSpPr>
        <p:spPr>
          <a:xfrm rot="16200000" flipH="1">
            <a:off x="5560488" y="3595646"/>
            <a:ext cx="1022658" cy="575755"/>
          </a:xfrm>
          <a:prstGeom prst="bentConnector2">
            <a:avLst/>
          </a:prstGeom>
          <a:ln w="3810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MOLEX 48405-0003">
            <a:extLst>
              <a:ext uri="{FF2B5EF4-FFF2-40B4-BE49-F238E27FC236}">
                <a16:creationId xmlns:a16="http://schemas.microsoft.com/office/drawing/2014/main" id="{B69B6B21-E411-4428-BF19-81E67FCAA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680"/>
            <a:ext cx="1226239" cy="85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9695" y="3602765"/>
            <a:ext cx="2442272" cy="1584176"/>
          </a:xfrm>
          <a:prstGeom prst="rect">
            <a:avLst/>
          </a:prstGeom>
        </p:spPr>
      </p:pic>
      <p:pic>
        <p:nvPicPr>
          <p:cNvPr id="2050" name="Picture 2" descr="WURTH ELEKTRONIK 61400416121">
            <a:extLst>
              <a:ext uri="{FF2B5EF4-FFF2-40B4-BE49-F238E27FC236}">
                <a16:creationId xmlns:a16="http://schemas.microsoft.com/office/drawing/2014/main" id="{6FC07347-8870-44BD-8976-1C589A86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92" y="2038805"/>
            <a:ext cx="925460" cy="105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1C95E8-DD38-405D-B66D-79A1AA5EF7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1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4368" y="1751119"/>
            <a:ext cx="1539144" cy="1621076"/>
          </a:xfrm>
          <a:prstGeom prst="rect">
            <a:avLst/>
          </a:prstGeom>
        </p:spPr>
      </p:pic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3F8AC21-E6B9-46F5-9774-EF458E494ECC}"/>
              </a:ext>
            </a:extLst>
          </p:cNvPr>
          <p:cNvCxnSpPr>
            <a:cxnSpLocks/>
            <a:stCxn id="3074" idx="3"/>
            <a:endCxn id="2050" idx="3"/>
          </p:cNvCxnSpPr>
          <p:nvPr/>
        </p:nvCxnSpPr>
        <p:spPr>
          <a:xfrm flipH="1">
            <a:off x="8024752" y="977435"/>
            <a:ext cx="77743" cy="1587200"/>
          </a:xfrm>
          <a:prstGeom prst="bentConnector3">
            <a:avLst>
              <a:gd name="adj1" fmla="val -294046"/>
            </a:avLst>
          </a:prstGeom>
          <a:ln w="3810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2DBB223-AD4B-4E22-ACBC-49D881426E10}"/>
              </a:ext>
            </a:extLst>
          </p:cNvPr>
          <p:cNvCxnSpPr>
            <a:cxnSpLocks/>
            <a:stCxn id="10" idx="3"/>
            <a:endCxn id="2050" idx="1"/>
          </p:cNvCxnSpPr>
          <p:nvPr/>
        </p:nvCxnSpPr>
        <p:spPr>
          <a:xfrm>
            <a:off x="6553512" y="2561657"/>
            <a:ext cx="545780" cy="297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30A8891-70D7-4E76-87DA-4D512DCD193C}"/>
              </a:ext>
            </a:extLst>
          </p:cNvPr>
          <p:cNvCxnSpPr>
            <a:cxnSpLocks/>
            <a:stCxn id="1026" idx="3"/>
            <a:endCxn id="3074" idx="1"/>
          </p:cNvCxnSpPr>
          <p:nvPr/>
        </p:nvCxnSpPr>
        <p:spPr>
          <a:xfrm>
            <a:off x="6082973" y="803345"/>
            <a:ext cx="793283" cy="17409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1">
                <a:alpha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Vidlice Canon 9pin přímá letovací | Radiokus.cz">
            <a:extLst>
              <a:ext uri="{FF2B5EF4-FFF2-40B4-BE49-F238E27FC236}">
                <a16:creationId xmlns:a16="http://schemas.microsoft.com/office/drawing/2014/main" id="{8BD16C57-83D9-4889-8207-120F31E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66" y="480205"/>
            <a:ext cx="861707" cy="64628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E1F97EDC-5E39-4C0C-81B6-019E2DA5B9BA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4185061" y="5100777"/>
            <a:ext cx="3395770" cy="86164"/>
          </a:xfrm>
          <a:prstGeom prst="bentConnector4">
            <a:avLst>
              <a:gd name="adj1" fmla="val 32020"/>
              <a:gd name="adj2" fmla="val 365308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793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B237F-7B45-4B13-A56E-6C75A43E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Funshield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4FF3E6-FF2D-4DF0-9757-A515328183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A94DA4-DA02-4930-B015-03A77ADFDB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B6E5D5-9CA3-44B2-AC75-5004934D9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462087"/>
            <a:ext cx="80010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53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14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18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D458-1F11-4615-B017-3A7CA0E6A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software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4C6F76-A60D-418C-A4E7-9F0338D074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15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72E65-EB17-4A0E-8C23-E3D7D4CA5E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1CD4DA-2FC8-4C61-89D2-7D1950AD320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V </a:t>
            </a:r>
            <a:r>
              <a:rPr lang="cs-CZ" dirty="0" err="1"/>
              <a:t>mikrokontroléru</a:t>
            </a:r>
            <a:r>
              <a:rPr lang="cs-CZ" dirty="0"/>
              <a:t> běží tento software</a:t>
            </a:r>
          </a:p>
          <a:p>
            <a:pPr lvl="1"/>
            <a:r>
              <a:rPr lang="cs-CZ" dirty="0" err="1"/>
              <a:t>Bootloader</a:t>
            </a:r>
            <a:r>
              <a:rPr lang="cs-CZ" dirty="0"/>
              <a:t> – aktivován pouze po resetu, řeší </a:t>
            </a:r>
            <a:r>
              <a:rPr lang="cs-CZ" dirty="0" err="1"/>
              <a:t>flash</a:t>
            </a:r>
            <a:r>
              <a:rPr lang="cs-CZ" dirty="0"/>
              <a:t> programu a start</a:t>
            </a:r>
          </a:p>
          <a:p>
            <a:pPr lvl="1"/>
            <a:r>
              <a:rPr lang="cs-CZ" dirty="0"/>
              <a:t>"OS" – základní vybavení potřebné pro běh "aplikace"</a:t>
            </a:r>
          </a:p>
          <a:p>
            <a:pPr lvl="2"/>
            <a:r>
              <a:rPr lang="cs-CZ" dirty="0"/>
              <a:t>Není to plnohodnotný operační systém</a:t>
            </a:r>
          </a:p>
          <a:p>
            <a:pPr lvl="3"/>
            <a:r>
              <a:rPr lang="cs-CZ" dirty="0"/>
              <a:t>Řeší (kooperativní) sdílení času, případně obsluhu přerušení</a:t>
            </a:r>
          </a:p>
          <a:p>
            <a:pPr lvl="3"/>
            <a:r>
              <a:rPr lang="cs-CZ" dirty="0"/>
              <a:t>Funkce "OS" pro přístup k HW lze obejít přímým použitím I/O instrukcí v aplikacích</a:t>
            </a:r>
          </a:p>
          <a:p>
            <a:pPr lvl="2"/>
            <a:r>
              <a:rPr lang="cs-CZ" dirty="0"/>
              <a:t>Hardware nepodporuje spolehlivé oddělení kernelu od aplikací a aplikací od sebe</a:t>
            </a:r>
          </a:p>
          <a:p>
            <a:pPr lvl="2"/>
            <a:r>
              <a:rPr lang="cs-CZ" dirty="0"/>
              <a:t>Nedostatek paměti na kód i data limituje schopnosti</a:t>
            </a:r>
          </a:p>
          <a:p>
            <a:pPr lvl="3"/>
            <a:r>
              <a:rPr lang="cs-CZ" dirty="0"/>
              <a:t>V </a:t>
            </a:r>
            <a:r>
              <a:rPr lang="cs-CZ" dirty="0" err="1"/>
              <a:t>Arduinu</a:t>
            </a:r>
            <a:r>
              <a:rPr lang="cs-CZ" dirty="0"/>
              <a:t> většinou nebývá podpora pro souborové systémy, síťování, ...</a:t>
            </a:r>
          </a:p>
          <a:p>
            <a:pPr lvl="2"/>
            <a:r>
              <a:rPr lang="cs-CZ" dirty="0"/>
              <a:t>"OS" obvykle obsahuje pouze ty části, které daná aplikace používá</a:t>
            </a:r>
          </a:p>
          <a:p>
            <a:pPr lvl="3"/>
            <a:r>
              <a:rPr lang="cs-CZ" dirty="0"/>
              <a:t>Technicky jde o knihovnu připojenou k aplikačnímu kódu</a:t>
            </a:r>
          </a:p>
          <a:p>
            <a:pPr lvl="1"/>
            <a:r>
              <a:rPr lang="cs-CZ" dirty="0"/>
              <a:t>"Aplikace" – většinou pouze jedna, automaticky spuštěná</a:t>
            </a:r>
          </a:p>
          <a:p>
            <a:pPr lvl="2"/>
            <a:r>
              <a:rPr lang="cs-CZ" dirty="0"/>
              <a:t>Neumožňuje plné prostředí daného programovacího jazyka</a:t>
            </a:r>
          </a:p>
          <a:p>
            <a:pPr lvl="3"/>
            <a:r>
              <a:rPr lang="cs-CZ" dirty="0"/>
              <a:t>Chybí řada knihovních funkcí, omezená možnost dynamické alokace</a:t>
            </a:r>
          </a:p>
          <a:p>
            <a:pPr lvl="2"/>
            <a:r>
              <a:rPr lang="cs-CZ" dirty="0"/>
              <a:t>Obvykle jiný počáteční bod než </a:t>
            </a:r>
            <a:r>
              <a:rPr lang="cs-CZ" b="1" dirty="0" err="1"/>
              <a:t>main</a:t>
            </a:r>
            <a:endParaRPr lang="cs-CZ" b="1" dirty="0"/>
          </a:p>
          <a:p>
            <a:pPr lvl="3"/>
            <a:r>
              <a:rPr lang="cs-CZ" dirty="0"/>
              <a:t>Event-</a:t>
            </a:r>
            <a:r>
              <a:rPr lang="cs-CZ" dirty="0" err="1"/>
              <a:t>driven</a:t>
            </a:r>
            <a:r>
              <a:rPr lang="cs-CZ" dirty="0"/>
              <a:t> rozhraní</a:t>
            </a:r>
          </a:p>
          <a:p>
            <a:pPr lvl="3"/>
            <a:r>
              <a:rPr lang="cs-CZ" b="1" dirty="0"/>
              <a:t>Nutné pro kooperativní multitasking s některými funkcemi "OS"</a:t>
            </a:r>
          </a:p>
        </p:txBody>
      </p:sp>
    </p:spTree>
    <p:extLst>
      <p:ext uri="{BB962C8B-B14F-4D97-AF65-F5344CB8AC3E}">
        <p14:creationId xmlns:p14="http://schemas.microsoft.com/office/powerpoint/2010/main" val="2774879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D458-1F11-4615-B017-3A7CA0E6A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software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4C6F76-A60D-418C-A4E7-9F0338D074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16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72E65-EB17-4A0E-8C23-E3D7D4CA5E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1CD4DA-2FC8-4C61-89D2-7D1950AD320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Prostředí pro programování pro </a:t>
            </a:r>
            <a:r>
              <a:rPr lang="cs-CZ" dirty="0" err="1"/>
              <a:t>Arduino</a:t>
            </a:r>
            <a:endParaRPr lang="cs-CZ" dirty="0"/>
          </a:p>
          <a:p>
            <a:pPr lvl="1"/>
            <a:r>
              <a:rPr lang="cs-CZ" dirty="0" err="1"/>
              <a:t>Arduino</a:t>
            </a:r>
            <a:r>
              <a:rPr lang="cs-CZ" dirty="0"/>
              <a:t> IDE 2.3.4</a:t>
            </a:r>
          </a:p>
          <a:p>
            <a:pPr lvl="2"/>
            <a:r>
              <a:rPr lang="cs-CZ" dirty="0"/>
              <a:t>Založeno na </a:t>
            </a:r>
            <a:r>
              <a:rPr lang="cs-CZ" dirty="0" err="1"/>
              <a:t>Visual</a:t>
            </a:r>
            <a:r>
              <a:rPr lang="cs-CZ" dirty="0"/>
              <a:t> Studio </a:t>
            </a:r>
            <a:r>
              <a:rPr lang="cs-CZ" dirty="0" err="1"/>
              <a:t>Code</a:t>
            </a:r>
            <a:endParaRPr lang="cs-CZ" dirty="0"/>
          </a:p>
          <a:p>
            <a:pPr lvl="1"/>
            <a:r>
              <a:rPr lang="cs-CZ" dirty="0" err="1"/>
              <a:t>Visual</a:t>
            </a:r>
            <a:r>
              <a:rPr lang="cs-CZ" dirty="0"/>
              <a:t> Studio </a:t>
            </a:r>
            <a:r>
              <a:rPr lang="cs-CZ" dirty="0" err="1"/>
              <a:t>Code</a:t>
            </a:r>
            <a:r>
              <a:rPr lang="cs-CZ" dirty="0"/>
              <a:t> + </a:t>
            </a:r>
            <a:r>
              <a:rPr lang="cs-CZ" dirty="0" err="1"/>
              <a:t>Arduino</a:t>
            </a:r>
            <a:r>
              <a:rPr lang="cs-CZ" dirty="0"/>
              <a:t> </a:t>
            </a:r>
            <a:r>
              <a:rPr lang="cs-CZ" dirty="0" err="1"/>
              <a:t>Extension</a:t>
            </a:r>
            <a:r>
              <a:rPr lang="cs-CZ" dirty="0"/>
              <a:t> (by Microsoft)</a:t>
            </a:r>
          </a:p>
          <a:p>
            <a:pPr lvl="2"/>
            <a:r>
              <a:rPr lang="cs-CZ" dirty="0"/>
              <a:t>Ještě komfortnější editor, spolupráce s </a:t>
            </a:r>
            <a:r>
              <a:rPr lang="cs-CZ" dirty="0" err="1"/>
              <a:t>git</a:t>
            </a:r>
            <a:r>
              <a:rPr lang="cs-CZ" dirty="0"/>
              <a:t>, …</a:t>
            </a:r>
          </a:p>
          <a:p>
            <a:pPr lvl="2"/>
            <a:r>
              <a:rPr lang="cs-CZ" dirty="0"/>
              <a:t>Obtížnější konfigurace i ovládání</a:t>
            </a:r>
          </a:p>
          <a:p>
            <a:pPr lvl="2"/>
            <a:endParaRPr lang="cs-CZ" dirty="0"/>
          </a:p>
          <a:p>
            <a:r>
              <a:rPr lang="cs-CZ" dirty="0"/>
              <a:t>Všechna tato prostředí obsahují</a:t>
            </a:r>
          </a:p>
          <a:p>
            <a:pPr lvl="1"/>
            <a:r>
              <a:rPr lang="cs-CZ" dirty="0"/>
              <a:t>Editor</a:t>
            </a:r>
          </a:p>
          <a:p>
            <a:pPr lvl="1"/>
            <a:r>
              <a:rPr lang="cs-CZ" dirty="0"/>
              <a:t>(</a:t>
            </a:r>
            <a:r>
              <a:rPr lang="cs-CZ" dirty="0" err="1"/>
              <a:t>Cross</a:t>
            </a:r>
            <a:r>
              <a:rPr lang="cs-CZ" dirty="0"/>
              <a:t>-)Kompilátor pro procesory </a:t>
            </a:r>
            <a:r>
              <a:rPr lang="cs-CZ" dirty="0" err="1"/>
              <a:t>Atmel</a:t>
            </a:r>
            <a:r>
              <a:rPr lang="cs-CZ" dirty="0"/>
              <a:t> (AVR)</a:t>
            </a:r>
          </a:p>
          <a:p>
            <a:pPr lvl="1"/>
            <a:r>
              <a:rPr lang="cs-CZ" dirty="0"/>
              <a:t>Prostředky pro komunikaci (</a:t>
            </a:r>
            <a:r>
              <a:rPr lang="cs-CZ" dirty="0" err="1"/>
              <a:t>serial</a:t>
            </a:r>
            <a:r>
              <a:rPr lang="cs-CZ" dirty="0"/>
              <a:t> port </a:t>
            </a:r>
            <a:r>
              <a:rPr lang="cs-CZ" dirty="0" err="1"/>
              <a:t>over</a:t>
            </a:r>
            <a:r>
              <a:rPr lang="cs-CZ" dirty="0"/>
              <a:t> USB) s </a:t>
            </a:r>
            <a:r>
              <a:rPr lang="cs-CZ" dirty="0" err="1"/>
              <a:t>Arduinem</a:t>
            </a:r>
            <a:endParaRPr lang="cs-CZ" dirty="0"/>
          </a:p>
          <a:p>
            <a:pPr lvl="2"/>
            <a:r>
              <a:rPr lang="cs-CZ" dirty="0"/>
              <a:t>Reset</a:t>
            </a:r>
          </a:p>
          <a:p>
            <a:pPr lvl="2"/>
            <a:r>
              <a:rPr lang="cs-CZ" dirty="0" err="1"/>
              <a:t>Flash</a:t>
            </a:r>
            <a:r>
              <a:rPr lang="cs-CZ" dirty="0"/>
              <a:t> přeloženého programu do </a:t>
            </a:r>
            <a:r>
              <a:rPr lang="cs-CZ" dirty="0" err="1"/>
              <a:t>Arduina</a:t>
            </a:r>
            <a:endParaRPr lang="cs-CZ" dirty="0"/>
          </a:p>
          <a:p>
            <a:pPr lvl="2"/>
            <a:r>
              <a:rPr lang="cs-CZ" dirty="0"/>
              <a:t>Obousměrná komunikace s aplikací běžící na </a:t>
            </a:r>
            <a:r>
              <a:rPr lang="cs-CZ" dirty="0" err="1"/>
              <a:t>Arduinu</a:t>
            </a:r>
            <a:endParaRPr lang="cs-CZ" dirty="0"/>
          </a:p>
          <a:p>
            <a:pPr lvl="3"/>
            <a:r>
              <a:rPr lang="cs-CZ" dirty="0"/>
              <a:t>Lze použít pro ladění, ve finální aplikaci obvykle nepoužívaná</a:t>
            </a:r>
          </a:p>
        </p:txBody>
      </p:sp>
    </p:spTree>
    <p:extLst>
      <p:ext uri="{BB962C8B-B14F-4D97-AF65-F5344CB8AC3E}">
        <p14:creationId xmlns:p14="http://schemas.microsoft.com/office/powerpoint/2010/main" val="3731071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AD0B3F-E9B3-4128-8E6C-D6BA6118A8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funshield.h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b="0" dirty="0">
              <a:solidFill>
                <a:srgbClr val="434F5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bool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status;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setup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pinMode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OUTPUT);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status = false;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loop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delta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-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(delta &gt;= 1000)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status = ! status;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status ? ON :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}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lvl="4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2645-118F-4F8C-91EC-B2ECA9A643A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err="1"/>
              <a:t>Vn</a:t>
            </a:r>
            <a:r>
              <a:rPr lang="cs-CZ" dirty="0" err="1"/>
              <a:t>ější</a:t>
            </a:r>
            <a:r>
              <a:rPr lang="cs-CZ" dirty="0"/>
              <a:t> interface "aplikace"</a:t>
            </a:r>
          </a:p>
          <a:p>
            <a:pPr lvl="2"/>
            <a:r>
              <a:rPr lang="cs-CZ" dirty="0"/>
              <a:t>Namísto </a:t>
            </a:r>
            <a:r>
              <a:rPr lang="cs-CZ" dirty="0" err="1"/>
              <a:t>main</a:t>
            </a:r>
            <a:r>
              <a:rPr lang="cs-CZ" dirty="0"/>
              <a:t>()</a:t>
            </a:r>
          </a:p>
          <a:p>
            <a:pPr lvl="1"/>
            <a:r>
              <a:rPr lang="cs-CZ" dirty="0"/>
              <a:t>setup</a:t>
            </a:r>
            <a:r>
              <a:rPr lang="en-US" dirty="0"/>
              <a:t>()</a:t>
            </a:r>
          </a:p>
          <a:p>
            <a:pPr lvl="2"/>
            <a:r>
              <a:rPr lang="en-US" dirty="0"/>
              <a:t>Vol</a:t>
            </a:r>
            <a:r>
              <a:rPr lang="cs-CZ" dirty="0" err="1"/>
              <a:t>áno</a:t>
            </a:r>
            <a:r>
              <a:rPr lang="cs-CZ" dirty="0"/>
              <a:t> jednou na začátku</a:t>
            </a:r>
          </a:p>
          <a:p>
            <a:pPr lvl="2"/>
            <a:r>
              <a:rPr lang="cs-CZ" dirty="0"/>
              <a:t>Inicializuje HW i SW</a:t>
            </a:r>
          </a:p>
          <a:p>
            <a:pPr lvl="1"/>
            <a:r>
              <a:rPr lang="cs-CZ" dirty="0" err="1"/>
              <a:t>loop</a:t>
            </a:r>
            <a:r>
              <a:rPr lang="cs-CZ" dirty="0"/>
              <a:t>()</a:t>
            </a:r>
          </a:p>
          <a:p>
            <a:pPr lvl="2"/>
            <a:r>
              <a:rPr lang="cs-CZ" dirty="0"/>
              <a:t>Voláno opakovaně tak často, jak se to stihne</a:t>
            </a:r>
          </a:p>
          <a:p>
            <a:pPr lvl="1"/>
            <a:r>
              <a:rPr lang="cs-CZ" dirty="0"/>
              <a:t>Nutí používat globální proměnné</a:t>
            </a:r>
          </a:p>
          <a:p>
            <a:pPr lvl="3"/>
            <a:r>
              <a:rPr lang="cs-CZ" dirty="0"/>
              <a:t>V C++ považováno za nevhodné</a:t>
            </a:r>
          </a:p>
          <a:p>
            <a:pPr lvl="2"/>
            <a:r>
              <a:rPr lang="cs-CZ" dirty="0"/>
              <a:t>Globální proměnné inicializované konstantou je možnou inicializovat v deklaraci</a:t>
            </a:r>
          </a:p>
          <a:p>
            <a:pPr lvl="3"/>
            <a:r>
              <a:rPr lang="cs-CZ" dirty="0"/>
              <a:t>Nespoléhejte se na schopnost překladače inicializovat složitěji (konstruktory apod.) – nebude to fungovat (např. v emulátoru)</a:t>
            </a:r>
          </a:p>
          <a:p>
            <a:pPr lvl="2"/>
            <a:r>
              <a:rPr lang="cs-CZ" dirty="0"/>
              <a:t>Složitější inicializace v setup()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E438D7-FFB2-42BD-A8DE-51A5F8CA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Hello, </a:t>
            </a:r>
            <a:r>
              <a:rPr lang="cs-CZ" dirty="0" err="1"/>
              <a:t>world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9BCFB-4B1A-4C17-BFCF-93C3A569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17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3F6-AFA7-477A-8EDD-3297769A1C6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6038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AD0B3F-E9B3-4128-8E6C-D6BA6118A8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funshield.h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b="0" dirty="0">
              <a:solidFill>
                <a:srgbClr val="434F5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bool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status;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setup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pinMode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OUTPUT);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status = false;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loop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delta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-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(delta &gt;= 1000)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status = ! status;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status ? ON :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}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lvl="4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2645-118F-4F8C-91EC-B2ECA9A643A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Knihovní funkce </a:t>
            </a:r>
            <a:r>
              <a:rPr lang="cs-CZ" dirty="0" err="1"/>
              <a:t>Arduina</a:t>
            </a:r>
            <a:endParaRPr lang="cs-CZ" dirty="0"/>
          </a:p>
          <a:p>
            <a:pPr lvl="2"/>
            <a:r>
              <a:rPr lang="cs-CZ" dirty="0"/>
              <a:t>Překladač je umí automaticky</a:t>
            </a:r>
          </a:p>
          <a:p>
            <a:pPr lvl="1"/>
            <a:r>
              <a:rPr lang="cs-CZ" dirty="0" err="1"/>
              <a:t>pinMode</a:t>
            </a:r>
            <a:r>
              <a:rPr lang="en-US" dirty="0"/>
              <a:t>()</a:t>
            </a:r>
          </a:p>
          <a:p>
            <a:pPr lvl="2"/>
            <a:r>
              <a:rPr lang="cs-CZ" dirty="0"/>
              <a:t>Volba režimu "nožičky"</a:t>
            </a:r>
          </a:p>
          <a:p>
            <a:pPr lvl="1"/>
            <a:r>
              <a:rPr lang="cs-CZ" dirty="0" err="1"/>
              <a:t>digitalWrite</a:t>
            </a:r>
            <a:r>
              <a:rPr lang="cs-CZ" dirty="0"/>
              <a:t>()</a:t>
            </a:r>
          </a:p>
          <a:p>
            <a:pPr lvl="2"/>
            <a:r>
              <a:rPr lang="cs-CZ" dirty="0"/>
              <a:t>Nastavení digitálního výstupu</a:t>
            </a:r>
          </a:p>
          <a:p>
            <a:pPr lvl="1"/>
            <a:r>
              <a:rPr lang="cs-CZ" dirty="0" err="1"/>
              <a:t>millis</a:t>
            </a:r>
            <a:r>
              <a:rPr lang="en-US" dirty="0"/>
              <a:t>()</a:t>
            </a:r>
          </a:p>
          <a:p>
            <a:pPr lvl="2"/>
            <a:r>
              <a:rPr lang="cs-CZ" dirty="0"/>
              <a:t>Čas od posledního resetu v </a:t>
            </a:r>
            <a:r>
              <a:rPr lang="cs-CZ" dirty="0" err="1"/>
              <a:t>ms</a:t>
            </a:r>
            <a:endParaRPr lang="cs-CZ" dirty="0"/>
          </a:p>
          <a:p>
            <a:r>
              <a:rPr lang="cs-CZ" dirty="0"/>
              <a:t>Knihovna pro </a:t>
            </a:r>
            <a:r>
              <a:rPr lang="cs-CZ" dirty="0" err="1"/>
              <a:t>Funshield</a:t>
            </a:r>
            <a:endParaRPr lang="cs-CZ" dirty="0"/>
          </a:p>
          <a:p>
            <a:pPr lvl="2"/>
            <a:r>
              <a:rPr lang="cs-CZ" dirty="0"/>
              <a:t>Vyžaduje </a:t>
            </a:r>
            <a:r>
              <a:rPr lang="en-US" dirty="0"/>
              <a:t>#include</a:t>
            </a:r>
            <a:endParaRPr lang="cs-CZ" dirty="0"/>
          </a:p>
          <a:p>
            <a:pPr lvl="1"/>
            <a:r>
              <a:rPr lang="cs-CZ" dirty="0"/>
              <a:t>Konstanty led</a:t>
            </a:r>
            <a:r>
              <a:rPr lang="en-US" dirty="0"/>
              <a:t>{i}_pin </a:t>
            </a:r>
            <a:r>
              <a:rPr lang="en-US" dirty="0" err="1"/>
              <a:t>apod</a:t>
            </a:r>
            <a:r>
              <a:rPr lang="en-US" dirty="0"/>
              <a:t>.</a:t>
            </a:r>
          </a:p>
          <a:p>
            <a:pPr lvl="2"/>
            <a:r>
              <a:rPr lang="cs-CZ" dirty="0"/>
              <a:t>Identifikace "nožiček"</a:t>
            </a:r>
          </a:p>
          <a:p>
            <a:pPr lvl="1"/>
            <a:r>
              <a:rPr lang="en-US" dirty="0"/>
              <a:t>ON/OFF </a:t>
            </a:r>
            <a:r>
              <a:rPr lang="en-US" dirty="0" err="1"/>
              <a:t>konstanty</a:t>
            </a:r>
            <a:r>
              <a:rPr lang="en-US" dirty="0"/>
              <a:t> pro LED</a:t>
            </a:r>
            <a:endParaRPr lang="cs-CZ" dirty="0"/>
          </a:p>
          <a:p>
            <a:pPr lvl="3"/>
            <a:r>
              <a:rPr lang="en-US" dirty="0" err="1"/>
              <a:t>Pozor</a:t>
            </a:r>
            <a:r>
              <a:rPr lang="en-US" dirty="0"/>
              <a:t>: ON = 0, OFF = 1</a:t>
            </a:r>
          </a:p>
          <a:p>
            <a:pPr lvl="3"/>
            <a:r>
              <a:rPr lang="en-US" dirty="0"/>
              <a:t>LED </a:t>
            </a:r>
            <a:r>
              <a:rPr lang="en-US" dirty="0" err="1"/>
              <a:t>sv</a:t>
            </a:r>
            <a:r>
              <a:rPr lang="cs-CZ" dirty="0" err="1"/>
              <a:t>ítí</a:t>
            </a:r>
            <a:r>
              <a:rPr lang="cs-CZ" dirty="0"/>
              <a:t> při LOW výstupu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E438D7-FFB2-42BD-A8DE-51A5F8CA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Hello, </a:t>
            </a:r>
            <a:r>
              <a:rPr lang="cs-CZ" dirty="0" err="1"/>
              <a:t>world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9BCFB-4B1A-4C17-BFCF-93C3A569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18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3F6-AFA7-477A-8EDD-3297769A1C6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810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AD0B3F-E9B3-4128-8E6C-D6BA6118A8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funshield.h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b="0" dirty="0">
              <a:solidFill>
                <a:srgbClr val="434F5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bool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status;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setup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pinMode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OUTPUT);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status = false;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loop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delta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-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(delta &gt;= 1000)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status = ! status;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status ? ON :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}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lvl="4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2645-118F-4F8C-91EC-B2ECA9A643A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Časování</a:t>
            </a:r>
          </a:p>
          <a:p>
            <a:pPr lvl="1"/>
            <a:r>
              <a:rPr lang="cs-CZ" dirty="0" err="1"/>
              <a:t>millis</a:t>
            </a:r>
            <a:r>
              <a:rPr lang="en-US" dirty="0"/>
              <a:t>()</a:t>
            </a:r>
          </a:p>
          <a:p>
            <a:pPr lvl="2"/>
            <a:r>
              <a:rPr lang="cs-CZ" dirty="0"/>
              <a:t>Čas od posledního resetu v </a:t>
            </a:r>
            <a:r>
              <a:rPr lang="cs-CZ" dirty="0" err="1"/>
              <a:t>ms</a:t>
            </a:r>
            <a:endParaRPr lang="cs-CZ" dirty="0"/>
          </a:p>
          <a:p>
            <a:pPr lvl="2"/>
            <a:r>
              <a:rPr lang="cs-CZ" dirty="0"/>
              <a:t>Vrací </a:t>
            </a:r>
            <a:r>
              <a:rPr lang="cs-CZ" dirty="0" err="1"/>
              <a:t>unsigned</a:t>
            </a:r>
            <a:r>
              <a:rPr lang="cs-CZ" dirty="0"/>
              <a:t> long (32 bitů)</a:t>
            </a:r>
          </a:p>
          <a:p>
            <a:pPr lvl="3"/>
            <a:r>
              <a:rPr lang="cs-CZ" dirty="0"/>
              <a:t>Cyklí po 49 dnech!</a:t>
            </a:r>
          </a:p>
          <a:p>
            <a:pPr lvl="3"/>
            <a:r>
              <a:rPr lang="cs-CZ" dirty="0"/>
              <a:t>Výpočet delta občas přeteče, ale povede na správné nezáporné číslo</a:t>
            </a:r>
          </a:p>
          <a:p>
            <a:pPr lvl="3"/>
            <a:r>
              <a:rPr lang="cs-CZ" dirty="0"/>
              <a:t>Tohle by ale nefungovalo:</a:t>
            </a:r>
          </a:p>
          <a:p>
            <a:pPr lvl="4"/>
            <a:r>
              <a:rPr lang="cs-CZ" dirty="0" err="1"/>
              <a:t>if</a:t>
            </a:r>
            <a:r>
              <a:rPr lang="cs-CZ" dirty="0"/>
              <a:t> </a:t>
            </a:r>
            <a:r>
              <a:rPr lang="en-US" dirty="0"/>
              <a:t>(</a:t>
            </a:r>
            <a:r>
              <a:rPr lang="en-US" dirty="0" err="1"/>
              <a:t>time_now</a:t>
            </a:r>
            <a:r>
              <a:rPr lang="en-US" dirty="0"/>
              <a:t> &gt; </a:t>
            </a:r>
            <a:r>
              <a:rPr lang="en-US" dirty="0" err="1"/>
              <a:t>last_time</a:t>
            </a:r>
            <a:r>
              <a:rPr lang="en-US" dirty="0"/>
              <a:t> + 1000)</a:t>
            </a:r>
            <a:endParaRPr lang="cs-CZ" dirty="0"/>
          </a:p>
          <a:p>
            <a:pPr lvl="1"/>
            <a:r>
              <a:rPr lang="en-US" dirty="0" err="1"/>
              <a:t>Uveden</a:t>
            </a:r>
            <a:r>
              <a:rPr lang="cs-CZ" dirty="0"/>
              <a:t>é řešení nebliká přesně po 1s, ale pomaleji</a:t>
            </a:r>
          </a:p>
          <a:p>
            <a:pPr lvl="2"/>
            <a:r>
              <a:rPr lang="cs-CZ" dirty="0"/>
              <a:t>cyklus volání </a:t>
            </a:r>
            <a:r>
              <a:rPr lang="cs-CZ" dirty="0" err="1"/>
              <a:t>loop</a:t>
            </a:r>
            <a:r>
              <a:rPr lang="cs-CZ" dirty="0"/>
              <a:t>() je pomalejší než 1 </a:t>
            </a:r>
            <a:r>
              <a:rPr lang="cs-CZ" dirty="0" err="1"/>
              <a:t>ms</a:t>
            </a:r>
            <a:r>
              <a:rPr lang="cs-CZ" dirty="0"/>
              <a:t>, delta bude </a:t>
            </a:r>
            <a:r>
              <a:rPr lang="en-US" dirty="0"/>
              <a:t>&gt; 1000</a:t>
            </a:r>
          </a:p>
          <a:p>
            <a:pPr lvl="1"/>
            <a:r>
              <a:rPr lang="en-US" dirty="0"/>
              <a:t>N</a:t>
            </a:r>
            <a:r>
              <a:rPr lang="cs-CZ" dirty="0" err="1"/>
              <a:t>áprava</a:t>
            </a:r>
            <a:r>
              <a:rPr lang="en-US" dirty="0"/>
              <a:t>:</a:t>
            </a:r>
            <a:endParaRPr lang="cs-CZ" dirty="0"/>
          </a:p>
          <a:p>
            <a:pPr lvl="4"/>
            <a:r>
              <a:rPr lang="cs-CZ" dirty="0" err="1"/>
              <a:t>last_time</a:t>
            </a:r>
            <a:r>
              <a:rPr lang="cs-CZ" dirty="0"/>
              <a:t> </a:t>
            </a:r>
            <a:r>
              <a:rPr lang="en-US" dirty="0"/>
              <a:t>= </a:t>
            </a:r>
            <a:r>
              <a:rPr lang="en-US" dirty="0" err="1"/>
              <a:t>last_time</a:t>
            </a:r>
            <a:r>
              <a:rPr lang="en-US" dirty="0"/>
              <a:t> + 1000;</a:t>
            </a:r>
          </a:p>
          <a:p>
            <a:pPr lvl="2"/>
            <a:r>
              <a:rPr lang="en-US" dirty="0" err="1"/>
              <a:t>okam</a:t>
            </a:r>
            <a:r>
              <a:rPr lang="cs-CZ" dirty="0" err="1"/>
              <a:t>žik</a:t>
            </a:r>
            <a:r>
              <a:rPr lang="cs-CZ" dirty="0"/>
              <a:t> blikání nastane s malým zpožděním za pravidelně se opakujícím časovým okamžikem</a:t>
            </a:r>
          </a:p>
          <a:p>
            <a:pPr lvl="2"/>
            <a:r>
              <a:rPr lang="cs-CZ" dirty="0"/>
              <a:t>ale co když to CPU přestane stíhat?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E438D7-FFB2-42BD-A8DE-51A5F8CA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Hello, </a:t>
            </a:r>
            <a:r>
              <a:rPr lang="cs-CZ" dirty="0" err="1"/>
              <a:t>world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9BCFB-4B1A-4C17-BFCF-93C3A569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19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3F6-AFA7-477A-8EDD-3297769A1C6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6889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E438D7-FFB2-42BD-A8DE-51A5F8CA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Odevzdání do </a:t>
            </a:r>
            <a:r>
              <a:rPr lang="cs-CZ" dirty="0" err="1"/>
              <a:t>recodexu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9BCFB-4B1A-4C17-BFCF-93C3A569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20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3F6-AFA7-477A-8EDD-3297769A1C6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2645-118F-4F8C-91EC-B2ECA9A643A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V </a:t>
            </a:r>
            <a:r>
              <a:rPr lang="cs-CZ" dirty="0" err="1"/>
              <a:t>recodexu</a:t>
            </a:r>
            <a:r>
              <a:rPr lang="cs-CZ" dirty="0"/>
              <a:t> běží jednoduchý emulátor </a:t>
            </a:r>
            <a:r>
              <a:rPr lang="cs-CZ" dirty="0" err="1"/>
              <a:t>Arduina</a:t>
            </a:r>
            <a:r>
              <a:rPr lang="cs-CZ" dirty="0"/>
              <a:t> (+ </a:t>
            </a:r>
            <a:r>
              <a:rPr lang="cs-CZ" dirty="0" err="1"/>
              <a:t>funshieldu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Emulátor vyžaduje, že </a:t>
            </a:r>
            <a:r>
              <a:rPr lang="cs-CZ" dirty="0" err="1"/>
              <a:t>submitovaný</a:t>
            </a:r>
            <a:r>
              <a:rPr lang="cs-CZ" dirty="0"/>
              <a:t> soubor se musí jmenovat "</a:t>
            </a:r>
            <a:r>
              <a:rPr lang="cs-CZ" b="1" dirty="0" err="1"/>
              <a:t>solution.ino</a:t>
            </a:r>
            <a:r>
              <a:rPr lang="cs-CZ" dirty="0"/>
              <a:t>"</a:t>
            </a:r>
            <a:endParaRPr lang="en-US" dirty="0"/>
          </a:p>
          <a:p>
            <a:pPr lvl="2"/>
            <a:r>
              <a:rPr lang="en-US" dirty="0"/>
              <a:t>Arduino IDE </a:t>
            </a:r>
            <a:r>
              <a:rPr lang="en-US" dirty="0" err="1"/>
              <a:t>vy</a:t>
            </a:r>
            <a:r>
              <a:rPr lang="cs-CZ" dirty="0" err="1"/>
              <a:t>žaduje</a:t>
            </a:r>
            <a:r>
              <a:rPr lang="cs-CZ" dirty="0"/>
              <a:t> umístění "</a:t>
            </a:r>
            <a:r>
              <a:rPr lang="cs-CZ" dirty="0" err="1"/>
              <a:t>X.ino</a:t>
            </a:r>
            <a:r>
              <a:rPr lang="cs-CZ" dirty="0"/>
              <a:t>" v adresáři "X"</a:t>
            </a:r>
          </a:p>
          <a:p>
            <a:pPr lvl="2"/>
            <a:r>
              <a:rPr lang="cs-CZ" dirty="0"/>
              <a:t>Je tudíž zapotřebí adresářová struktura jako "du2/</a:t>
            </a:r>
            <a:r>
              <a:rPr lang="cs-CZ" dirty="0" err="1"/>
              <a:t>solution</a:t>
            </a:r>
            <a:r>
              <a:rPr lang="cs-CZ" dirty="0"/>
              <a:t>/</a:t>
            </a:r>
            <a:r>
              <a:rPr lang="cs-CZ" dirty="0" err="1"/>
              <a:t>solution.ino</a:t>
            </a:r>
            <a:r>
              <a:rPr lang="cs-CZ" dirty="0"/>
              <a:t>"</a:t>
            </a:r>
          </a:p>
          <a:p>
            <a:pPr lvl="1"/>
            <a:r>
              <a:rPr lang="cs-CZ" dirty="0"/>
              <a:t>Některé pokročilejší funkce </a:t>
            </a:r>
            <a:r>
              <a:rPr lang="cs-CZ" dirty="0" err="1"/>
              <a:t>Arduina</a:t>
            </a:r>
            <a:r>
              <a:rPr lang="cs-CZ" dirty="0"/>
              <a:t> v emulátoru nefungují</a:t>
            </a:r>
          </a:p>
          <a:p>
            <a:pPr lvl="2"/>
            <a:r>
              <a:rPr lang="cs-CZ" dirty="0"/>
              <a:t>Např. </a:t>
            </a:r>
            <a:r>
              <a:rPr lang="cs-CZ" dirty="0" err="1"/>
              <a:t>delay</a:t>
            </a:r>
            <a:r>
              <a:rPr lang="cs-CZ" dirty="0"/>
              <a:t>()</a:t>
            </a:r>
          </a:p>
          <a:p>
            <a:pPr lvl="1"/>
            <a:r>
              <a:rPr lang="cs-CZ" dirty="0"/>
              <a:t>Váš kód v </a:t>
            </a:r>
            <a:r>
              <a:rPr lang="cs-CZ" dirty="0" err="1"/>
              <a:t>recodexu</a:t>
            </a:r>
            <a:r>
              <a:rPr lang="cs-CZ" dirty="0"/>
              <a:t> poběží na architektuře AMD64, ne na </a:t>
            </a:r>
            <a:r>
              <a:rPr lang="cs-CZ" dirty="0" err="1"/>
              <a:t>Arduinu</a:t>
            </a:r>
            <a:r>
              <a:rPr lang="cs-CZ" dirty="0"/>
              <a:t>:</a:t>
            </a:r>
            <a:endParaRPr lang="en-US" dirty="0"/>
          </a:p>
          <a:p>
            <a:pPr lvl="2"/>
            <a:r>
              <a:rPr lang="cs-CZ" dirty="0" err="1"/>
              <a:t>Arduino</a:t>
            </a:r>
            <a:r>
              <a:rPr lang="cs-CZ" dirty="0"/>
              <a:t>: </a:t>
            </a:r>
            <a:r>
              <a:rPr lang="cs-CZ" dirty="0" err="1"/>
              <a:t>int</a:t>
            </a:r>
            <a:r>
              <a:rPr lang="cs-CZ" dirty="0"/>
              <a:t> </a:t>
            </a:r>
            <a:r>
              <a:rPr lang="en-US" dirty="0"/>
              <a:t>= </a:t>
            </a:r>
            <a:r>
              <a:rPr lang="cs-CZ" dirty="0"/>
              <a:t>16</a:t>
            </a:r>
            <a:r>
              <a:rPr lang="en-US" dirty="0"/>
              <a:t> bit</a:t>
            </a:r>
            <a:r>
              <a:rPr lang="cs-CZ" dirty="0"/>
              <a:t>ů, long </a:t>
            </a:r>
            <a:r>
              <a:rPr lang="en-US" dirty="0"/>
              <a:t>= 32 bit</a:t>
            </a:r>
            <a:r>
              <a:rPr lang="cs-CZ" dirty="0"/>
              <a:t>ů</a:t>
            </a:r>
          </a:p>
          <a:p>
            <a:pPr lvl="2"/>
            <a:r>
              <a:rPr lang="cs-CZ" dirty="0"/>
              <a:t>AMD64: </a:t>
            </a:r>
            <a:r>
              <a:rPr lang="cs-CZ" dirty="0" err="1"/>
              <a:t>int</a:t>
            </a:r>
            <a:r>
              <a:rPr lang="cs-CZ" dirty="0"/>
              <a:t> </a:t>
            </a:r>
            <a:r>
              <a:rPr lang="en-US" dirty="0"/>
              <a:t>= </a:t>
            </a:r>
            <a:r>
              <a:rPr lang="cs-CZ" dirty="0"/>
              <a:t>32</a:t>
            </a:r>
            <a:r>
              <a:rPr lang="en-US" dirty="0"/>
              <a:t> bit</a:t>
            </a:r>
            <a:r>
              <a:rPr lang="cs-CZ" dirty="0"/>
              <a:t>ů, long </a:t>
            </a:r>
            <a:r>
              <a:rPr lang="en-US" dirty="0"/>
              <a:t>= </a:t>
            </a:r>
            <a:r>
              <a:rPr lang="cs-CZ" dirty="0"/>
              <a:t>64</a:t>
            </a:r>
            <a:r>
              <a:rPr lang="en-US" dirty="0"/>
              <a:t> bit</a:t>
            </a:r>
            <a:r>
              <a:rPr lang="cs-CZ" dirty="0"/>
              <a:t>ů</a:t>
            </a:r>
          </a:p>
          <a:p>
            <a:pPr lvl="2"/>
            <a:r>
              <a:rPr lang="cs-CZ" dirty="0"/>
              <a:t>To občas dělá problémy při překladu (např. volání </a:t>
            </a:r>
            <a:r>
              <a:rPr lang="cs-CZ" dirty="0" err="1"/>
              <a:t>std</a:t>
            </a:r>
            <a:r>
              <a:rPr lang="cs-CZ" dirty="0"/>
              <a:t>::max)</a:t>
            </a:r>
          </a:p>
        </p:txBody>
      </p:sp>
    </p:spTree>
    <p:extLst>
      <p:ext uri="{BB962C8B-B14F-4D97-AF65-F5344CB8AC3E}">
        <p14:creationId xmlns:p14="http://schemas.microsoft.com/office/powerpoint/2010/main" val="5021169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9329</TotalTime>
  <Words>1837</Words>
  <Application>Microsoft Office PowerPoint</Application>
  <PresentationFormat>On-screen Show (4:3)</PresentationFormat>
  <Paragraphs>304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Consolas</vt:lpstr>
      <vt:lpstr>Wingdings</vt:lpstr>
      <vt:lpstr>Wingdings 3</vt:lpstr>
      <vt:lpstr>CZ_Origin</vt:lpstr>
      <vt:lpstr>EN_Origin</vt:lpstr>
      <vt:lpstr>NSWI170 – Počítačové systémy  David Bednárek  Arduino – základy, ovládání LED</vt:lpstr>
      <vt:lpstr>Vyhodnocení předchozího domácího úkolu</vt:lpstr>
      <vt:lpstr>Vyhodnocení předchozího domácího úkolu</vt:lpstr>
      <vt:lpstr>Vyhodnocení předchozího domácího úkolu</vt:lpstr>
      <vt:lpstr>Vyhodnocení předchozího domácího úkolu</vt:lpstr>
      <vt:lpstr>Arduino - hardware</vt:lpstr>
      <vt:lpstr>Mikrokontrolér</vt:lpstr>
      <vt:lpstr>Mikrokontrolér</vt:lpstr>
      <vt:lpstr>Mikrokontrolér</vt:lpstr>
      <vt:lpstr>Arduino</vt:lpstr>
      <vt:lpstr>Arduino</vt:lpstr>
      <vt:lpstr>Arduino - Funshield</vt:lpstr>
      <vt:lpstr>Funshield</vt:lpstr>
      <vt:lpstr>Arduino - software</vt:lpstr>
      <vt:lpstr>Arduino - software</vt:lpstr>
      <vt:lpstr>Arduino - software</vt:lpstr>
      <vt:lpstr>Hello, world</vt:lpstr>
      <vt:lpstr>Hello, world</vt:lpstr>
      <vt:lpstr>Hello, world</vt:lpstr>
      <vt:lpstr>Odevzdání do recodexu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903</cp:revision>
  <dcterms:created xsi:type="dcterms:W3CDTF">2012-09-19T18:13:04Z</dcterms:created>
  <dcterms:modified xsi:type="dcterms:W3CDTF">2025-03-05T13:53:40Z</dcterms:modified>
</cp:coreProperties>
</file>