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25"/>
  </p:notesMasterIdLst>
  <p:sldIdLst>
    <p:sldId id="364" r:id="rId3"/>
    <p:sldId id="365" r:id="rId4"/>
    <p:sldId id="368" r:id="rId5"/>
    <p:sldId id="258" r:id="rId6"/>
    <p:sldId id="367" r:id="rId7"/>
    <p:sldId id="386" r:id="rId8"/>
    <p:sldId id="366" r:id="rId9"/>
    <p:sldId id="369" r:id="rId10"/>
    <p:sldId id="370" r:id="rId11"/>
    <p:sldId id="382" r:id="rId12"/>
    <p:sldId id="371" r:id="rId13"/>
    <p:sldId id="383" r:id="rId14"/>
    <p:sldId id="375" r:id="rId15"/>
    <p:sldId id="372" r:id="rId16"/>
    <p:sldId id="373" r:id="rId17"/>
    <p:sldId id="374" r:id="rId18"/>
    <p:sldId id="273" r:id="rId19"/>
    <p:sldId id="276" r:id="rId20"/>
    <p:sldId id="274" r:id="rId21"/>
    <p:sldId id="275" r:id="rId22"/>
    <p:sldId id="380" r:id="rId23"/>
    <p:sldId id="387" r:id="rId24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6" autoAdjust="0"/>
    <p:restoredTop sz="94650" autoAdjust="0"/>
  </p:normalViewPr>
  <p:slideViewPr>
    <p:cSldViewPr>
      <p:cViewPr varScale="1">
        <p:scale>
          <a:sx n="165" d="100"/>
          <a:sy n="165" d="100"/>
        </p:scale>
        <p:origin x="1350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19.02.2025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DE9C-0E89-4018-AA1F-B62DA2E6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F7846-92FE-485E-86AC-CCFA9BC6C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01C53-44F9-4E99-82BB-B178F82D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9F6-FC8F-49A3-889C-7BE1E4826EE9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A87DF-0907-4F93-BE07-EBD62D7F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6D12C-3DE5-4345-986D-0E97EDBF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A8905-5424-4281-9625-92C755D38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72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  <p:sldLayoutId id="2147483698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19.02.2025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duino.cc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rduino.cc/en/main/softwar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cs-CZ" dirty="0"/>
              <a:t>První kroky v C(++)</a:t>
            </a:r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Účel předmětu NSWI170 – Počítačové systémy</a:t>
            </a:r>
          </a:p>
          <a:p>
            <a:pPr lvl="1"/>
            <a:r>
              <a:rPr lang="cs-CZ" dirty="0"/>
              <a:t>Vysvětlit, co informatik potřebuje vědět o hardware a systémovém software</a:t>
            </a:r>
          </a:p>
          <a:p>
            <a:pPr lvl="1"/>
            <a:r>
              <a:rPr lang="cs-CZ" dirty="0"/>
              <a:t>Seznámit se s jazykem, který je pravým opakem Pythonu</a:t>
            </a:r>
          </a:p>
          <a:p>
            <a:pPr lvl="1"/>
            <a:r>
              <a:rPr lang="cs-CZ" dirty="0"/>
              <a:t>Vyzkoušet si programování v těsném kontaktu s hardware</a:t>
            </a:r>
          </a:p>
          <a:p>
            <a:r>
              <a:rPr lang="cs-CZ" dirty="0"/>
              <a:t>Obsah přednášky (</a:t>
            </a:r>
            <a:r>
              <a:rPr lang="en-US" dirty="0"/>
              <a:t>Jakub Yaghob)</a:t>
            </a:r>
            <a:endParaRPr lang="cs-CZ" dirty="0"/>
          </a:p>
          <a:p>
            <a:pPr lvl="1"/>
            <a:r>
              <a:rPr lang="cs-CZ" dirty="0"/>
              <a:t>1..2 – základy jazyka C</a:t>
            </a:r>
            <a:r>
              <a:rPr lang="en-US" dirty="0"/>
              <a:t>/C++</a:t>
            </a:r>
            <a:endParaRPr lang="cs-CZ" dirty="0"/>
          </a:p>
          <a:p>
            <a:pPr lvl="1"/>
            <a:r>
              <a:rPr lang="cs-CZ" dirty="0"/>
              <a:t>3..14 – operační systémy, překladače, ...</a:t>
            </a:r>
          </a:p>
          <a:p>
            <a:r>
              <a:rPr lang="cs-CZ" dirty="0"/>
              <a:t>Obsah cvičení</a:t>
            </a:r>
          </a:p>
          <a:p>
            <a:pPr lvl="1"/>
            <a:r>
              <a:rPr lang="cs-CZ" dirty="0"/>
              <a:t>Předmět je sice 2/2, ale cvičení je pouze jednou za 14 dní</a:t>
            </a:r>
          </a:p>
          <a:p>
            <a:pPr lvl="2"/>
            <a:r>
              <a:rPr lang="cs-CZ" dirty="0"/>
              <a:t>Druhou dvouhodinu strávíte u domácích úkolů (a vaši učitelé při jejich kontrole)</a:t>
            </a:r>
          </a:p>
          <a:p>
            <a:pPr lvl="1"/>
            <a:r>
              <a:rPr lang="cs-CZ" dirty="0"/>
              <a:t>1</a:t>
            </a:r>
            <a:r>
              <a:rPr lang="en-US" dirty="0"/>
              <a:t> </a:t>
            </a:r>
            <a:r>
              <a:rPr lang="cs-CZ" dirty="0"/>
              <a:t>– první kroky v C</a:t>
            </a:r>
            <a:r>
              <a:rPr lang="en-US" dirty="0"/>
              <a:t>/C++ – Microsoft Visual Studio </a:t>
            </a:r>
            <a:r>
              <a:rPr lang="cs-CZ" dirty="0"/>
              <a:t>(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jin</a:t>
            </a:r>
            <a:r>
              <a:rPr lang="cs-CZ" dirty="0"/>
              <a:t>ý systém)</a:t>
            </a:r>
          </a:p>
          <a:p>
            <a:pPr lvl="1"/>
            <a:r>
              <a:rPr lang="cs-CZ" dirty="0"/>
              <a:t>2..</a:t>
            </a:r>
            <a:r>
              <a:rPr lang="en-US" dirty="0"/>
              <a:t>6 </a:t>
            </a:r>
            <a:r>
              <a:rPr lang="cs-CZ" dirty="0"/>
              <a:t>– programování pro Arduino</a:t>
            </a:r>
          </a:p>
          <a:p>
            <a:r>
              <a:rPr lang="cs-CZ" dirty="0"/>
              <a:t>Od třetího týdne přednáška se cvičením nesouvisí</a:t>
            </a:r>
          </a:p>
          <a:p>
            <a:pPr lvl="1"/>
            <a:r>
              <a:rPr lang="cs-CZ" dirty="0"/>
              <a:t>Ani zápočet se zkouškou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6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7" y="3121255"/>
            <a:ext cx="3959044" cy="3959044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Co je to Arduino?</a:t>
            </a:r>
          </a:p>
          <a:p>
            <a:pPr lvl="1"/>
            <a:r>
              <a:rPr lang="cs-CZ" dirty="0"/>
              <a:t>Výuková stavebnice</a:t>
            </a:r>
          </a:p>
          <a:p>
            <a:pPr lvl="1"/>
            <a:r>
              <a:rPr lang="cs-CZ" dirty="0">
                <a:hlinkClick r:id="rId3"/>
              </a:rPr>
              <a:t>arduino.cc</a:t>
            </a:r>
          </a:p>
          <a:p>
            <a:r>
              <a:rPr lang="cs-CZ" dirty="0"/>
              <a:t>Na cvičení používáme</a:t>
            </a:r>
          </a:p>
          <a:p>
            <a:pPr lvl="1"/>
            <a:r>
              <a:rPr lang="cs-CZ" dirty="0"/>
              <a:t>Microcontroller board Arduino Uno</a:t>
            </a:r>
          </a:p>
          <a:p>
            <a:pPr lvl="2"/>
            <a:r>
              <a:rPr lang="cs-CZ" dirty="0"/>
              <a:t>8-bit microcontroller ATmega328P</a:t>
            </a:r>
          </a:p>
          <a:p>
            <a:pPr lvl="3"/>
            <a:r>
              <a:rPr lang="cs-CZ" dirty="0"/>
              <a:t>CPU+RAM+FlashROM+I/O na 1 čipu</a:t>
            </a:r>
          </a:p>
          <a:p>
            <a:pPr lvl="3"/>
            <a:r>
              <a:rPr lang="cs-CZ" dirty="0"/>
              <a:t>„Jednočipový mikropočítač“</a:t>
            </a:r>
          </a:p>
          <a:p>
            <a:pPr lvl="2"/>
            <a:r>
              <a:rPr lang="cs-CZ" dirty="0"/>
              <a:t>Konektor pro připojení „shieldu“</a:t>
            </a:r>
          </a:p>
          <a:p>
            <a:pPr lvl="2"/>
            <a:r>
              <a:rPr lang="cs-CZ" dirty="0"/>
              <a:t>Hardware pro připojení k </a:t>
            </a:r>
            <a:r>
              <a:rPr lang="en-US" dirty="0"/>
              <a:t>PC</a:t>
            </a:r>
            <a:endParaRPr lang="cs-CZ" dirty="0"/>
          </a:p>
          <a:p>
            <a:pPr lvl="3"/>
            <a:r>
              <a:rPr lang="cs-CZ" dirty="0"/>
              <a:t>USB v režimu seriový port (COM</a:t>
            </a:r>
            <a:r>
              <a:rPr lang="en-US" dirty="0"/>
              <a:t>n</a:t>
            </a:r>
            <a:r>
              <a:rPr lang="cs-CZ" dirty="0"/>
              <a:t>)</a:t>
            </a:r>
            <a:endParaRPr lang="en-US" dirty="0"/>
          </a:p>
          <a:p>
            <a:pPr lvl="3"/>
            <a:r>
              <a:rPr lang="en-US" dirty="0"/>
              <a:t>Pro </a:t>
            </a:r>
            <a:r>
              <a:rPr lang="cs-CZ" dirty="0"/>
              <a:t>upload programu do Arduina</a:t>
            </a:r>
          </a:p>
          <a:p>
            <a:pPr lvl="2"/>
            <a:r>
              <a:rPr lang="cs-CZ" dirty="0"/>
              <a:t>Napájeno z USB</a:t>
            </a:r>
          </a:p>
          <a:p>
            <a:pPr lvl="1"/>
            <a:r>
              <a:rPr lang="cs-CZ" dirty="0"/>
              <a:t>Multi-function „Fun“ shield</a:t>
            </a:r>
          </a:p>
          <a:p>
            <a:pPr lvl="2"/>
            <a:r>
              <a:rPr lang="cs-CZ" dirty="0"/>
              <a:t>3 tlačítka (+reset)</a:t>
            </a:r>
          </a:p>
          <a:p>
            <a:pPr lvl="2"/>
            <a:r>
              <a:rPr lang="cs-CZ" dirty="0"/>
              <a:t>4 LED</a:t>
            </a:r>
          </a:p>
          <a:p>
            <a:pPr lvl="2"/>
            <a:r>
              <a:rPr lang="cs-CZ" dirty="0"/>
              <a:t>4 sedmisegmentovky LED</a:t>
            </a:r>
          </a:p>
          <a:p>
            <a:pPr lvl="2"/>
            <a:r>
              <a:rPr lang="cs-CZ" dirty="0"/>
              <a:t>bzučák</a:t>
            </a:r>
          </a:p>
          <a:p>
            <a:pPr lvl="2"/>
            <a:endParaRPr lang="cs-CZ" dirty="0"/>
          </a:p>
          <a:p>
            <a:pPr lvl="3"/>
            <a:endParaRPr lang="cs-CZ" dirty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pic>
        <p:nvPicPr>
          <p:cNvPr id="2050" name="Picture 2" descr="https://store-cdn.arduino.cc/uni/catalog/product/cache/1/image/500x375/f8876a31b63532bbba4e781c30024a0a/a/0/a000066_front_2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1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A57E07A-1BDC-48A8-8DAC-9841429B1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Arduino CPU - comparison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CB9623B-7221-4D19-A8AE-6B668E121C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826819"/>
              </p:ext>
            </p:extLst>
          </p:nvPr>
        </p:nvGraphicFramePr>
        <p:xfrm>
          <a:off x="179512" y="548680"/>
          <a:ext cx="8712968" cy="3387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242">
                  <a:extLst>
                    <a:ext uri="{9D8B030D-6E8A-4147-A177-3AD203B41FA5}">
                      <a16:colId xmlns:a16="http://schemas.microsoft.com/office/drawing/2014/main" val="852124316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3582358038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2460928969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1616667989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Apollo Guidance Computer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ATmega328P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Apple A14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06458379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In production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1966-1975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1996-...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2020-...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0465968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Architecture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von Neumann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modified Harvard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6-core von Neumann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41883039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CPU Speed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0.05 MIPS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 MIPS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&lt; 270 000 MIPS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1512299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Program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36 864*15 bits Core-Rope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16 384*16 bits Flash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38237385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Persistent data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4096*15 bits Core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1024*8 bits EEPROM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213799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Volatile data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2048*8 bits SRAM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4 194 304*8 bits SRAM cache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59128577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Transistors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17 000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600 000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11 800 000 000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7749115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Power Consumption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 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0.06 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15 W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2257867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Size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61*32*17 cm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3.6*0.85*0.5 cm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1.4*1.2*0.5 cm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8764729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Weight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 kg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0.0045 kg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0.003 kg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1918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52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P</a:t>
            </a:r>
            <a:r>
              <a:rPr lang="cs-CZ" dirty="0"/>
              <a:t>řed druhým cvičením (</a:t>
            </a:r>
            <a:r>
              <a:rPr lang="en-US" dirty="0"/>
              <a:t>5</a:t>
            </a:r>
            <a:r>
              <a:rPr lang="cs-CZ" dirty="0"/>
              <a:t>.3.) si zajistěte prostředí k práci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Se</a:t>
            </a:r>
            <a:r>
              <a:rPr lang="cs-CZ" dirty="0">
                <a:solidFill>
                  <a:srgbClr val="FF0000"/>
                </a:solidFill>
              </a:rPr>
              <a:t>žeňte si </a:t>
            </a:r>
            <a:r>
              <a:rPr lang="cs-CZ" dirty="0" err="1">
                <a:solidFill>
                  <a:srgbClr val="FF0000"/>
                </a:solidFill>
              </a:rPr>
              <a:t>Arduino</a:t>
            </a:r>
            <a:r>
              <a:rPr lang="cs-CZ" dirty="0">
                <a:solidFill>
                  <a:srgbClr val="FF0000"/>
                </a:solidFill>
              </a:rPr>
              <a:t> + příslušný </a:t>
            </a:r>
            <a:r>
              <a:rPr lang="cs-CZ" dirty="0" err="1">
                <a:solidFill>
                  <a:srgbClr val="FF0000"/>
                </a:solidFill>
              </a:rPr>
              <a:t>shield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>
                <a:solidFill>
                  <a:srgbClr val="FF0000"/>
                </a:solidFill>
              </a:rPr>
              <a:t>Lze vypůjčit v malostranské knihovně MFF po předchozí domluvě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Lze koupit v e-shopu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cs-CZ" dirty="0"/>
              <a:t>Nainstalujte si na vašem počítači Arduino IDE (pro řešení domácích úkolů)</a:t>
            </a:r>
          </a:p>
          <a:p>
            <a:pPr lvl="3"/>
            <a:r>
              <a:rPr lang="cs-CZ" dirty="0"/>
              <a:t>Budete-li chtít na cvičeních pracovat na svém notebooku, ověřte </a:t>
            </a:r>
            <a:r>
              <a:rPr lang="cs-CZ" dirty="0">
                <a:solidFill>
                  <a:srgbClr val="FF0000"/>
                </a:solidFill>
              </a:rPr>
              <a:t>před </a:t>
            </a:r>
            <a:r>
              <a:rPr lang="cs-CZ" dirty="0"/>
              <a:t>druhým cvičením podle návodu, že vaše Arduino IDE funguje včetně spojení s Arduinem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Pro </a:t>
            </a:r>
            <a:r>
              <a:rPr lang="en-US" dirty="0" err="1"/>
              <a:t>prvn</a:t>
            </a:r>
            <a:r>
              <a:rPr lang="cs-CZ" dirty="0"/>
              <a:t>í domácí úkol potřebujete editor a překladač C++</a:t>
            </a:r>
          </a:p>
          <a:p>
            <a:pPr lvl="2"/>
            <a:r>
              <a:rPr lang="en-US" dirty="0"/>
              <a:t>[</a:t>
            </a:r>
            <a:r>
              <a:rPr lang="cs-CZ" dirty="0"/>
              <a:t>Windows</a:t>
            </a:r>
            <a:r>
              <a:rPr lang="en-US" dirty="0"/>
              <a:t>] </a:t>
            </a:r>
            <a:r>
              <a:rPr lang="cs-CZ" dirty="0"/>
              <a:t>Visual Studio</a:t>
            </a:r>
          </a:p>
          <a:p>
            <a:pPr lvl="2"/>
            <a:r>
              <a:rPr lang="en-US" dirty="0"/>
              <a:t>[Linux / </a:t>
            </a:r>
            <a:r>
              <a:rPr lang="cs-CZ" dirty="0"/>
              <a:t>Windows</a:t>
            </a:r>
            <a:r>
              <a:rPr lang="en-US" dirty="0"/>
              <a:t>+WSL] </a:t>
            </a:r>
            <a:r>
              <a:rPr lang="cs-CZ" dirty="0"/>
              <a:t>Visual Studio Code + (gcc</a:t>
            </a:r>
            <a:r>
              <a:rPr lang="en-US" dirty="0"/>
              <a:t>/</a:t>
            </a:r>
            <a:r>
              <a:rPr lang="cs-CZ" dirty="0"/>
              <a:t>clang)</a:t>
            </a:r>
          </a:p>
          <a:p>
            <a:pPr lvl="2"/>
            <a:r>
              <a:rPr lang="en-US" dirty="0"/>
              <a:t>[</a:t>
            </a:r>
            <a:r>
              <a:rPr lang="cs-CZ" dirty="0"/>
              <a:t>Linu</a:t>
            </a:r>
            <a:r>
              <a:rPr lang="en-US" dirty="0"/>
              <a:t>x / m</a:t>
            </a:r>
            <a:r>
              <a:rPr lang="cs-CZ" dirty="0"/>
              <a:t>a</a:t>
            </a:r>
            <a:r>
              <a:rPr lang="en-US" dirty="0" err="1"/>
              <a:t>cOS</a:t>
            </a:r>
            <a:r>
              <a:rPr lang="en-US" dirty="0"/>
              <a:t>] Eclipse/</a:t>
            </a:r>
            <a:r>
              <a:rPr lang="en-US" dirty="0" err="1"/>
              <a:t>CLion</a:t>
            </a:r>
            <a:r>
              <a:rPr lang="en-US" dirty="0"/>
              <a:t>/Xcode/vim/...</a:t>
            </a:r>
            <a:r>
              <a:rPr lang="cs-CZ" dirty="0"/>
              <a:t> + (gcc</a:t>
            </a:r>
            <a:r>
              <a:rPr lang="en-US" dirty="0"/>
              <a:t>/</a:t>
            </a:r>
            <a:r>
              <a:rPr lang="cs-CZ" dirty="0"/>
              <a:t>clang)</a:t>
            </a:r>
          </a:p>
        </p:txBody>
      </p:sp>
    </p:spTree>
    <p:extLst>
      <p:ext uri="{BB962C8B-B14F-4D97-AF65-F5344CB8AC3E}">
        <p14:creationId xmlns:p14="http://schemas.microsoft.com/office/powerpoint/2010/main" val="265478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4A161-6515-FAD1-9E1D-33BD86328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396EA-EAFF-FFE0-9430-B7325DA49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BE5FDA-AAB6-78FB-80DC-7F02E53B3E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82A36-3961-3AFC-2816-E69AA06C8CD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5E55A5-447C-0C54-0CE2-90B0EEEBF07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Na prvním až šestém cvičení budou zadávány domácí úlohy</a:t>
            </a:r>
          </a:p>
          <a:p>
            <a:pPr lvl="2"/>
            <a:r>
              <a:rPr lang="cs-CZ" dirty="0"/>
              <a:t>Zdatní jedinci je možná zvládnou na místě, ostatní dodělají doma</a:t>
            </a:r>
          </a:p>
          <a:p>
            <a:pPr lvl="2"/>
            <a:r>
              <a:rPr lang="cs-CZ" dirty="0"/>
              <a:t>Finální řešení těchto úloh </a:t>
            </a:r>
            <a:r>
              <a:rPr lang="cs-CZ" dirty="0" err="1"/>
              <a:t>submitujte</a:t>
            </a:r>
            <a:r>
              <a:rPr lang="cs-CZ" dirty="0"/>
              <a:t> do </a:t>
            </a:r>
            <a:r>
              <a:rPr lang="cs-CZ" dirty="0" err="1"/>
              <a:t>Recodexu</a:t>
            </a:r>
            <a:endParaRPr lang="cs-CZ" dirty="0"/>
          </a:p>
          <a:p>
            <a:pPr lvl="2"/>
            <a:r>
              <a:rPr lang="cs-CZ" dirty="0">
                <a:solidFill>
                  <a:srgbClr val="FF0000"/>
                </a:solidFill>
              </a:rPr>
              <a:t>Nejpozději týden po zadání, druhý týden je bude cvičící připomínkovat</a:t>
            </a:r>
          </a:p>
          <a:p>
            <a:pPr lvl="2"/>
            <a:r>
              <a:rPr lang="cs-CZ" dirty="0"/>
              <a:t>Arduinovské úlohy na sebe navazují, řešení tedy budete sami potřebovat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9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V čem tedy budete programovat?</a:t>
            </a:r>
          </a:p>
          <a:p>
            <a:pPr lvl="1"/>
            <a:r>
              <a:rPr lang="cs-CZ" dirty="0"/>
              <a:t>Technicky to bude C++, fakticky spíše C</a:t>
            </a:r>
          </a:p>
          <a:p>
            <a:pPr lvl="2"/>
            <a:r>
              <a:rPr lang="cs-CZ" dirty="0"/>
              <a:t>C++ je (téměř) nadmnožina C</a:t>
            </a:r>
          </a:p>
          <a:p>
            <a:pPr lvl="3"/>
            <a:r>
              <a:rPr lang="cs-CZ" dirty="0"/>
              <a:t>U některých C-konstrukcí má C++ o něco přísnější pravidla, tím včas odhalíte některé chyby</a:t>
            </a:r>
          </a:p>
          <a:p>
            <a:pPr lvl="2"/>
            <a:r>
              <a:rPr lang="cs-CZ" dirty="0"/>
              <a:t>Půjčíme si z C++ několik drobností usnadňujících život</a:t>
            </a:r>
          </a:p>
          <a:p>
            <a:pPr lvl="3"/>
            <a:r>
              <a:rPr lang="cs-CZ" dirty="0"/>
              <a:t>Jednoduché třídy a metody, parametry předávané odkazem, ...</a:t>
            </a:r>
          </a:p>
          <a:p>
            <a:pPr lvl="2"/>
            <a:r>
              <a:rPr lang="en-US" dirty="0" err="1"/>
              <a:t>Slo</a:t>
            </a:r>
            <a:r>
              <a:rPr lang="cs-CZ" dirty="0"/>
              <a:t>žitější vlastnosti C++ nejsou v nízkoúrovňovém prostředí příliš užitečné </a:t>
            </a:r>
          </a:p>
          <a:p>
            <a:pPr lvl="3"/>
            <a:r>
              <a:rPr lang="cs-CZ" dirty="0"/>
              <a:t>Často ani nejsou dostupné kvůli omezené kapacitě hardware</a:t>
            </a:r>
          </a:p>
          <a:p>
            <a:pPr lvl="1"/>
            <a:r>
              <a:rPr lang="cs-CZ" dirty="0"/>
              <a:t>Fakticky budete používat 30</a:t>
            </a:r>
            <a:r>
              <a:rPr lang="en-US" dirty="0"/>
              <a:t>%</a:t>
            </a:r>
            <a:r>
              <a:rPr lang="cs-CZ" dirty="0"/>
              <a:t> C a 5</a:t>
            </a:r>
            <a:r>
              <a:rPr lang="en-US" dirty="0"/>
              <a:t>% C++</a:t>
            </a:r>
            <a:endParaRPr lang="cs-CZ" dirty="0"/>
          </a:p>
          <a:p>
            <a:pPr lvl="2"/>
            <a:r>
              <a:rPr lang="cs-CZ" dirty="0"/>
              <a:t>Minimum potřebné pro programování Arduina</a:t>
            </a:r>
          </a:p>
          <a:p>
            <a:r>
              <a:rPr lang="cs-CZ" dirty="0"/>
              <a:t>Kde?</a:t>
            </a:r>
          </a:p>
          <a:p>
            <a:pPr lvl="1"/>
            <a:r>
              <a:rPr lang="cs-CZ" dirty="0"/>
              <a:t>1. cvičení: Microsoft Visual Studio </a:t>
            </a:r>
          </a:p>
          <a:p>
            <a:pPr lvl="2"/>
            <a:r>
              <a:rPr lang="cs-CZ" dirty="0"/>
              <a:t>Vývojové prostředí s editorem, překladačem, debuggerem atd.</a:t>
            </a:r>
          </a:p>
          <a:p>
            <a:pPr lvl="2"/>
            <a:r>
              <a:rPr lang="cs-CZ" dirty="0"/>
              <a:t>Kdo to umí, může používat jakýkoliv jiný editor a překladač C++</a:t>
            </a:r>
          </a:p>
          <a:p>
            <a:pPr lvl="1"/>
            <a:r>
              <a:rPr lang="cs-CZ" dirty="0"/>
              <a:t>Zbytek cvičení: Arduino IDE - </a:t>
            </a:r>
            <a:r>
              <a:rPr lang="en-US" dirty="0">
                <a:hlinkClick r:id="rId2"/>
              </a:rPr>
              <a:t>www.arduino.cc/</a:t>
            </a:r>
            <a:r>
              <a:rPr lang="en-US" dirty="0" err="1">
                <a:hlinkClick r:id="rId2"/>
              </a:rPr>
              <a:t>en</a:t>
            </a:r>
            <a:r>
              <a:rPr lang="en-US" dirty="0">
                <a:hlinkClick r:id="rId2"/>
              </a:rPr>
              <a:t>/software</a:t>
            </a:r>
            <a:endParaRPr lang="cs-CZ" dirty="0"/>
          </a:p>
          <a:p>
            <a:pPr lvl="2"/>
            <a:r>
              <a:rPr lang="cs-CZ" dirty="0"/>
              <a:t>Aplikace pro Windows/Linux/MacOS</a:t>
            </a:r>
          </a:p>
          <a:p>
            <a:pPr lvl="2"/>
            <a:r>
              <a:rPr lang="cs-CZ" dirty="0"/>
              <a:t>Editor, překladač, dálkový (USB) ovladač Arduina</a:t>
            </a:r>
            <a:endParaRPr lang="en-US" dirty="0"/>
          </a:p>
        </p:txBody>
      </p:sp>
      <p:pic>
        <p:nvPicPr>
          <p:cNvPr id="1026" name="Picture 2" descr="Pan European Game In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796" y="578272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1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Čím se liší C(++) od Pythonu?</a:t>
            </a:r>
          </a:p>
          <a:p>
            <a:pPr lvl="1"/>
            <a:r>
              <a:rPr lang="cs-CZ" dirty="0"/>
              <a:t>Na první pohled</a:t>
            </a:r>
          </a:p>
          <a:p>
            <a:pPr lvl="2"/>
            <a:r>
              <a:rPr lang="cs-CZ" dirty="0"/>
              <a:t>Syntaxe – složené závorky místo indentace, </a:t>
            </a:r>
            <a:r>
              <a:rPr lang="en-US" dirty="0"/>
              <a:t>++, for(;;), …</a:t>
            </a:r>
            <a:endParaRPr lang="cs-CZ" dirty="0"/>
          </a:p>
          <a:p>
            <a:pPr lvl="2"/>
            <a:r>
              <a:rPr lang="cs-CZ" dirty="0"/>
              <a:t>Staticky typovaný jazyk – vše musí mít deklarovaný typ</a:t>
            </a:r>
          </a:p>
          <a:p>
            <a:pPr lvl="2"/>
            <a:r>
              <a:rPr lang="cs-CZ" dirty="0"/>
              <a:t>Jiné názvy a rozhraní kontejnerů</a:t>
            </a:r>
            <a:r>
              <a:rPr lang="en-US" dirty="0"/>
              <a:t> a dal</a:t>
            </a:r>
            <a:r>
              <a:rPr lang="cs-CZ" dirty="0"/>
              <a:t>ších knihovních záležitostí</a:t>
            </a:r>
          </a:p>
          <a:p>
            <a:pPr lvl="1"/>
            <a:r>
              <a:rPr lang="cs-CZ" dirty="0"/>
              <a:t>Na druhý pohled </a:t>
            </a:r>
            <a:endParaRPr lang="en-US" dirty="0"/>
          </a:p>
          <a:p>
            <a:pPr lvl="3"/>
            <a:r>
              <a:rPr lang="cs-CZ" dirty="0"/>
              <a:t>tímhle se dnes C(++) liší od všeho živého kromě Fortranu</a:t>
            </a:r>
          </a:p>
          <a:p>
            <a:pPr lvl="2"/>
            <a:r>
              <a:rPr lang="cs-CZ" dirty="0"/>
              <a:t>Explicitní dynamická alokace/dealokace - C(++) nemá garbage-collector</a:t>
            </a:r>
          </a:p>
          <a:p>
            <a:pPr lvl="3"/>
            <a:r>
              <a:rPr lang="cs-CZ" dirty="0"/>
              <a:t>Dynamicky alokovat ale stejně nebudeme</a:t>
            </a:r>
          </a:p>
          <a:p>
            <a:pPr lvl="2"/>
            <a:r>
              <a:rPr lang="cs-CZ" dirty="0"/>
              <a:t>Proměnné obsahují objekty, ne odkazy na ně</a:t>
            </a:r>
          </a:p>
          <a:p>
            <a:pPr lvl="3"/>
            <a:r>
              <a:rPr lang="cs-CZ" dirty="0"/>
              <a:t>U imutabilních typů (čísla) se to pozná jen na rychlosti</a:t>
            </a:r>
          </a:p>
          <a:p>
            <a:pPr lvl="3"/>
            <a:r>
              <a:rPr lang="cs-CZ" dirty="0"/>
              <a:t>U polí a řetězců to začíná být zajímavé</a:t>
            </a:r>
          </a:p>
          <a:p>
            <a:pPr lvl="3"/>
            <a:r>
              <a:rPr lang="cs-CZ" dirty="0"/>
              <a:t>Chcete-li odkaz (ukazatel, referenci, ...), musíte to explicitně deklarovat</a:t>
            </a:r>
          </a:p>
          <a:p>
            <a:pPr lvl="1"/>
            <a:r>
              <a:rPr lang="cs-CZ" dirty="0"/>
              <a:t>Noční můry (nejen začínajících) programátorů v C</a:t>
            </a:r>
          </a:p>
          <a:p>
            <a:pPr lvl="2"/>
            <a:r>
              <a:rPr lang="cs-CZ" dirty="0"/>
              <a:t>Téměř žádné běhové kontroly</a:t>
            </a:r>
            <a:r>
              <a:rPr lang="en-US" dirty="0"/>
              <a:t>, </a:t>
            </a:r>
            <a:r>
              <a:rPr lang="en-US" dirty="0" err="1"/>
              <a:t>lok</a:t>
            </a:r>
            <a:r>
              <a:rPr lang="cs-CZ" dirty="0"/>
              <a:t>ální proměnné nejsou automaticky inicializovány</a:t>
            </a:r>
          </a:p>
          <a:p>
            <a:pPr lvl="3"/>
            <a:r>
              <a:rPr lang="cs-CZ" dirty="0"/>
              <a:t>Spektakulární způsoby pádu vadných programů (+ tisíce exploitů pro hackery)</a:t>
            </a:r>
          </a:p>
          <a:p>
            <a:pPr lvl="2"/>
            <a:r>
              <a:rPr lang="cs-CZ" dirty="0"/>
              <a:t>Ukazatele na lokální proměnné, přetypování a další low-level triky</a:t>
            </a:r>
          </a:p>
          <a:p>
            <a:r>
              <a:rPr lang="cs-CZ" dirty="0"/>
              <a:t>Python je limuzína s řidičem, C je jízda na motorce (bez helmy)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46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Python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r>
              <a:rPr lang="cs-CZ" dirty="0"/>
              <a:t>def hello</a:t>
            </a:r>
            <a:r>
              <a:rPr lang="en-US" dirty="0"/>
              <a:t>(p):</a:t>
            </a:r>
          </a:p>
          <a:p>
            <a:pPr lvl="4"/>
            <a:r>
              <a:rPr lang="en-US" dirty="0"/>
              <a:t>    print(”Hello, number {0}”.format(p))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r>
              <a:rPr lang="en-US" dirty="0"/>
              <a:t># this is the main block</a:t>
            </a:r>
          </a:p>
          <a:p>
            <a:pPr lvl="4"/>
            <a:r>
              <a:rPr lang="en-US" dirty="0"/>
              <a:t>hello(7)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lvl="4"/>
            <a:r>
              <a:rPr lang="en-US" dirty="0"/>
              <a:t>#</a:t>
            </a:r>
            <a:r>
              <a:rPr lang="cs-CZ" dirty="0"/>
              <a:t>include</a:t>
            </a:r>
            <a:r>
              <a:rPr lang="en-US" dirty="0"/>
              <a:t>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3"/>
            <a:r>
              <a:rPr lang="en-US" dirty="0" err="1"/>
              <a:t>stdio.h</a:t>
            </a:r>
            <a:r>
              <a:rPr lang="en-US" dirty="0"/>
              <a:t> </a:t>
            </a:r>
            <a:r>
              <a:rPr lang="en-US" dirty="0" err="1"/>
              <a:t>obsahuje</a:t>
            </a:r>
            <a:r>
              <a:rPr lang="en-US" dirty="0"/>
              <a:t> </a:t>
            </a:r>
            <a:r>
              <a:rPr lang="cs-CZ" dirty="0"/>
              <a:t>printf</a:t>
            </a:r>
            <a:endParaRPr lang="en-US" dirty="0"/>
          </a:p>
          <a:p>
            <a:pPr lvl="4"/>
            <a:endParaRPr lang="cs-CZ" dirty="0"/>
          </a:p>
          <a:p>
            <a:pPr lvl="4"/>
            <a:r>
              <a:rPr lang="en-US" dirty="0"/>
              <a:t>void hello(</a:t>
            </a:r>
            <a:r>
              <a:rPr lang="en-US" dirty="0" err="1"/>
              <a:t>int</a:t>
            </a:r>
            <a:r>
              <a:rPr lang="en-US" dirty="0"/>
              <a:t> 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(”Hello, number %d\n”, p);</a:t>
            </a:r>
          </a:p>
          <a:p>
            <a:pPr lvl="3"/>
            <a:r>
              <a:rPr lang="en-US" dirty="0"/>
              <a:t>%d o</a:t>
            </a:r>
            <a:r>
              <a:rPr lang="cs-CZ" dirty="0"/>
              <a:t>čekává další argument typu int</a:t>
            </a:r>
          </a:p>
          <a:p>
            <a:pPr lvl="3"/>
            <a:r>
              <a:rPr lang="cs-CZ" dirty="0"/>
              <a:t>Když tam nebude, budou se dít podivné věci</a:t>
            </a:r>
            <a:endParaRPr lang="en-US" dirty="0"/>
          </a:p>
          <a:p>
            <a:pPr lvl="4"/>
            <a:r>
              <a:rPr lang="en-US" dirty="0"/>
              <a:t>}</a:t>
            </a:r>
          </a:p>
          <a:p>
            <a:pPr lvl="3"/>
            <a:r>
              <a:rPr lang="cs-CZ" dirty="0"/>
              <a:t>Funkce main je vyvolána po startu programu a inicializaci </a:t>
            </a:r>
            <a:r>
              <a:rPr lang="en-US" dirty="0"/>
              <a:t>C-</a:t>
            </a:r>
            <a:r>
              <a:rPr lang="en-US" dirty="0" err="1"/>
              <a:t>knihoven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hello(7);</a:t>
            </a:r>
          </a:p>
          <a:p>
            <a:pPr lvl="4"/>
            <a:r>
              <a:rPr lang="en-US" dirty="0"/>
              <a:t>  return 0; </a:t>
            </a:r>
            <a:endParaRPr lang="cs-CZ" dirty="0"/>
          </a:p>
          <a:p>
            <a:pPr lvl="4"/>
            <a:r>
              <a:rPr lang="en-US" dirty="0"/>
              <a:t>}</a:t>
            </a:r>
            <a:endParaRPr lang="cs-CZ" dirty="0"/>
          </a:p>
          <a:p>
            <a:pPr lvl="3"/>
            <a:r>
              <a:rPr lang="en-US" dirty="0"/>
              <a:t>Po </a:t>
            </a:r>
            <a:r>
              <a:rPr lang="en-US" dirty="0" err="1"/>
              <a:t>opu</a:t>
            </a:r>
            <a:r>
              <a:rPr lang="cs-CZ" dirty="0"/>
              <a:t>štění main ještě běží úklid, např. uzavření otevřených souborů</a:t>
            </a:r>
            <a:endParaRPr lang="en-US" dirty="0"/>
          </a:p>
          <a:p>
            <a:pPr lvl="3"/>
            <a:r>
              <a:rPr lang="cs-CZ" dirty="0"/>
              <a:t>Hodnota vrácená z main</a:t>
            </a:r>
            <a:r>
              <a:rPr lang="en-US" dirty="0"/>
              <a:t> </a:t>
            </a:r>
            <a:r>
              <a:rPr lang="cs-CZ" dirty="0"/>
              <a:t>se předá tomu, kdo tento program vyvolal (ten ji obvykle ignoruje)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9570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Python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lvl="4"/>
            <a:r>
              <a:rPr lang="cs-CZ" dirty="0"/>
              <a:t>def hello</a:t>
            </a:r>
            <a:r>
              <a:rPr lang="en-US" dirty="0"/>
              <a:t>2(p):</a:t>
            </a:r>
          </a:p>
          <a:p>
            <a:pPr lvl="4"/>
            <a:r>
              <a:rPr lang="en-US" dirty="0"/>
              <a:t>    print(’Hello, number ’, end=’’)</a:t>
            </a:r>
            <a:endParaRPr lang="cs-CZ" dirty="0"/>
          </a:p>
          <a:p>
            <a:pPr lvl="3"/>
            <a:r>
              <a:rPr lang="cs-CZ" dirty="0"/>
              <a:t>Pojmenované (tj. ne poziční) argumenty ve volání funkce nemají v C ekvivalent </a:t>
            </a:r>
            <a:endParaRPr lang="en-US" dirty="0"/>
          </a:p>
          <a:p>
            <a:pPr lvl="3"/>
            <a:r>
              <a:rPr lang="cs-CZ" dirty="0"/>
              <a:t>Konstanta v apostrofech je v Pythonu řetězec stejně jako v uvozovkách. V jazyce </a:t>
            </a:r>
            <a:r>
              <a:rPr lang="en-US" dirty="0"/>
              <a:t>C to </a:t>
            </a:r>
            <a:r>
              <a:rPr lang="en-US" dirty="0" err="1"/>
              <a:t>neplat</a:t>
            </a:r>
            <a:r>
              <a:rPr lang="cs-CZ" dirty="0"/>
              <a:t>í.</a:t>
            </a:r>
            <a:endParaRPr lang="en-US" dirty="0"/>
          </a:p>
          <a:p>
            <a:pPr lvl="4"/>
            <a:r>
              <a:rPr lang="en-US" dirty="0"/>
              <a:t>    print(p)</a:t>
            </a:r>
          </a:p>
          <a:p>
            <a:pPr lvl="4"/>
            <a:endParaRPr lang="en-US" dirty="0"/>
          </a:p>
          <a:p>
            <a:pPr lvl="4"/>
            <a:r>
              <a:rPr lang="en-US" dirty="0"/>
              <a:t># this is the main block</a:t>
            </a:r>
          </a:p>
          <a:p>
            <a:pPr lvl="4"/>
            <a:r>
              <a:rPr lang="en-US" dirty="0"/>
              <a:t>hello2(7)</a:t>
            </a:r>
          </a:p>
          <a:p>
            <a:pPr lvl="4"/>
            <a:r>
              <a:rPr lang="en-US" dirty="0"/>
              <a:t>hello2(“7”)</a:t>
            </a:r>
            <a:endParaRPr lang="cs-CZ" dirty="0"/>
          </a:p>
          <a:p>
            <a:pPr lvl="3"/>
            <a:r>
              <a:rPr lang="cs-CZ" dirty="0"/>
              <a:t>Přestože 7 a “7“ jsou v Pythonu objekty různého typu, mohou být oba drženy proměnnou p</a:t>
            </a:r>
          </a:p>
          <a:p>
            <a:pPr lvl="3"/>
            <a:r>
              <a:rPr lang="cs-CZ" dirty="0"/>
              <a:t>Odlišnost typů se zde projevuje pouze jinou implementací uvnitř funkce print (která je pro řetězec jednodušší než pro číslo)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lvl="2"/>
            <a:r>
              <a:rPr lang="cs-CZ" dirty="0"/>
              <a:t>Statická typová kontrola znemožňuje obraty, které jsou v dynamických jazycích běžné</a:t>
            </a:r>
          </a:p>
          <a:p>
            <a:pPr lvl="4"/>
            <a:r>
              <a:rPr lang="en-US" dirty="0"/>
              <a:t>void hello2(</a:t>
            </a:r>
            <a:r>
              <a:rPr lang="en-US" dirty="0" err="1"/>
              <a:t>int</a:t>
            </a:r>
            <a:r>
              <a:rPr lang="en-US" dirty="0"/>
              <a:t> 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(”Hello, number ”);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printf</a:t>
            </a:r>
            <a:r>
              <a:rPr lang="en-US" dirty="0">
                <a:solidFill>
                  <a:srgbClr val="FF0000"/>
                </a:solidFill>
              </a:rPr>
              <a:t>( p);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/>
              <a:t>Tento řádek překladač odmítne – printf očekává řetězec a automatická konverze čísla na řetězec v C ani C++ neexistuje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printf</a:t>
            </a:r>
            <a:r>
              <a:rPr lang="en-US" dirty="0">
                <a:solidFill>
                  <a:srgbClr val="FF0000"/>
                </a:solidFill>
              </a:rPr>
              <a:t>(”Hello, number ”</a:t>
            </a:r>
            <a:r>
              <a:rPr lang="cs-CZ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cs-CZ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</a:rPr>
              <a:t>”\n”);</a:t>
            </a:r>
          </a:p>
          <a:p>
            <a:pPr lvl="3"/>
            <a:r>
              <a:rPr lang="en-US" dirty="0"/>
              <a:t>Ani </a:t>
            </a:r>
            <a:r>
              <a:rPr lang="en-US" dirty="0" err="1"/>
              <a:t>tohle</a:t>
            </a:r>
            <a:r>
              <a:rPr lang="en-US" dirty="0"/>
              <a:t> </a:t>
            </a:r>
            <a:r>
              <a:rPr lang="en-US" dirty="0" err="1"/>
              <a:t>neprojde</a:t>
            </a:r>
            <a:r>
              <a:rPr lang="en-US" dirty="0"/>
              <a:t> – </a:t>
            </a:r>
            <a:r>
              <a:rPr lang="cs-CZ" dirty="0"/>
              <a:t>operátor </a:t>
            </a:r>
            <a:r>
              <a:rPr lang="en-US" dirty="0"/>
              <a:t>‘+’ pro </a:t>
            </a:r>
            <a:r>
              <a:rPr lang="cs-CZ" dirty="0"/>
              <a:t>zřetězení</a:t>
            </a:r>
            <a:r>
              <a:rPr lang="en-US" dirty="0"/>
              <a:t> </a:t>
            </a:r>
            <a:r>
              <a:rPr lang="en-US" dirty="0" err="1"/>
              <a:t>sice</a:t>
            </a:r>
            <a:r>
              <a:rPr lang="en-US" dirty="0"/>
              <a:t> v C++ </a:t>
            </a:r>
            <a:r>
              <a:rPr lang="en-US" dirty="0" err="1"/>
              <a:t>existuje</a:t>
            </a:r>
            <a:r>
              <a:rPr lang="en-US" dirty="0"/>
              <a:t>, ale </a:t>
            </a:r>
            <a:r>
              <a:rPr lang="cs-CZ" dirty="0"/>
              <a:t>neakceptuje parametry číselných typů. </a:t>
            </a:r>
            <a:r>
              <a:rPr lang="en-US" dirty="0"/>
              <a:t>‘</a:t>
            </a:r>
            <a:r>
              <a:rPr lang="cs-CZ" dirty="0"/>
              <a:t>+</a:t>
            </a:r>
            <a:r>
              <a:rPr lang="en-US" dirty="0"/>
              <a:t>’</a:t>
            </a:r>
            <a:r>
              <a:rPr lang="cs-CZ" dirty="0"/>
              <a:t> </a:t>
            </a:r>
            <a:r>
              <a:rPr lang="en-US" dirty="0" err="1"/>
              <a:t>nav</a:t>
            </a:r>
            <a:r>
              <a:rPr lang="cs-CZ" dirty="0"/>
              <a:t>íc </a:t>
            </a:r>
            <a:r>
              <a:rPr lang="en-US" dirty="0" err="1"/>
              <a:t>pracuje</a:t>
            </a:r>
            <a:r>
              <a:rPr lang="en-US" dirty="0"/>
              <a:t> s</a:t>
            </a:r>
            <a:r>
              <a:rPr lang="cs-CZ" dirty="0"/>
              <a:t> C++ verzí řetězců (typ std::string) – tyto řetězcové konstanty (i formální argument funkce printf) jsou ale C verze (typ char</a:t>
            </a:r>
            <a:r>
              <a:rPr lang="en-US" dirty="0"/>
              <a:t>[])</a:t>
            </a:r>
            <a:endParaRPr lang="cs-CZ" dirty="0"/>
          </a:p>
          <a:p>
            <a:pPr lvl="4"/>
            <a:r>
              <a:rPr lang="en-US" dirty="0"/>
              <a:t>}</a:t>
            </a:r>
          </a:p>
          <a:p>
            <a:pPr lvl="4"/>
            <a:r>
              <a:rPr lang="en-US" dirty="0"/>
              <a:t>// this is the main block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hello</a:t>
            </a:r>
            <a:r>
              <a:rPr lang="cs-CZ" dirty="0"/>
              <a:t>2</a:t>
            </a:r>
            <a:r>
              <a:rPr lang="en-US" dirty="0"/>
              <a:t>(7);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 hello</a:t>
            </a:r>
            <a:r>
              <a:rPr lang="cs-CZ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(”7”); 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/>
              <a:t>Tento řádek překladač odmítne – funkce hello2 očekává int, automatická konverze řetězce na číslo v C ani C++ není</a:t>
            </a:r>
            <a:endParaRPr lang="en-US" dirty="0"/>
          </a:p>
          <a:p>
            <a:pPr lvl="4"/>
            <a:r>
              <a:rPr lang="en-US" dirty="0"/>
              <a:t>  return 0;</a:t>
            </a:r>
          </a:p>
          <a:p>
            <a:pPr lvl="4"/>
            <a:r>
              <a:rPr lang="en-US" dirty="0"/>
              <a:t>}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835396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endParaRPr lang="en-US" dirty="0">
              <a:solidFill>
                <a:schemeClr val="accent1"/>
              </a:solidFill>
            </a:endParaRPr>
          </a:p>
          <a:p>
            <a:pPr lvl="4"/>
            <a:endParaRPr lang="cs-CZ" dirty="0">
              <a:solidFill>
                <a:schemeClr val="accent1"/>
              </a:solidFill>
            </a:endParaRPr>
          </a:p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Pythonu?</a:t>
            </a:r>
            <a:endParaRPr lang="en-US" dirty="0"/>
          </a:p>
          <a:p>
            <a:pPr lvl="4"/>
            <a:r>
              <a:rPr lang="en-US" dirty="0"/>
              <a:t>a = [1,2,3,4,5,6,7,8,9,10]</a:t>
            </a:r>
          </a:p>
          <a:p>
            <a:pPr lvl="4"/>
            <a:r>
              <a:rPr lang="en-US" dirty="0"/>
              <a:t>s = 0</a:t>
            </a:r>
          </a:p>
          <a:p>
            <a:pPr lvl="4"/>
            <a:r>
              <a:rPr lang="en-US" dirty="0" err="1"/>
              <a:t>i</a:t>
            </a:r>
            <a:r>
              <a:rPr lang="en-US" dirty="0"/>
              <a:t> = 0</a:t>
            </a:r>
          </a:p>
          <a:p>
            <a:pPr lvl="4"/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10:</a:t>
            </a:r>
          </a:p>
          <a:p>
            <a:pPr lvl="4"/>
            <a:r>
              <a:rPr lang="en-US" dirty="0"/>
              <a:t>    s +=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</a:t>
            </a:r>
            <a:r>
              <a:rPr lang="en-US" dirty="0"/>
              <a:t> += 1</a:t>
            </a:r>
          </a:p>
          <a:p>
            <a:pPr lvl="4"/>
            <a:r>
              <a:rPr lang="en-US" dirty="0"/>
              <a:t>print(s)</a:t>
            </a:r>
          </a:p>
          <a:p>
            <a:pPr lvl="4"/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857156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endParaRPr lang="en-US" dirty="0">
              <a:solidFill>
                <a:schemeClr val="accent1"/>
              </a:solidFill>
            </a:endParaRPr>
          </a:p>
          <a:p>
            <a:pPr lvl="4"/>
            <a:endParaRPr lang="cs-CZ" dirty="0">
              <a:solidFill>
                <a:schemeClr val="accent1"/>
              </a:solidFill>
            </a:endParaRPr>
          </a:p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Pythonu?</a:t>
            </a:r>
            <a:endParaRPr lang="en-US" dirty="0"/>
          </a:p>
          <a:p>
            <a:pPr lvl="4"/>
            <a:r>
              <a:rPr lang="en-US" dirty="0"/>
              <a:t>a = [1,2,3,4,5,6,7,8,9,10]</a:t>
            </a:r>
          </a:p>
          <a:p>
            <a:pPr lvl="4"/>
            <a:r>
              <a:rPr lang="en-US" dirty="0"/>
              <a:t>s = 0</a:t>
            </a:r>
          </a:p>
          <a:p>
            <a:pPr lvl="4"/>
            <a:r>
              <a:rPr lang="en-US" dirty="0" err="1"/>
              <a:t>i</a:t>
            </a:r>
            <a:r>
              <a:rPr lang="en-US" dirty="0"/>
              <a:t> = 0</a:t>
            </a:r>
          </a:p>
          <a:p>
            <a:pPr lvl="4"/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10:</a:t>
            </a:r>
          </a:p>
          <a:p>
            <a:pPr lvl="4"/>
            <a:r>
              <a:rPr lang="en-US" dirty="0"/>
              <a:t>    s +=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</a:t>
            </a:r>
            <a:r>
              <a:rPr lang="en-US" dirty="0"/>
              <a:t> += 1</a:t>
            </a:r>
          </a:p>
          <a:p>
            <a:pPr lvl="4"/>
            <a:r>
              <a:rPr lang="en-US" dirty="0"/>
              <a:t>print(s)</a:t>
            </a:r>
          </a:p>
          <a:p>
            <a:pPr lvl="4"/>
            <a:endParaRPr lang="en-US" dirty="0"/>
          </a:p>
          <a:p>
            <a:r>
              <a:rPr lang="en-US" dirty="0" err="1"/>
              <a:t>Vypisuje</a:t>
            </a:r>
            <a:r>
              <a:rPr lang="en-US" dirty="0"/>
              <a:t> 55</a:t>
            </a:r>
          </a:p>
          <a:p>
            <a:pPr lvl="1"/>
            <a:r>
              <a:rPr lang="en-US" dirty="0" err="1"/>
              <a:t>Sou</a:t>
            </a:r>
            <a:r>
              <a:rPr lang="cs-CZ" dirty="0"/>
              <a:t>čet čísel v poli</a:t>
            </a:r>
            <a:endParaRPr lang="en-US" dirty="0"/>
          </a:p>
          <a:p>
            <a:pPr lvl="2"/>
            <a:r>
              <a:rPr lang="cs-CZ" dirty="0"/>
              <a:t>Opravdový </a:t>
            </a:r>
            <a:r>
              <a:rPr lang="en-US" dirty="0" err="1"/>
              <a:t>Pythonista</a:t>
            </a:r>
            <a:r>
              <a:rPr lang="en-US" dirty="0"/>
              <a:t> by to </a:t>
            </a:r>
            <a:r>
              <a:rPr lang="en-US" dirty="0" err="1"/>
              <a:t>samoz</a:t>
            </a:r>
            <a:r>
              <a:rPr lang="cs-CZ" dirty="0"/>
              <a:t>řejmě napsal jinak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C?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(”%d\n”,</a:t>
            </a:r>
            <a:r>
              <a:rPr lang="cs-CZ" dirty="0"/>
              <a:t> </a:t>
            </a:r>
            <a:r>
              <a:rPr lang="en-US" dirty="0"/>
              <a:t>s);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913434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C?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  <a:p>
            <a:pPr lvl="1"/>
            <a:r>
              <a:rPr lang="cs-CZ" dirty="0"/>
              <a:t>C</a:t>
            </a:r>
            <a:r>
              <a:rPr lang="en-US" dirty="0" err="1"/>
              <a:t>ykl</a:t>
            </a:r>
            <a:r>
              <a:rPr lang="cs-CZ" dirty="0"/>
              <a:t>í navždy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1"/>
            <a:r>
              <a:rPr lang="cs-CZ" dirty="0"/>
              <a:t>Pythonisti v C: Vždy pište složené závorky za if/while/for</a:t>
            </a:r>
          </a:p>
          <a:p>
            <a:pPr lvl="2"/>
            <a:r>
              <a:rPr lang="cs-CZ" dirty="0"/>
              <a:t>ikdyby tam zatím byl jen jeden příkaz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3917959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>
                <a:solidFill>
                  <a:schemeClr val="accent1"/>
                </a:solidFill>
              </a:rPr>
              <a:t>++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1"/>
            <a:r>
              <a:rPr lang="en-US" dirty="0"/>
              <a:t>For</a:t>
            </a:r>
            <a:r>
              <a:rPr lang="cs-CZ" dirty="0"/>
              <a:t>-</a:t>
            </a:r>
            <a:r>
              <a:rPr lang="en-US" dirty="0" err="1"/>
              <a:t>cyklus</a:t>
            </a:r>
            <a:r>
              <a:rPr lang="en-US" dirty="0"/>
              <a:t> je </a:t>
            </a:r>
            <a:r>
              <a:rPr lang="cs-CZ" dirty="0"/>
              <a:t>jen </a:t>
            </a:r>
            <a:r>
              <a:rPr lang="en-US" dirty="0" err="1"/>
              <a:t>zkratka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while s </a:t>
            </a:r>
            <a:r>
              <a:rPr lang="en-US" dirty="0" err="1"/>
              <a:t>inicializac</a:t>
            </a:r>
            <a:r>
              <a:rPr lang="cs-CZ" dirty="0"/>
              <a:t>í a aktualizací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 = 0</a:t>
            </a:r>
            <a:r>
              <a:rPr lang="en-US" dirty="0"/>
              <a:t>; </a:t>
            </a:r>
            <a:r>
              <a:rPr lang="en-US" dirty="0" err="1"/>
              <a:t>i</a:t>
            </a:r>
            <a:r>
              <a:rPr lang="en-US" dirty="0"/>
              <a:t> &lt; 10; </a:t>
            </a:r>
            <a:r>
              <a:rPr lang="en-US" dirty="0">
                <a:solidFill>
                  <a:schemeClr val="accent1"/>
                </a:solidFill>
              </a:rPr>
              <a:t>++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311305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/>
              <a:t>Číslo vyskytující se v programu víckrát je poukázka na problém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  // </a:t>
            </a:r>
            <a:r>
              <a:rPr lang="cs-CZ" dirty="0"/>
              <a:t>deset je moc, devet staci</a:t>
            </a:r>
            <a:endParaRPr lang="en-US" dirty="0"/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a[</a:t>
            </a:r>
            <a:r>
              <a:rPr lang="cs-CZ" dirty="0">
                <a:solidFill>
                  <a:schemeClr val="accent1"/>
                </a:solidFill>
              </a:rPr>
              <a:t>9</a:t>
            </a:r>
            <a:r>
              <a:rPr lang="en-US" dirty="0"/>
              <a:t>] = {1,2,3,4,5,6,7,8,9};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cs-CZ" dirty="0"/>
              <a:t>    // ale tady jsme zapomneli desitku</a:t>
            </a:r>
            <a:endParaRPr lang="en-US" dirty="0"/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>
                <a:solidFill>
                  <a:schemeClr val="accent1"/>
                </a:solidFill>
              </a:rPr>
              <a:t>10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Pojmenujte všechny konstanty</a:t>
            </a:r>
          </a:p>
          <a:p>
            <a:pPr lvl="2"/>
            <a:r>
              <a:rPr lang="cs-CZ" dirty="0"/>
              <a:t>Kromě </a:t>
            </a:r>
            <a:r>
              <a:rPr lang="en-US" dirty="0"/>
              <a:t>0 a 1</a:t>
            </a:r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// deset je moc, devet staci</a:t>
            </a:r>
          </a:p>
          <a:p>
            <a:pPr lvl="4"/>
            <a:r>
              <a:rPr lang="cs-CZ" dirty="0"/>
              <a:t>    </a:t>
            </a:r>
            <a:r>
              <a:rPr lang="cs-CZ" dirty="0">
                <a:solidFill>
                  <a:schemeClr val="accent1"/>
                </a:solidFill>
              </a:rPr>
              <a:t>static</a:t>
            </a:r>
            <a:r>
              <a:rPr lang="cs-CZ" dirty="0"/>
              <a:t> </a:t>
            </a:r>
            <a:r>
              <a:rPr lang="cs-CZ" dirty="0">
                <a:solidFill>
                  <a:schemeClr val="accent1"/>
                </a:solidFill>
              </a:rPr>
              <a:t>constexpr</a:t>
            </a:r>
            <a:r>
              <a:rPr lang="cs-CZ" dirty="0"/>
              <a:t> int N </a:t>
            </a:r>
            <a:r>
              <a:rPr lang="en-US" dirty="0"/>
              <a:t>= 9;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a[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] = {1,2,3,4,5,6,7,8,9};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  <a:endParaRPr lang="cs-CZ" dirty="0"/>
          </a:p>
          <a:p>
            <a:pPr lvl="1"/>
            <a:r>
              <a:rPr lang="cs-CZ" dirty="0"/>
              <a:t>Tuto formu hlavičky for-cyklu si zapamatujte – je nejčastější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45850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cs-CZ" dirty="0"/>
              <a:t>Číslo vyskytující se v programu víckrát je poukázka na problém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get_something</a:t>
            </a:r>
            <a:r>
              <a:rPr lang="en-US" dirty="0"/>
              <a:t>() { /*...*/ }</a:t>
            </a:r>
          </a:p>
          <a:p>
            <a:pPr lvl="4"/>
            <a:r>
              <a:rPr lang="en-US" dirty="0"/>
              <a:t>v</a:t>
            </a:r>
            <a:r>
              <a:rPr lang="cs-CZ" dirty="0"/>
              <a:t>oid </a:t>
            </a:r>
            <a:r>
              <a:rPr lang="en-US" dirty="0" err="1"/>
              <a:t>wait_for_something</a:t>
            </a:r>
            <a:r>
              <a:rPr lang="en-US" dirty="0"/>
              <a:t>() 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state = 0;</a:t>
            </a:r>
          </a:p>
          <a:p>
            <a:pPr lvl="4"/>
            <a:r>
              <a:rPr lang="en-US" dirty="0"/>
              <a:t>  for (;;) { 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x = </a:t>
            </a:r>
            <a:r>
              <a:rPr lang="en-US" dirty="0" err="1"/>
              <a:t>get_something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  if ( state == 0 &amp;&amp; x == 2 ) {</a:t>
            </a:r>
          </a:p>
          <a:p>
            <a:pPr lvl="4"/>
            <a:r>
              <a:rPr lang="en-US" dirty="0"/>
              <a:t>      state = 2;</a:t>
            </a:r>
          </a:p>
          <a:p>
            <a:pPr lvl="4"/>
            <a:r>
              <a:rPr lang="en-US" dirty="0"/>
              <a:t>    } else if ( state == 1 &amp;&amp; x == 0 ) {        </a:t>
            </a:r>
          </a:p>
          <a:p>
            <a:pPr lvl="4"/>
            <a:r>
              <a:rPr lang="en-US" dirty="0"/>
              <a:t>      break;</a:t>
            </a:r>
          </a:p>
          <a:p>
            <a:pPr lvl="4"/>
            <a:r>
              <a:rPr lang="en-US" dirty="0"/>
              <a:t>	  } else if ( x == 1 ) {</a:t>
            </a:r>
          </a:p>
          <a:p>
            <a:pPr lvl="4"/>
            <a:r>
              <a:rPr lang="en-US" dirty="0"/>
              <a:t>      state = 1;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}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cs-CZ" dirty="0"/>
              <a:t>Jak dlouho si budete pamatovat, co ta čísla znamenají</a:t>
            </a:r>
          </a:p>
          <a:p>
            <a:pPr lvl="2"/>
            <a:r>
              <a:rPr lang="cs-CZ" dirty="0"/>
              <a:t>Totéž číslo navíc označuje různé věci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err="1"/>
              <a:t>Pou</a:t>
            </a:r>
            <a:r>
              <a:rPr lang="cs-CZ" dirty="0"/>
              <a:t>žívejte výčtové typy</a:t>
            </a:r>
            <a:endParaRPr lang="en-US" dirty="0"/>
          </a:p>
          <a:p>
            <a:pPr lvl="4"/>
            <a:r>
              <a:rPr lang="en-US" dirty="0" err="1">
                <a:solidFill>
                  <a:schemeClr val="accent1"/>
                </a:solidFill>
              </a:rPr>
              <a:t>enum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>
                <a:solidFill>
                  <a:schemeClr val="accent1"/>
                </a:solidFill>
              </a:rPr>
              <a:t> { I_LOW, I_MED, I_HIGH }; </a:t>
            </a:r>
          </a:p>
          <a:p>
            <a:pPr lvl="4"/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/>
              <a:t> </a:t>
            </a:r>
            <a:r>
              <a:rPr lang="en-US" dirty="0" err="1"/>
              <a:t>get_something</a:t>
            </a:r>
            <a:r>
              <a:rPr lang="en-US" dirty="0"/>
              <a:t>() { /*...*/ }</a:t>
            </a:r>
          </a:p>
          <a:p>
            <a:pPr lvl="4"/>
            <a:r>
              <a:rPr lang="en-US" dirty="0"/>
              <a:t>v</a:t>
            </a:r>
            <a:r>
              <a:rPr lang="cs-CZ" dirty="0"/>
              <a:t>oid </a:t>
            </a:r>
            <a:r>
              <a:rPr lang="en-US" dirty="0" err="1"/>
              <a:t>wait_for_something</a:t>
            </a:r>
            <a:r>
              <a:rPr lang="en-US" dirty="0"/>
              <a:t>() {</a:t>
            </a:r>
          </a:p>
          <a:p>
            <a:pPr lvl="4"/>
            <a:r>
              <a:rPr lang="en-US" dirty="0">
                <a:solidFill>
                  <a:schemeClr val="accent1"/>
                </a:solidFill>
              </a:rPr>
              <a:t>  </a:t>
            </a:r>
            <a:r>
              <a:rPr lang="en-US" dirty="0" err="1">
                <a:solidFill>
                  <a:schemeClr val="accent1"/>
                </a:solidFill>
              </a:rPr>
              <a:t>enum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state_t</a:t>
            </a:r>
            <a:r>
              <a:rPr lang="en-US" dirty="0">
                <a:solidFill>
                  <a:schemeClr val="accent1"/>
                </a:solidFill>
              </a:rPr>
              <a:t> { S_INIT, S_FINAL, S_OPEN };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state_t</a:t>
            </a:r>
            <a:r>
              <a:rPr lang="en-US" dirty="0"/>
              <a:t> state=S_INIT;</a:t>
            </a:r>
          </a:p>
          <a:p>
            <a:pPr lvl="4"/>
            <a:r>
              <a:rPr lang="en-US" dirty="0"/>
              <a:t>  for (;;) { </a:t>
            </a:r>
          </a:p>
          <a:p>
            <a:pPr lvl="4"/>
            <a:r>
              <a:rPr lang="en-US" dirty="0"/>
              <a:t>    </a:t>
            </a:r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/>
              <a:t> x=</a:t>
            </a:r>
            <a:r>
              <a:rPr lang="en-US" dirty="0" err="1"/>
              <a:t>get_something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  if (state==</a:t>
            </a:r>
            <a:r>
              <a:rPr lang="en-US" dirty="0">
                <a:solidFill>
                  <a:schemeClr val="accent1"/>
                </a:solidFill>
              </a:rPr>
              <a:t>S_INIT</a:t>
            </a:r>
            <a:r>
              <a:rPr lang="en-US" dirty="0"/>
              <a:t> &amp;&amp; x==</a:t>
            </a:r>
            <a:r>
              <a:rPr lang="en-US" dirty="0">
                <a:solidFill>
                  <a:schemeClr val="accent1"/>
                </a:solidFill>
              </a:rPr>
              <a:t>I_HIGH</a:t>
            </a:r>
            <a:r>
              <a:rPr lang="en-US" dirty="0"/>
              <a:t>) {</a:t>
            </a:r>
          </a:p>
          <a:p>
            <a:pPr lvl="4"/>
            <a:r>
              <a:rPr lang="en-US" dirty="0"/>
              <a:t>      state=</a:t>
            </a:r>
            <a:r>
              <a:rPr lang="en-US" dirty="0">
                <a:solidFill>
                  <a:schemeClr val="accent1"/>
                </a:solidFill>
              </a:rPr>
              <a:t>S_OPEN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    } else if (state==</a:t>
            </a:r>
            <a:r>
              <a:rPr lang="en-US" dirty="0">
                <a:solidFill>
                  <a:schemeClr val="accent1"/>
                </a:solidFill>
              </a:rPr>
              <a:t>S_FINAL</a:t>
            </a:r>
            <a:r>
              <a:rPr lang="en-US" dirty="0"/>
              <a:t> &amp;&amp; x==</a:t>
            </a:r>
            <a:r>
              <a:rPr lang="en-US" dirty="0">
                <a:solidFill>
                  <a:schemeClr val="accent1"/>
                </a:solidFill>
              </a:rPr>
              <a:t>I_LOW</a:t>
            </a:r>
            <a:r>
              <a:rPr lang="en-US" dirty="0"/>
              <a:t>) {        </a:t>
            </a:r>
          </a:p>
          <a:p>
            <a:pPr lvl="4"/>
            <a:r>
              <a:rPr lang="en-US" dirty="0"/>
              <a:t>      break;</a:t>
            </a:r>
          </a:p>
          <a:p>
            <a:pPr lvl="4"/>
            <a:r>
              <a:rPr lang="en-US" dirty="0"/>
              <a:t>    } else if (x==</a:t>
            </a:r>
            <a:r>
              <a:rPr lang="en-US" dirty="0">
                <a:solidFill>
                  <a:schemeClr val="accent1"/>
                </a:solidFill>
              </a:rPr>
              <a:t>I_MED</a:t>
            </a:r>
            <a:r>
              <a:rPr lang="en-US" dirty="0"/>
              <a:t>) {</a:t>
            </a:r>
          </a:p>
          <a:p>
            <a:pPr lvl="4"/>
            <a:r>
              <a:rPr lang="en-US" dirty="0"/>
              <a:t>      state=</a:t>
            </a:r>
            <a:r>
              <a:rPr lang="en-US" dirty="0">
                <a:solidFill>
                  <a:schemeClr val="accent1"/>
                </a:solidFill>
              </a:rPr>
              <a:t>S_FINAL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}</a:t>
            </a:r>
          </a:p>
          <a:p>
            <a:pPr lvl="4"/>
            <a:r>
              <a:rPr lang="en-US" dirty="0"/>
              <a:t>}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16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080205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Domácí úloha 1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Tepl</a:t>
            </a:r>
            <a:r>
              <a:rPr lang="cs-CZ" dirty="0" err="1"/>
              <a:t>oměr</a:t>
            </a:r>
            <a:endParaRPr lang="en-US" dirty="0"/>
          </a:p>
          <a:p>
            <a:pPr lvl="1"/>
            <a:r>
              <a:rPr lang="cs-CZ" dirty="0"/>
              <a:t>Periodicky „měří“ teplotu</a:t>
            </a:r>
          </a:p>
          <a:p>
            <a:pPr lvl="2"/>
            <a:r>
              <a:rPr lang="cs-CZ" dirty="0"/>
              <a:t>Ve skutečnosti hodnoty zadány najednou v poli </a:t>
            </a:r>
            <a:r>
              <a:rPr lang="cs-CZ" dirty="0" err="1">
                <a:latin typeface="Consolas" panose="020B0609020204030204" pitchFamily="49" charset="0"/>
              </a:rPr>
              <a:t>temperatures</a:t>
            </a:r>
            <a:endParaRPr lang="cs-CZ" dirty="0">
              <a:latin typeface="Consolas" panose="020B0609020204030204" pitchFamily="49" charset="0"/>
            </a:endParaRPr>
          </a:p>
          <a:p>
            <a:pPr lvl="1"/>
            <a:r>
              <a:rPr lang="cs-CZ" dirty="0"/>
              <a:t>Zobrazit jako graf (v textovém režimu)</a:t>
            </a:r>
          </a:p>
          <a:p>
            <a:pPr lvl="2"/>
            <a:r>
              <a:rPr lang="cs-CZ" dirty="0"/>
              <a:t>Svislá osa – čas, tj. pozice v poli, nejstarší (začátek pole) nahoře</a:t>
            </a:r>
          </a:p>
          <a:p>
            <a:pPr lvl="2"/>
            <a:r>
              <a:rPr lang="cs-CZ" dirty="0"/>
              <a:t>Vodorovná osa – teplota, 1 stupeň </a:t>
            </a:r>
            <a:r>
              <a:rPr lang="en-US" dirty="0"/>
              <a:t>=</a:t>
            </a:r>
            <a:r>
              <a:rPr lang="cs-CZ" dirty="0"/>
              <a:t> 1 znak</a:t>
            </a:r>
            <a:endParaRPr lang="en-US" dirty="0"/>
          </a:p>
          <a:p>
            <a:pPr lvl="1"/>
            <a:r>
              <a:rPr lang="cs-CZ" dirty="0"/>
              <a:t>Teplota 0 vyznačena svislou osou složenou ze znaků</a:t>
            </a:r>
            <a:r>
              <a:rPr lang="en-US" dirty="0"/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endParaRPr lang="en-US" dirty="0"/>
          </a:p>
          <a:p>
            <a:pPr lvl="1"/>
            <a:r>
              <a:rPr lang="cs-CZ" dirty="0"/>
              <a:t>Naměřené hodnoty zobrazeny řadou znaků *</a:t>
            </a:r>
          </a:p>
          <a:p>
            <a:pPr lvl="2"/>
            <a:r>
              <a:rPr lang="cs-CZ" dirty="0"/>
              <a:t>Na správnou stranu od svislé osy</a:t>
            </a:r>
          </a:p>
          <a:p>
            <a:pPr lvl="2"/>
            <a:r>
              <a:rPr lang="cs-CZ" dirty="0"/>
              <a:t>Teplota 0 nebude mít žádnou *</a:t>
            </a:r>
            <a:endParaRPr lang="en-US" dirty="0"/>
          </a:p>
          <a:p>
            <a:pPr lvl="1"/>
            <a:r>
              <a:rPr lang="cs-CZ" dirty="0"/>
              <a:t>Některá měření se „nepovedla“</a:t>
            </a:r>
            <a:endParaRPr lang="en-US" dirty="0"/>
          </a:p>
          <a:p>
            <a:pPr lvl="2"/>
            <a:r>
              <a:rPr lang="cs-CZ" dirty="0"/>
              <a:t>Vyznačeno konstantou </a:t>
            </a:r>
            <a:r>
              <a:rPr lang="cs-CZ" dirty="0" err="1">
                <a:latin typeface="Consolas" panose="020B0609020204030204" pitchFamily="49" charset="0"/>
              </a:rPr>
              <a:t>no_value</a:t>
            </a:r>
            <a:r>
              <a:rPr lang="cs-CZ" dirty="0">
                <a:latin typeface="Consolas" panose="020B0609020204030204" pitchFamily="49" charset="0"/>
              </a:rPr>
              <a:t> </a:t>
            </a:r>
            <a:r>
              <a:rPr lang="cs-CZ" dirty="0"/>
              <a:t>místo aktuální hodnoty</a:t>
            </a:r>
          </a:p>
          <a:p>
            <a:pPr lvl="2"/>
            <a:r>
              <a:rPr lang="cs-CZ" dirty="0"/>
              <a:t>Při zobrazení zopakovat poslední platnou hodnotu</a:t>
            </a:r>
            <a:r>
              <a:rPr lang="en-US" dirty="0"/>
              <a:t> (</a:t>
            </a:r>
            <a:r>
              <a:rPr lang="cs-CZ" dirty="0"/>
              <a:t>pokud taková není, 0</a:t>
            </a:r>
            <a:r>
              <a:rPr lang="en-US" dirty="0"/>
              <a:t>)</a:t>
            </a:r>
            <a:endParaRPr lang="en-US" sz="600" dirty="0"/>
          </a:p>
          <a:p>
            <a:pPr lvl="2"/>
            <a:endParaRPr lang="en-US" sz="900" dirty="0"/>
          </a:p>
          <a:p>
            <a:pPr marL="294894" lvl="1" indent="0">
              <a:buNone/>
            </a:pPr>
            <a:r>
              <a:rPr lang="en-US" sz="135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constexpr</a:t>
            </a:r>
            <a:r>
              <a:rPr lang="en-US" sz="135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5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no_value</a:t>
            </a:r>
            <a:r>
              <a:rPr lang="en-US" sz="135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-999;</a:t>
            </a:r>
          </a:p>
          <a:p>
            <a:pPr marL="294894" lvl="1" indent="0">
              <a:buNone/>
            </a:pPr>
            <a:r>
              <a:rPr lang="en-US" sz="135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50" b="1" dirty="0">
                <a:latin typeface="Courier New" panose="02070309020205020404" pitchFamily="49" charset="0"/>
                <a:cs typeface="Courier New" panose="02070309020205020404" pitchFamily="49" charset="0"/>
              </a:rPr>
              <a:t> temp</a:t>
            </a:r>
            <a:r>
              <a:rPr lang="cs-CZ" sz="13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erature</a:t>
            </a:r>
            <a:r>
              <a:rPr lang="en-US" sz="1350" b="1" dirty="0">
                <a:latin typeface="Courier New" panose="02070309020205020404" pitchFamily="49" charset="0"/>
                <a:cs typeface="Courier New" panose="02070309020205020404" pitchFamily="49" charset="0"/>
              </a:rPr>
              <a:t>s[] = { 10, 9, </a:t>
            </a:r>
            <a:r>
              <a:rPr lang="en-US" sz="13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no_value</a:t>
            </a:r>
            <a:r>
              <a:rPr lang="en-US" sz="1350" b="1" dirty="0">
                <a:latin typeface="Courier New" panose="02070309020205020404" pitchFamily="49" charset="0"/>
                <a:cs typeface="Courier New" panose="02070309020205020404" pitchFamily="49" charset="0"/>
              </a:rPr>
              <a:t>, 7, </a:t>
            </a:r>
            <a:r>
              <a:rPr lang="en-US" sz="13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no_value</a:t>
            </a:r>
            <a:r>
              <a:rPr lang="en-US" sz="135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no_value</a:t>
            </a:r>
            <a:r>
              <a:rPr lang="en-US" sz="1350" b="1" dirty="0">
                <a:latin typeface="Courier New" panose="02070309020205020404" pitchFamily="49" charset="0"/>
                <a:cs typeface="Courier New" panose="02070309020205020404" pitchFamily="49" charset="0"/>
              </a:rPr>
              <a:t>, 1 };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19. 2. 2024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  <p:grpSp>
        <p:nvGrpSpPr>
          <p:cNvPr id="14" name="Group 13"/>
          <p:cNvGrpSpPr/>
          <p:nvPr/>
        </p:nvGrpSpPr>
        <p:grpSpPr>
          <a:xfrm>
            <a:off x="7092280" y="3429000"/>
            <a:ext cx="1682323" cy="1015663"/>
            <a:chOff x="5869044" y="2412708"/>
            <a:chExt cx="2243097" cy="1354217"/>
          </a:xfrm>
        </p:grpSpPr>
        <p:sp>
          <p:nvSpPr>
            <p:cNvPr id="7" name="TextBox 6"/>
            <p:cNvSpPr txBox="1"/>
            <p:nvPr/>
          </p:nvSpPr>
          <p:spPr>
            <a:xfrm>
              <a:off x="6417148" y="2412708"/>
              <a:ext cx="1237945" cy="13542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|****</a:t>
              </a:r>
            </a:p>
            <a:p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|**</a:t>
              </a:r>
            </a:p>
            <a:p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|</a:t>
              </a:r>
            </a:p>
            <a:p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*|</a:t>
              </a:r>
            </a:p>
            <a:p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***|</a:t>
              </a:r>
            </a:p>
          </p:txBody>
        </p:sp>
        <p:sp>
          <p:nvSpPr>
            <p:cNvPr id="8" name="Rounded Rectangular Callout 7"/>
            <p:cNvSpPr/>
            <p:nvPr/>
          </p:nvSpPr>
          <p:spPr>
            <a:xfrm>
              <a:off x="7680093" y="2412708"/>
              <a:ext cx="432048" cy="288032"/>
            </a:xfrm>
            <a:prstGeom prst="wedgeRoundRectCallout">
              <a:avLst>
                <a:gd name="adj1" fmla="val -91804"/>
                <a:gd name="adj2" fmla="val -8950"/>
                <a:gd name="adj3" fmla="val 1666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/>
                <a:t>4</a:t>
              </a:r>
            </a:p>
          </p:txBody>
        </p:sp>
        <p:sp>
          <p:nvSpPr>
            <p:cNvPr id="9" name="Rounded Rectangular Callout 8"/>
            <p:cNvSpPr/>
            <p:nvPr/>
          </p:nvSpPr>
          <p:spPr>
            <a:xfrm>
              <a:off x="7273272" y="2930410"/>
              <a:ext cx="432048" cy="294201"/>
            </a:xfrm>
            <a:prstGeom prst="wedgeRoundRectCallout">
              <a:avLst>
                <a:gd name="adj1" fmla="val -99791"/>
                <a:gd name="adj2" fmla="val 35"/>
                <a:gd name="adj3" fmla="val 1666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/>
                <a:t>0</a:t>
              </a:r>
            </a:p>
          </p:txBody>
        </p:sp>
        <p:sp>
          <p:nvSpPr>
            <p:cNvPr id="10" name="Rounded Rectangular Callout 9"/>
            <p:cNvSpPr/>
            <p:nvPr/>
          </p:nvSpPr>
          <p:spPr>
            <a:xfrm>
              <a:off x="5869044" y="3333363"/>
              <a:ext cx="432048" cy="294201"/>
            </a:xfrm>
            <a:prstGeom prst="wedgeRoundRectCallout">
              <a:avLst>
                <a:gd name="adj1" fmla="val 91886"/>
                <a:gd name="adj2" fmla="val 17628"/>
                <a:gd name="adj3" fmla="val 1666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/>
                <a:t>-3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311222" y="5949283"/>
            <a:ext cx="2685351" cy="510083"/>
            <a:chOff x="4155488" y="6799694"/>
            <a:chExt cx="3580468" cy="680110"/>
          </a:xfrm>
        </p:grpSpPr>
        <p:sp>
          <p:nvSpPr>
            <p:cNvPr id="12" name="TextBox 11"/>
            <p:cNvSpPr txBox="1"/>
            <p:nvPr/>
          </p:nvSpPr>
          <p:spPr>
            <a:xfrm>
              <a:off x="4155488" y="7079695"/>
              <a:ext cx="358046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{ 10, 9, 9, 7, 7, 7, 1 }</a:t>
              </a:r>
            </a:p>
          </p:txBody>
        </p:sp>
        <p:sp>
          <p:nvSpPr>
            <p:cNvPr id="13" name="Down Arrow 12"/>
            <p:cNvSpPr/>
            <p:nvPr/>
          </p:nvSpPr>
          <p:spPr>
            <a:xfrm>
              <a:off x="5729698" y="6799694"/>
              <a:ext cx="216024" cy="2189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71987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C198-4EC1-F8DE-7FAA-C2A07FA26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Domácí úloha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657F1-9280-8CC9-7A12-20C59F857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540" y="908720"/>
            <a:ext cx="7886700" cy="4514899"/>
          </a:xfrm>
        </p:spPr>
        <p:txBody>
          <a:bodyPr>
            <a:noAutofit/>
          </a:bodyPr>
          <a:lstStyle/>
          <a:p>
            <a:pPr lvl="1"/>
            <a:r>
              <a:rPr lang="cs-CZ" dirty="0"/>
              <a:t>Čtěte pečlivě instrukce v </a:t>
            </a:r>
            <a:r>
              <a:rPr lang="en-US" dirty="0" err="1"/>
              <a:t>ReCodEx</a:t>
            </a:r>
            <a:r>
              <a:rPr lang="cs-CZ" dirty="0"/>
              <a:t>u</a:t>
            </a:r>
            <a:endParaRPr lang="en-US" dirty="0"/>
          </a:p>
          <a:p>
            <a:pPr lvl="2"/>
            <a:r>
              <a:rPr lang="cs-CZ" dirty="0"/>
              <a:t>Data jsou definována jako konstanty v</a:t>
            </a:r>
            <a:r>
              <a:rPr lang="en-US" dirty="0"/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temps.h</a:t>
            </a:r>
            <a:endParaRPr lang="en-US" dirty="0"/>
          </a:p>
          <a:p>
            <a:pPr lvl="3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temperatures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no_value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cs-CZ" dirty="0"/>
              <a:t>Ve vašem</a:t>
            </a:r>
            <a:r>
              <a:rPr lang="en-US" dirty="0"/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cpp</a:t>
            </a:r>
            <a:r>
              <a:rPr lang="en-US" dirty="0"/>
              <a:t> </a:t>
            </a:r>
            <a:r>
              <a:rPr lang="cs-CZ" dirty="0"/>
              <a:t>souboru musí být direktiva</a:t>
            </a:r>
            <a:br>
              <a:rPr lang="cs-CZ" dirty="0"/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temps.h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lvl="3"/>
            <a:r>
              <a:rPr lang="cs-CZ" dirty="0"/>
              <a:t>Do </a:t>
            </a:r>
            <a:r>
              <a:rPr lang="cs-CZ" dirty="0" err="1"/>
              <a:t>recodexu</a:t>
            </a:r>
            <a:r>
              <a:rPr lang="cs-CZ" dirty="0"/>
              <a:t> vkládejte pouze</a:t>
            </a:r>
            <a:r>
              <a:rPr lang="en-US" dirty="0"/>
              <a:t> .</a:t>
            </a:r>
            <a:r>
              <a:rPr lang="en-US" dirty="0" err="1"/>
              <a:t>cpp</a:t>
            </a:r>
            <a:r>
              <a:rPr lang="en-US" dirty="0"/>
              <a:t> </a:t>
            </a:r>
            <a:r>
              <a:rPr lang="cs-CZ" dirty="0"/>
              <a:t>soubor</a:t>
            </a:r>
            <a:r>
              <a:rPr lang="en-US" dirty="0"/>
              <a:t>, </a:t>
            </a:r>
            <a:r>
              <a:rPr lang="cs-CZ" dirty="0" err="1"/>
              <a:t>temps</a:t>
            </a:r>
            <a:r>
              <a:rPr lang="en-US" dirty="0"/>
              <a:t>.h </a:t>
            </a:r>
            <a:r>
              <a:rPr lang="cs-CZ" dirty="0"/>
              <a:t>už v </a:t>
            </a:r>
            <a:r>
              <a:rPr lang="cs-CZ" dirty="0" err="1"/>
              <a:t>recodexu</a:t>
            </a:r>
            <a:r>
              <a:rPr lang="cs-CZ" dirty="0"/>
              <a:t> je</a:t>
            </a:r>
            <a:endParaRPr lang="en-US" dirty="0"/>
          </a:p>
          <a:p>
            <a:pPr lvl="1"/>
            <a:endParaRPr lang="cs-CZ"/>
          </a:p>
          <a:p>
            <a:pPr lvl="1"/>
            <a:r>
              <a:rPr lang="cs-CZ"/>
              <a:t>Jak </a:t>
            </a:r>
            <a:r>
              <a:rPr lang="cs-CZ" dirty="0"/>
              <a:t>zjistíte délku pole?</a:t>
            </a:r>
            <a:endParaRPr lang="en-US" dirty="0"/>
          </a:p>
          <a:p>
            <a:pPr marL="342900" lvl="1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temps.h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cs-CZ" sz="135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lvl="1" indent="0">
              <a:buNone/>
            </a:pPr>
            <a:r>
              <a:rPr lang="cs-CZ" sz="1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constexpr</a:t>
            </a:r>
            <a:r>
              <a:rPr lang="cs-CZ" sz="1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(temp</a:t>
            </a:r>
            <a:r>
              <a:rPr lang="cs-CZ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erature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s) / </a:t>
            </a:r>
            <a:r>
              <a:rPr lang="en-US" sz="1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(temp</a:t>
            </a:r>
            <a:r>
              <a:rPr lang="cs-CZ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erature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s[0]);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E7780-2C98-BB2B-7CF9-824629A76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19. 2. 2024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1009-010C-C1D1-2916-724D56EA5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9945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Kvalita zdrojového kódu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5</a:t>
            </a:r>
            <a:r>
              <a:rPr lang="en-US" dirty="0"/>
              <a:t> </a:t>
            </a:r>
            <a:r>
              <a:rPr lang="cs-CZ" dirty="0"/>
              <a:t>neodpustitelných hříchů</a:t>
            </a:r>
          </a:p>
          <a:p>
            <a:pPr lvl="1"/>
            <a:r>
              <a:rPr lang="cs-CZ" dirty="0"/>
              <a:t>Nejvýznamnější prohřešky proti čitelnosti a udržovatelnosti kódu</a:t>
            </a:r>
          </a:p>
          <a:p>
            <a:pPr lvl="2"/>
            <a:r>
              <a:rPr lang="cs-CZ" dirty="0"/>
              <a:t>Existují nejen v C, ale téměř v každém programovacím jazyce</a:t>
            </a:r>
            <a:endParaRPr lang="en-US" dirty="0"/>
          </a:p>
          <a:p>
            <a:pPr lvl="1"/>
            <a:r>
              <a:rPr lang="cs-CZ" dirty="0"/>
              <a:t>Na každém cvičení vysvětlen jeden</a:t>
            </a:r>
          </a:p>
          <a:p>
            <a:pPr lvl="2"/>
            <a:r>
              <a:rPr lang="cs-CZ" dirty="0"/>
              <a:t>Můžete si je předem prostudovat na webu předmětu</a:t>
            </a:r>
          </a:p>
          <a:p>
            <a:pPr lvl="1"/>
            <a:r>
              <a:rPr lang="cs-CZ" dirty="0"/>
              <a:t>Trestány budou vždy od (i+1)-</a:t>
            </a:r>
            <a:r>
              <a:rPr lang="cs-CZ" dirty="0" err="1"/>
              <a:t>tého</a:t>
            </a:r>
            <a:r>
              <a:rPr lang="cs-CZ" dirty="0"/>
              <a:t> domácího úkolu</a:t>
            </a:r>
            <a:endParaRPr lang="en-US" dirty="0"/>
          </a:p>
          <a:p>
            <a:pPr lvl="2"/>
            <a:r>
              <a:rPr lang="cs-CZ" dirty="0"/>
              <a:t>Ztrátou možnosti získat za úlohu body</a:t>
            </a:r>
          </a:p>
          <a:p>
            <a:pPr lvl="2"/>
            <a:r>
              <a:rPr lang="cs-CZ" dirty="0"/>
              <a:t>Zelené kolečko můžete zachránit odevzdáním opravy</a:t>
            </a:r>
            <a:endParaRPr lang="en-US" dirty="0"/>
          </a:p>
          <a:p>
            <a:pPr lvl="2"/>
            <a:endParaRPr lang="en-US" dirty="0"/>
          </a:p>
          <a:p>
            <a:r>
              <a:rPr lang="cs-CZ" dirty="0"/>
              <a:t>Existuje i řada dalších způsobů, jak psát špatný kód</a:t>
            </a:r>
            <a:endParaRPr lang="en-US" dirty="0"/>
          </a:p>
          <a:p>
            <a:pPr lvl="1"/>
            <a:r>
              <a:rPr lang="cs-CZ" dirty="0"/>
              <a:t>Programátor se učí celý život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19. 2. 2024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2348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Neodpustitelný hřích č.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/>
              <a:t>Absence dekompozice</a:t>
            </a:r>
            <a:endParaRPr lang="en-US" dirty="0"/>
          </a:p>
          <a:p>
            <a:pPr lvl="1"/>
            <a:r>
              <a:rPr lang="cs-CZ" dirty="0"/>
              <a:t>Kód musí být vhodným způsobem rozdělen do funkcí/procedur</a:t>
            </a:r>
            <a:endParaRPr lang="en-US" dirty="0"/>
          </a:p>
          <a:p>
            <a:pPr lvl="2"/>
            <a:r>
              <a:rPr lang="cs-CZ" dirty="0"/>
              <a:t>Pokud je tatáž (nebo dostatečně podobná) funkcionalita potřeba vícekrát, nebo</a:t>
            </a:r>
            <a:endParaRPr lang="en-US" dirty="0"/>
          </a:p>
          <a:p>
            <a:pPr lvl="2"/>
            <a:r>
              <a:rPr lang="cs-CZ" dirty="0"/>
              <a:t>Pokud se kód stará o různé, nesouvisející věci, nebo</a:t>
            </a:r>
          </a:p>
          <a:p>
            <a:pPr lvl="3"/>
            <a:r>
              <a:rPr lang="cs-CZ" dirty="0"/>
              <a:t>Např. doplnění chybějících hodnot vs. zobrazení</a:t>
            </a:r>
            <a:endParaRPr lang="en-US" dirty="0"/>
          </a:p>
          <a:p>
            <a:pPr lvl="2"/>
            <a:r>
              <a:rPr lang="cs-CZ" dirty="0"/>
              <a:t>Pokud jde o rozhraní v programu, které chcete vysvětlit v dokumentaci, nebo</a:t>
            </a:r>
          </a:p>
          <a:p>
            <a:pPr lvl="3"/>
            <a:r>
              <a:rPr lang="cs-CZ" dirty="0"/>
              <a:t>V C++ je možno takové rozhraní (jakožto soubor funkcí) zabalit do třídy</a:t>
            </a:r>
          </a:p>
          <a:p>
            <a:pPr lvl="2"/>
            <a:r>
              <a:rPr lang="cs-CZ" dirty="0"/>
              <a:t>Pokud jde o velký a obtížně srozumitelný kus kódu</a:t>
            </a:r>
          </a:p>
          <a:p>
            <a:pPr lvl="1"/>
            <a:r>
              <a:rPr lang="cs-CZ" dirty="0"/>
              <a:t>Jak poznáte, že se dekompozice moc nepovedla?</a:t>
            </a:r>
            <a:endParaRPr lang="en-US" dirty="0"/>
          </a:p>
          <a:p>
            <a:pPr lvl="2"/>
            <a:r>
              <a:rPr lang="cs-CZ" dirty="0"/>
              <a:t>Kód se tím nezkrátil a nezpřehlednil</a:t>
            </a:r>
            <a:endParaRPr lang="en-US" dirty="0"/>
          </a:p>
          <a:p>
            <a:pPr lvl="2"/>
            <a:r>
              <a:rPr lang="cs-CZ" dirty="0"/>
              <a:t>Funkce mají příliš mnoho parametrů</a:t>
            </a:r>
          </a:p>
          <a:p>
            <a:pPr lvl="3"/>
            <a:r>
              <a:rPr lang="cs-CZ" dirty="0"/>
              <a:t>Nebo komunikují přes globální proměnné (to bude hřích č. 4)</a:t>
            </a:r>
            <a:endParaRPr lang="en-US" dirty="0"/>
          </a:p>
          <a:p>
            <a:pPr lvl="2"/>
            <a:r>
              <a:rPr lang="cs-CZ" dirty="0"/>
              <a:t>Nedokážete vymyslet výstižné jméno pro funkci</a:t>
            </a:r>
            <a:endParaRPr lang="en-US" dirty="0"/>
          </a:p>
          <a:p>
            <a:pPr lvl="1"/>
            <a:r>
              <a:rPr lang="cs-CZ" dirty="0"/>
              <a:t>Jak poznáte dobrou funkci?</a:t>
            </a:r>
            <a:endParaRPr lang="en-US" dirty="0"/>
          </a:p>
          <a:p>
            <a:pPr lvl="2"/>
            <a:r>
              <a:rPr lang="cs-CZ" dirty="0"/>
              <a:t>Slouží pouze jednomu účelu</a:t>
            </a:r>
          </a:p>
          <a:p>
            <a:pPr lvl="2"/>
            <a:r>
              <a:rPr lang="cs-CZ" dirty="0"/>
              <a:t>Nevyžaduje splnění příliš složitých podmínek pro korektní fungování</a:t>
            </a:r>
          </a:p>
          <a:p>
            <a:pPr lvl="2"/>
            <a:r>
              <a:rPr lang="cs-CZ" dirty="0"/>
              <a:t>Ideální funkce závisí pouze na parametrech, nemá žádné nečekané efekty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19. 2. 2024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2885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lang="cs-CZ" dirty="0"/>
              <a:t>Pole jako parametr</a:t>
            </a:r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adjust</a:t>
            </a:r>
            <a:r>
              <a:rPr lang="en-US" dirty="0"/>
              <a:t>(</a:t>
            </a:r>
            <a:r>
              <a:rPr lang="cs-CZ" dirty="0"/>
              <a:t>int * values, int psize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Pole se předává jako ukazatel </a:t>
            </a:r>
            <a:r>
              <a:rPr lang="en-US" dirty="0"/>
              <a:t>(</a:t>
            </a:r>
            <a:r>
              <a:rPr lang="en-US" dirty="0" err="1"/>
              <a:t>typu</a:t>
            </a:r>
            <a:r>
              <a:rPr lang="en-US" dirty="0"/>
              <a:t> </a:t>
            </a:r>
            <a:r>
              <a:rPr lang="en-US" dirty="0" err="1"/>
              <a:t>int</a:t>
            </a:r>
            <a:r>
              <a:rPr lang="en-US" dirty="0"/>
              <a:t>*)</a:t>
            </a:r>
            <a:r>
              <a:rPr lang="cs-CZ" dirty="0"/>
              <a:t> na první prvek</a:t>
            </a:r>
            <a:r>
              <a:rPr lang="en-US" dirty="0"/>
              <a:t> (</a:t>
            </a:r>
            <a:r>
              <a:rPr lang="en-US" dirty="0" err="1"/>
              <a:t>jinak</a:t>
            </a:r>
            <a:r>
              <a:rPr lang="en-US" dirty="0"/>
              <a:t> to v C </a:t>
            </a:r>
            <a:r>
              <a:rPr lang="en-US" dirty="0" err="1"/>
              <a:t>nejde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Touto formou se </a:t>
            </a:r>
            <a:r>
              <a:rPr lang="en-US" dirty="0"/>
              <a:t>ale </a:t>
            </a:r>
            <a:r>
              <a:rPr lang="cs-CZ" dirty="0"/>
              <a:t>nepředá jeho velikost, proto je třeba další parametr. Parametr psize zde již není konstanta, to ale nevadí (a umožňuje to volat compute na různě velká pole)</a:t>
            </a:r>
          </a:p>
          <a:p>
            <a:pPr lvl="3"/>
            <a:r>
              <a:rPr lang="cs-CZ" dirty="0"/>
              <a:t>Předání ukazatele na začátek se chová jako předání odkazem, samotné pole se nekopíruje – je to tak rychlejší a umožňuje to modifikovat obsah pole</a:t>
            </a:r>
            <a:endParaRPr lang="en-US" dirty="0"/>
          </a:p>
          <a:p>
            <a:pPr lvl="4"/>
            <a:r>
              <a:rPr lang="en-US" dirty="0"/>
              <a:t>{ for (int i=0; i&lt;</a:t>
            </a:r>
            <a:r>
              <a:rPr lang="en-US" dirty="0" err="1"/>
              <a:t>psize</a:t>
            </a:r>
            <a:r>
              <a:rPr lang="en-US" dirty="0"/>
              <a:t>; ++i )</a:t>
            </a:r>
          </a:p>
          <a:p>
            <a:pPr lvl="4"/>
            <a:r>
              <a:rPr lang="en-US" dirty="0"/>
              <a:t>    values[</a:t>
            </a:r>
            <a:r>
              <a:rPr lang="cs-CZ" dirty="0"/>
              <a:t>i</a:t>
            </a:r>
            <a:r>
              <a:rPr lang="en-US" dirty="0"/>
              <a:t>] = /*...*/; </a:t>
            </a:r>
          </a:p>
          <a:p>
            <a:pPr lvl="4"/>
            <a:r>
              <a:rPr lang="en-US" dirty="0"/>
              <a:t>}</a:t>
            </a:r>
          </a:p>
          <a:p>
            <a:pPr lvl="3"/>
            <a:r>
              <a:rPr lang="en-US" dirty="0" err="1"/>
              <a:t>Ukazatel</a:t>
            </a:r>
            <a:r>
              <a:rPr lang="en-US" dirty="0"/>
              <a:t> um</a:t>
            </a:r>
            <a:r>
              <a:rPr lang="cs-CZ" dirty="0"/>
              <a:t>í hranaté závorky. V tomto případě je jejich význam totožný s použitím závorek u pole</a:t>
            </a:r>
          </a:p>
          <a:p>
            <a:pPr lvl="4"/>
            <a:r>
              <a:rPr lang="en-US" dirty="0"/>
              <a:t>void print(</a:t>
            </a:r>
            <a:r>
              <a:rPr lang="cs-CZ" dirty="0"/>
              <a:t>const int * values, int psize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Pokud funkce pole jenom čte, je vhodné to signalizovat uvedením const v deklaraci parametru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pPr lvl="4"/>
            <a:r>
              <a:rPr lang="en-US" dirty="0"/>
              <a:t>#include "</a:t>
            </a:r>
            <a:r>
              <a:rPr lang="en-US" dirty="0" err="1"/>
              <a:t>temps.h</a:t>
            </a:r>
            <a:r>
              <a:rPr lang="en-US" dirty="0"/>
              <a:t>"</a:t>
            </a:r>
            <a:endParaRPr lang="cs-CZ" dirty="0"/>
          </a:p>
          <a:p>
            <a:pPr lvl="4"/>
            <a:r>
              <a:rPr lang="cs-CZ" dirty="0" err="1"/>
              <a:t>constexpr</a:t>
            </a:r>
            <a:r>
              <a:rPr lang="cs-CZ" dirty="0"/>
              <a:t> </a:t>
            </a:r>
            <a:r>
              <a:rPr lang="en-US" dirty="0"/>
              <a:t>int </a:t>
            </a:r>
            <a:r>
              <a:rPr lang="cs-CZ" dirty="0" err="1"/>
              <a:t>count</a:t>
            </a:r>
            <a:r>
              <a:rPr lang="en-US" dirty="0"/>
              <a:t> = </a:t>
            </a:r>
            <a:br>
              <a:rPr lang="cs-CZ" dirty="0"/>
            </a:br>
            <a:r>
              <a:rPr lang="en-US" dirty="0" err="1"/>
              <a:t>sizeof</a:t>
            </a:r>
            <a:r>
              <a:rPr lang="en-US" dirty="0"/>
              <a:t>(temp</a:t>
            </a:r>
            <a:r>
              <a:rPr lang="cs-CZ" dirty="0" err="1"/>
              <a:t>erature</a:t>
            </a:r>
            <a:r>
              <a:rPr lang="en-US" dirty="0"/>
              <a:t>s) / </a:t>
            </a:r>
            <a:r>
              <a:rPr lang="en-US" dirty="0" err="1"/>
              <a:t>sizeof</a:t>
            </a:r>
            <a:r>
              <a:rPr lang="en-US" dirty="0"/>
              <a:t>(temp</a:t>
            </a:r>
            <a:r>
              <a:rPr lang="cs-CZ" dirty="0" err="1"/>
              <a:t>erature</a:t>
            </a:r>
            <a:r>
              <a:rPr lang="en-US" dirty="0"/>
              <a:t>s[0]);</a:t>
            </a:r>
          </a:p>
          <a:p>
            <a:pPr lvl="4"/>
            <a:r>
              <a:rPr lang="en-US" dirty="0"/>
              <a:t>int main()</a:t>
            </a:r>
          </a:p>
          <a:p>
            <a:pPr lvl="4"/>
            <a:r>
              <a:rPr lang="en-US" dirty="0"/>
              <a:t>{ </a:t>
            </a:r>
            <a:endParaRPr lang="cs-CZ" dirty="0"/>
          </a:p>
          <a:p>
            <a:pPr lvl="4"/>
            <a:r>
              <a:rPr lang="cs-CZ" dirty="0"/>
              <a:t>  </a:t>
            </a:r>
            <a:r>
              <a:rPr lang="cs-CZ" dirty="0" err="1"/>
              <a:t>print</a:t>
            </a:r>
            <a:r>
              <a:rPr lang="en-US" dirty="0"/>
              <a:t>(</a:t>
            </a:r>
            <a:r>
              <a:rPr lang="cs-CZ" dirty="0" err="1"/>
              <a:t>temperatures</a:t>
            </a:r>
            <a:r>
              <a:rPr lang="cs-CZ" dirty="0"/>
              <a:t>, </a:t>
            </a:r>
            <a:r>
              <a:rPr lang="cs-CZ" dirty="0" err="1"/>
              <a:t>count</a:t>
            </a:r>
            <a:r>
              <a:rPr lang="en-US" dirty="0"/>
              <a:t>); </a:t>
            </a:r>
            <a:endParaRPr lang="cs-CZ" dirty="0"/>
          </a:p>
          <a:p>
            <a:pPr lvl="3"/>
            <a:r>
              <a:rPr lang="cs-CZ" dirty="0"/>
              <a:t>Proměnná typu pole se ve výraze chová jako ukazatel na svůj první prvek (dokonce i hranaté závorky aplikované na pole jsou definovány pomocí hranatých závorek aplikovaných na ukazatel)</a:t>
            </a:r>
            <a:endParaRPr lang="en-US" dirty="0"/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cs-CZ" dirty="0"/>
              <a:t>Vysvětlivky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constexpr</a:t>
            </a:r>
            <a:r>
              <a:rPr lang="cs-CZ" dirty="0"/>
              <a:t> znamená, že namísto proměnné přítomné za běhu programu jde o konstantu, kterou si spočítá překladač</a:t>
            </a:r>
          </a:p>
          <a:p>
            <a:pPr lvl="3"/>
            <a:r>
              <a:rPr lang="cs-CZ" dirty="0"/>
              <a:t>Pokud je konstanta deklarovaná uvnitř funkce nebo třídy, měla by mít navíc indikátor </a:t>
            </a:r>
            <a:r>
              <a:rPr lang="cs-CZ" dirty="0">
                <a:solidFill>
                  <a:srgbClr val="FF0000"/>
                </a:solidFill>
              </a:rPr>
              <a:t>static</a:t>
            </a:r>
            <a:endParaRPr lang="cs-CZ" dirty="0"/>
          </a:p>
          <a:p>
            <a:pPr lvl="3"/>
            <a:r>
              <a:rPr lang="cs-CZ" dirty="0">
                <a:solidFill>
                  <a:srgbClr val="FF0000"/>
                </a:solidFill>
              </a:rPr>
              <a:t>const</a:t>
            </a:r>
            <a:r>
              <a:rPr lang="cs-CZ" dirty="0"/>
              <a:t> znamená, že objekt existuje za běhu, nesmí ale být měněn. Používá se nejčastěji ve formě </a:t>
            </a:r>
            <a:r>
              <a:rPr lang="cs-CZ" dirty="0">
                <a:solidFill>
                  <a:srgbClr val="FF0000"/>
                </a:solidFill>
              </a:rPr>
              <a:t>const T * </a:t>
            </a:r>
            <a:r>
              <a:rPr lang="cs-CZ" dirty="0"/>
              <a:t>deklarující</a:t>
            </a:r>
            <a:r>
              <a:rPr lang="en-US" dirty="0"/>
              <a:t> </a:t>
            </a:r>
            <a:r>
              <a:rPr lang="cs-CZ" dirty="0"/>
              <a:t>ukazatel,</a:t>
            </a:r>
            <a:r>
              <a:rPr lang="en-US" dirty="0"/>
              <a:t> </a:t>
            </a:r>
            <a:r>
              <a:rPr lang="en-US" dirty="0" err="1"/>
              <a:t>kter</a:t>
            </a:r>
            <a:r>
              <a:rPr lang="cs-CZ" dirty="0"/>
              <a:t>ý nelze využít k modifikaci objektu, na který ukazuje (objekt sám const mít nemusí a může se tedy měnit jinudy)</a:t>
            </a:r>
          </a:p>
          <a:p>
            <a:pPr lvl="3"/>
            <a:r>
              <a:rPr lang="cs-CZ" dirty="0"/>
              <a:t>constexpr je konstrukce C++11, v čistém C je nahrazována </a:t>
            </a:r>
            <a:r>
              <a:rPr lang="en-US" dirty="0" err="1"/>
              <a:t>nej</a:t>
            </a:r>
            <a:r>
              <a:rPr lang="cs-CZ" dirty="0"/>
              <a:t>častěji makry (</a:t>
            </a:r>
            <a:r>
              <a:rPr lang="en-US" dirty="0"/>
              <a:t>#define</a:t>
            </a:r>
            <a:r>
              <a:rPr lang="cs-CZ" dirty="0"/>
              <a:t>)</a:t>
            </a:r>
          </a:p>
          <a:p>
            <a:pPr lvl="3"/>
            <a:r>
              <a:rPr lang="cs-CZ" dirty="0"/>
              <a:t>const v C slouží pouze jako nepovinná pomůcka k ochraně proti programátorským chybám. V C++ jde </a:t>
            </a:r>
            <a:r>
              <a:rPr lang="en-US" dirty="0"/>
              <a:t>o kl</a:t>
            </a:r>
            <a:r>
              <a:rPr lang="cs-CZ" dirty="0"/>
              <a:t>íčovou část jazyka, bez níž není možno některé situace vyřešit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Dekompozice – předávání parametrů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382972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8250C-E6D3-2AD0-D0E8-5F3EB1FDB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C43CE8-2A4E-9E83-E190-1AF83AACAEC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2"/>
            <a:r>
              <a:rPr lang="cs-CZ" dirty="0"/>
              <a:t>Pole jako parametr</a:t>
            </a:r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adjust</a:t>
            </a:r>
            <a:r>
              <a:rPr lang="en-US" dirty="0"/>
              <a:t>(</a:t>
            </a:r>
            <a:r>
              <a:rPr lang="cs-CZ" dirty="0"/>
              <a:t>int * values, int </a:t>
            </a:r>
            <a:r>
              <a:rPr lang="cs-CZ" dirty="0" err="1"/>
              <a:t>psize</a:t>
            </a:r>
            <a:r>
              <a:rPr lang="en-US" dirty="0"/>
              <a:t>);</a:t>
            </a:r>
            <a:endParaRPr lang="cs-CZ" dirty="0"/>
          </a:p>
          <a:p>
            <a:pPr lvl="2"/>
            <a:r>
              <a:rPr lang="cs-CZ" dirty="0"/>
              <a:t>Alternativní verze</a:t>
            </a:r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copy_and_adjust</a:t>
            </a:r>
            <a:r>
              <a:rPr lang="cs-CZ" dirty="0"/>
              <a:t>(</a:t>
            </a:r>
            <a:br>
              <a:rPr lang="cs-CZ" dirty="0"/>
            </a:br>
            <a:r>
              <a:rPr lang="cs-CZ" dirty="0" err="1"/>
              <a:t>int</a:t>
            </a:r>
            <a:r>
              <a:rPr lang="cs-CZ" dirty="0"/>
              <a:t> * </a:t>
            </a:r>
            <a:r>
              <a:rPr lang="cs-CZ" dirty="0" err="1"/>
              <a:t>out_values</a:t>
            </a:r>
            <a:r>
              <a:rPr lang="cs-CZ" dirty="0"/>
              <a:t>,</a:t>
            </a:r>
            <a:br>
              <a:rPr lang="cs-CZ" dirty="0"/>
            </a:br>
            <a:r>
              <a:rPr lang="cs-CZ" dirty="0" err="1"/>
              <a:t>const</a:t>
            </a:r>
            <a:r>
              <a:rPr lang="cs-CZ" dirty="0"/>
              <a:t> </a:t>
            </a:r>
            <a:r>
              <a:rPr lang="cs-CZ" dirty="0" err="1"/>
              <a:t>int</a:t>
            </a:r>
            <a:r>
              <a:rPr lang="cs-CZ" dirty="0"/>
              <a:t> * </a:t>
            </a:r>
            <a:r>
              <a:rPr lang="cs-CZ" dirty="0" err="1"/>
              <a:t>in_values</a:t>
            </a:r>
            <a:r>
              <a:rPr lang="cs-CZ" dirty="0"/>
              <a:t>, </a:t>
            </a:r>
            <a:br>
              <a:rPr lang="cs-CZ" dirty="0"/>
            </a:br>
            <a:r>
              <a:rPr lang="cs-CZ" dirty="0" err="1"/>
              <a:t>int</a:t>
            </a:r>
            <a:r>
              <a:rPr lang="cs-CZ" dirty="0"/>
              <a:t> </a:t>
            </a:r>
            <a:r>
              <a:rPr lang="cs-CZ" dirty="0" err="1"/>
              <a:t>psize</a:t>
            </a:r>
            <a:r>
              <a:rPr lang="en-US" dirty="0"/>
              <a:t>);</a:t>
            </a:r>
            <a:endParaRPr lang="cs-CZ" dirty="0"/>
          </a:p>
          <a:p>
            <a:pPr lvl="3"/>
            <a:r>
              <a:rPr lang="en-US" dirty="0"/>
              <a:t>const </a:t>
            </a:r>
            <a:r>
              <a:rPr lang="en-US" dirty="0" err="1"/>
              <a:t>napov</a:t>
            </a:r>
            <a:r>
              <a:rPr lang="cs-CZ" dirty="0" err="1"/>
              <a:t>ídá</a:t>
            </a:r>
            <a:r>
              <a:rPr lang="cs-CZ" dirty="0"/>
              <a:t>, který parametr je vstupní</a:t>
            </a:r>
          </a:p>
          <a:p>
            <a:pPr lvl="3"/>
            <a:r>
              <a:rPr lang="cs-CZ" dirty="0" err="1"/>
              <a:t>psize</a:t>
            </a:r>
            <a:r>
              <a:rPr lang="cs-CZ" dirty="0"/>
              <a:t> je společný pro obě pole</a:t>
            </a:r>
          </a:p>
          <a:p>
            <a:pPr lvl="3"/>
            <a:endParaRPr lang="cs-CZ" dirty="0"/>
          </a:p>
          <a:p>
            <a:pPr lvl="4"/>
            <a:r>
              <a:rPr lang="en-US" dirty="0"/>
              <a:t>void print(</a:t>
            </a:r>
            <a:r>
              <a:rPr lang="cs-CZ" dirty="0"/>
              <a:t>const int * values, int psize</a:t>
            </a:r>
            <a:r>
              <a:rPr lang="en-US" dirty="0"/>
              <a:t>)</a:t>
            </a:r>
            <a:endParaRPr lang="cs-CZ" dirty="0"/>
          </a:p>
          <a:p>
            <a:pPr lvl="4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D503CC6-D8D7-B7FD-1686-46EF77F9CF3E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4"/>
            <a:r>
              <a:rPr lang="en-US" dirty="0"/>
              <a:t>#include "</a:t>
            </a:r>
            <a:r>
              <a:rPr lang="en-US" dirty="0" err="1"/>
              <a:t>temps.h</a:t>
            </a:r>
            <a:r>
              <a:rPr lang="en-US" dirty="0"/>
              <a:t>"</a:t>
            </a:r>
            <a:endParaRPr lang="cs-CZ" dirty="0"/>
          </a:p>
          <a:p>
            <a:pPr lvl="4"/>
            <a:r>
              <a:rPr lang="cs-CZ" dirty="0" err="1"/>
              <a:t>constexpr</a:t>
            </a:r>
            <a:r>
              <a:rPr lang="cs-CZ" dirty="0"/>
              <a:t> </a:t>
            </a:r>
            <a:r>
              <a:rPr lang="en-US" dirty="0"/>
              <a:t>int </a:t>
            </a:r>
            <a:r>
              <a:rPr lang="cs-CZ" dirty="0" err="1"/>
              <a:t>count</a:t>
            </a:r>
            <a:r>
              <a:rPr lang="en-US" dirty="0"/>
              <a:t> = </a:t>
            </a:r>
            <a:br>
              <a:rPr lang="cs-CZ" dirty="0"/>
            </a:br>
            <a:r>
              <a:rPr lang="en-US" dirty="0" err="1"/>
              <a:t>sizeof</a:t>
            </a:r>
            <a:r>
              <a:rPr lang="en-US" dirty="0"/>
              <a:t>(temp</a:t>
            </a:r>
            <a:r>
              <a:rPr lang="cs-CZ" dirty="0" err="1"/>
              <a:t>erature</a:t>
            </a:r>
            <a:r>
              <a:rPr lang="en-US" dirty="0"/>
              <a:t>s) / </a:t>
            </a:r>
            <a:r>
              <a:rPr lang="en-US" dirty="0" err="1"/>
              <a:t>sizeof</a:t>
            </a:r>
            <a:r>
              <a:rPr lang="en-US" dirty="0"/>
              <a:t>(temp</a:t>
            </a:r>
            <a:r>
              <a:rPr lang="cs-CZ" dirty="0" err="1"/>
              <a:t>erature</a:t>
            </a:r>
            <a:r>
              <a:rPr lang="en-US" dirty="0"/>
              <a:t>s[0]);</a:t>
            </a:r>
          </a:p>
          <a:p>
            <a:pPr lvl="4"/>
            <a:r>
              <a:rPr lang="en-US" dirty="0"/>
              <a:t>int main()</a:t>
            </a:r>
          </a:p>
          <a:p>
            <a:pPr lvl="4"/>
            <a:r>
              <a:rPr lang="en-US" dirty="0"/>
              <a:t>{ </a:t>
            </a:r>
            <a:endParaRPr lang="cs-CZ" dirty="0"/>
          </a:p>
          <a:p>
            <a:pPr lvl="3"/>
            <a:r>
              <a:rPr lang="cs-CZ" dirty="0"/>
              <a:t>Pole </a:t>
            </a:r>
            <a:r>
              <a:rPr lang="cs-CZ" dirty="0" err="1"/>
              <a:t>temperatures</a:t>
            </a:r>
            <a:r>
              <a:rPr lang="cs-CZ" dirty="0"/>
              <a:t> je chráněno proti zápisu, nelze jej tedy použít jako parametr funkce </a:t>
            </a:r>
            <a:r>
              <a:rPr lang="cs-CZ" dirty="0" err="1"/>
              <a:t>adjust</a:t>
            </a:r>
            <a:r>
              <a:rPr lang="cs-CZ" dirty="0"/>
              <a:t> </a:t>
            </a:r>
          </a:p>
          <a:p>
            <a:pPr lvl="3"/>
            <a:r>
              <a:rPr lang="cs-CZ" dirty="0"/>
              <a:t>Lze ale deklarovat pomocné pole, nejlépe jako lokální proměnnou</a:t>
            </a:r>
            <a:endParaRPr lang="en-US" dirty="0"/>
          </a:p>
          <a:p>
            <a:pPr lvl="4"/>
            <a:r>
              <a:rPr lang="en-US" dirty="0"/>
              <a:t>  int temp2[count];</a:t>
            </a:r>
          </a:p>
          <a:p>
            <a:pPr lvl="3"/>
            <a:r>
              <a:rPr lang="en-US" dirty="0"/>
              <a:t>N</a:t>
            </a:r>
            <a:r>
              <a:rPr lang="cs-CZ" dirty="0" err="1"/>
              <a:t>ásledně</a:t>
            </a:r>
            <a:r>
              <a:rPr lang="cs-CZ" dirty="0"/>
              <a:t> použít v upravené funkci</a:t>
            </a:r>
          </a:p>
          <a:p>
            <a:pPr lvl="4"/>
            <a:r>
              <a:rPr lang="cs-CZ" dirty="0"/>
              <a:t>  </a:t>
            </a:r>
            <a:r>
              <a:rPr lang="cs-CZ" dirty="0" err="1"/>
              <a:t>copy_and_adjust</a:t>
            </a:r>
            <a:r>
              <a:rPr lang="cs-CZ" dirty="0"/>
              <a:t>(</a:t>
            </a:r>
            <a:br>
              <a:rPr lang="en-US" dirty="0"/>
            </a:br>
            <a:r>
              <a:rPr lang="en-US" dirty="0"/>
              <a:t>  </a:t>
            </a:r>
            <a:r>
              <a:rPr lang="cs-CZ" dirty="0"/>
              <a:t>temp2, </a:t>
            </a:r>
            <a:r>
              <a:rPr lang="cs-CZ" dirty="0" err="1"/>
              <a:t>temperatures</a:t>
            </a:r>
            <a:r>
              <a:rPr lang="cs-CZ" dirty="0"/>
              <a:t>, </a:t>
            </a:r>
            <a:r>
              <a:rPr lang="cs-CZ" dirty="0" err="1"/>
              <a:t>count</a:t>
            </a:r>
            <a:r>
              <a:rPr lang="cs-CZ" dirty="0"/>
              <a:t>)</a:t>
            </a:r>
            <a:r>
              <a:rPr lang="en-US" dirty="0"/>
              <a:t>;</a:t>
            </a:r>
          </a:p>
          <a:p>
            <a:pPr lvl="4"/>
            <a:r>
              <a:rPr lang="cs-CZ" dirty="0"/>
              <a:t>  </a:t>
            </a:r>
            <a:r>
              <a:rPr lang="cs-CZ" dirty="0" err="1"/>
              <a:t>print</a:t>
            </a:r>
            <a:r>
              <a:rPr lang="en-US" dirty="0"/>
              <a:t>( temp2</a:t>
            </a:r>
            <a:r>
              <a:rPr lang="cs-CZ" dirty="0"/>
              <a:t>, </a:t>
            </a:r>
            <a:r>
              <a:rPr lang="cs-CZ" dirty="0" err="1"/>
              <a:t>count</a:t>
            </a:r>
            <a:r>
              <a:rPr lang="en-US" dirty="0"/>
              <a:t>); </a:t>
            </a:r>
            <a:endParaRPr lang="cs-CZ" dirty="0"/>
          </a:p>
          <a:p>
            <a:pPr lvl="4"/>
            <a:r>
              <a:rPr lang="en-US" dirty="0"/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F5008B-0E41-E1F1-12A9-B98C3B4A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Dekompozice – předávání parametrů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332700-BCDA-4545-78D0-E64E447358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22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F51D3-1E9C-3B5E-8E56-F06BB84015E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674937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9280</TotalTime>
  <Words>3262</Words>
  <Application>Microsoft Office PowerPoint</Application>
  <PresentationFormat>On-screen Show (4:3)</PresentationFormat>
  <Paragraphs>490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Consolas</vt:lpstr>
      <vt:lpstr>Courier New</vt:lpstr>
      <vt:lpstr>Wingdings</vt:lpstr>
      <vt:lpstr>Wingdings 3</vt:lpstr>
      <vt:lpstr>CZ_Origin</vt:lpstr>
      <vt:lpstr>EN_Origin</vt:lpstr>
      <vt:lpstr>NSWI170 – Počítačové systémy  David Bednárek  První kroky v C(++)</vt:lpstr>
      <vt:lpstr>PowerPoint Presentation</vt:lpstr>
      <vt:lpstr>PowerPoint Presentation</vt:lpstr>
      <vt:lpstr>Arduino CPU - comparison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Domácí úloha 1</vt:lpstr>
      <vt:lpstr>Domácí úloha 1</vt:lpstr>
      <vt:lpstr>Kvalita zdrojového kódu</vt:lpstr>
      <vt:lpstr>Neodpustitelný hřích č. 1</vt:lpstr>
      <vt:lpstr>Dekompozice – předávání parametrů</vt:lpstr>
      <vt:lpstr>Dekompozice – předávání parametrů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901</cp:revision>
  <dcterms:created xsi:type="dcterms:W3CDTF">2012-09-19T18:13:04Z</dcterms:created>
  <dcterms:modified xsi:type="dcterms:W3CDTF">2025-02-19T14:10:23Z</dcterms:modified>
</cp:coreProperties>
</file>