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29"/>
  </p:notesMasterIdLst>
  <p:sldIdLst>
    <p:sldId id="364" r:id="rId3"/>
    <p:sldId id="365" r:id="rId4"/>
    <p:sldId id="368" r:id="rId5"/>
    <p:sldId id="258" r:id="rId6"/>
    <p:sldId id="367" r:id="rId7"/>
    <p:sldId id="386" r:id="rId8"/>
    <p:sldId id="366" r:id="rId9"/>
    <p:sldId id="369" r:id="rId10"/>
    <p:sldId id="370" r:id="rId11"/>
    <p:sldId id="382" r:id="rId12"/>
    <p:sldId id="371" r:id="rId13"/>
    <p:sldId id="383" r:id="rId14"/>
    <p:sldId id="375" r:id="rId15"/>
    <p:sldId id="372" r:id="rId16"/>
    <p:sldId id="373" r:id="rId17"/>
    <p:sldId id="374" r:id="rId18"/>
    <p:sldId id="387" r:id="rId19"/>
    <p:sldId id="388" r:id="rId20"/>
    <p:sldId id="390" r:id="rId21"/>
    <p:sldId id="391" r:id="rId22"/>
    <p:sldId id="389" r:id="rId23"/>
    <p:sldId id="385" r:id="rId24"/>
    <p:sldId id="379" r:id="rId25"/>
    <p:sldId id="380" r:id="rId26"/>
    <p:sldId id="381" r:id="rId27"/>
    <p:sldId id="377" r:id="rId28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EE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26" autoAdjust="0"/>
    <p:restoredTop sz="94650" autoAdjust="0"/>
  </p:normalViewPr>
  <p:slideViewPr>
    <p:cSldViewPr>
      <p:cViewPr varScale="1">
        <p:scale>
          <a:sx n="168" d="100"/>
          <a:sy n="168" d="100"/>
        </p:scale>
        <p:origin x="120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2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0BC3CE-3DC6-48EE-A131-04D020AF1818}" type="datetimeFigureOut">
              <a:rPr lang="cs-CZ" smtClean="0"/>
              <a:pPr/>
              <a:t>19.02.2024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654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38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5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347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3501008"/>
            <a:ext cx="8928992" cy="29523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3356992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40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BDE9C-0E89-4018-AA1F-B62DA2E69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F7846-92FE-485E-86AC-CCFA9BC6C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01C53-44F9-4E99-82BB-B178F82D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9F6-FC8F-49A3-889C-7BE1E4826EE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A87DF-0907-4F93-BE07-EBD62D7F8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6D12C-3DE5-4345-986D-0E97EDBFA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A8905-5424-4281-9625-92C755D38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72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4477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55479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9521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6982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241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2736304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56176" y="548680"/>
            <a:ext cx="2880320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2736304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56176" y="980728"/>
            <a:ext cx="2880320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84168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987824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/>
          <p:cNvSpPr>
            <a:spLocks noGrp="1"/>
          </p:cNvSpPr>
          <p:nvPr>
            <p:ph sz="quarter" idx="13"/>
          </p:nvPr>
        </p:nvSpPr>
        <p:spPr>
          <a:xfrm>
            <a:off x="3059832" y="977254"/>
            <a:ext cx="295232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059832" y="548680"/>
            <a:ext cx="295232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406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68610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3640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 vert="horz">
            <a:normAutofit/>
          </a:bodyPr>
          <a:lstStyle>
            <a:lvl1pPr marL="0" indent="0" algn="l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kumimoji="0" lang="en-US" sz="24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algn="l" rtl="0" eaLnBrk="1" latinLnBrk="0" hangingPunct="1">
              <a:buFont typeface="Arial" pitchFamily="34" charset="0"/>
              <a:buChar char="•"/>
              <a:defRPr kumimoji="0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latinLnBrk="0" hangingPunct="1">
              <a:buFont typeface="Arial" pitchFamily="34" charset="0"/>
              <a:buChar char="•"/>
              <a:defRPr kumimoji="0" lang="en-US" sz="18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buFont typeface="Arial" pitchFamily="34" charset="0"/>
              <a:buChar char="•"/>
              <a:defRPr kumimoji="0"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latinLnBrk="0" hangingPunct="1">
              <a:buNone/>
              <a:defRPr kumimoji="0" lang="en-US" sz="1400" b="1" kern="1200" dirty="0">
                <a:solidFill>
                  <a:schemeClr val="accent5"/>
                </a:solidFill>
                <a:latin typeface="Consolas" pitchFamily="49" charset="0"/>
                <a:ea typeface="+mn-ea"/>
                <a:cs typeface="Consolas" pitchFamily="49" charset="0"/>
              </a:defRPr>
            </a:lvl5pPr>
          </a:lstStyle>
          <a:p>
            <a:pPr marL="274320" lvl="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/>
              <a:t>Click to edit Master text styles</a:t>
            </a:r>
          </a:p>
          <a:p>
            <a:pPr marL="548640" lvl="1" indent="-274320" algn="l" rtl="0" eaLnBrk="1" latinLnBrk="0" hangingPunct="1">
              <a:spcBef>
                <a:spcPts val="500"/>
              </a:spcBef>
              <a:buClr>
                <a:schemeClr val="tx1"/>
              </a:buClr>
              <a:buSzPct val="76000"/>
              <a:buFont typeface="Wingdings 3"/>
              <a:buChar char=""/>
            </a:pPr>
            <a:r>
              <a:rPr lang="en-US" dirty="0"/>
              <a:t>Second level</a:t>
            </a:r>
          </a:p>
          <a:p>
            <a:pPr marL="822960" lvl="2" indent="-228600" algn="l" rtl="0" eaLnBrk="1" latinLnBrk="0" hangingPunct="1">
              <a:spcBef>
                <a:spcPts val="500"/>
              </a:spcBef>
              <a:buClr>
                <a:schemeClr val="accent6"/>
              </a:buClr>
              <a:buSzPct val="76000"/>
              <a:buFont typeface="Wingdings" pitchFamily="2" charset="2"/>
              <a:buChar char="§"/>
            </a:pPr>
            <a:r>
              <a:rPr lang="en-US" dirty="0"/>
              <a:t>Third level</a:t>
            </a:r>
          </a:p>
          <a:p>
            <a:pPr marL="1097280" lvl="3" indent="-228600" algn="l" rtl="0" eaLnBrk="1" latinLnBrk="0" hangingPunct="1">
              <a:spcBef>
                <a:spcPts val="400"/>
              </a:spcBef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80000" lvl="4" indent="-228600" algn="l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None/>
            </a:pPr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983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6516216" y="548680"/>
            <a:ext cx="25202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32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644008" y="548680"/>
            <a:ext cx="4392488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0957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7997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6614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5010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284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23913"/>
          </a:xfrm>
        </p:spPr>
        <p:txBody>
          <a:bodyPr/>
          <a:lstStyle>
            <a:lvl1pPr algn="ctr">
              <a:defRPr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5892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667000"/>
            <a:ext cx="8839200" cy="3962400"/>
          </a:xfrm>
          <a:noFill/>
        </p:spPr>
        <p:txBody>
          <a:bodyPr/>
          <a:lstStyle>
            <a:lvl1pPr algn="ctr">
              <a:defRPr sz="32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83953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533400"/>
            <a:ext cx="8839200" cy="6172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39DBE-DA53-4BB8-A854-D9C4CA29E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4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16631"/>
            <a:ext cx="304774" cy="219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7" r:id="rId6"/>
    <p:sldLayoutId id="2147483666" r:id="rId7"/>
    <p:sldLayoutId id="2147483667" r:id="rId8"/>
    <p:sldLayoutId id="2147483668" r:id="rId9"/>
    <p:sldLayoutId id="2147483675" r:id="rId10"/>
    <p:sldLayoutId id="2147483676" r:id="rId11"/>
    <p:sldLayoutId id="2147483672" r:id="rId12"/>
    <p:sldLayoutId id="2147483697" r:id="rId13"/>
    <p:sldLayoutId id="2147483669" r:id="rId14"/>
    <p:sldLayoutId id="2147483670" r:id="rId15"/>
    <p:sldLayoutId id="2147483671" r:id="rId16"/>
    <p:sldLayoutId id="2147483698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19.02.2024</a:t>
            </a:fld>
            <a:endParaRPr lang="cs-CZ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104085"/>
            <a:ext cx="317460" cy="228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07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duino.cc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arduino.cc/en/main/softwar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8723E3-C62D-4372-A5B7-F817763A1A22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NSWI170 – Počítačové systémy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David Be</a:t>
            </a:r>
            <a:r>
              <a:rPr lang="en-US" dirty="0" err="1"/>
              <a:t>dn</a:t>
            </a:r>
            <a:r>
              <a:rPr lang="cs-CZ" dirty="0" err="1"/>
              <a:t>árek</a:t>
            </a:r>
            <a:br>
              <a:rPr lang="en-US" dirty="0"/>
            </a:br>
            <a:br>
              <a:rPr lang="cs-CZ" dirty="0"/>
            </a:br>
            <a:r>
              <a:rPr lang="cs-CZ" dirty="0"/>
              <a:t>První kroky v C(++)</a:t>
            </a:r>
          </a:p>
        </p:txBody>
      </p:sp>
    </p:spTree>
    <p:extLst>
      <p:ext uri="{BB962C8B-B14F-4D97-AF65-F5344CB8AC3E}">
        <p14:creationId xmlns:p14="http://schemas.microsoft.com/office/powerpoint/2010/main" val="97372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Účel předmětu NSWI170 – Počítačové systémy</a:t>
            </a:r>
          </a:p>
          <a:p>
            <a:pPr lvl="1"/>
            <a:r>
              <a:rPr lang="cs-CZ" dirty="0"/>
              <a:t>Vysvětlit, co informatik potřebuje vědět o hardware a systémovém software</a:t>
            </a:r>
          </a:p>
          <a:p>
            <a:pPr lvl="1"/>
            <a:r>
              <a:rPr lang="cs-CZ" dirty="0"/>
              <a:t>Seznámit se s jazykem, který je pravým opakem Pythonu</a:t>
            </a:r>
          </a:p>
          <a:p>
            <a:pPr lvl="1"/>
            <a:r>
              <a:rPr lang="cs-CZ" dirty="0"/>
              <a:t>Vyzkoušet si programování v těsném kontaktu s hardware</a:t>
            </a:r>
          </a:p>
          <a:p>
            <a:r>
              <a:rPr lang="cs-CZ" dirty="0"/>
              <a:t>Obsah přednášky (</a:t>
            </a:r>
            <a:r>
              <a:rPr lang="en-US" dirty="0"/>
              <a:t>Jakub Yaghob)</a:t>
            </a:r>
            <a:endParaRPr lang="cs-CZ" dirty="0"/>
          </a:p>
          <a:p>
            <a:pPr lvl="1"/>
            <a:r>
              <a:rPr lang="cs-CZ" dirty="0"/>
              <a:t>1..2 – základy jazyka C</a:t>
            </a:r>
            <a:r>
              <a:rPr lang="en-US" dirty="0"/>
              <a:t>/C++</a:t>
            </a:r>
            <a:endParaRPr lang="cs-CZ" dirty="0"/>
          </a:p>
          <a:p>
            <a:pPr lvl="1"/>
            <a:r>
              <a:rPr lang="cs-CZ" dirty="0"/>
              <a:t>3..14 – operační systémy, překladače, ...</a:t>
            </a:r>
          </a:p>
          <a:p>
            <a:r>
              <a:rPr lang="cs-CZ" dirty="0"/>
              <a:t>Obsah cvičení</a:t>
            </a:r>
          </a:p>
          <a:p>
            <a:pPr lvl="1"/>
            <a:r>
              <a:rPr lang="cs-CZ" dirty="0"/>
              <a:t>Předmět je sice 2/2, ale cvičení je pouze jednou za 14 dní</a:t>
            </a:r>
          </a:p>
          <a:p>
            <a:pPr lvl="2"/>
            <a:r>
              <a:rPr lang="cs-CZ" dirty="0"/>
              <a:t>Druhou dvouhodinu strávíte u domácích úkolů (a vaši učitelé při jejich kontrole)</a:t>
            </a:r>
          </a:p>
          <a:p>
            <a:pPr lvl="1"/>
            <a:r>
              <a:rPr lang="cs-CZ" dirty="0"/>
              <a:t>1</a:t>
            </a:r>
            <a:r>
              <a:rPr lang="en-US" dirty="0"/>
              <a:t> </a:t>
            </a:r>
            <a:r>
              <a:rPr lang="cs-CZ" dirty="0"/>
              <a:t>– první kroky v C</a:t>
            </a:r>
            <a:r>
              <a:rPr lang="en-US" dirty="0"/>
              <a:t>/C++ – Microsoft Visual Studio </a:t>
            </a:r>
            <a:r>
              <a:rPr lang="cs-CZ" dirty="0"/>
              <a:t>(</a:t>
            </a:r>
            <a:r>
              <a:rPr lang="en-US" dirty="0" err="1"/>
              <a:t>nebo</a:t>
            </a:r>
            <a:r>
              <a:rPr lang="en-US" dirty="0"/>
              <a:t> </a:t>
            </a:r>
            <a:r>
              <a:rPr lang="en-US" dirty="0" err="1"/>
              <a:t>jin</a:t>
            </a:r>
            <a:r>
              <a:rPr lang="cs-CZ" dirty="0"/>
              <a:t>ý systém)</a:t>
            </a:r>
          </a:p>
          <a:p>
            <a:pPr lvl="1"/>
            <a:r>
              <a:rPr lang="cs-CZ" dirty="0"/>
              <a:t>2..</a:t>
            </a:r>
            <a:r>
              <a:rPr lang="en-US" dirty="0"/>
              <a:t>6 </a:t>
            </a:r>
            <a:r>
              <a:rPr lang="cs-CZ" dirty="0"/>
              <a:t>– programování pro Arduino</a:t>
            </a:r>
          </a:p>
          <a:p>
            <a:r>
              <a:rPr lang="cs-CZ" dirty="0"/>
              <a:t>Od třetího týdne přednáška se cvičením nesouvisí</a:t>
            </a:r>
          </a:p>
          <a:p>
            <a:pPr lvl="1"/>
            <a:r>
              <a:rPr lang="cs-CZ" dirty="0"/>
              <a:t>Ani zápočet se zkouškou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46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17" y="3121255"/>
            <a:ext cx="3959044" cy="3959044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Co je to Arduino?</a:t>
            </a:r>
          </a:p>
          <a:p>
            <a:pPr lvl="1"/>
            <a:r>
              <a:rPr lang="cs-CZ" dirty="0"/>
              <a:t>Výuková stavebnice</a:t>
            </a:r>
          </a:p>
          <a:p>
            <a:pPr lvl="1"/>
            <a:r>
              <a:rPr lang="cs-CZ" dirty="0">
                <a:hlinkClick r:id="rId3"/>
              </a:rPr>
              <a:t>arduino.cc</a:t>
            </a:r>
          </a:p>
          <a:p>
            <a:r>
              <a:rPr lang="cs-CZ" dirty="0"/>
              <a:t>Na cvičení používáme</a:t>
            </a:r>
          </a:p>
          <a:p>
            <a:pPr lvl="1"/>
            <a:r>
              <a:rPr lang="cs-CZ" dirty="0"/>
              <a:t>Microcontroller board Arduino Uno</a:t>
            </a:r>
          </a:p>
          <a:p>
            <a:pPr lvl="2"/>
            <a:r>
              <a:rPr lang="cs-CZ" dirty="0"/>
              <a:t>8-bit microcontroller ATmega328P</a:t>
            </a:r>
          </a:p>
          <a:p>
            <a:pPr lvl="3"/>
            <a:r>
              <a:rPr lang="cs-CZ" dirty="0"/>
              <a:t>CPU+RAM+FlashROM+I/O na 1 čipu</a:t>
            </a:r>
          </a:p>
          <a:p>
            <a:pPr lvl="3"/>
            <a:r>
              <a:rPr lang="cs-CZ" dirty="0"/>
              <a:t>„Jednočipový mikropočítač“</a:t>
            </a:r>
          </a:p>
          <a:p>
            <a:pPr lvl="2"/>
            <a:r>
              <a:rPr lang="cs-CZ" dirty="0"/>
              <a:t>Konektor pro připojení „shieldu“</a:t>
            </a:r>
          </a:p>
          <a:p>
            <a:pPr lvl="2"/>
            <a:r>
              <a:rPr lang="cs-CZ" dirty="0"/>
              <a:t>Hardware pro připojení k </a:t>
            </a:r>
            <a:r>
              <a:rPr lang="en-US" dirty="0"/>
              <a:t>PC</a:t>
            </a:r>
            <a:endParaRPr lang="cs-CZ" dirty="0"/>
          </a:p>
          <a:p>
            <a:pPr lvl="3"/>
            <a:r>
              <a:rPr lang="cs-CZ" dirty="0"/>
              <a:t>USB v režimu seriový port (COM</a:t>
            </a:r>
            <a:r>
              <a:rPr lang="en-US" dirty="0"/>
              <a:t>n</a:t>
            </a:r>
            <a:r>
              <a:rPr lang="cs-CZ" dirty="0"/>
              <a:t>)</a:t>
            </a:r>
            <a:endParaRPr lang="en-US" dirty="0"/>
          </a:p>
          <a:p>
            <a:pPr lvl="3"/>
            <a:r>
              <a:rPr lang="en-US" dirty="0"/>
              <a:t>Pro </a:t>
            </a:r>
            <a:r>
              <a:rPr lang="cs-CZ" dirty="0"/>
              <a:t>upload programu do Arduina</a:t>
            </a:r>
          </a:p>
          <a:p>
            <a:pPr lvl="2"/>
            <a:r>
              <a:rPr lang="cs-CZ" dirty="0"/>
              <a:t>Napájeno z USB</a:t>
            </a:r>
          </a:p>
          <a:p>
            <a:pPr lvl="1"/>
            <a:r>
              <a:rPr lang="cs-CZ" dirty="0"/>
              <a:t>Multi-function „Fun“ shield</a:t>
            </a:r>
          </a:p>
          <a:p>
            <a:pPr lvl="2"/>
            <a:r>
              <a:rPr lang="cs-CZ" dirty="0"/>
              <a:t>3 tlačítka (+reset)</a:t>
            </a:r>
          </a:p>
          <a:p>
            <a:pPr lvl="2"/>
            <a:r>
              <a:rPr lang="cs-CZ" dirty="0"/>
              <a:t>4 LED</a:t>
            </a:r>
          </a:p>
          <a:p>
            <a:pPr lvl="2"/>
            <a:r>
              <a:rPr lang="cs-CZ" dirty="0"/>
              <a:t>4 sedmisegmentovky LED</a:t>
            </a:r>
          </a:p>
          <a:p>
            <a:pPr lvl="2"/>
            <a:r>
              <a:rPr lang="cs-CZ" dirty="0"/>
              <a:t>bzučák</a:t>
            </a:r>
          </a:p>
          <a:p>
            <a:pPr lvl="2"/>
            <a:endParaRPr lang="cs-CZ" dirty="0"/>
          </a:p>
          <a:p>
            <a:pPr lvl="3"/>
            <a:endParaRPr lang="cs-CZ" dirty="0"/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pic>
        <p:nvPicPr>
          <p:cNvPr id="2050" name="Picture 2" descr="https://store-cdn.arduino.cc/uni/catalog/product/cache/1/image/500x375/f8876a31b63532bbba4e781c30024a0a/a/0/a000066_front_2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1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9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A57E07A-1BDC-48A8-8DAC-9841429B1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Arduino CPU - comparison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CB9623B-7221-4D19-A8AE-6B668E121C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826819"/>
              </p:ext>
            </p:extLst>
          </p:nvPr>
        </p:nvGraphicFramePr>
        <p:xfrm>
          <a:off x="179512" y="548680"/>
          <a:ext cx="8712968" cy="3387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242">
                  <a:extLst>
                    <a:ext uri="{9D8B030D-6E8A-4147-A177-3AD203B41FA5}">
                      <a16:colId xmlns:a16="http://schemas.microsoft.com/office/drawing/2014/main" val="852124316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3582358038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2460928969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1616667989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Apollo Guidance Computer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ATmega328P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Apple A14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06458379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In production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1966-1975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1996-...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2020-...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30465968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Architecture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von Neumann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modified Harvard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6-core von Neumann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41883039"/>
                  </a:ext>
                </a:extLst>
              </a:tr>
              <a:tr h="38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CPU Speed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0.05 MIPS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20 MIPS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&lt; 270 000 MIPS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1512299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Program Memory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36 864*15 bits Core-Rope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16 384*16 bits Flash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---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38237385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Persistent data memory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4096*15 bits Core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1024*8 bits EEPROM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---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213799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Volatile data memory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---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2048*8 bits SRAM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dirty="0"/>
                        <a:t>4 194 304*8 bits SRAM cache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59128577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Transistors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17 000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600 000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11 800 000 000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7749115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Power Consumption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55 W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0.06 W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15 W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2257867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Size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61*32*17 cm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3.6*0.85*0.5 cm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1.4*1.2*0.5 cm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8764729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Weight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 kg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0.0045 kg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0.003 kg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19180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529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5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P</a:t>
            </a:r>
            <a:r>
              <a:rPr lang="cs-CZ" dirty="0"/>
              <a:t>řed druhým cvičením (</a:t>
            </a:r>
            <a:r>
              <a:rPr lang="en-US" dirty="0"/>
              <a:t>5</a:t>
            </a:r>
            <a:r>
              <a:rPr lang="cs-CZ" dirty="0"/>
              <a:t>.3.) si zajistěte prostředí k práci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Se</a:t>
            </a:r>
            <a:r>
              <a:rPr lang="cs-CZ" dirty="0">
                <a:solidFill>
                  <a:srgbClr val="FF0000"/>
                </a:solidFill>
              </a:rPr>
              <a:t>žeňte si </a:t>
            </a:r>
            <a:r>
              <a:rPr lang="cs-CZ" dirty="0" err="1">
                <a:solidFill>
                  <a:srgbClr val="FF0000"/>
                </a:solidFill>
              </a:rPr>
              <a:t>Arduino</a:t>
            </a:r>
            <a:r>
              <a:rPr lang="cs-CZ" dirty="0">
                <a:solidFill>
                  <a:srgbClr val="FF0000"/>
                </a:solidFill>
              </a:rPr>
              <a:t> + příslušný </a:t>
            </a:r>
            <a:r>
              <a:rPr lang="cs-CZ" dirty="0" err="1">
                <a:solidFill>
                  <a:srgbClr val="FF0000"/>
                </a:solidFill>
              </a:rPr>
              <a:t>shield</a:t>
            </a:r>
            <a:endParaRPr lang="cs-CZ" dirty="0">
              <a:solidFill>
                <a:srgbClr val="FF0000"/>
              </a:solidFill>
            </a:endParaRPr>
          </a:p>
          <a:p>
            <a:pPr lvl="3"/>
            <a:r>
              <a:rPr lang="cs-CZ" dirty="0">
                <a:solidFill>
                  <a:srgbClr val="FF0000"/>
                </a:solidFill>
              </a:rPr>
              <a:t>Lze vypůjčit v malostranské knihovně MFF po předchozí domluvě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Lze koupit v e-shopu</a:t>
            </a:r>
            <a:endParaRPr lang="en-US" dirty="0">
              <a:solidFill>
                <a:srgbClr val="FF0000"/>
              </a:solidFill>
            </a:endParaRPr>
          </a:p>
          <a:p>
            <a:pPr lvl="2"/>
            <a:r>
              <a:rPr lang="cs-CZ" dirty="0"/>
              <a:t>Nainstalujte si na vašem počítači Arduino IDE (pro řešení domácích úkolů)</a:t>
            </a:r>
          </a:p>
          <a:p>
            <a:pPr lvl="3"/>
            <a:r>
              <a:rPr lang="cs-CZ" dirty="0"/>
              <a:t>Budete-li chtít na cvičeních pracovat na svém notebooku, ověřte </a:t>
            </a:r>
            <a:r>
              <a:rPr lang="cs-CZ" dirty="0">
                <a:solidFill>
                  <a:srgbClr val="FF0000"/>
                </a:solidFill>
              </a:rPr>
              <a:t>před </a:t>
            </a:r>
            <a:r>
              <a:rPr lang="cs-CZ" dirty="0"/>
              <a:t>druhým cvičením podle návodu, že vaše Arduino IDE funguje včetně spojení s Arduinem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Pro </a:t>
            </a:r>
            <a:r>
              <a:rPr lang="en-US" dirty="0" err="1"/>
              <a:t>prvn</a:t>
            </a:r>
            <a:r>
              <a:rPr lang="cs-CZ" dirty="0"/>
              <a:t>í domácí úkol potřebujete editor a překladač C++</a:t>
            </a:r>
          </a:p>
          <a:p>
            <a:pPr lvl="2"/>
            <a:r>
              <a:rPr lang="en-US" dirty="0"/>
              <a:t>[</a:t>
            </a:r>
            <a:r>
              <a:rPr lang="cs-CZ" dirty="0"/>
              <a:t>Windows</a:t>
            </a:r>
            <a:r>
              <a:rPr lang="en-US" dirty="0"/>
              <a:t>] </a:t>
            </a:r>
            <a:r>
              <a:rPr lang="cs-CZ" dirty="0"/>
              <a:t>Visual Studio</a:t>
            </a:r>
          </a:p>
          <a:p>
            <a:pPr lvl="2"/>
            <a:r>
              <a:rPr lang="en-US" dirty="0"/>
              <a:t>[Linux / </a:t>
            </a:r>
            <a:r>
              <a:rPr lang="cs-CZ" dirty="0"/>
              <a:t>Windows</a:t>
            </a:r>
            <a:r>
              <a:rPr lang="en-US" dirty="0"/>
              <a:t>+WSL] </a:t>
            </a:r>
            <a:r>
              <a:rPr lang="cs-CZ" dirty="0"/>
              <a:t>Visual Studio Code + (gcc</a:t>
            </a:r>
            <a:r>
              <a:rPr lang="en-US" dirty="0"/>
              <a:t>/</a:t>
            </a:r>
            <a:r>
              <a:rPr lang="cs-CZ" dirty="0"/>
              <a:t>clang)</a:t>
            </a:r>
          </a:p>
          <a:p>
            <a:pPr lvl="2"/>
            <a:r>
              <a:rPr lang="en-US" dirty="0"/>
              <a:t>[</a:t>
            </a:r>
            <a:r>
              <a:rPr lang="cs-CZ" dirty="0"/>
              <a:t>Linu</a:t>
            </a:r>
            <a:r>
              <a:rPr lang="en-US" dirty="0"/>
              <a:t>x / m</a:t>
            </a:r>
            <a:r>
              <a:rPr lang="cs-CZ" dirty="0"/>
              <a:t>a</a:t>
            </a:r>
            <a:r>
              <a:rPr lang="en-US" dirty="0" err="1"/>
              <a:t>cOS</a:t>
            </a:r>
            <a:r>
              <a:rPr lang="en-US" dirty="0"/>
              <a:t>] Eclipse/</a:t>
            </a:r>
            <a:r>
              <a:rPr lang="en-US" dirty="0" err="1"/>
              <a:t>CLion</a:t>
            </a:r>
            <a:r>
              <a:rPr lang="en-US" dirty="0"/>
              <a:t>/Xcode/vim/...</a:t>
            </a:r>
            <a:r>
              <a:rPr lang="cs-CZ" dirty="0"/>
              <a:t> + (gcc</a:t>
            </a:r>
            <a:r>
              <a:rPr lang="en-US" dirty="0"/>
              <a:t>/</a:t>
            </a:r>
            <a:r>
              <a:rPr lang="cs-CZ" dirty="0"/>
              <a:t>clang)</a:t>
            </a:r>
          </a:p>
        </p:txBody>
      </p:sp>
    </p:spTree>
    <p:extLst>
      <p:ext uri="{BB962C8B-B14F-4D97-AF65-F5344CB8AC3E}">
        <p14:creationId xmlns:p14="http://schemas.microsoft.com/office/powerpoint/2010/main" val="265478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4A161-6515-FAD1-9E1D-33BD86328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396EA-EAFF-FFE0-9430-B7325DA49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BE5FDA-AAB6-78FB-80DC-7F02E53B3E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82A36-3961-3AFC-2816-E69AA06C8CD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5E55A5-447C-0C54-0CE2-90B0EEEBF07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Na prvním až šestém cvičení budou zadávány domácí úlohy</a:t>
            </a:r>
          </a:p>
          <a:p>
            <a:pPr lvl="2"/>
            <a:r>
              <a:rPr lang="cs-CZ" dirty="0"/>
              <a:t>Zdatní jedinci je možná zvládnou na místě, ostatní dodělají doma</a:t>
            </a:r>
          </a:p>
          <a:p>
            <a:pPr lvl="2"/>
            <a:r>
              <a:rPr lang="cs-CZ" dirty="0"/>
              <a:t>Finální řešení těchto úloh </a:t>
            </a:r>
            <a:r>
              <a:rPr lang="cs-CZ" dirty="0" err="1"/>
              <a:t>submitujte</a:t>
            </a:r>
            <a:r>
              <a:rPr lang="cs-CZ" dirty="0"/>
              <a:t> do </a:t>
            </a:r>
            <a:r>
              <a:rPr lang="cs-CZ" dirty="0" err="1"/>
              <a:t>Recodexu</a:t>
            </a:r>
            <a:endParaRPr lang="cs-CZ" dirty="0"/>
          </a:p>
          <a:p>
            <a:pPr lvl="2"/>
            <a:r>
              <a:rPr lang="cs-CZ" dirty="0">
                <a:solidFill>
                  <a:srgbClr val="FF0000"/>
                </a:solidFill>
              </a:rPr>
              <a:t>Nejpozději týden po zadání, druhý týden je bude cvičící připomínkovat</a:t>
            </a:r>
          </a:p>
          <a:p>
            <a:pPr lvl="2"/>
            <a:r>
              <a:rPr lang="cs-CZ" dirty="0"/>
              <a:t>Arduinovské úlohy na sebe navazují, řešení tedy budete sami potřebovat</a:t>
            </a:r>
            <a:endParaRPr lang="en-US" dirty="0"/>
          </a:p>
          <a:p>
            <a:pPr lvl="2"/>
            <a:r>
              <a:rPr lang="cs-CZ" dirty="0"/>
              <a:t>Za N-tou úlohu bude uděleno N bodů, pokud:</a:t>
            </a:r>
          </a:p>
          <a:p>
            <a:pPr lvl="3"/>
            <a:r>
              <a:rPr lang="cs-CZ" dirty="0"/>
              <a:t>Řešení je plně funkční v recodexu </a:t>
            </a:r>
          </a:p>
          <a:p>
            <a:pPr lvl="3"/>
            <a:r>
              <a:rPr lang="cs-CZ" dirty="0"/>
              <a:t>Zdrojový kód neobsahuje vážné prohřešky</a:t>
            </a:r>
            <a:endParaRPr lang="en-US" dirty="0"/>
          </a:p>
          <a:p>
            <a:pPr lvl="3"/>
            <a:r>
              <a:rPr lang="cs-CZ" dirty="0"/>
              <a:t>Submise (ani </a:t>
            </a:r>
            <a:r>
              <a:rPr lang="en-US" dirty="0" err="1"/>
              <a:t>oprav</a:t>
            </a:r>
            <a:r>
              <a:rPr lang="cs-CZ" dirty="0"/>
              <a:t>y) po termínu nebudou bodovány (vyjma odůvodněných případů)</a:t>
            </a:r>
          </a:p>
          <a:p>
            <a:pPr lvl="3"/>
            <a:r>
              <a:rPr lang="cs-CZ" dirty="0"/>
              <a:t>Uděluje se pouze N nebo 0 bodů</a:t>
            </a:r>
          </a:p>
          <a:p>
            <a:r>
              <a:rPr lang="cs-CZ" dirty="0"/>
              <a:t>Podmínky získání zápočtu</a:t>
            </a:r>
          </a:p>
          <a:p>
            <a:pPr lvl="1"/>
            <a:r>
              <a:rPr lang="cs-CZ" dirty="0"/>
              <a:t>Alespoň 7 bodů z domácích úkolů</a:t>
            </a:r>
          </a:p>
          <a:p>
            <a:pPr lvl="1"/>
            <a:r>
              <a:rPr lang="cs-CZ" dirty="0"/>
              <a:t>Zápočtový test v laboratoři, během zkouškového období</a:t>
            </a:r>
          </a:p>
          <a:p>
            <a:pPr lvl="2"/>
            <a:r>
              <a:rPr lang="cs-CZ" dirty="0"/>
              <a:t>Společný pro všechny skupiny</a:t>
            </a:r>
          </a:p>
        </p:txBody>
      </p:sp>
    </p:spTree>
    <p:extLst>
      <p:ext uri="{BB962C8B-B14F-4D97-AF65-F5344CB8AC3E}">
        <p14:creationId xmlns:p14="http://schemas.microsoft.com/office/powerpoint/2010/main" val="1589298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7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V čem tedy budete programovat?</a:t>
            </a:r>
          </a:p>
          <a:p>
            <a:pPr lvl="1"/>
            <a:r>
              <a:rPr lang="cs-CZ" dirty="0"/>
              <a:t>Technicky to bude C++, fakticky spíše C</a:t>
            </a:r>
          </a:p>
          <a:p>
            <a:pPr lvl="2"/>
            <a:r>
              <a:rPr lang="cs-CZ" dirty="0"/>
              <a:t>C++ je (téměř) nadmnožina C</a:t>
            </a:r>
          </a:p>
          <a:p>
            <a:pPr lvl="3"/>
            <a:r>
              <a:rPr lang="cs-CZ" dirty="0"/>
              <a:t>U některých C-konstrukcí má C++ o něco přísnější pravidla, tím včas odhalíte některé chyby</a:t>
            </a:r>
          </a:p>
          <a:p>
            <a:pPr lvl="2"/>
            <a:r>
              <a:rPr lang="cs-CZ" dirty="0"/>
              <a:t>Půjčíme si z C++ několik drobností usnadňujících život</a:t>
            </a:r>
          </a:p>
          <a:p>
            <a:pPr lvl="3"/>
            <a:r>
              <a:rPr lang="cs-CZ" dirty="0"/>
              <a:t>Jednoduché třídy a metody, parametry předávané odkazem, ...</a:t>
            </a:r>
          </a:p>
          <a:p>
            <a:pPr lvl="2"/>
            <a:r>
              <a:rPr lang="en-US" dirty="0" err="1"/>
              <a:t>Slo</a:t>
            </a:r>
            <a:r>
              <a:rPr lang="cs-CZ" dirty="0"/>
              <a:t>žitější vlastnosti C++ nejsou v nízkoúrovňovém prostředí příliš užitečné </a:t>
            </a:r>
          </a:p>
          <a:p>
            <a:pPr lvl="3"/>
            <a:r>
              <a:rPr lang="cs-CZ" dirty="0"/>
              <a:t>Často ani nejsou dostupné kvůli omezené kapacitě hardware</a:t>
            </a:r>
          </a:p>
          <a:p>
            <a:pPr lvl="1"/>
            <a:r>
              <a:rPr lang="cs-CZ" dirty="0"/>
              <a:t>Fakticky budete používat 30</a:t>
            </a:r>
            <a:r>
              <a:rPr lang="en-US" dirty="0"/>
              <a:t>%</a:t>
            </a:r>
            <a:r>
              <a:rPr lang="cs-CZ" dirty="0"/>
              <a:t> C a 5</a:t>
            </a:r>
            <a:r>
              <a:rPr lang="en-US" dirty="0"/>
              <a:t>% C++</a:t>
            </a:r>
            <a:endParaRPr lang="cs-CZ" dirty="0"/>
          </a:p>
          <a:p>
            <a:pPr lvl="2"/>
            <a:r>
              <a:rPr lang="cs-CZ" dirty="0"/>
              <a:t>Minimum potřebné pro programování Arduina</a:t>
            </a:r>
          </a:p>
          <a:p>
            <a:r>
              <a:rPr lang="cs-CZ" dirty="0"/>
              <a:t>Kde?</a:t>
            </a:r>
          </a:p>
          <a:p>
            <a:pPr lvl="1"/>
            <a:r>
              <a:rPr lang="cs-CZ" dirty="0"/>
              <a:t>1. cvičení: Microsoft Visual Studio </a:t>
            </a:r>
          </a:p>
          <a:p>
            <a:pPr lvl="2"/>
            <a:r>
              <a:rPr lang="cs-CZ" dirty="0"/>
              <a:t>Vývojové prostředí s editorem, překladačem, debuggerem atd.</a:t>
            </a:r>
          </a:p>
          <a:p>
            <a:pPr lvl="2"/>
            <a:r>
              <a:rPr lang="cs-CZ" dirty="0"/>
              <a:t>Kdo to umí, může používat jakýkoliv jiný editor a překladač C++</a:t>
            </a:r>
          </a:p>
          <a:p>
            <a:pPr lvl="1"/>
            <a:r>
              <a:rPr lang="cs-CZ" dirty="0"/>
              <a:t>Zbytek cvičení: Arduino IDE - </a:t>
            </a:r>
            <a:r>
              <a:rPr lang="en-US" dirty="0">
                <a:hlinkClick r:id="rId2"/>
              </a:rPr>
              <a:t>www.arduino.cc/</a:t>
            </a:r>
            <a:r>
              <a:rPr lang="en-US" dirty="0" err="1">
                <a:hlinkClick r:id="rId2"/>
              </a:rPr>
              <a:t>en</a:t>
            </a:r>
            <a:r>
              <a:rPr lang="en-US" dirty="0">
                <a:hlinkClick r:id="rId2"/>
              </a:rPr>
              <a:t>/software</a:t>
            </a:r>
            <a:endParaRPr lang="cs-CZ" dirty="0"/>
          </a:p>
          <a:p>
            <a:pPr lvl="2"/>
            <a:r>
              <a:rPr lang="cs-CZ" dirty="0"/>
              <a:t>Aplikace pro Windows/Linux/MacOS</a:t>
            </a:r>
          </a:p>
          <a:p>
            <a:pPr lvl="2"/>
            <a:r>
              <a:rPr lang="cs-CZ" dirty="0"/>
              <a:t>Editor, překladač, dálkový (USB) ovladač Arduina</a:t>
            </a:r>
            <a:endParaRPr lang="en-US" dirty="0"/>
          </a:p>
        </p:txBody>
      </p:sp>
      <p:pic>
        <p:nvPicPr>
          <p:cNvPr id="1026" name="Picture 2" descr="Pan European Game Inform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796" y="578272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18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8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Čím se liší C(++) od Pythonu?</a:t>
            </a:r>
          </a:p>
          <a:p>
            <a:pPr lvl="1"/>
            <a:r>
              <a:rPr lang="cs-CZ" dirty="0"/>
              <a:t>Na první pohled</a:t>
            </a:r>
          </a:p>
          <a:p>
            <a:pPr lvl="2"/>
            <a:r>
              <a:rPr lang="cs-CZ" dirty="0"/>
              <a:t>Syntaxe – složené závorky místo indentace, </a:t>
            </a:r>
            <a:r>
              <a:rPr lang="en-US" dirty="0"/>
              <a:t>++, for(;;), …</a:t>
            </a:r>
            <a:endParaRPr lang="cs-CZ" dirty="0"/>
          </a:p>
          <a:p>
            <a:pPr lvl="2"/>
            <a:r>
              <a:rPr lang="cs-CZ" dirty="0"/>
              <a:t>Staticky typovaný jazyk – vše musí mít deklarovaný typ</a:t>
            </a:r>
          </a:p>
          <a:p>
            <a:pPr lvl="2"/>
            <a:r>
              <a:rPr lang="cs-CZ" dirty="0"/>
              <a:t>Jiné názvy a rozhraní kontejnerů</a:t>
            </a:r>
            <a:r>
              <a:rPr lang="en-US" dirty="0"/>
              <a:t> a dal</a:t>
            </a:r>
            <a:r>
              <a:rPr lang="cs-CZ" dirty="0"/>
              <a:t>ších knihovních záležitostí</a:t>
            </a:r>
          </a:p>
          <a:p>
            <a:pPr lvl="1"/>
            <a:r>
              <a:rPr lang="cs-CZ" dirty="0"/>
              <a:t>Na druhý pohled </a:t>
            </a:r>
            <a:endParaRPr lang="en-US" dirty="0"/>
          </a:p>
          <a:p>
            <a:pPr lvl="3"/>
            <a:r>
              <a:rPr lang="cs-CZ" dirty="0"/>
              <a:t>tímhle se dnes C(++) liší od všeho živého kromě Fortranu</a:t>
            </a:r>
          </a:p>
          <a:p>
            <a:pPr lvl="2"/>
            <a:r>
              <a:rPr lang="cs-CZ" dirty="0"/>
              <a:t>Explicitní dynamická alokace/dealokace - C(++) nemá garbage-collector</a:t>
            </a:r>
          </a:p>
          <a:p>
            <a:pPr lvl="3"/>
            <a:r>
              <a:rPr lang="cs-CZ" dirty="0"/>
              <a:t>Dynamicky alokovat ale stejně nebudeme</a:t>
            </a:r>
          </a:p>
          <a:p>
            <a:pPr lvl="2"/>
            <a:r>
              <a:rPr lang="cs-CZ" dirty="0"/>
              <a:t>Proměnné obsahují objekty, ne odkazy na ně</a:t>
            </a:r>
          </a:p>
          <a:p>
            <a:pPr lvl="3"/>
            <a:r>
              <a:rPr lang="cs-CZ" dirty="0"/>
              <a:t>U imutabilních typů (čísla) se to pozná jen na rychlosti</a:t>
            </a:r>
          </a:p>
          <a:p>
            <a:pPr lvl="3"/>
            <a:r>
              <a:rPr lang="cs-CZ" dirty="0"/>
              <a:t>U polí a řetězců to začíná být zajímavé</a:t>
            </a:r>
          </a:p>
          <a:p>
            <a:pPr lvl="3"/>
            <a:r>
              <a:rPr lang="cs-CZ" dirty="0"/>
              <a:t>Chcete-li odkaz (ukazatel, referenci, ...), musíte to explicitně deklarovat</a:t>
            </a:r>
          </a:p>
          <a:p>
            <a:pPr lvl="1"/>
            <a:r>
              <a:rPr lang="cs-CZ" dirty="0"/>
              <a:t>Noční můry (nejen začínajících) programátorů v C</a:t>
            </a:r>
          </a:p>
          <a:p>
            <a:pPr lvl="2"/>
            <a:r>
              <a:rPr lang="cs-CZ" dirty="0"/>
              <a:t>Téměř žádné běhové kontroly</a:t>
            </a:r>
            <a:r>
              <a:rPr lang="en-US" dirty="0"/>
              <a:t>, </a:t>
            </a:r>
            <a:r>
              <a:rPr lang="en-US" dirty="0" err="1"/>
              <a:t>lok</a:t>
            </a:r>
            <a:r>
              <a:rPr lang="cs-CZ" dirty="0"/>
              <a:t>ální proměnné nejsou automaticky inicializovány</a:t>
            </a:r>
          </a:p>
          <a:p>
            <a:pPr lvl="3"/>
            <a:r>
              <a:rPr lang="cs-CZ" dirty="0"/>
              <a:t>Spektakulární způsoby pádu vadných programů (+ tisíce exploitů pro hackery)</a:t>
            </a:r>
          </a:p>
          <a:p>
            <a:pPr lvl="2"/>
            <a:r>
              <a:rPr lang="cs-CZ" dirty="0"/>
              <a:t>Ukazatele na lokální proměnné, přetypování a další low-level triky</a:t>
            </a:r>
          </a:p>
          <a:p>
            <a:r>
              <a:rPr lang="cs-CZ" dirty="0"/>
              <a:t>Python je limuzína s řidičem, C je jízda na motorce (bez helmy)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946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Python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C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r>
              <a:rPr lang="cs-CZ" dirty="0"/>
              <a:t>def hello</a:t>
            </a:r>
            <a:r>
              <a:rPr lang="en-US" dirty="0"/>
              <a:t>(p):</a:t>
            </a:r>
          </a:p>
          <a:p>
            <a:pPr lvl="4"/>
            <a:r>
              <a:rPr lang="en-US" dirty="0"/>
              <a:t>    print(”Hello, number {0}”.format(p))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r>
              <a:rPr lang="en-US" dirty="0"/>
              <a:t># this is the main block</a:t>
            </a:r>
          </a:p>
          <a:p>
            <a:pPr lvl="4"/>
            <a:r>
              <a:rPr lang="en-US" dirty="0"/>
              <a:t>hello(7)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 lvl="4"/>
            <a:r>
              <a:rPr lang="en-US" dirty="0"/>
              <a:t>#</a:t>
            </a:r>
            <a:r>
              <a:rPr lang="cs-CZ" dirty="0"/>
              <a:t>include</a:t>
            </a:r>
            <a:r>
              <a:rPr lang="en-US" dirty="0"/>
              <a:t>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3"/>
            <a:r>
              <a:rPr lang="en-US" dirty="0" err="1"/>
              <a:t>stdio.h</a:t>
            </a:r>
            <a:r>
              <a:rPr lang="en-US" dirty="0"/>
              <a:t> </a:t>
            </a:r>
            <a:r>
              <a:rPr lang="en-US" dirty="0" err="1"/>
              <a:t>obsahuje</a:t>
            </a:r>
            <a:r>
              <a:rPr lang="en-US" dirty="0"/>
              <a:t> </a:t>
            </a:r>
            <a:r>
              <a:rPr lang="cs-CZ" dirty="0"/>
              <a:t>printf</a:t>
            </a:r>
            <a:endParaRPr lang="en-US" dirty="0"/>
          </a:p>
          <a:p>
            <a:pPr lvl="4"/>
            <a:endParaRPr lang="cs-CZ" dirty="0"/>
          </a:p>
          <a:p>
            <a:pPr lvl="4"/>
            <a:r>
              <a:rPr lang="en-US" dirty="0"/>
              <a:t>void hello(</a:t>
            </a:r>
            <a:r>
              <a:rPr lang="en-US" dirty="0" err="1"/>
              <a:t>int</a:t>
            </a:r>
            <a:r>
              <a:rPr lang="en-US" dirty="0"/>
              <a:t> p)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printf</a:t>
            </a:r>
            <a:r>
              <a:rPr lang="en-US" dirty="0"/>
              <a:t>(”Hello, number %d\n”, p);</a:t>
            </a:r>
          </a:p>
          <a:p>
            <a:pPr lvl="3"/>
            <a:r>
              <a:rPr lang="en-US" dirty="0"/>
              <a:t>%d o</a:t>
            </a:r>
            <a:r>
              <a:rPr lang="cs-CZ" dirty="0"/>
              <a:t>čekává další argument typu int</a:t>
            </a:r>
          </a:p>
          <a:p>
            <a:pPr lvl="3"/>
            <a:r>
              <a:rPr lang="cs-CZ" dirty="0"/>
              <a:t>Když tam nebude, budou se dít podivné věci</a:t>
            </a:r>
            <a:endParaRPr lang="en-US" dirty="0"/>
          </a:p>
          <a:p>
            <a:pPr lvl="4"/>
            <a:r>
              <a:rPr lang="en-US" dirty="0"/>
              <a:t>}</a:t>
            </a:r>
          </a:p>
          <a:p>
            <a:pPr lvl="3"/>
            <a:r>
              <a:rPr lang="cs-CZ" dirty="0"/>
              <a:t>Funkce main je vyvolána po startu programu a inicializaci </a:t>
            </a:r>
            <a:r>
              <a:rPr lang="en-US" dirty="0"/>
              <a:t>C-</a:t>
            </a:r>
            <a:r>
              <a:rPr lang="en-US" dirty="0" err="1"/>
              <a:t>knihoven</a:t>
            </a:r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hello(7);</a:t>
            </a:r>
          </a:p>
          <a:p>
            <a:pPr lvl="4"/>
            <a:r>
              <a:rPr lang="en-US" dirty="0"/>
              <a:t>  return 0; </a:t>
            </a:r>
            <a:endParaRPr lang="cs-CZ" dirty="0"/>
          </a:p>
          <a:p>
            <a:pPr lvl="4"/>
            <a:r>
              <a:rPr lang="en-US" dirty="0"/>
              <a:t>}</a:t>
            </a:r>
            <a:endParaRPr lang="cs-CZ" dirty="0"/>
          </a:p>
          <a:p>
            <a:pPr lvl="3"/>
            <a:r>
              <a:rPr lang="en-US" dirty="0"/>
              <a:t>Po </a:t>
            </a:r>
            <a:r>
              <a:rPr lang="en-US" dirty="0" err="1"/>
              <a:t>opu</a:t>
            </a:r>
            <a:r>
              <a:rPr lang="cs-CZ" dirty="0"/>
              <a:t>štění main ještě běží úklid, např. uzavření otevřených souborů</a:t>
            </a:r>
            <a:endParaRPr lang="en-US" dirty="0"/>
          </a:p>
          <a:p>
            <a:pPr lvl="3"/>
            <a:r>
              <a:rPr lang="cs-CZ" dirty="0"/>
              <a:t>Hodnota vrácená z main</a:t>
            </a:r>
            <a:r>
              <a:rPr lang="en-US" dirty="0"/>
              <a:t> </a:t>
            </a:r>
            <a:r>
              <a:rPr lang="cs-CZ" dirty="0"/>
              <a:t>se předá tomu, kdo tento program vyvolal (ten ji obvykle ignoruje)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9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9570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Python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C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lvl="4"/>
            <a:r>
              <a:rPr lang="cs-CZ" dirty="0"/>
              <a:t>def hello</a:t>
            </a:r>
            <a:r>
              <a:rPr lang="en-US" dirty="0"/>
              <a:t>2(p):</a:t>
            </a:r>
          </a:p>
          <a:p>
            <a:pPr lvl="4"/>
            <a:r>
              <a:rPr lang="en-US" dirty="0"/>
              <a:t>    print(’Hello, number ’, end=’’)</a:t>
            </a:r>
            <a:endParaRPr lang="cs-CZ" dirty="0"/>
          </a:p>
          <a:p>
            <a:pPr lvl="3"/>
            <a:r>
              <a:rPr lang="cs-CZ" dirty="0"/>
              <a:t>Pojmenované (tj. ne poziční) argumenty ve volání funkce nemají v C ekvivalent </a:t>
            </a:r>
            <a:endParaRPr lang="en-US" dirty="0"/>
          </a:p>
          <a:p>
            <a:pPr lvl="3"/>
            <a:r>
              <a:rPr lang="cs-CZ" dirty="0"/>
              <a:t>Konstanta v apostrofech je v Pythonu řetězec stejně jako v uvozovkách. V jazyce </a:t>
            </a:r>
            <a:r>
              <a:rPr lang="en-US" dirty="0"/>
              <a:t>C to </a:t>
            </a:r>
            <a:r>
              <a:rPr lang="en-US" dirty="0" err="1"/>
              <a:t>neplat</a:t>
            </a:r>
            <a:r>
              <a:rPr lang="cs-CZ" dirty="0"/>
              <a:t>í.</a:t>
            </a:r>
            <a:endParaRPr lang="en-US" dirty="0"/>
          </a:p>
          <a:p>
            <a:pPr lvl="4"/>
            <a:r>
              <a:rPr lang="en-US" dirty="0"/>
              <a:t>    print(p)</a:t>
            </a:r>
          </a:p>
          <a:p>
            <a:pPr lvl="4"/>
            <a:endParaRPr lang="en-US" dirty="0"/>
          </a:p>
          <a:p>
            <a:pPr lvl="4"/>
            <a:r>
              <a:rPr lang="en-US" dirty="0"/>
              <a:t># this is the main block</a:t>
            </a:r>
          </a:p>
          <a:p>
            <a:pPr lvl="4"/>
            <a:r>
              <a:rPr lang="en-US" dirty="0"/>
              <a:t>hello2(7)</a:t>
            </a:r>
          </a:p>
          <a:p>
            <a:pPr lvl="4"/>
            <a:r>
              <a:rPr lang="en-US" dirty="0"/>
              <a:t>hello2(“7”)</a:t>
            </a:r>
            <a:endParaRPr lang="cs-CZ" dirty="0"/>
          </a:p>
          <a:p>
            <a:pPr lvl="3"/>
            <a:r>
              <a:rPr lang="cs-CZ" dirty="0"/>
              <a:t>Přestože 7 a “7“ jsou v Pythonu objekty různého typu, mohou být oba drženy proměnnou p</a:t>
            </a:r>
          </a:p>
          <a:p>
            <a:pPr lvl="3"/>
            <a:r>
              <a:rPr lang="cs-CZ" dirty="0"/>
              <a:t>Odlišnost typů se zde projevuje pouze jinou implementací uvnitř funkce print (která je pro řetězec jednodušší než pro číslo)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 lvl="2"/>
            <a:r>
              <a:rPr lang="cs-CZ" dirty="0"/>
              <a:t>Statická typová kontrola znemožňuje obraty, které jsou v dynamických jazycích běžné</a:t>
            </a:r>
          </a:p>
          <a:p>
            <a:pPr lvl="4"/>
            <a:r>
              <a:rPr lang="en-US" dirty="0"/>
              <a:t>void hello2(</a:t>
            </a:r>
            <a:r>
              <a:rPr lang="en-US" dirty="0" err="1"/>
              <a:t>int</a:t>
            </a:r>
            <a:r>
              <a:rPr lang="en-US" dirty="0"/>
              <a:t> p)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printf</a:t>
            </a:r>
            <a:r>
              <a:rPr lang="en-US" dirty="0"/>
              <a:t>(”Hello, number ”);</a:t>
            </a:r>
          </a:p>
          <a:p>
            <a:pPr lvl="4"/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printf</a:t>
            </a:r>
            <a:r>
              <a:rPr lang="en-US" dirty="0">
                <a:solidFill>
                  <a:srgbClr val="FF0000"/>
                </a:solidFill>
              </a:rPr>
              <a:t>( p);</a:t>
            </a:r>
            <a:endParaRPr lang="cs-CZ" dirty="0">
              <a:solidFill>
                <a:srgbClr val="FF0000"/>
              </a:solidFill>
            </a:endParaRPr>
          </a:p>
          <a:p>
            <a:pPr lvl="3"/>
            <a:r>
              <a:rPr lang="cs-CZ" dirty="0"/>
              <a:t>Tento řádek překladač odmítne – printf očekává řetězec a automatická konverze čísla na řetězec v C ani C++ neexistuje</a:t>
            </a:r>
          </a:p>
          <a:p>
            <a:pPr lvl="4"/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printf</a:t>
            </a:r>
            <a:r>
              <a:rPr lang="en-US" dirty="0">
                <a:solidFill>
                  <a:srgbClr val="FF0000"/>
                </a:solidFill>
              </a:rPr>
              <a:t>(”Hello, number ”</a:t>
            </a:r>
            <a:r>
              <a:rPr lang="cs-CZ" dirty="0">
                <a:solidFill>
                  <a:srgbClr val="FF0000"/>
                </a:solidFill>
              </a:rPr>
              <a:t> +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cs-CZ" dirty="0">
                <a:solidFill>
                  <a:srgbClr val="FF0000"/>
                </a:solidFill>
              </a:rPr>
              <a:t> + </a:t>
            </a:r>
            <a:r>
              <a:rPr lang="en-US" dirty="0">
                <a:solidFill>
                  <a:srgbClr val="FF0000"/>
                </a:solidFill>
              </a:rPr>
              <a:t>”\n”);</a:t>
            </a:r>
          </a:p>
          <a:p>
            <a:pPr lvl="3"/>
            <a:r>
              <a:rPr lang="en-US" dirty="0"/>
              <a:t>Ani </a:t>
            </a:r>
            <a:r>
              <a:rPr lang="en-US" dirty="0" err="1"/>
              <a:t>tohle</a:t>
            </a:r>
            <a:r>
              <a:rPr lang="en-US" dirty="0"/>
              <a:t> </a:t>
            </a:r>
            <a:r>
              <a:rPr lang="en-US" dirty="0" err="1"/>
              <a:t>neprojde</a:t>
            </a:r>
            <a:r>
              <a:rPr lang="en-US" dirty="0"/>
              <a:t> – </a:t>
            </a:r>
            <a:r>
              <a:rPr lang="cs-CZ" dirty="0"/>
              <a:t>operátor </a:t>
            </a:r>
            <a:r>
              <a:rPr lang="en-US" dirty="0"/>
              <a:t>‘+’ pro </a:t>
            </a:r>
            <a:r>
              <a:rPr lang="cs-CZ" dirty="0"/>
              <a:t>zřetězení</a:t>
            </a:r>
            <a:r>
              <a:rPr lang="en-US" dirty="0"/>
              <a:t> </a:t>
            </a:r>
            <a:r>
              <a:rPr lang="en-US" dirty="0" err="1"/>
              <a:t>sice</a:t>
            </a:r>
            <a:r>
              <a:rPr lang="en-US" dirty="0"/>
              <a:t> v C++ </a:t>
            </a:r>
            <a:r>
              <a:rPr lang="en-US" dirty="0" err="1"/>
              <a:t>existuje</a:t>
            </a:r>
            <a:r>
              <a:rPr lang="en-US" dirty="0"/>
              <a:t>, ale </a:t>
            </a:r>
            <a:r>
              <a:rPr lang="cs-CZ" dirty="0"/>
              <a:t>neakceptuje parametry číselných typů. </a:t>
            </a:r>
            <a:r>
              <a:rPr lang="en-US" dirty="0"/>
              <a:t>‘</a:t>
            </a:r>
            <a:r>
              <a:rPr lang="cs-CZ" dirty="0"/>
              <a:t>+</a:t>
            </a:r>
            <a:r>
              <a:rPr lang="en-US" dirty="0"/>
              <a:t>’</a:t>
            </a:r>
            <a:r>
              <a:rPr lang="cs-CZ" dirty="0"/>
              <a:t> </a:t>
            </a:r>
            <a:r>
              <a:rPr lang="en-US" dirty="0" err="1"/>
              <a:t>nav</a:t>
            </a:r>
            <a:r>
              <a:rPr lang="cs-CZ" dirty="0"/>
              <a:t>íc </a:t>
            </a:r>
            <a:r>
              <a:rPr lang="en-US" dirty="0" err="1"/>
              <a:t>pracuje</a:t>
            </a:r>
            <a:r>
              <a:rPr lang="en-US" dirty="0"/>
              <a:t> s</a:t>
            </a:r>
            <a:r>
              <a:rPr lang="cs-CZ" dirty="0"/>
              <a:t> C++ verzí řetězců (typ std::string) – tyto řetězcové konstanty (i formální argument funkce printf) jsou ale C verze (typ char</a:t>
            </a:r>
            <a:r>
              <a:rPr lang="en-US" dirty="0"/>
              <a:t>[])</a:t>
            </a:r>
            <a:endParaRPr lang="cs-CZ" dirty="0"/>
          </a:p>
          <a:p>
            <a:pPr lvl="4"/>
            <a:r>
              <a:rPr lang="en-US" dirty="0"/>
              <a:t>}</a:t>
            </a:r>
          </a:p>
          <a:p>
            <a:pPr lvl="4"/>
            <a:r>
              <a:rPr lang="en-US" dirty="0"/>
              <a:t>// this is the main block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hello</a:t>
            </a:r>
            <a:r>
              <a:rPr lang="cs-CZ" dirty="0"/>
              <a:t>2</a:t>
            </a:r>
            <a:r>
              <a:rPr lang="en-US" dirty="0"/>
              <a:t>(7);</a:t>
            </a:r>
          </a:p>
          <a:p>
            <a:pPr lvl="4"/>
            <a:r>
              <a:rPr lang="en-US" dirty="0">
                <a:solidFill>
                  <a:srgbClr val="FF0000"/>
                </a:solidFill>
              </a:rPr>
              <a:t>  hello</a:t>
            </a:r>
            <a:r>
              <a:rPr lang="cs-CZ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(”7”); </a:t>
            </a:r>
            <a:endParaRPr lang="cs-CZ" dirty="0">
              <a:solidFill>
                <a:srgbClr val="FF0000"/>
              </a:solidFill>
            </a:endParaRPr>
          </a:p>
          <a:p>
            <a:pPr lvl="3"/>
            <a:r>
              <a:rPr lang="cs-CZ" dirty="0"/>
              <a:t>Tento řádek překladač odmítne – funkce hello2 očekává int, automatická konverze řetězce na číslo v C ani C++ není</a:t>
            </a:r>
            <a:endParaRPr lang="en-US" dirty="0"/>
          </a:p>
          <a:p>
            <a:pPr lvl="4"/>
            <a:r>
              <a:rPr lang="en-US" dirty="0"/>
              <a:t>  return 0;</a:t>
            </a:r>
          </a:p>
          <a:p>
            <a:pPr lvl="4"/>
            <a:r>
              <a:rPr lang="en-US" dirty="0"/>
              <a:t>}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10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835396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4"/>
            <a:endParaRPr lang="en-US" dirty="0">
              <a:solidFill>
                <a:schemeClr val="accent1"/>
              </a:solidFill>
            </a:endParaRPr>
          </a:p>
          <a:p>
            <a:pPr lvl="4"/>
            <a:endParaRPr lang="cs-CZ" dirty="0">
              <a:solidFill>
                <a:schemeClr val="accent1"/>
              </a:solidFill>
            </a:endParaRPr>
          </a:p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Pythonu?</a:t>
            </a:r>
            <a:endParaRPr lang="en-US" dirty="0"/>
          </a:p>
          <a:p>
            <a:pPr lvl="4"/>
            <a:r>
              <a:rPr lang="en-US" dirty="0"/>
              <a:t>a = [1,2,3,4,5,6,7,8,9,10]</a:t>
            </a:r>
          </a:p>
          <a:p>
            <a:pPr lvl="4"/>
            <a:r>
              <a:rPr lang="en-US" dirty="0"/>
              <a:t>s = 0</a:t>
            </a:r>
          </a:p>
          <a:p>
            <a:pPr lvl="4"/>
            <a:r>
              <a:rPr lang="en-US" dirty="0" err="1"/>
              <a:t>i</a:t>
            </a:r>
            <a:r>
              <a:rPr lang="en-US" dirty="0"/>
              <a:t> = 0</a:t>
            </a:r>
          </a:p>
          <a:p>
            <a:pPr lvl="4"/>
            <a:r>
              <a:rPr lang="en-US" dirty="0"/>
              <a:t>while </a:t>
            </a:r>
            <a:r>
              <a:rPr lang="en-US" dirty="0" err="1"/>
              <a:t>i</a:t>
            </a:r>
            <a:r>
              <a:rPr lang="en-US" dirty="0"/>
              <a:t> &lt; 10:</a:t>
            </a:r>
          </a:p>
          <a:p>
            <a:pPr lvl="4"/>
            <a:r>
              <a:rPr lang="en-US" dirty="0"/>
              <a:t>    s += a[</a:t>
            </a:r>
            <a:r>
              <a:rPr lang="en-US" dirty="0" err="1"/>
              <a:t>i</a:t>
            </a:r>
            <a:r>
              <a:rPr lang="en-US" dirty="0"/>
              <a:t>]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</a:t>
            </a:r>
            <a:r>
              <a:rPr lang="en-US" dirty="0"/>
              <a:t> += 1</a:t>
            </a:r>
          </a:p>
          <a:p>
            <a:pPr lvl="4"/>
            <a:r>
              <a:rPr lang="en-US" dirty="0"/>
              <a:t>print(s)</a:t>
            </a:r>
          </a:p>
          <a:p>
            <a:pPr lvl="4"/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857156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4"/>
            <a:endParaRPr lang="en-US" dirty="0">
              <a:solidFill>
                <a:schemeClr val="accent1"/>
              </a:solidFill>
            </a:endParaRPr>
          </a:p>
          <a:p>
            <a:pPr lvl="4"/>
            <a:endParaRPr lang="cs-CZ" dirty="0">
              <a:solidFill>
                <a:schemeClr val="accent1"/>
              </a:solidFill>
            </a:endParaRPr>
          </a:p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Pythonu?</a:t>
            </a:r>
            <a:endParaRPr lang="en-US" dirty="0"/>
          </a:p>
          <a:p>
            <a:pPr lvl="4"/>
            <a:r>
              <a:rPr lang="en-US" dirty="0"/>
              <a:t>a = [1,2,3,4,5,6,7,8,9,10]</a:t>
            </a:r>
          </a:p>
          <a:p>
            <a:pPr lvl="4"/>
            <a:r>
              <a:rPr lang="en-US" dirty="0"/>
              <a:t>s = 0</a:t>
            </a:r>
          </a:p>
          <a:p>
            <a:pPr lvl="4"/>
            <a:r>
              <a:rPr lang="en-US" dirty="0" err="1"/>
              <a:t>i</a:t>
            </a:r>
            <a:r>
              <a:rPr lang="en-US" dirty="0"/>
              <a:t> = 0</a:t>
            </a:r>
          </a:p>
          <a:p>
            <a:pPr lvl="4"/>
            <a:r>
              <a:rPr lang="en-US" dirty="0"/>
              <a:t>while </a:t>
            </a:r>
            <a:r>
              <a:rPr lang="en-US" dirty="0" err="1"/>
              <a:t>i</a:t>
            </a:r>
            <a:r>
              <a:rPr lang="en-US" dirty="0"/>
              <a:t> &lt; 10:</a:t>
            </a:r>
          </a:p>
          <a:p>
            <a:pPr lvl="4"/>
            <a:r>
              <a:rPr lang="en-US" dirty="0"/>
              <a:t>    s += a[</a:t>
            </a:r>
            <a:r>
              <a:rPr lang="en-US" dirty="0" err="1"/>
              <a:t>i</a:t>
            </a:r>
            <a:r>
              <a:rPr lang="en-US" dirty="0"/>
              <a:t>]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</a:t>
            </a:r>
            <a:r>
              <a:rPr lang="en-US" dirty="0"/>
              <a:t> += 1</a:t>
            </a:r>
          </a:p>
          <a:p>
            <a:pPr lvl="4"/>
            <a:r>
              <a:rPr lang="en-US" dirty="0"/>
              <a:t>print(s)</a:t>
            </a:r>
          </a:p>
          <a:p>
            <a:pPr lvl="4"/>
            <a:endParaRPr lang="en-US" dirty="0"/>
          </a:p>
          <a:p>
            <a:r>
              <a:rPr lang="en-US" dirty="0" err="1"/>
              <a:t>Vypisuje</a:t>
            </a:r>
            <a:r>
              <a:rPr lang="en-US" dirty="0"/>
              <a:t> 55</a:t>
            </a:r>
          </a:p>
          <a:p>
            <a:pPr lvl="1"/>
            <a:r>
              <a:rPr lang="en-US" dirty="0" err="1"/>
              <a:t>Sou</a:t>
            </a:r>
            <a:r>
              <a:rPr lang="cs-CZ" dirty="0"/>
              <a:t>čet čísel v poli</a:t>
            </a:r>
            <a:endParaRPr lang="en-US" dirty="0"/>
          </a:p>
          <a:p>
            <a:pPr lvl="2"/>
            <a:r>
              <a:rPr lang="cs-CZ" dirty="0"/>
              <a:t>Opravdový </a:t>
            </a:r>
            <a:r>
              <a:rPr lang="en-US" dirty="0" err="1"/>
              <a:t>Pythonista</a:t>
            </a:r>
            <a:r>
              <a:rPr lang="en-US" dirty="0"/>
              <a:t> by to </a:t>
            </a:r>
            <a:r>
              <a:rPr lang="en-US" dirty="0" err="1"/>
              <a:t>samoz</a:t>
            </a:r>
            <a:r>
              <a:rPr lang="cs-CZ" dirty="0"/>
              <a:t>řejmě napsal jinak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C?</a:t>
            </a:r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 err="1"/>
              <a:t>i</a:t>
            </a:r>
            <a:r>
              <a:rPr lang="en-US" dirty="0"/>
              <a:t> += 1;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(”%d\n”,</a:t>
            </a:r>
            <a:r>
              <a:rPr lang="cs-CZ" dirty="0"/>
              <a:t> </a:t>
            </a:r>
            <a:r>
              <a:rPr lang="en-US" dirty="0"/>
              <a:t>s);</a:t>
            </a:r>
          </a:p>
          <a:p>
            <a:pPr lvl="4"/>
            <a:r>
              <a:rPr lang="en-US" dirty="0"/>
              <a:t>}</a:t>
            </a:r>
          </a:p>
          <a:p>
            <a:pPr lvl="4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12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913434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cs-CZ" dirty="0"/>
              <a:t>C</a:t>
            </a:r>
            <a:r>
              <a:rPr lang="en-US" dirty="0"/>
              <a:t>o d</a:t>
            </a:r>
            <a:r>
              <a:rPr lang="cs-CZ" dirty="0"/>
              <a:t>ělá tento program v C?</a:t>
            </a:r>
            <a:endParaRPr lang="en-US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 err="1"/>
              <a:t>i</a:t>
            </a:r>
            <a:r>
              <a:rPr lang="en-US" dirty="0"/>
              <a:t> += 1;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4"/>
            <a:endParaRPr lang="en-US" dirty="0"/>
          </a:p>
          <a:p>
            <a:pPr lvl="1"/>
            <a:r>
              <a:rPr lang="cs-CZ" dirty="0"/>
              <a:t>C</a:t>
            </a:r>
            <a:r>
              <a:rPr lang="en-US" dirty="0" err="1"/>
              <a:t>ykl</a:t>
            </a:r>
            <a:r>
              <a:rPr lang="cs-CZ" dirty="0"/>
              <a:t>í navždy</a:t>
            </a:r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 err="1"/>
              <a:t>i</a:t>
            </a:r>
            <a:r>
              <a:rPr lang="en-US" dirty="0"/>
              <a:t> += 1;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1"/>
            <a:r>
              <a:rPr lang="cs-CZ" dirty="0"/>
              <a:t>Pythonisti v C: Vždy pište složené závorky za if/while/for</a:t>
            </a:r>
          </a:p>
          <a:p>
            <a:pPr lvl="2"/>
            <a:r>
              <a:rPr lang="cs-CZ" dirty="0"/>
              <a:t>ikdyby tam zatím byl jen jeden příkaz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3917959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en-US" dirty="0" err="1">
                <a:solidFill>
                  <a:schemeClr val="accent1"/>
                </a:solidFill>
              </a:rPr>
              <a:t>int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>
                <a:solidFill>
                  <a:schemeClr val="accent1"/>
                </a:solidFill>
              </a:rPr>
              <a:t> = 0;</a:t>
            </a:r>
          </a:p>
          <a:p>
            <a:pPr lvl="4"/>
            <a:r>
              <a:rPr lang="en-US" dirty="0"/>
              <a:t>    while (</a:t>
            </a:r>
            <a:r>
              <a:rPr lang="en-US" dirty="0" err="1"/>
              <a:t>i</a:t>
            </a:r>
            <a:r>
              <a:rPr lang="en-US" dirty="0"/>
              <a:t> &lt; 10)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   </a:t>
            </a:r>
            <a:r>
              <a:rPr lang="en-US" dirty="0">
                <a:solidFill>
                  <a:schemeClr val="accent1"/>
                </a:solidFill>
              </a:rPr>
              <a:t>++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>
                <a:solidFill>
                  <a:schemeClr val="accent1"/>
                </a:solidFill>
              </a:rPr>
              <a:t>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1"/>
            <a:r>
              <a:rPr lang="en-US" dirty="0"/>
              <a:t>For</a:t>
            </a:r>
            <a:r>
              <a:rPr lang="cs-CZ" dirty="0"/>
              <a:t>-</a:t>
            </a:r>
            <a:r>
              <a:rPr lang="en-US" dirty="0" err="1"/>
              <a:t>cyklus</a:t>
            </a:r>
            <a:r>
              <a:rPr lang="en-US" dirty="0"/>
              <a:t> je </a:t>
            </a:r>
            <a:r>
              <a:rPr lang="cs-CZ" dirty="0"/>
              <a:t>jen </a:t>
            </a:r>
            <a:r>
              <a:rPr lang="en-US" dirty="0" err="1"/>
              <a:t>zkratka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while s </a:t>
            </a:r>
            <a:r>
              <a:rPr lang="en-US" dirty="0" err="1"/>
              <a:t>inicializac</a:t>
            </a:r>
            <a:r>
              <a:rPr lang="cs-CZ" dirty="0"/>
              <a:t>í a aktualizací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cs-CZ" dirty="0"/>
              <a:t>    </a:t>
            </a:r>
            <a:r>
              <a:rPr lang="en-US" dirty="0" err="1"/>
              <a:t>int</a:t>
            </a:r>
            <a:r>
              <a:rPr lang="en-US" dirty="0"/>
              <a:t> a[10] = {1,2,3,4,5,6,7,8,9,10};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cs-CZ" dirty="0"/>
              <a:t>for </a:t>
            </a:r>
            <a:r>
              <a:rPr lang="en-US" dirty="0"/>
              <a:t>(</a:t>
            </a:r>
            <a:r>
              <a:rPr lang="en-US" dirty="0" err="1">
                <a:solidFill>
                  <a:schemeClr val="accent1"/>
                </a:solidFill>
              </a:rPr>
              <a:t>int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>
                <a:solidFill>
                  <a:schemeClr val="accent1"/>
                </a:solidFill>
              </a:rPr>
              <a:t> = 0</a:t>
            </a:r>
            <a:r>
              <a:rPr lang="en-US" dirty="0"/>
              <a:t>; </a:t>
            </a:r>
            <a:r>
              <a:rPr lang="en-US" dirty="0" err="1"/>
              <a:t>i</a:t>
            </a:r>
            <a:r>
              <a:rPr lang="en-US" dirty="0"/>
              <a:t> &lt; 10; </a:t>
            </a:r>
            <a:r>
              <a:rPr lang="en-US" dirty="0">
                <a:solidFill>
                  <a:schemeClr val="accent1"/>
                </a:solidFill>
              </a:rPr>
              <a:t>++</a:t>
            </a:r>
            <a:r>
              <a:rPr lang="en-US" dirty="0" err="1">
                <a:solidFill>
                  <a:schemeClr val="accent1"/>
                </a:solidFill>
              </a:rPr>
              <a:t>i</a:t>
            </a:r>
            <a:r>
              <a:rPr lang="en-US" dirty="0"/>
              <a:t>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pPr lvl="4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14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311305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cs-CZ" dirty="0"/>
              <a:t>Číslo vyskytující se v programu víckrát je poukázka na problém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  // </a:t>
            </a:r>
            <a:r>
              <a:rPr lang="cs-CZ" dirty="0"/>
              <a:t>deset je moc, devet staci</a:t>
            </a:r>
            <a:endParaRPr lang="en-US" dirty="0"/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a[</a:t>
            </a:r>
            <a:r>
              <a:rPr lang="cs-CZ" dirty="0">
                <a:solidFill>
                  <a:schemeClr val="accent1"/>
                </a:solidFill>
              </a:rPr>
              <a:t>9</a:t>
            </a:r>
            <a:r>
              <a:rPr lang="en-US" dirty="0"/>
              <a:t>] = {1,2,3,4,5,6,7,8,9};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cs-CZ" dirty="0"/>
              <a:t>    // ale tady jsme zapomneli desitku</a:t>
            </a:r>
            <a:endParaRPr lang="en-US" dirty="0"/>
          </a:p>
          <a:p>
            <a:pPr lvl="4"/>
            <a:r>
              <a:rPr lang="en-US" dirty="0"/>
              <a:t>    </a:t>
            </a:r>
            <a:r>
              <a:rPr lang="cs-CZ" dirty="0"/>
              <a:t>for 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>
                <a:solidFill>
                  <a:schemeClr val="accent1"/>
                </a:solidFill>
              </a:rPr>
              <a:t>10</a:t>
            </a:r>
            <a:r>
              <a:rPr lang="en-US" dirty="0"/>
              <a:t>; ++</a:t>
            </a:r>
            <a:r>
              <a:rPr lang="en-US" dirty="0" err="1"/>
              <a:t>i</a:t>
            </a:r>
            <a:r>
              <a:rPr lang="en-US" dirty="0"/>
              <a:t>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Pojmenujte všechny konstanty</a:t>
            </a:r>
          </a:p>
          <a:p>
            <a:pPr lvl="2"/>
            <a:r>
              <a:rPr lang="cs-CZ" dirty="0"/>
              <a:t>Kromě </a:t>
            </a:r>
            <a:r>
              <a:rPr lang="en-US" dirty="0"/>
              <a:t>0 a 1</a:t>
            </a:r>
            <a:endParaRPr lang="cs-CZ" dirty="0"/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</a:t>
            </a:r>
          </a:p>
          <a:p>
            <a:pPr lvl="4"/>
            <a:r>
              <a:rPr lang="en-US" dirty="0"/>
              <a:t>    </a:t>
            </a:r>
            <a:r>
              <a:rPr lang="cs-CZ" dirty="0"/>
              <a:t>// deset je moc, devet staci</a:t>
            </a:r>
          </a:p>
          <a:p>
            <a:pPr lvl="4"/>
            <a:r>
              <a:rPr lang="cs-CZ" dirty="0"/>
              <a:t>    </a:t>
            </a:r>
            <a:r>
              <a:rPr lang="cs-CZ" dirty="0">
                <a:solidFill>
                  <a:schemeClr val="accent1"/>
                </a:solidFill>
              </a:rPr>
              <a:t>static</a:t>
            </a:r>
            <a:r>
              <a:rPr lang="cs-CZ" dirty="0"/>
              <a:t> </a:t>
            </a:r>
            <a:r>
              <a:rPr lang="cs-CZ" dirty="0">
                <a:solidFill>
                  <a:schemeClr val="accent1"/>
                </a:solidFill>
              </a:rPr>
              <a:t>constexpr</a:t>
            </a:r>
            <a:r>
              <a:rPr lang="cs-CZ" dirty="0"/>
              <a:t> int N </a:t>
            </a:r>
            <a:r>
              <a:rPr lang="en-US" dirty="0"/>
              <a:t>= 9;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a[</a:t>
            </a:r>
            <a:r>
              <a:rPr lang="en-US" dirty="0">
                <a:solidFill>
                  <a:schemeClr val="accent1"/>
                </a:solidFill>
              </a:rPr>
              <a:t>N</a:t>
            </a:r>
            <a:r>
              <a:rPr lang="en-US" dirty="0"/>
              <a:t>] = {1,2,3,4,5,6,7,8,9};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s = 0;</a:t>
            </a:r>
          </a:p>
          <a:p>
            <a:pPr lvl="4"/>
            <a:r>
              <a:rPr lang="en-US" dirty="0"/>
              <a:t>    </a:t>
            </a:r>
            <a:r>
              <a:rPr lang="cs-CZ" dirty="0"/>
              <a:t>for 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>
                <a:solidFill>
                  <a:schemeClr val="accent1"/>
                </a:solidFill>
              </a:rPr>
              <a:t>N</a:t>
            </a:r>
            <a:r>
              <a:rPr lang="en-US" dirty="0"/>
              <a:t>; ++</a:t>
            </a:r>
            <a:r>
              <a:rPr lang="en-US" dirty="0" err="1"/>
              <a:t>i</a:t>
            </a:r>
            <a:r>
              <a:rPr lang="en-US" dirty="0"/>
              <a:t>)</a:t>
            </a:r>
            <a:endParaRPr lang="cs-CZ" dirty="0"/>
          </a:p>
          <a:p>
            <a:pPr lvl="4"/>
            <a:r>
              <a:rPr lang="cs-CZ" dirty="0"/>
              <a:t>    </a:t>
            </a:r>
            <a:r>
              <a:rPr lang="en-US" dirty="0"/>
              <a:t>{</a:t>
            </a:r>
          </a:p>
          <a:p>
            <a:pPr lvl="4"/>
            <a:r>
              <a:rPr lang="en-US" dirty="0"/>
              <a:t>       s += a[</a:t>
            </a:r>
            <a:r>
              <a:rPr lang="en-US" dirty="0" err="1"/>
              <a:t>i</a:t>
            </a:r>
            <a:r>
              <a:rPr lang="en-US" dirty="0"/>
              <a:t>];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(”%</a:t>
            </a:r>
            <a:r>
              <a:rPr lang="en-US" dirty="0" err="1"/>
              <a:t>d”,s</a:t>
            </a:r>
            <a:r>
              <a:rPr lang="en-US" dirty="0"/>
              <a:t>);</a:t>
            </a:r>
          </a:p>
          <a:p>
            <a:pPr lvl="4"/>
            <a:r>
              <a:rPr lang="en-US" dirty="0"/>
              <a:t>}</a:t>
            </a:r>
            <a:endParaRPr lang="cs-CZ" dirty="0"/>
          </a:p>
          <a:p>
            <a:pPr lvl="1"/>
            <a:r>
              <a:rPr lang="cs-CZ" dirty="0"/>
              <a:t>Tuto formu hlavičky for-cyklu si zapamatujte – je nejčastější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15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45850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cs-CZ" dirty="0"/>
              <a:t>Číslo vyskytující se v programu víckrát je poukázka na problém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get_something</a:t>
            </a:r>
            <a:r>
              <a:rPr lang="en-US" dirty="0"/>
              <a:t>() { /*...*/ }</a:t>
            </a:r>
          </a:p>
          <a:p>
            <a:pPr lvl="4"/>
            <a:r>
              <a:rPr lang="en-US" dirty="0"/>
              <a:t>v</a:t>
            </a:r>
            <a:r>
              <a:rPr lang="cs-CZ" dirty="0"/>
              <a:t>oid </a:t>
            </a:r>
            <a:r>
              <a:rPr lang="en-US" dirty="0" err="1"/>
              <a:t>wait_for_something</a:t>
            </a:r>
            <a:r>
              <a:rPr lang="en-US" dirty="0"/>
              <a:t>() {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int</a:t>
            </a:r>
            <a:r>
              <a:rPr lang="en-US" dirty="0"/>
              <a:t> state = 0;</a:t>
            </a:r>
          </a:p>
          <a:p>
            <a:pPr lvl="4"/>
            <a:r>
              <a:rPr lang="en-US" dirty="0"/>
              <a:t>  for (;;) { </a:t>
            </a:r>
          </a:p>
          <a:p>
            <a:pPr lvl="4"/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x = </a:t>
            </a:r>
            <a:r>
              <a:rPr lang="en-US" dirty="0" err="1"/>
              <a:t>get_something</a:t>
            </a:r>
            <a:r>
              <a:rPr lang="en-US" dirty="0"/>
              <a:t>();</a:t>
            </a:r>
          </a:p>
          <a:p>
            <a:pPr lvl="4"/>
            <a:r>
              <a:rPr lang="en-US" dirty="0"/>
              <a:t>    if ( state == 0 &amp;&amp; x == 2 ) {</a:t>
            </a:r>
          </a:p>
          <a:p>
            <a:pPr lvl="4"/>
            <a:r>
              <a:rPr lang="en-US" dirty="0"/>
              <a:t>      state = 2;</a:t>
            </a:r>
          </a:p>
          <a:p>
            <a:pPr lvl="4"/>
            <a:r>
              <a:rPr lang="en-US" dirty="0"/>
              <a:t>    } else if ( state == 1 &amp;&amp; x == 0 ) {        </a:t>
            </a:r>
          </a:p>
          <a:p>
            <a:pPr lvl="4"/>
            <a:r>
              <a:rPr lang="en-US" dirty="0"/>
              <a:t>      break;</a:t>
            </a:r>
          </a:p>
          <a:p>
            <a:pPr lvl="4"/>
            <a:r>
              <a:rPr lang="en-US" dirty="0"/>
              <a:t>	  } else if ( x == 1 ) {</a:t>
            </a:r>
          </a:p>
          <a:p>
            <a:pPr lvl="4"/>
            <a:r>
              <a:rPr lang="en-US" dirty="0"/>
              <a:t>      state = 1;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}</a:t>
            </a:r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cs-CZ" dirty="0"/>
              <a:t>Jak dlouho si budete pamatovat, co ta čísla znamenají</a:t>
            </a:r>
          </a:p>
          <a:p>
            <a:pPr lvl="2"/>
            <a:r>
              <a:rPr lang="cs-CZ" dirty="0"/>
              <a:t>Totéž číslo navíc označuje různé věci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err="1"/>
              <a:t>Pou</a:t>
            </a:r>
            <a:r>
              <a:rPr lang="cs-CZ" dirty="0"/>
              <a:t>žívejte výčtové typy</a:t>
            </a:r>
            <a:endParaRPr lang="en-US" dirty="0"/>
          </a:p>
          <a:p>
            <a:pPr lvl="4"/>
            <a:r>
              <a:rPr lang="en-US" dirty="0" err="1">
                <a:solidFill>
                  <a:schemeClr val="accent1"/>
                </a:solidFill>
              </a:rPr>
              <a:t>enum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input_t</a:t>
            </a:r>
            <a:r>
              <a:rPr lang="en-US" dirty="0">
                <a:solidFill>
                  <a:schemeClr val="accent1"/>
                </a:solidFill>
              </a:rPr>
              <a:t> { I_LOW, I_MED, I_HIGH }; </a:t>
            </a:r>
          </a:p>
          <a:p>
            <a:pPr lvl="4"/>
            <a:r>
              <a:rPr lang="en-US" dirty="0" err="1">
                <a:solidFill>
                  <a:schemeClr val="accent1"/>
                </a:solidFill>
              </a:rPr>
              <a:t>input_t</a:t>
            </a:r>
            <a:r>
              <a:rPr lang="en-US" dirty="0"/>
              <a:t> </a:t>
            </a:r>
            <a:r>
              <a:rPr lang="en-US" dirty="0" err="1"/>
              <a:t>get_something</a:t>
            </a:r>
            <a:r>
              <a:rPr lang="en-US" dirty="0"/>
              <a:t>() { /*...*/ }</a:t>
            </a:r>
          </a:p>
          <a:p>
            <a:pPr lvl="4"/>
            <a:r>
              <a:rPr lang="en-US" dirty="0"/>
              <a:t>v</a:t>
            </a:r>
            <a:r>
              <a:rPr lang="cs-CZ" dirty="0"/>
              <a:t>oid </a:t>
            </a:r>
            <a:r>
              <a:rPr lang="en-US" dirty="0" err="1"/>
              <a:t>wait_for_something</a:t>
            </a:r>
            <a:r>
              <a:rPr lang="en-US" dirty="0"/>
              <a:t>() {</a:t>
            </a:r>
          </a:p>
          <a:p>
            <a:pPr lvl="4"/>
            <a:r>
              <a:rPr lang="en-US" dirty="0">
                <a:solidFill>
                  <a:schemeClr val="accent1"/>
                </a:solidFill>
              </a:rPr>
              <a:t>  </a:t>
            </a:r>
            <a:r>
              <a:rPr lang="en-US" dirty="0" err="1">
                <a:solidFill>
                  <a:schemeClr val="accent1"/>
                </a:solidFill>
              </a:rPr>
              <a:t>enum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state_t</a:t>
            </a:r>
            <a:r>
              <a:rPr lang="en-US" dirty="0">
                <a:solidFill>
                  <a:schemeClr val="accent1"/>
                </a:solidFill>
              </a:rPr>
              <a:t> { S_INIT, S_FINAL, S_OPEN };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state_t</a:t>
            </a:r>
            <a:r>
              <a:rPr lang="en-US" dirty="0"/>
              <a:t> state=S_INIT;</a:t>
            </a:r>
          </a:p>
          <a:p>
            <a:pPr lvl="4"/>
            <a:r>
              <a:rPr lang="en-US" dirty="0"/>
              <a:t>  for (;;) { </a:t>
            </a:r>
          </a:p>
          <a:p>
            <a:pPr lvl="4"/>
            <a:r>
              <a:rPr lang="en-US" dirty="0"/>
              <a:t>    </a:t>
            </a:r>
            <a:r>
              <a:rPr lang="en-US" dirty="0" err="1">
                <a:solidFill>
                  <a:schemeClr val="accent1"/>
                </a:solidFill>
              </a:rPr>
              <a:t>input_t</a:t>
            </a:r>
            <a:r>
              <a:rPr lang="en-US" dirty="0"/>
              <a:t> x=</a:t>
            </a:r>
            <a:r>
              <a:rPr lang="en-US" dirty="0" err="1"/>
              <a:t>get_something</a:t>
            </a:r>
            <a:r>
              <a:rPr lang="en-US" dirty="0"/>
              <a:t>();</a:t>
            </a:r>
          </a:p>
          <a:p>
            <a:pPr lvl="4"/>
            <a:r>
              <a:rPr lang="en-US" dirty="0"/>
              <a:t>    if (state==</a:t>
            </a:r>
            <a:r>
              <a:rPr lang="en-US" dirty="0">
                <a:solidFill>
                  <a:schemeClr val="accent1"/>
                </a:solidFill>
              </a:rPr>
              <a:t>S_INIT</a:t>
            </a:r>
            <a:r>
              <a:rPr lang="en-US" dirty="0"/>
              <a:t> &amp;&amp; x==</a:t>
            </a:r>
            <a:r>
              <a:rPr lang="en-US" dirty="0">
                <a:solidFill>
                  <a:schemeClr val="accent1"/>
                </a:solidFill>
              </a:rPr>
              <a:t>I_HIGH</a:t>
            </a:r>
            <a:r>
              <a:rPr lang="en-US" dirty="0"/>
              <a:t>) {</a:t>
            </a:r>
          </a:p>
          <a:p>
            <a:pPr lvl="4"/>
            <a:r>
              <a:rPr lang="en-US" dirty="0"/>
              <a:t>      state=</a:t>
            </a:r>
            <a:r>
              <a:rPr lang="en-US" dirty="0">
                <a:solidFill>
                  <a:schemeClr val="accent1"/>
                </a:solidFill>
              </a:rPr>
              <a:t>S_OPEN</a:t>
            </a:r>
            <a:r>
              <a:rPr lang="en-US" dirty="0"/>
              <a:t>;</a:t>
            </a:r>
          </a:p>
          <a:p>
            <a:pPr lvl="4"/>
            <a:r>
              <a:rPr lang="en-US" dirty="0"/>
              <a:t>    } else if (state==</a:t>
            </a:r>
            <a:r>
              <a:rPr lang="en-US" dirty="0">
                <a:solidFill>
                  <a:schemeClr val="accent1"/>
                </a:solidFill>
              </a:rPr>
              <a:t>S_FINAL</a:t>
            </a:r>
            <a:r>
              <a:rPr lang="en-US" dirty="0"/>
              <a:t> &amp;&amp; x==</a:t>
            </a:r>
            <a:r>
              <a:rPr lang="en-US" dirty="0">
                <a:solidFill>
                  <a:schemeClr val="accent1"/>
                </a:solidFill>
              </a:rPr>
              <a:t>I_LOW</a:t>
            </a:r>
            <a:r>
              <a:rPr lang="en-US" dirty="0"/>
              <a:t>) {        </a:t>
            </a:r>
          </a:p>
          <a:p>
            <a:pPr lvl="4"/>
            <a:r>
              <a:rPr lang="en-US" dirty="0"/>
              <a:t>      break;</a:t>
            </a:r>
          </a:p>
          <a:p>
            <a:pPr lvl="4"/>
            <a:r>
              <a:rPr lang="en-US" dirty="0"/>
              <a:t>    } else if (x==</a:t>
            </a:r>
            <a:r>
              <a:rPr lang="en-US" dirty="0">
                <a:solidFill>
                  <a:schemeClr val="accent1"/>
                </a:solidFill>
              </a:rPr>
              <a:t>I_MED</a:t>
            </a:r>
            <a:r>
              <a:rPr lang="en-US" dirty="0"/>
              <a:t>) {</a:t>
            </a:r>
          </a:p>
          <a:p>
            <a:pPr lvl="4"/>
            <a:r>
              <a:rPr lang="en-US" dirty="0"/>
              <a:t>      state=</a:t>
            </a:r>
            <a:r>
              <a:rPr lang="en-US" dirty="0">
                <a:solidFill>
                  <a:schemeClr val="accent1"/>
                </a:solidFill>
              </a:rPr>
              <a:t>S_FINAL</a:t>
            </a:r>
            <a:r>
              <a:rPr lang="en-US" dirty="0"/>
              <a:t>;</a:t>
            </a:r>
          </a:p>
          <a:p>
            <a:pPr lvl="4"/>
            <a:r>
              <a:rPr lang="en-US" dirty="0"/>
              <a:t>    }</a:t>
            </a:r>
          </a:p>
          <a:p>
            <a:pPr lvl="4"/>
            <a:r>
              <a:rPr lang="en-US" dirty="0"/>
              <a:t>  }</a:t>
            </a:r>
          </a:p>
          <a:p>
            <a:pPr lvl="4"/>
            <a:r>
              <a:rPr lang="en-US" dirty="0"/>
              <a:t>}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16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080205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54585-9CC4-1D5D-B40E-2CE64D0C6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3AAECC-BC6B-C807-71CE-79CB47B1C2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4"/>
            <a:r>
              <a:rPr lang="en-US" dirty="0"/>
              <a:t>#</a:t>
            </a:r>
            <a:r>
              <a:rPr lang="en-US" dirty="0" err="1"/>
              <a:t>ifndef</a:t>
            </a:r>
            <a:r>
              <a:rPr lang="en-US" dirty="0"/>
              <a:t> </a:t>
            </a:r>
            <a:r>
              <a:rPr lang="en-US" dirty="0" err="1"/>
              <a:t>graphfnc_hpp</a:t>
            </a:r>
            <a:r>
              <a:rPr lang="en-US" dirty="0"/>
              <a:t>_</a:t>
            </a:r>
            <a:endParaRPr lang="cs-CZ" dirty="0"/>
          </a:p>
          <a:p>
            <a:pPr lvl="4"/>
            <a:r>
              <a:rPr lang="en-US" dirty="0"/>
              <a:t>#define </a:t>
            </a:r>
            <a:r>
              <a:rPr lang="en-US" dirty="0" err="1"/>
              <a:t>graphfnc_hpp</a:t>
            </a:r>
            <a:r>
              <a:rPr lang="en-US" dirty="0"/>
              <a:t>_</a:t>
            </a:r>
            <a:endParaRPr lang="cs-CZ" dirty="0"/>
          </a:p>
          <a:p>
            <a:pPr lvl="4"/>
            <a:endParaRPr lang="cs-CZ" dirty="0"/>
          </a:p>
          <a:p>
            <a:pPr lvl="4"/>
            <a:r>
              <a:rPr lang="en-US" dirty="0"/>
              <a:t>inline int </a:t>
            </a:r>
            <a:r>
              <a:rPr lang="en-US" dirty="0" err="1"/>
              <a:t>f1</a:t>
            </a:r>
            <a:r>
              <a:rPr lang="en-US" dirty="0"/>
              <a:t>(int p){</a:t>
            </a:r>
            <a:r>
              <a:rPr lang="cs-CZ" dirty="0"/>
              <a:t>/*...*/</a:t>
            </a:r>
            <a:r>
              <a:rPr lang="en-US" dirty="0"/>
              <a:t>}</a:t>
            </a:r>
            <a:endParaRPr lang="cs-CZ" dirty="0"/>
          </a:p>
          <a:p>
            <a:pPr lvl="4"/>
            <a:r>
              <a:rPr lang="en-US" dirty="0"/>
              <a:t>inline int </a:t>
            </a:r>
            <a:r>
              <a:rPr lang="en-US" dirty="0" err="1"/>
              <a:t>f2</a:t>
            </a:r>
            <a:r>
              <a:rPr lang="en-US" dirty="0"/>
              <a:t>(int p){</a:t>
            </a:r>
            <a:r>
              <a:rPr lang="cs-CZ" dirty="0"/>
              <a:t>/*...*/</a:t>
            </a:r>
            <a:r>
              <a:rPr lang="en-US" dirty="0"/>
              <a:t>}</a:t>
            </a:r>
            <a:endParaRPr lang="cs-CZ" dirty="0"/>
          </a:p>
          <a:p>
            <a:pPr lvl="4"/>
            <a:endParaRPr lang="cs-CZ" dirty="0"/>
          </a:p>
          <a:p>
            <a:pPr lvl="4"/>
            <a:r>
              <a:rPr lang="en-US" dirty="0"/>
              <a:t>inline </a:t>
            </a:r>
            <a:r>
              <a:rPr lang="en-US" dirty="0" err="1"/>
              <a:t>constexpr</a:t>
            </a:r>
            <a:r>
              <a:rPr lang="en-US" dirty="0"/>
              <a:t> int </a:t>
            </a:r>
            <a:r>
              <a:rPr lang="en-US" dirty="0" err="1"/>
              <a:t>pmin</a:t>
            </a:r>
            <a:r>
              <a:rPr lang="en-US" dirty="0"/>
              <a:t> = -50;</a:t>
            </a:r>
            <a:endParaRPr lang="cs-CZ" dirty="0"/>
          </a:p>
          <a:p>
            <a:pPr lvl="4"/>
            <a:r>
              <a:rPr lang="en-US" dirty="0"/>
              <a:t>inline </a:t>
            </a:r>
            <a:r>
              <a:rPr lang="en-US" dirty="0" err="1"/>
              <a:t>constexpr</a:t>
            </a:r>
            <a:r>
              <a:rPr lang="en-US" dirty="0"/>
              <a:t> int </a:t>
            </a:r>
            <a:r>
              <a:rPr lang="en-US" dirty="0" err="1"/>
              <a:t>pmax</a:t>
            </a:r>
            <a:r>
              <a:rPr lang="en-US" dirty="0"/>
              <a:t> = 50;</a:t>
            </a:r>
            <a:endParaRPr lang="cs-CZ" dirty="0"/>
          </a:p>
          <a:p>
            <a:pPr lvl="4"/>
            <a:r>
              <a:rPr lang="en-US" dirty="0"/>
              <a:t>inline </a:t>
            </a:r>
            <a:r>
              <a:rPr lang="en-US" dirty="0" err="1"/>
              <a:t>constexpr</a:t>
            </a:r>
            <a:r>
              <a:rPr lang="en-US" dirty="0"/>
              <a:t> int </a:t>
            </a:r>
            <a:r>
              <a:rPr lang="en-US" dirty="0" err="1"/>
              <a:t>qmin</a:t>
            </a:r>
            <a:r>
              <a:rPr lang="en-US" dirty="0"/>
              <a:t> = -50;</a:t>
            </a:r>
            <a:endParaRPr lang="cs-CZ" dirty="0"/>
          </a:p>
          <a:p>
            <a:pPr lvl="4"/>
            <a:r>
              <a:rPr lang="en-US" dirty="0"/>
              <a:t>inline </a:t>
            </a:r>
            <a:r>
              <a:rPr lang="en-US" dirty="0" err="1"/>
              <a:t>constexpr</a:t>
            </a:r>
            <a:r>
              <a:rPr lang="en-US" dirty="0"/>
              <a:t> int </a:t>
            </a:r>
            <a:r>
              <a:rPr lang="en-US" dirty="0" err="1"/>
              <a:t>qmax</a:t>
            </a:r>
            <a:r>
              <a:rPr lang="en-US" dirty="0"/>
              <a:t> = 50;</a:t>
            </a:r>
            <a:endParaRPr lang="cs-CZ" dirty="0"/>
          </a:p>
          <a:p>
            <a:pPr lvl="4"/>
            <a:endParaRPr lang="cs-CZ" dirty="0"/>
          </a:p>
          <a:p>
            <a:pPr lvl="4"/>
            <a:r>
              <a:rPr lang="en-US" dirty="0"/>
              <a:t>#endif</a:t>
            </a:r>
            <a:br>
              <a:rPr lang="en-US" dirty="0"/>
            </a:b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80E263-9293-28D8-6708-4DD5B74DF4AF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sz="1800" dirty="0"/>
              <a:t>graphfnc.hpp</a:t>
            </a:r>
          </a:p>
          <a:p>
            <a:pPr lvl="2"/>
            <a:r>
              <a:rPr lang="en-US" sz="1600" dirty="0"/>
              <a:t>K</a:t>
            </a:r>
            <a:r>
              <a:rPr lang="cs-CZ" sz="1600" dirty="0"/>
              <a:t>ód </a:t>
            </a:r>
            <a:r>
              <a:rPr lang="en-US" sz="1600" dirty="0"/>
              <a:t>v </a:t>
            </a:r>
            <a:r>
              <a:rPr lang="cs-CZ" sz="1600" dirty="0"/>
              <a:t>tomto </a:t>
            </a:r>
            <a:r>
              <a:rPr lang="en-US" sz="1600" dirty="0" err="1"/>
              <a:t>souboru</a:t>
            </a:r>
            <a:r>
              <a:rPr lang="en-US" sz="1600" dirty="0"/>
              <a:t> </a:t>
            </a:r>
            <a:r>
              <a:rPr lang="cs-CZ" sz="1600" dirty="0"/>
              <a:t>neměňte</a:t>
            </a:r>
          </a:p>
          <a:p>
            <a:pPr lvl="3"/>
            <a:r>
              <a:rPr lang="cs-CZ" sz="1400" dirty="0"/>
              <a:t>V kódu jsou definovány funkce</a:t>
            </a:r>
            <a:r>
              <a:rPr lang="en-US" sz="1400" dirty="0"/>
              <a:t> </a:t>
            </a:r>
            <a:r>
              <a:rPr lang="en-US" sz="1400" dirty="0" err="1"/>
              <a:t>f1</a:t>
            </a:r>
            <a:r>
              <a:rPr lang="en-US" sz="1400" dirty="0"/>
              <a:t> a </a:t>
            </a:r>
            <a:r>
              <a:rPr lang="en-US" sz="1400" dirty="0" err="1"/>
              <a:t>f2</a:t>
            </a:r>
            <a:endParaRPr lang="cs-CZ" sz="1400" dirty="0"/>
          </a:p>
          <a:p>
            <a:pPr lvl="3"/>
            <a:r>
              <a:rPr lang="cs-CZ" sz="1400" dirty="0"/>
              <a:t>Fungují pro p z </a:t>
            </a:r>
            <a:r>
              <a:rPr lang="en-US" sz="1400" dirty="0" err="1"/>
              <a:t>intervalu</a:t>
            </a:r>
            <a:r>
              <a:rPr lang="en-US" sz="1400" dirty="0"/>
              <a:t> &lt;p</a:t>
            </a:r>
            <a:r>
              <a:rPr lang="cs-CZ" sz="1400" dirty="0"/>
              <a:t>min,</a:t>
            </a:r>
            <a:r>
              <a:rPr lang="en-US" sz="1400" dirty="0" err="1"/>
              <a:t>pmax</a:t>
            </a:r>
            <a:r>
              <a:rPr lang="en-US" sz="1400" dirty="0"/>
              <a:t>&gt;</a:t>
            </a:r>
          </a:p>
          <a:p>
            <a:pPr lvl="3"/>
            <a:r>
              <a:rPr lang="en-US" sz="1400" dirty="0" err="1"/>
              <a:t>Vracej</a:t>
            </a:r>
            <a:r>
              <a:rPr lang="cs-CZ" sz="1400" dirty="0"/>
              <a:t>í hodnotu z intervalu </a:t>
            </a:r>
            <a:r>
              <a:rPr lang="en-US" sz="1400" dirty="0"/>
              <a:t>&lt;</a:t>
            </a:r>
            <a:r>
              <a:rPr lang="en-US" sz="1400" dirty="0" err="1"/>
              <a:t>qmin,qmax</a:t>
            </a:r>
            <a:r>
              <a:rPr lang="en-US" sz="1400" dirty="0"/>
              <a:t>&gt;</a:t>
            </a:r>
          </a:p>
          <a:p>
            <a:pPr lvl="2"/>
            <a:endParaRPr lang="cs-CZ" sz="1600" dirty="0"/>
          </a:p>
          <a:p>
            <a:pPr lvl="2"/>
            <a:endParaRPr lang="en-US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53CA59-60EB-6DD7-61CF-FB304AD5E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8F30C6-7696-0F2E-8D19-A16120AE2D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17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02FC87-D403-8B9A-AA39-3D5420D1122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3407041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D178F-6DAF-6E68-3987-53072CAA7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FC7680-B1CA-40CB-4E6E-D290867886C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</a:t>
            </a:r>
            <a:r>
              <a:rPr lang="en-US" sz="1100" dirty="0" err="1"/>
              <a:t>stdio.h</a:t>
            </a:r>
            <a:r>
              <a:rPr lang="en-US" sz="1100" dirty="0"/>
              <a:t>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&lt;algorithm&gt;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&lt;string&gt;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"</a:t>
            </a:r>
            <a:r>
              <a:rPr lang="en-US" sz="1100" dirty="0" err="1"/>
              <a:t>graphfnc.hpp</a:t>
            </a:r>
            <a:r>
              <a:rPr lang="en-US" sz="1100" dirty="0"/>
              <a:t>"</a:t>
            </a: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void </a:t>
            </a:r>
            <a:r>
              <a:rPr lang="en-US" sz="1100" dirty="0" err="1"/>
              <a:t>print_values</a:t>
            </a:r>
            <a:r>
              <a:rPr lang="en-US" sz="1100" dirty="0"/>
              <a:t>(int (*f)(int), int </a:t>
            </a:r>
            <a:r>
              <a:rPr lang="en-US" sz="1100" dirty="0" err="1"/>
              <a:t>pmin</a:t>
            </a:r>
            <a:r>
              <a:rPr lang="en-US" sz="1100" dirty="0"/>
              <a:t>, int </a:t>
            </a:r>
            <a:r>
              <a:rPr lang="en-US" sz="1100" dirty="0" err="1"/>
              <a:t>psize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{</a:t>
            </a:r>
            <a:r>
              <a:rPr lang="cs-CZ" sz="1100" dirty="0"/>
              <a:t>/*...*/</a:t>
            </a:r>
            <a:r>
              <a:rPr lang="en-US" sz="1100" dirty="0"/>
              <a:t>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int main(int </a:t>
            </a:r>
            <a:r>
              <a:rPr lang="en-US" sz="1100" dirty="0" err="1"/>
              <a:t>argc</a:t>
            </a:r>
            <a:r>
              <a:rPr lang="en-US" sz="1100" dirty="0"/>
              <a:t>, char** </a:t>
            </a:r>
            <a:r>
              <a:rPr lang="en-US" sz="1100" dirty="0" err="1"/>
              <a:t>argv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</a:t>
            </a:r>
            <a:r>
              <a:rPr lang="en-US" sz="1100" dirty="0"/>
              <a:t>bool </a:t>
            </a:r>
            <a:r>
              <a:rPr lang="en-US" sz="1100" dirty="0" err="1"/>
              <a:t>select1</a:t>
            </a:r>
            <a:r>
              <a:rPr lang="en-US" sz="1100" dirty="0"/>
              <a:t> = true;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</a:t>
            </a:r>
            <a:r>
              <a:rPr lang="en-US" sz="1100" dirty="0"/>
              <a:t>bool </a:t>
            </a:r>
            <a:r>
              <a:rPr lang="en-US" sz="1100" dirty="0" err="1"/>
              <a:t>select2</a:t>
            </a:r>
            <a:r>
              <a:rPr lang="en-US" sz="1100" dirty="0"/>
              <a:t> = true;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</a:t>
            </a:r>
            <a:r>
              <a:rPr lang="en-US" sz="1100" dirty="0"/>
              <a:t>if (</a:t>
            </a:r>
            <a:r>
              <a:rPr lang="en-US" sz="1100" dirty="0" err="1"/>
              <a:t>argc</a:t>
            </a:r>
            <a:r>
              <a:rPr lang="en-US" sz="1100" dirty="0"/>
              <a:t> &gt; 1)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</a:t>
            </a:r>
            <a:r>
              <a:rPr lang="en-US" sz="1100" dirty="0"/>
              <a:t>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  </a:t>
            </a:r>
            <a:r>
              <a:rPr lang="en-US" sz="1100" dirty="0"/>
              <a:t>std::string a = </a:t>
            </a:r>
            <a:r>
              <a:rPr lang="en-US" sz="1100" dirty="0" err="1"/>
              <a:t>argv</a:t>
            </a:r>
            <a:r>
              <a:rPr lang="en-US" sz="1100" dirty="0"/>
              <a:t>[1];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  </a:t>
            </a:r>
            <a:r>
              <a:rPr lang="en-US" sz="1100" dirty="0"/>
              <a:t>if (a == "--1")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  </a:t>
            </a:r>
            <a:r>
              <a:rPr lang="en-US" sz="1100" dirty="0"/>
              <a:t>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    </a:t>
            </a:r>
            <a:r>
              <a:rPr lang="en-US" sz="1100" dirty="0" err="1"/>
              <a:t>select1</a:t>
            </a:r>
            <a:r>
              <a:rPr lang="en-US" sz="1100" dirty="0"/>
              <a:t> = true;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    </a:t>
            </a:r>
            <a:r>
              <a:rPr lang="en-US" sz="1100" dirty="0" err="1"/>
              <a:t>select2</a:t>
            </a:r>
            <a:r>
              <a:rPr lang="en-US" sz="1100" dirty="0"/>
              <a:t> = false;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  </a:t>
            </a:r>
            <a:r>
              <a:rPr lang="en-US" sz="1100" dirty="0"/>
              <a:t>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  </a:t>
            </a:r>
            <a:r>
              <a:rPr lang="en-US" sz="1100" dirty="0"/>
              <a:t>else if (a == "--2")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  </a:t>
            </a:r>
            <a:r>
              <a:rPr lang="en-US" sz="1100" dirty="0"/>
              <a:t>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    </a:t>
            </a:r>
            <a:r>
              <a:rPr lang="en-US" sz="1100" dirty="0" err="1"/>
              <a:t>select1</a:t>
            </a:r>
            <a:r>
              <a:rPr lang="en-US" sz="1100" dirty="0"/>
              <a:t> = false;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    </a:t>
            </a:r>
            <a:r>
              <a:rPr lang="en-US" sz="1100" dirty="0" err="1"/>
              <a:t>select2</a:t>
            </a:r>
            <a:r>
              <a:rPr lang="en-US" sz="1100" dirty="0"/>
              <a:t> = true;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  </a:t>
            </a:r>
            <a:r>
              <a:rPr lang="en-US" sz="1100" dirty="0"/>
              <a:t>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</a:t>
            </a:r>
            <a:r>
              <a:rPr lang="en-US" sz="1100" dirty="0"/>
              <a:t>}</a:t>
            </a: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/*...*/</a:t>
            </a: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</a:t>
            </a:r>
            <a:r>
              <a:rPr lang="en-US" sz="1100" dirty="0"/>
              <a:t>return 0;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}</a:t>
            </a:r>
          </a:p>
          <a:p>
            <a:pPr lvl="8">
              <a:spcBef>
                <a:spcPts val="0"/>
              </a:spcBef>
            </a:pPr>
            <a:br>
              <a:rPr lang="en-US" sz="1100" dirty="0"/>
            </a:br>
            <a:endParaRPr lang="en-US" sz="11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A6B5BB-956B-B0AB-9CA8-A990EC47838E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sz="1800" dirty="0"/>
              <a:t>graph.cpp</a:t>
            </a:r>
          </a:p>
          <a:p>
            <a:pPr lvl="2"/>
            <a:r>
              <a:rPr lang="cs-CZ" sz="1600" dirty="0"/>
              <a:t>Nyní vypisuje prvních 10 hodnot obou funkcí textově</a:t>
            </a:r>
          </a:p>
          <a:p>
            <a:pPr lvl="2"/>
            <a:r>
              <a:rPr lang="cs-CZ" sz="1600" dirty="0"/>
              <a:t>S parametrem </a:t>
            </a:r>
            <a:r>
              <a:rPr lang="en-US" sz="1600" dirty="0"/>
              <a:t>"--1" </a:t>
            </a:r>
            <a:r>
              <a:rPr lang="en-US" sz="1600" dirty="0" err="1"/>
              <a:t>vypisuje</a:t>
            </a:r>
            <a:r>
              <a:rPr lang="en-US" sz="1600" dirty="0"/>
              <a:t> </a:t>
            </a:r>
            <a:r>
              <a:rPr lang="en-US" sz="1600" dirty="0" err="1"/>
              <a:t>jen</a:t>
            </a:r>
            <a:r>
              <a:rPr lang="en-US" sz="1600" dirty="0"/>
              <a:t> </a:t>
            </a:r>
            <a:r>
              <a:rPr lang="en-US" sz="1600" dirty="0" err="1"/>
              <a:t>f1</a:t>
            </a:r>
            <a:endParaRPr lang="cs-CZ" sz="1600" dirty="0"/>
          </a:p>
          <a:p>
            <a:pPr lvl="2"/>
            <a:r>
              <a:rPr lang="cs-CZ" sz="1600" dirty="0"/>
              <a:t>S parametrem </a:t>
            </a:r>
            <a:r>
              <a:rPr lang="en-US" sz="1600" dirty="0"/>
              <a:t>"--2" </a:t>
            </a:r>
            <a:r>
              <a:rPr lang="en-US" sz="1600" dirty="0" err="1"/>
              <a:t>vypisuje</a:t>
            </a:r>
            <a:r>
              <a:rPr lang="en-US" sz="1600" dirty="0"/>
              <a:t> </a:t>
            </a:r>
            <a:r>
              <a:rPr lang="en-US" sz="1600" dirty="0" err="1"/>
              <a:t>jen</a:t>
            </a:r>
            <a:r>
              <a:rPr lang="en-US" sz="1600" dirty="0"/>
              <a:t> </a:t>
            </a:r>
            <a:r>
              <a:rPr lang="en-US" sz="1600" dirty="0" err="1"/>
              <a:t>f2</a:t>
            </a:r>
            <a:endParaRPr lang="cs-CZ" sz="1600" dirty="0"/>
          </a:p>
          <a:p>
            <a:pPr lvl="2"/>
            <a:endParaRPr lang="cs-CZ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28BA6F-521A-4093-5F65-686145672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45B1EB-8B94-CCA5-BB7B-DC45026522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18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E4C8FD-D492-7F01-8A29-A09CF77E18A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4284335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E5D77-C576-4170-E2EB-81AF4A392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A0743E-1576-6B0E-EB7A-21E69F501F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</a:t>
            </a:r>
            <a:r>
              <a:rPr lang="en-US" sz="1100" dirty="0" err="1"/>
              <a:t>stdio.h</a:t>
            </a:r>
            <a:r>
              <a:rPr lang="en-US" sz="1100" dirty="0"/>
              <a:t>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&lt;algorithm&gt;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&lt;string&gt;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"</a:t>
            </a:r>
            <a:r>
              <a:rPr lang="en-US" sz="1100" dirty="0" err="1"/>
              <a:t>graphfnc.hpp</a:t>
            </a:r>
            <a:r>
              <a:rPr lang="en-US" sz="1100" dirty="0"/>
              <a:t>"</a:t>
            </a: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void </a:t>
            </a:r>
            <a:r>
              <a:rPr lang="en-US" sz="1100" dirty="0" err="1"/>
              <a:t>print_values</a:t>
            </a:r>
            <a:r>
              <a:rPr lang="en-US" sz="1100" dirty="0"/>
              <a:t>(int (*f)(int), int </a:t>
            </a:r>
            <a:r>
              <a:rPr lang="en-US" sz="1100" dirty="0" err="1"/>
              <a:t>pmin</a:t>
            </a:r>
            <a:r>
              <a:rPr lang="en-US" sz="1100" dirty="0"/>
              <a:t>, int </a:t>
            </a:r>
            <a:r>
              <a:rPr lang="en-US" sz="1100" dirty="0" err="1"/>
              <a:t>psize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for (int j = 0; j &lt; </a:t>
            </a:r>
            <a:r>
              <a:rPr lang="en-US" sz="1100" dirty="0" err="1"/>
              <a:t>psize</a:t>
            </a:r>
            <a:r>
              <a:rPr lang="en-US" sz="1100" dirty="0"/>
              <a:t>; ++j)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  int p = </a:t>
            </a:r>
            <a:r>
              <a:rPr lang="en-US" sz="1100" dirty="0" err="1"/>
              <a:t>pmin</a:t>
            </a:r>
            <a:r>
              <a:rPr lang="en-US" sz="1100" dirty="0"/>
              <a:t> + j;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  </a:t>
            </a:r>
            <a:r>
              <a:rPr lang="en-US" sz="1100" dirty="0" err="1"/>
              <a:t>printf</a:t>
            </a:r>
            <a:r>
              <a:rPr lang="en-US" sz="1100" dirty="0"/>
              <a:t>(" %d:%d", p, f(p));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</a:t>
            </a:r>
            <a:r>
              <a:rPr lang="en-US" sz="1100" dirty="0" err="1"/>
              <a:t>printf</a:t>
            </a:r>
            <a:r>
              <a:rPr lang="en-US" sz="1100" dirty="0"/>
              <a:t>("\n");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int main(int </a:t>
            </a:r>
            <a:r>
              <a:rPr lang="en-US" sz="1100" dirty="0" err="1"/>
              <a:t>argc</a:t>
            </a:r>
            <a:r>
              <a:rPr lang="en-US" sz="1100" dirty="0"/>
              <a:t>, char** </a:t>
            </a:r>
            <a:r>
              <a:rPr lang="en-US" sz="1100" dirty="0" err="1"/>
              <a:t>argv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</a:t>
            </a:r>
            <a:r>
              <a:rPr lang="cs-CZ" sz="1100" dirty="0"/>
              <a:t>/*...*/</a:t>
            </a: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static </a:t>
            </a:r>
            <a:r>
              <a:rPr lang="en-US" sz="1100" dirty="0" err="1"/>
              <a:t>constexpr</a:t>
            </a:r>
            <a:r>
              <a:rPr lang="en-US" sz="1100" dirty="0"/>
              <a:t> int </a:t>
            </a:r>
            <a:r>
              <a:rPr lang="en-US" sz="1100" dirty="0" err="1"/>
              <a:t>psize</a:t>
            </a:r>
            <a:r>
              <a:rPr lang="en-US" sz="1100" dirty="0"/>
              <a:t> = </a:t>
            </a:r>
            <a:r>
              <a:rPr lang="en-US" sz="1100" dirty="0" err="1"/>
              <a:t>pmax</a:t>
            </a:r>
            <a:r>
              <a:rPr lang="en-US" sz="1100" dirty="0"/>
              <a:t> - </a:t>
            </a:r>
            <a:r>
              <a:rPr lang="en-US" sz="1100" dirty="0" err="1"/>
              <a:t>pmin</a:t>
            </a:r>
            <a:r>
              <a:rPr lang="en-US" sz="1100" dirty="0"/>
              <a:t> + 1;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static </a:t>
            </a:r>
            <a:r>
              <a:rPr lang="en-US" sz="1100" dirty="0" err="1"/>
              <a:t>constexpr</a:t>
            </a:r>
            <a:r>
              <a:rPr lang="en-US" sz="1100" dirty="0"/>
              <a:t> int </a:t>
            </a:r>
            <a:r>
              <a:rPr lang="en-US" sz="1100" dirty="0" err="1"/>
              <a:t>psize10</a:t>
            </a:r>
            <a:r>
              <a:rPr lang="en-US" sz="1100" dirty="0"/>
              <a:t> = std::min(</a:t>
            </a:r>
            <a:r>
              <a:rPr lang="en-US" sz="1100" dirty="0" err="1"/>
              <a:t>psize</a:t>
            </a:r>
            <a:r>
              <a:rPr lang="en-US" sz="1100" dirty="0"/>
              <a:t>, 10);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if (</a:t>
            </a:r>
            <a:r>
              <a:rPr lang="en-US" sz="1100" dirty="0" err="1"/>
              <a:t>select1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  </a:t>
            </a:r>
            <a:r>
              <a:rPr lang="en-US" sz="1100" dirty="0" err="1"/>
              <a:t>print_values</a:t>
            </a:r>
            <a:r>
              <a:rPr lang="en-US" sz="1100" dirty="0"/>
              <a:t>(</a:t>
            </a:r>
            <a:r>
              <a:rPr lang="en-US" sz="1100" dirty="0" err="1"/>
              <a:t>f1</a:t>
            </a:r>
            <a:r>
              <a:rPr lang="en-US" sz="1100" dirty="0"/>
              <a:t>, </a:t>
            </a:r>
            <a:r>
              <a:rPr lang="en-US" sz="1100" dirty="0" err="1"/>
              <a:t>pmin</a:t>
            </a:r>
            <a:r>
              <a:rPr lang="en-US" sz="1100" dirty="0"/>
              <a:t>, </a:t>
            </a:r>
            <a:r>
              <a:rPr lang="en-US" sz="1100" dirty="0" err="1"/>
              <a:t>psize10</a:t>
            </a:r>
            <a:r>
              <a:rPr lang="en-US" sz="1100" dirty="0"/>
              <a:t>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if (</a:t>
            </a:r>
            <a:r>
              <a:rPr lang="en-US" sz="1100" dirty="0" err="1"/>
              <a:t>select2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  </a:t>
            </a:r>
            <a:r>
              <a:rPr lang="en-US" sz="1100" dirty="0" err="1"/>
              <a:t>print_values</a:t>
            </a:r>
            <a:r>
              <a:rPr lang="en-US" sz="1100" dirty="0"/>
              <a:t>(</a:t>
            </a:r>
            <a:r>
              <a:rPr lang="en-US" sz="1100" dirty="0" err="1"/>
              <a:t>f2</a:t>
            </a:r>
            <a:r>
              <a:rPr lang="en-US" sz="1100" dirty="0"/>
              <a:t>, </a:t>
            </a:r>
            <a:r>
              <a:rPr lang="en-US" sz="1100" dirty="0" err="1"/>
              <a:t>pmin</a:t>
            </a:r>
            <a:r>
              <a:rPr lang="en-US" sz="1100" dirty="0"/>
              <a:t>, </a:t>
            </a:r>
            <a:r>
              <a:rPr lang="en-US" sz="1100" dirty="0" err="1"/>
              <a:t>psize10</a:t>
            </a:r>
            <a:r>
              <a:rPr lang="en-US" sz="1100" dirty="0"/>
              <a:t>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</a:t>
            </a:r>
            <a:r>
              <a:rPr lang="en-US" sz="1100" dirty="0"/>
              <a:t>return 0;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}</a:t>
            </a:r>
          </a:p>
          <a:p>
            <a:pPr lvl="8">
              <a:spcBef>
                <a:spcPts val="0"/>
              </a:spcBef>
            </a:pPr>
            <a:br>
              <a:rPr lang="en-US" sz="1100" dirty="0"/>
            </a:br>
            <a:endParaRPr lang="en-US" sz="11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BF7D6EA-682D-CB05-C480-4F4B963B9516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sz="1800" dirty="0"/>
              <a:t>graph.cpp</a:t>
            </a:r>
          </a:p>
          <a:p>
            <a:pPr lvl="2"/>
            <a:r>
              <a:rPr lang="cs-CZ" sz="1600" dirty="0"/>
              <a:t>Nyní vypisuje prvních 10 hodnot obou funkcí textově</a:t>
            </a:r>
          </a:p>
          <a:p>
            <a:pPr lvl="2"/>
            <a:r>
              <a:rPr lang="cs-CZ" sz="1600" dirty="0"/>
              <a:t>S parametrem </a:t>
            </a:r>
            <a:r>
              <a:rPr lang="en-US" sz="1600" dirty="0"/>
              <a:t>"--1" </a:t>
            </a:r>
            <a:r>
              <a:rPr lang="en-US" sz="1600" dirty="0" err="1"/>
              <a:t>vypisuje</a:t>
            </a:r>
            <a:r>
              <a:rPr lang="en-US" sz="1600" dirty="0"/>
              <a:t> </a:t>
            </a:r>
            <a:r>
              <a:rPr lang="en-US" sz="1600" dirty="0" err="1"/>
              <a:t>jen</a:t>
            </a:r>
            <a:r>
              <a:rPr lang="en-US" sz="1600" dirty="0"/>
              <a:t> </a:t>
            </a:r>
            <a:r>
              <a:rPr lang="en-US" sz="1600" dirty="0" err="1"/>
              <a:t>f1</a:t>
            </a:r>
            <a:endParaRPr lang="cs-CZ" sz="1600" dirty="0"/>
          </a:p>
          <a:p>
            <a:pPr lvl="2"/>
            <a:r>
              <a:rPr lang="cs-CZ" sz="1600" dirty="0"/>
              <a:t>S parametrem </a:t>
            </a:r>
            <a:r>
              <a:rPr lang="en-US" sz="1600" dirty="0"/>
              <a:t>"--2" </a:t>
            </a:r>
            <a:r>
              <a:rPr lang="en-US" sz="1600" dirty="0" err="1"/>
              <a:t>vypisuje</a:t>
            </a:r>
            <a:r>
              <a:rPr lang="en-US" sz="1600" dirty="0"/>
              <a:t> </a:t>
            </a:r>
            <a:r>
              <a:rPr lang="en-US" sz="1600" dirty="0" err="1"/>
              <a:t>jen</a:t>
            </a:r>
            <a:r>
              <a:rPr lang="en-US" sz="1600" dirty="0"/>
              <a:t> </a:t>
            </a:r>
            <a:r>
              <a:rPr lang="en-US" sz="1600" dirty="0" err="1"/>
              <a:t>f2</a:t>
            </a:r>
            <a:endParaRPr lang="cs-CZ" sz="1600" dirty="0"/>
          </a:p>
          <a:p>
            <a:pPr lvl="2"/>
            <a:endParaRPr lang="cs-CZ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4CA16A-02B1-4E30-0E63-D57B77E3F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7B2D02-BFB6-D477-57F1-A830D40733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19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6B17E4-492E-3C52-6947-E22D26C38D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768305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9BAED-18EF-F3AA-E8BF-AFF7B8E8B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DFD418E-6BB2-7DA2-0416-D4C477147E5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</a:t>
            </a:r>
            <a:r>
              <a:rPr lang="en-US" sz="1100" dirty="0" err="1"/>
              <a:t>stdio.h</a:t>
            </a:r>
            <a:r>
              <a:rPr lang="en-US" sz="1100" dirty="0"/>
              <a:t>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&lt;algorithm&gt;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&lt;string&gt;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"</a:t>
            </a:r>
            <a:r>
              <a:rPr lang="en-US" sz="1100" dirty="0" err="1"/>
              <a:t>graphfnc.hpp</a:t>
            </a:r>
            <a:r>
              <a:rPr lang="en-US" sz="1100" dirty="0"/>
              <a:t>"</a:t>
            </a: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void </a:t>
            </a:r>
            <a:r>
              <a:rPr lang="en-US" sz="1100" dirty="0" err="1"/>
              <a:t>print_values</a:t>
            </a:r>
            <a:r>
              <a:rPr lang="en-US" sz="1100" dirty="0"/>
              <a:t>(int (*f)(int), int </a:t>
            </a:r>
            <a:r>
              <a:rPr lang="en-US" sz="1100" dirty="0" err="1"/>
              <a:t>pmin</a:t>
            </a:r>
            <a:r>
              <a:rPr lang="en-US" sz="1100" dirty="0"/>
              <a:t>, int </a:t>
            </a:r>
            <a:r>
              <a:rPr lang="en-US" sz="1100" dirty="0" err="1"/>
              <a:t>psize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for (int j = 0; j &lt; </a:t>
            </a:r>
            <a:r>
              <a:rPr lang="en-US" sz="1100" dirty="0" err="1"/>
              <a:t>psize</a:t>
            </a:r>
            <a:r>
              <a:rPr lang="en-US" sz="1100" dirty="0"/>
              <a:t>; ++j)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  int p = </a:t>
            </a:r>
            <a:r>
              <a:rPr lang="en-US" sz="1100" dirty="0" err="1"/>
              <a:t>pmin</a:t>
            </a:r>
            <a:r>
              <a:rPr lang="en-US" sz="1100" dirty="0"/>
              <a:t> + j;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  </a:t>
            </a:r>
            <a:r>
              <a:rPr lang="en-US" sz="1100" dirty="0" err="1"/>
              <a:t>printf</a:t>
            </a:r>
            <a:r>
              <a:rPr lang="en-US" sz="1100" dirty="0"/>
              <a:t>(" %d:%d", p, f(p));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</a:t>
            </a:r>
            <a:r>
              <a:rPr lang="en-US" sz="1100" dirty="0" err="1"/>
              <a:t>printf</a:t>
            </a:r>
            <a:r>
              <a:rPr lang="en-US" sz="1100" dirty="0"/>
              <a:t>("\n");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int main(int </a:t>
            </a:r>
            <a:r>
              <a:rPr lang="en-US" sz="1100" dirty="0" err="1"/>
              <a:t>argc</a:t>
            </a:r>
            <a:r>
              <a:rPr lang="en-US" sz="1100" dirty="0"/>
              <a:t>, char** </a:t>
            </a:r>
            <a:r>
              <a:rPr lang="en-US" sz="1100" dirty="0" err="1"/>
              <a:t>argv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</a:t>
            </a:r>
            <a:r>
              <a:rPr lang="cs-CZ" sz="1100" dirty="0"/>
              <a:t>/*...*/</a:t>
            </a: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static </a:t>
            </a:r>
            <a:r>
              <a:rPr lang="en-US" sz="1100" dirty="0" err="1"/>
              <a:t>constexpr</a:t>
            </a:r>
            <a:r>
              <a:rPr lang="en-US" sz="1100" dirty="0"/>
              <a:t> int </a:t>
            </a:r>
            <a:r>
              <a:rPr lang="en-US" sz="1100" dirty="0" err="1"/>
              <a:t>psize</a:t>
            </a:r>
            <a:r>
              <a:rPr lang="en-US" sz="1100" dirty="0"/>
              <a:t> = </a:t>
            </a:r>
            <a:r>
              <a:rPr lang="en-US" sz="1100" dirty="0" err="1"/>
              <a:t>pmax</a:t>
            </a:r>
            <a:r>
              <a:rPr lang="en-US" sz="1100" dirty="0"/>
              <a:t> - </a:t>
            </a:r>
            <a:r>
              <a:rPr lang="en-US" sz="1100" dirty="0" err="1"/>
              <a:t>pmin</a:t>
            </a:r>
            <a:r>
              <a:rPr lang="en-US" sz="1100" dirty="0"/>
              <a:t> + 1;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static </a:t>
            </a:r>
            <a:r>
              <a:rPr lang="en-US" sz="1100" dirty="0" err="1"/>
              <a:t>constexpr</a:t>
            </a:r>
            <a:r>
              <a:rPr lang="en-US" sz="1100" dirty="0"/>
              <a:t> int </a:t>
            </a:r>
            <a:r>
              <a:rPr lang="en-US" sz="1100" dirty="0" err="1"/>
              <a:t>psize10</a:t>
            </a:r>
            <a:r>
              <a:rPr lang="en-US" sz="1100" dirty="0"/>
              <a:t> = std::min(</a:t>
            </a:r>
            <a:r>
              <a:rPr lang="en-US" sz="1100" dirty="0" err="1"/>
              <a:t>psize</a:t>
            </a:r>
            <a:r>
              <a:rPr lang="en-US" sz="1100" dirty="0"/>
              <a:t>, 10);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if (</a:t>
            </a:r>
            <a:r>
              <a:rPr lang="en-US" sz="1100" dirty="0" err="1"/>
              <a:t>select1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  </a:t>
            </a:r>
            <a:r>
              <a:rPr lang="en-US" sz="1100" dirty="0" err="1"/>
              <a:t>print_values</a:t>
            </a:r>
            <a:r>
              <a:rPr lang="en-US" sz="1100" dirty="0"/>
              <a:t>(</a:t>
            </a:r>
            <a:r>
              <a:rPr lang="en-US" sz="1100" dirty="0" err="1"/>
              <a:t>f1</a:t>
            </a:r>
            <a:r>
              <a:rPr lang="en-US" sz="1100" dirty="0"/>
              <a:t>, </a:t>
            </a:r>
            <a:r>
              <a:rPr lang="en-US" sz="1100" dirty="0" err="1"/>
              <a:t>pmin</a:t>
            </a:r>
            <a:r>
              <a:rPr lang="en-US" sz="1100" dirty="0"/>
              <a:t>, </a:t>
            </a:r>
            <a:r>
              <a:rPr lang="en-US" sz="1100" dirty="0" err="1"/>
              <a:t>psize10</a:t>
            </a:r>
            <a:r>
              <a:rPr lang="en-US" sz="1100" dirty="0"/>
              <a:t>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if (</a:t>
            </a:r>
            <a:r>
              <a:rPr lang="en-US" sz="1100" dirty="0" err="1"/>
              <a:t>select2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  </a:t>
            </a:r>
            <a:r>
              <a:rPr lang="en-US" sz="1100" dirty="0" err="1"/>
              <a:t>print_values</a:t>
            </a:r>
            <a:r>
              <a:rPr lang="en-US" sz="1100" dirty="0"/>
              <a:t>(</a:t>
            </a:r>
            <a:r>
              <a:rPr lang="en-US" sz="1100" dirty="0" err="1"/>
              <a:t>f2</a:t>
            </a:r>
            <a:r>
              <a:rPr lang="en-US" sz="1100" dirty="0"/>
              <a:t>, </a:t>
            </a:r>
            <a:r>
              <a:rPr lang="en-US" sz="1100" dirty="0" err="1"/>
              <a:t>pmin</a:t>
            </a:r>
            <a:r>
              <a:rPr lang="en-US" sz="1100" dirty="0"/>
              <a:t>, </a:t>
            </a:r>
            <a:r>
              <a:rPr lang="en-US" sz="1100" dirty="0" err="1"/>
              <a:t>psize10</a:t>
            </a:r>
            <a:r>
              <a:rPr lang="en-US" sz="1100" dirty="0"/>
              <a:t>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</a:t>
            </a:r>
            <a:r>
              <a:rPr lang="en-US" sz="1100" dirty="0"/>
              <a:t>return 0;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}</a:t>
            </a:r>
          </a:p>
          <a:p>
            <a:pPr lvl="8">
              <a:spcBef>
                <a:spcPts val="0"/>
              </a:spcBef>
            </a:pPr>
            <a:br>
              <a:rPr lang="en-US" sz="1100" dirty="0"/>
            </a:br>
            <a:endParaRPr lang="en-US" sz="11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114282-BDD0-FB69-7939-B27B8A6E27F2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sz="1800" dirty="0"/>
              <a:t>graph.cpp</a:t>
            </a:r>
          </a:p>
          <a:p>
            <a:pPr lvl="2"/>
            <a:r>
              <a:rPr lang="cs-CZ" sz="1600" dirty="0"/>
              <a:t>Nyní vypisuje prvních 10 hodnot obou funkcí textově</a:t>
            </a:r>
          </a:p>
          <a:p>
            <a:pPr lvl="2"/>
            <a:r>
              <a:rPr lang="cs-CZ" sz="1600" dirty="0"/>
              <a:t>S parametrem </a:t>
            </a:r>
            <a:r>
              <a:rPr lang="en-US" sz="1600" dirty="0"/>
              <a:t>"--1" </a:t>
            </a:r>
            <a:r>
              <a:rPr lang="en-US" sz="1600" dirty="0" err="1"/>
              <a:t>vypisuje</a:t>
            </a:r>
            <a:r>
              <a:rPr lang="en-US" sz="1600" dirty="0"/>
              <a:t> </a:t>
            </a:r>
            <a:r>
              <a:rPr lang="en-US" sz="1600" dirty="0" err="1"/>
              <a:t>jen</a:t>
            </a:r>
            <a:r>
              <a:rPr lang="en-US" sz="1600" dirty="0"/>
              <a:t> </a:t>
            </a:r>
            <a:r>
              <a:rPr lang="en-US" sz="1600" dirty="0" err="1"/>
              <a:t>f1</a:t>
            </a:r>
            <a:endParaRPr lang="cs-CZ" sz="1600" dirty="0"/>
          </a:p>
          <a:p>
            <a:pPr lvl="2"/>
            <a:r>
              <a:rPr lang="cs-CZ" sz="1600" dirty="0"/>
              <a:t>S parametrem </a:t>
            </a:r>
            <a:r>
              <a:rPr lang="en-US" sz="1600" dirty="0"/>
              <a:t>"--2" </a:t>
            </a:r>
            <a:r>
              <a:rPr lang="en-US" sz="1600" dirty="0" err="1"/>
              <a:t>vypisuje</a:t>
            </a:r>
            <a:r>
              <a:rPr lang="en-US" sz="1600" dirty="0"/>
              <a:t> </a:t>
            </a:r>
            <a:r>
              <a:rPr lang="en-US" sz="1600" dirty="0" err="1"/>
              <a:t>jen</a:t>
            </a:r>
            <a:r>
              <a:rPr lang="en-US" sz="1600" dirty="0"/>
              <a:t> </a:t>
            </a:r>
            <a:r>
              <a:rPr lang="en-US" sz="1600" dirty="0" err="1"/>
              <a:t>f2</a:t>
            </a:r>
            <a:endParaRPr lang="cs-CZ" sz="1600" dirty="0"/>
          </a:p>
          <a:p>
            <a:pPr lvl="2"/>
            <a:endParaRPr lang="cs-CZ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C39A52-1D2E-07E0-2E03-BA4C45DB8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CFCF20-6842-70DC-E31E-D21D7DBBE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20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E6CDB0-AEF4-5431-F241-DD701754732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99792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06E1B-D56C-3D88-3C37-EF01509DB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F02D58-2073-F14B-9544-FB3C6C261C4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</a:t>
            </a:r>
            <a:r>
              <a:rPr lang="en-US" sz="1100" dirty="0" err="1"/>
              <a:t>stdio.h</a:t>
            </a:r>
            <a:r>
              <a:rPr lang="en-US" sz="1100" dirty="0"/>
              <a:t>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&lt;algorithm&gt;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&lt;string&gt;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"</a:t>
            </a:r>
            <a:r>
              <a:rPr lang="en-US" sz="1100" dirty="0" err="1"/>
              <a:t>graphfnc.hpp</a:t>
            </a:r>
            <a:r>
              <a:rPr lang="en-US" sz="1100" dirty="0"/>
              <a:t>"</a:t>
            </a: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/*...*/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int main(int </a:t>
            </a:r>
            <a:r>
              <a:rPr lang="en-US" sz="1100" dirty="0" err="1"/>
              <a:t>argc</a:t>
            </a:r>
            <a:r>
              <a:rPr lang="en-US" sz="1100" dirty="0"/>
              <a:t>, char** </a:t>
            </a:r>
            <a:r>
              <a:rPr lang="en-US" sz="1100" dirty="0" err="1"/>
              <a:t>argv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</a:t>
            </a:r>
            <a:r>
              <a:rPr lang="cs-CZ" sz="1100" dirty="0"/>
              <a:t>/*...*/</a:t>
            </a:r>
            <a:endParaRPr lang="en-US" sz="1100" dirty="0"/>
          </a:p>
          <a:p>
            <a:pPr lvl="8">
              <a:spcBef>
                <a:spcPts val="0"/>
              </a:spcBef>
            </a:pP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if (</a:t>
            </a:r>
            <a:r>
              <a:rPr lang="en-US" sz="1100" dirty="0" err="1"/>
              <a:t>select1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if (</a:t>
            </a:r>
            <a:r>
              <a:rPr lang="en-US" sz="1100" dirty="0" err="1"/>
              <a:t>select2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  print_</a:t>
            </a:r>
            <a:r>
              <a:rPr lang="cs-CZ" sz="1100" dirty="0"/>
              <a:t>???</a:t>
            </a:r>
            <a:r>
              <a:rPr lang="en-US" sz="1100" dirty="0"/>
              <a:t>(</a:t>
            </a:r>
            <a:r>
              <a:rPr lang="cs-CZ" sz="1100" dirty="0"/>
              <a:t>f1</a:t>
            </a:r>
            <a:r>
              <a:rPr lang="en-US" sz="1100" dirty="0"/>
              <a:t>, </a:t>
            </a:r>
            <a:r>
              <a:rPr lang="en-US" sz="1100" dirty="0" err="1"/>
              <a:t>f2</a:t>
            </a:r>
            <a:r>
              <a:rPr lang="en-US" sz="1100" dirty="0"/>
              <a:t>, "*o#");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else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    </a:t>
            </a:r>
            <a:r>
              <a:rPr lang="en-US" sz="1100" dirty="0" err="1"/>
              <a:t>print_graph</a:t>
            </a:r>
            <a:r>
              <a:rPr lang="en-US" sz="1100" dirty="0"/>
              <a:t>(</a:t>
            </a:r>
            <a:r>
              <a:rPr lang="en-US" sz="1100" dirty="0" err="1"/>
              <a:t>f1</a:t>
            </a:r>
            <a:r>
              <a:rPr lang="en-US" sz="1100" dirty="0"/>
              <a:t>, "*");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else if (</a:t>
            </a:r>
            <a:r>
              <a:rPr lang="en-US" sz="1100" dirty="0" err="1"/>
              <a:t>select2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  </a:t>
            </a:r>
            <a:r>
              <a:rPr lang="en-US" sz="1100" dirty="0" err="1"/>
              <a:t>print_graph</a:t>
            </a:r>
            <a:r>
              <a:rPr lang="en-US" sz="1100" dirty="0"/>
              <a:t>(</a:t>
            </a:r>
            <a:r>
              <a:rPr lang="en-US" sz="1100" dirty="0" err="1"/>
              <a:t>f2</a:t>
            </a:r>
            <a:r>
              <a:rPr lang="en-US" sz="1100" dirty="0"/>
              <a:t>, "o");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</a:t>
            </a:r>
            <a:r>
              <a:rPr lang="en-US" sz="1100" dirty="0"/>
              <a:t>return 0;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}</a:t>
            </a:r>
          </a:p>
          <a:p>
            <a:pPr lvl="8">
              <a:spcBef>
                <a:spcPts val="0"/>
              </a:spcBef>
            </a:pPr>
            <a:br>
              <a:rPr lang="en-US" sz="1100" dirty="0"/>
            </a:br>
            <a:endParaRPr lang="en-US" sz="11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BACAAAF-8A19-F215-AE34-CB70B6C382DD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sz="1800" dirty="0"/>
              <a:t>Úloha:</a:t>
            </a:r>
          </a:p>
          <a:p>
            <a:pPr lvl="2"/>
            <a:r>
              <a:rPr lang="cs-CZ" sz="1600" dirty="0"/>
              <a:t>Nakreslete obě funkce do jednoho grafu</a:t>
            </a:r>
          </a:p>
          <a:p>
            <a:pPr lvl="3"/>
            <a:r>
              <a:rPr lang="cs-CZ" sz="1400" dirty="0"/>
              <a:t>Parametr p na vodorovné ose</a:t>
            </a:r>
          </a:p>
          <a:p>
            <a:pPr lvl="3"/>
            <a:r>
              <a:rPr lang="cs-CZ" sz="1400" dirty="0"/>
              <a:t>Hodnota funkce na svislé ose</a:t>
            </a:r>
            <a:endParaRPr lang="en-US" sz="1400" dirty="0"/>
          </a:p>
          <a:p>
            <a:pPr lvl="3"/>
            <a:r>
              <a:rPr lang="cs-CZ" sz="1400" dirty="0"/>
              <a:t>101 řádek po 101 znacích</a:t>
            </a:r>
          </a:p>
          <a:p>
            <a:pPr lvl="3"/>
            <a:r>
              <a:rPr lang="en-US" sz="1400" dirty="0" err="1"/>
              <a:t>f1</a:t>
            </a:r>
            <a:r>
              <a:rPr lang="en-US" sz="1400" dirty="0"/>
              <a:t> k</a:t>
            </a:r>
            <a:r>
              <a:rPr lang="cs-CZ" sz="1400" dirty="0"/>
              <a:t>reslete </a:t>
            </a:r>
            <a:r>
              <a:rPr lang="en-US" sz="1400" dirty="0" err="1"/>
              <a:t>znakem</a:t>
            </a:r>
            <a:r>
              <a:rPr lang="en-US" sz="1400" dirty="0"/>
              <a:t> '*'</a:t>
            </a:r>
          </a:p>
          <a:p>
            <a:pPr lvl="3"/>
            <a:r>
              <a:rPr lang="en-US" sz="1400" dirty="0"/>
              <a:t>f</a:t>
            </a:r>
            <a:r>
              <a:rPr lang="cs-CZ" sz="1400" dirty="0"/>
              <a:t>2 kreslete znakem </a:t>
            </a:r>
            <a:r>
              <a:rPr lang="en-US" sz="1400" dirty="0"/>
              <a:t>‘o’, </a:t>
            </a:r>
            <a:r>
              <a:rPr lang="en-US" sz="1400" dirty="0" err="1"/>
              <a:t>pr</a:t>
            </a:r>
            <a:r>
              <a:rPr lang="cs-CZ" sz="1400" dirty="0"/>
              <a:t>ůnik jako </a:t>
            </a:r>
            <a:r>
              <a:rPr lang="en-US" sz="1400" dirty="0"/>
              <a:t>‘#’</a:t>
            </a:r>
          </a:p>
          <a:p>
            <a:pPr lvl="3"/>
            <a:r>
              <a:rPr lang="en-US" sz="1400" dirty="0"/>
              <a:t>V</a:t>
            </a:r>
            <a:r>
              <a:rPr lang="cs-CZ" sz="1400" dirty="0"/>
              <a:t>šude jinde doplňte mezery</a:t>
            </a:r>
            <a:endParaRPr lang="en-US" sz="1400" dirty="0"/>
          </a:p>
          <a:p>
            <a:pPr lvl="2"/>
            <a:r>
              <a:rPr lang="cs-CZ" sz="1400" dirty="0"/>
              <a:t>S parametrem </a:t>
            </a:r>
            <a:r>
              <a:rPr lang="en-US" sz="1400" dirty="0"/>
              <a:t>"--1" </a:t>
            </a:r>
            <a:r>
              <a:rPr lang="en-US" sz="1400" dirty="0" err="1"/>
              <a:t>kreslete</a:t>
            </a:r>
            <a:r>
              <a:rPr lang="en-US" sz="1400" dirty="0"/>
              <a:t> </a:t>
            </a:r>
            <a:r>
              <a:rPr lang="en-US" sz="1400" dirty="0" err="1"/>
              <a:t>jen</a:t>
            </a:r>
            <a:r>
              <a:rPr lang="en-US" sz="1400" dirty="0"/>
              <a:t> </a:t>
            </a:r>
            <a:r>
              <a:rPr lang="en-US" sz="1400" dirty="0" err="1"/>
              <a:t>f1</a:t>
            </a:r>
            <a:endParaRPr lang="cs-CZ" sz="1400" dirty="0"/>
          </a:p>
          <a:p>
            <a:pPr lvl="2"/>
            <a:r>
              <a:rPr lang="cs-CZ" sz="1400" dirty="0"/>
              <a:t>S parametrem </a:t>
            </a:r>
            <a:r>
              <a:rPr lang="en-US" sz="1400" dirty="0"/>
              <a:t>"--2" </a:t>
            </a:r>
            <a:r>
              <a:rPr lang="en-US" sz="1400" dirty="0" err="1"/>
              <a:t>kreslete</a:t>
            </a:r>
            <a:r>
              <a:rPr lang="en-US" sz="1400" dirty="0"/>
              <a:t> </a:t>
            </a:r>
            <a:r>
              <a:rPr lang="en-US" sz="1400" dirty="0" err="1"/>
              <a:t>jen</a:t>
            </a:r>
            <a:r>
              <a:rPr lang="en-US" sz="1400" dirty="0"/>
              <a:t> </a:t>
            </a:r>
            <a:r>
              <a:rPr lang="en-US" sz="1400" dirty="0" err="1"/>
              <a:t>f2</a:t>
            </a:r>
            <a:endParaRPr lang="en-US" sz="1400" dirty="0"/>
          </a:p>
          <a:p>
            <a:pPr lvl="2"/>
            <a:endParaRPr lang="en-US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D98520-152D-1296-9C1B-A9713E86D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B60A9-21C8-C9C9-0BE5-70C7EB6AF4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21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2CC623-B9B8-F4DC-F532-D42EF669995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4258679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BBC91-92F9-4DA7-8E46-2856F8BF4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cs-CZ" dirty="0" err="1"/>
              <a:t>ýsledek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6BE0BD-A861-4167-ACF5-40CCFEC8F8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22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49DBD-50B0-4AA7-8124-60C84AB4BD8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NPRG041 Programování v C++ - 2023/2024 David Bednárek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F8E16C-BB5F-453B-8267-FC3CC2BE2CC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32500" lnSpcReduction="20000"/>
          </a:bodyPr>
          <a:lstStyle/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*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*                                         oo oo           ****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o     o         *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*                                                      *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o       o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*                                    o         o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*                                  o           o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*                                o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*                              o               o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*                            o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*                          o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o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*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*                      o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*                    o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*                  o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*                o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*              o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o                  *            o                                 o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o                                                                                *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o                                               *      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o                 *          o                                   o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o                                                                               *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o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o                *                           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o                                       *  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o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*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o                                     *  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*    o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o                                                                              *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*  o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o                                                                              *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o                               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o               *                                                              *o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o              o*                                              o  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o            o  *                                              o  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*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o          o    *                                              o  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*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o        o      *                                              o    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o      o        *      *                                       o      o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o    o          *    *                                         o    o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o oo            ****                                           oo o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o                                                               o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           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            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r>
              <a:rPr lang="pt-BR" dirty="0"/>
              <a:t>                                                                                                   **</a:t>
            </a:r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16000" lvl="4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166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cs-CZ" sz="1800" dirty="0"/>
              <a:t>Budete potřebovat pole</a:t>
            </a:r>
          </a:p>
          <a:p>
            <a:pPr lvl="2"/>
            <a:r>
              <a:rPr lang="cs-CZ" sz="1600" dirty="0"/>
              <a:t>Pokud nechcete f1 volat 10201-krát</a:t>
            </a:r>
          </a:p>
          <a:p>
            <a:pPr lvl="2"/>
            <a:r>
              <a:rPr lang="cs-CZ" sz="1600" dirty="0"/>
              <a:t>Velikost pole musí být konstanta</a:t>
            </a:r>
          </a:p>
          <a:p>
            <a:pPr lvl="3"/>
            <a:r>
              <a:rPr lang="cs-CZ" sz="1400" dirty="0"/>
              <a:t>Konstantu ale lze spočítat z jiných konstant</a:t>
            </a:r>
          </a:p>
          <a:p>
            <a:pPr lvl="4"/>
            <a:r>
              <a:rPr lang="cs-CZ" sz="1200" dirty="0"/>
              <a:t>static constexpr </a:t>
            </a:r>
            <a:r>
              <a:rPr lang="en-US" sz="1200" dirty="0" err="1"/>
              <a:t>int</a:t>
            </a:r>
            <a:r>
              <a:rPr lang="en-US" sz="1200" dirty="0"/>
              <a:t> </a:t>
            </a:r>
            <a:r>
              <a:rPr lang="cs-CZ" sz="1200" dirty="0"/>
              <a:t>psize </a:t>
            </a:r>
            <a:r>
              <a:rPr lang="en-US" sz="1200" dirty="0"/>
              <a:t>= </a:t>
            </a:r>
            <a:r>
              <a:rPr lang="en-US" sz="1200" dirty="0" err="1"/>
              <a:t>pmax-pmin+1</a:t>
            </a:r>
            <a:r>
              <a:rPr lang="en-US" sz="1200" dirty="0"/>
              <a:t>;</a:t>
            </a:r>
            <a:endParaRPr lang="cs-CZ" sz="1200" dirty="0"/>
          </a:p>
          <a:p>
            <a:pPr lvl="4"/>
            <a:r>
              <a:rPr lang="cs-CZ" sz="1200" dirty="0"/>
              <a:t>int values</a:t>
            </a:r>
            <a:r>
              <a:rPr lang="en-US" sz="1200" dirty="0"/>
              <a:t>[</a:t>
            </a:r>
            <a:r>
              <a:rPr lang="en-US" sz="1200" dirty="0" err="1"/>
              <a:t>psize</a:t>
            </a:r>
            <a:r>
              <a:rPr lang="en-US" sz="1200" dirty="0"/>
              <a:t>];</a:t>
            </a:r>
          </a:p>
          <a:p>
            <a:pPr marL="868680" lvl="3" indent="0">
              <a:buNone/>
            </a:pPr>
            <a:endParaRPr lang="cs-CZ" sz="1400" dirty="0"/>
          </a:p>
          <a:p>
            <a:pPr lvl="4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cs-CZ" dirty="0"/>
              <a:t>Kód je vhodné rozdělit na funkce</a:t>
            </a:r>
            <a:endParaRPr lang="en-US" dirty="0"/>
          </a:p>
          <a:p>
            <a:pPr lvl="2"/>
            <a:r>
              <a:rPr lang="en-US" dirty="0" err="1"/>
              <a:t>Jak</a:t>
            </a:r>
            <a:r>
              <a:rPr lang="en-US" dirty="0"/>
              <a:t> se ale </a:t>
            </a:r>
            <a:r>
              <a:rPr lang="en-US" dirty="0" err="1"/>
              <a:t>dostanou</a:t>
            </a:r>
            <a:r>
              <a:rPr lang="en-US" dirty="0"/>
              <a:t> k </a:t>
            </a:r>
            <a:r>
              <a:rPr lang="en-US" dirty="0" err="1"/>
              <a:t>tomu</a:t>
            </a:r>
            <a:r>
              <a:rPr lang="en-US" dirty="0"/>
              <a:t> </a:t>
            </a:r>
            <a:r>
              <a:rPr lang="en-US" dirty="0" err="1"/>
              <a:t>poli</a:t>
            </a:r>
            <a:r>
              <a:rPr lang="en-US" dirty="0"/>
              <a:t>?</a:t>
            </a:r>
            <a:endParaRPr lang="cs-CZ" dirty="0"/>
          </a:p>
          <a:p>
            <a:pPr lvl="2"/>
            <a:r>
              <a:rPr lang="en-US" dirty="0" err="1"/>
              <a:t>Varianta</a:t>
            </a:r>
            <a:r>
              <a:rPr lang="en-US" dirty="0"/>
              <a:t> </a:t>
            </a:r>
            <a:r>
              <a:rPr lang="cs-CZ" dirty="0"/>
              <a:t>A</a:t>
            </a:r>
            <a:r>
              <a:rPr lang="en-US" dirty="0"/>
              <a:t> -</a:t>
            </a:r>
            <a:r>
              <a:rPr lang="cs-CZ" dirty="0"/>
              <a:t> Globální proměnná</a:t>
            </a:r>
          </a:p>
          <a:p>
            <a:pPr lvl="4"/>
            <a:r>
              <a:rPr lang="cs-CZ" dirty="0"/>
              <a:t>int values</a:t>
            </a:r>
            <a:r>
              <a:rPr lang="en-US" dirty="0"/>
              <a:t>[</a:t>
            </a:r>
            <a:r>
              <a:rPr lang="en-US" dirty="0" err="1"/>
              <a:t>psize</a:t>
            </a:r>
            <a:r>
              <a:rPr lang="en-US" dirty="0"/>
              <a:t>];</a:t>
            </a:r>
            <a:endParaRPr lang="cs-CZ" dirty="0"/>
          </a:p>
          <a:p>
            <a:pPr lvl="4"/>
            <a:r>
              <a:rPr lang="cs-CZ" dirty="0"/>
              <a:t>void compute</a:t>
            </a:r>
            <a:r>
              <a:rPr lang="en-US" dirty="0"/>
              <a:t>_values()</a:t>
            </a:r>
          </a:p>
          <a:p>
            <a:pPr lvl="4"/>
            <a:r>
              <a:rPr lang="en-US" dirty="0"/>
              <a:t>{ /*...*/ values[</a:t>
            </a:r>
            <a:r>
              <a:rPr lang="cs-CZ" dirty="0"/>
              <a:t>i</a:t>
            </a:r>
            <a:r>
              <a:rPr lang="en-US" dirty="0"/>
              <a:t>] = /*...*/ }</a:t>
            </a:r>
          </a:p>
          <a:p>
            <a:pPr lvl="4"/>
            <a:r>
              <a:rPr lang="en-US" dirty="0"/>
              <a:t>void </a:t>
            </a:r>
            <a:r>
              <a:rPr lang="en-US" dirty="0" err="1"/>
              <a:t>print_values</a:t>
            </a:r>
            <a:r>
              <a:rPr lang="en-US" dirty="0"/>
              <a:t>()</a:t>
            </a:r>
          </a:p>
          <a:p>
            <a:pPr lvl="4"/>
            <a:r>
              <a:rPr lang="en-US" dirty="0"/>
              <a:t>{ /*...*/ values[</a:t>
            </a:r>
            <a:r>
              <a:rPr lang="en-US" dirty="0" err="1"/>
              <a:t>i</a:t>
            </a:r>
            <a:r>
              <a:rPr lang="en-US" dirty="0"/>
              <a:t>] /*...*/ }</a:t>
            </a:r>
          </a:p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 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compute_values</a:t>
            </a:r>
            <a:r>
              <a:rPr lang="en-US" dirty="0"/>
              <a:t>(); </a:t>
            </a:r>
          </a:p>
          <a:p>
            <a:pPr lvl="4"/>
            <a:r>
              <a:rPr lang="en-US" dirty="0"/>
              <a:t>  </a:t>
            </a:r>
            <a:r>
              <a:rPr lang="en-US" dirty="0" err="1"/>
              <a:t>print_values</a:t>
            </a:r>
            <a:r>
              <a:rPr lang="en-US" dirty="0"/>
              <a:t>(); </a:t>
            </a:r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en-US" dirty="0" err="1"/>
              <a:t>Nev</a:t>
            </a:r>
            <a:r>
              <a:rPr lang="cs-CZ" dirty="0"/>
              <a:t>ýhody</a:t>
            </a:r>
          </a:p>
          <a:p>
            <a:pPr lvl="3"/>
            <a:r>
              <a:rPr lang="cs-CZ" dirty="0"/>
              <a:t>Funkce jsou vázány na jedno pole, není možné je využít pro jiné</a:t>
            </a:r>
          </a:p>
          <a:p>
            <a:pPr lvl="3"/>
            <a:r>
              <a:rPr lang="cs-CZ" dirty="0"/>
              <a:t>Při volání funkce není vidět, s kterými proměnnými pracuje (lze částečně nahradit šikovným pojmenováním)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960874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2"/>
            <a:r>
              <a:rPr lang="en-US" dirty="0" err="1"/>
              <a:t>Varianta</a:t>
            </a:r>
            <a:r>
              <a:rPr lang="en-US" dirty="0"/>
              <a:t> </a:t>
            </a:r>
            <a:r>
              <a:rPr lang="cs-CZ" dirty="0"/>
              <a:t>B</a:t>
            </a:r>
            <a:r>
              <a:rPr lang="en-US" dirty="0"/>
              <a:t> –</a:t>
            </a:r>
            <a:r>
              <a:rPr lang="cs-CZ" dirty="0"/>
              <a:t> Pole jako parametr</a:t>
            </a:r>
          </a:p>
          <a:p>
            <a:pPr lvl="4"/>
            <a:r>
              <a:rPr lang="cs-CZ" dirty="0"/>
              <a:t>void compute</a:t>
            </a:r>
            <a:r>
              <a:rPr lang="en-US" dirty="0"/>
              <a:t>(</a:t>
            </a:r>
            <a:r>
              <a:rPr lang="cs-CZ" dirty="0"/>
              <a:t>int * values, int psize</a:t>
            </a:r>
            <a:r>
              <a:rPr lang="en-US" dirty="0"/>
              <a:t>)</a:t>
            </a:r>
            <a:endParaRPr lang="cs-CZ" dirty="0"/>
          </a:p>
          <a:p>
            <a:pPr lvl="3"/>
            <a:r>
              <a:rPr lang="cs-CZ" dirty="0"/>
              <a:t>Pole se předává jako ukazatel </a:t>
            </a:r>
            <a:r>
              <a:rPr lang="en-US" dirty="0"/>
              <a:t>(</a:t>
            </a:r>
            <a:r>
              <a:rPr lang="en-US" dirty="0" err="1"/>
              <a:t>typu</a:t>
            </a:r>
            <a:r>
              <a:rPr lang="en-US" dirty="0"/>
              <a:t> </a:t>
            </a:r>
            <a:r>
              <a:rPr lang="en-US" dirty="0" err="1"/>
              <a:t>int</a:t>
            </a:r>
            <a:r>
              <a:rPr lang="en-US" dirty="0"/>
              <a:t>*)</a:t>
            </a:r>
            <a:r>
              <a:rPr lang="cs-CZ" dirty="0"/>
              <a:t> na první prvek</a:t>
            </a:r>
            <a:r>
              <a:rPr lang="en-US" dirty="0"/>
              <a:t> (</a:t>
            </a:r>
            <a:r>
              <a:rPr lang="en-US" dirty="0" err="1"/>
              <a:t>jinak</a:t>
            </a:r>
            <a:r>
              <a:rPr lang="en-US" dirty="0"/>
              <a:t> to v C </a:t>
            </a:r>
            <a:r>
              <a:rPr lang="en-US" dirty="0" err="1"/>
              <a:t>nejde</a:t>
            </a:r>
            <a:r>
              <a:rPr lang="en-US" dirty="0"/>
              <a:t>)</a:t>
            </a:r>
            <a:endParaRPr lang="cs-CZ" dirty="0"/>
          </a:p>
          <a:p>
            <a:pPr lvl="3"/>
            <a:r>
              <a:rPr lang="cs-CZ" dirty="0"/>
              <a:t>Touto formou se </a:t>
            </a:r>
            <a:r>
              <a:rPr lang="en-US" dirty="0"/>
              <a:t>ale </a:t>
            </a:r>
            <a:r>
              <a:rPr lang="cs-CZ" dirty="0"/>
              <a:t>nepředá jeho velikost, proto je třeba další parametr. Parametr psize zde již není konstanta, to ale nevadí (a umožňuje to volat compute na různě velká pole)</a:t>
            </a:r>
          </a:p>
          <a:p>
            <a:pPr lvl="3"/>
            <a:r>
              <a:rPr lang="cs-CZ" dirty="0"/>
              <a:t>Předání ukazatele na začátek se chová jako předání odkazem, samotné pole se nekopíruje – je to tak rychlejší a umožňuje to modifikovat obsah pole</a:t>
            </a:r>
            <a:endParaRPr lang="en-US" dirty="0"/>
          </a:p>
          <a:p>
            <a:pPr lvl="4"/>
            <a:r>
              <a:rPr lang="en-US" dirty="0"/>
              <a:t>{ for (int i=0; i&lt;</a:t>
            </a:r>
            <a:r>
              <a:rPr lang="en-US" dirty="0" err="1"/>
              <a:t>psize</a:t>
            </a:r>
            <a:r>
              <a:rPr lang="en-US" dirty="0"/>
              <a:t>; ++i )</a:t>
            </a:r>
          </a:p>
          <a:p>
            <a:pPr lvl="4"/>
            <a:r>
              <a:rPr lang="en-US" dirty="0"/>
              <a:t>    values[</a:t>
            </a:r>
            <a:r>
              <a:rPr lang="cs-CZ" dirty="0"/>
              <a:t>i</a:t>
            </a:r>
            <a:r>
              <a:rPr lang="en-US" dirty="0"/>
              <a:t>] = /*...*/; </a:t>
            </a:r>
          </a:p>
          <a:p>
            <a:pPr lvl="4"/>
            <a:r>
              <a:rPr lang="en-US" dirty="0"/>
              <a:t>}</a:t>
            </a:r>
          </a:p>
          <a:p>
            <a:pPr lvl="3"/>
            <a:r>
              <a:rPr lang="en-US" dirty="0" err="1"/>
              <a:t>Ukazatel</a:t>
            </a:r>
            <a:r>
              <a:rPr lang="en-US" dirty="0"/>
              <a:t> um</a:t>
            </a:r>
            <a:r>
              <a:rPr lang="cs-CZ" dirty="0"/>
              <a:t>í hranaté závorky. V tomto případě je jejich význam totožný s použitím závorek u pole</a:t>
            </a:r>
          </a:p>
          <a:p>
            <a:pPr lvl="4"/>
            <a:r>
              <a:rPr lang="en-US" dirty="0"/>
              <a:t>void print(</a:t>
            </a:r>
            <a:r>
              <a:rPr lang="cs-CZ" dirty="0"/>
              <a:t>const int * values, int psize</a:t>
            </a:r>
            <a:r>
              <a:rPr lang="en-US" dirty="0"/>
              <a:t>)</a:t>
            </a:r>
            <a:endParaRPr lang="cs-CZ" dirty="0"/>
          </a:p>
          <a:p>
            <a:pPr lvl="3"/>
            <a:r>
              <a:rPr lang="cs-CZ" dirty="0"/>
              <a:t>Pokud funkce pole jenom čte, je vhodné to signalizovat uvedením const v deklaraci parametru</a:t>
            </a:r>
            <a:endParaRPr lang="en-US" dirty="0"/>
          </a:p>
          <a:p>
            <a:pPr lvl="4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pPr lvl="4"/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lvl="4"/>
            <a:r>
              <a:rPr lang="en-US" dirty="0"/>
              <a:t>{ </a:t>
            </a:r>
            <a:endParaRPr lang="cs-CZ" dirty="0"/>
          </a:p>
          <a:p>
            <a:pPr lvl="4"/>
            <a:r>
              <a:rPr lang="cs-CZ" dirty="0"/>
              <a:t>  static constexpr int psize </a:t>
            </a:r>
            <a:r>
              <a:rPr lang="en-US" dirty="0"/>
              <a:t>= /*...*/;</a:t>
            </a:r>
            <a:endParaRPr lang="cs-CZ" dirty="0"/>
          </a:p>
          <a:p>
            <a:pPr lvl="4"/>
            <a:r>
              <a:rPr lang="cs-CZ" dirty="0"/>
              <a:t>  int values</a:t>
            </a:r>
            <a:r>
              <a:rPr lang="en-US" dirty="0"/>
              <a:t>[</a:t>
            </a:r>
            <a:r>
              <a:rPr lang="en-US" dirty="0" err="1"/>
              <a:t>psize</a:t>
            </a:r>
            <a:r>
              <a:rPr lang="en-US" dirty="0"/>
              <a:t>];</a:t>
            </a:r>
            <a:endParaRPr lang="cs-CZ" dirty="0"/>
          </a:p>
          <a:p>
            <a:pPr lvl="4"/>
            <a:r>
              <a:rPr lang="en-US" dirty="0"/>
              <a:t>  compute(</a:t>
            </a:r>
            <a:r>
              <a:rPr lang="cs-CZ" dirty="0"/>
              <a:t>values, psize</a:t>
            </a:r>
            <a:r>
              <a:rPr lang="en-US" dirty="0"/>
              <a:t>); </a:t>
            </a:r>
            <a:endParaRPr lang="cs-CZ" dirty="0"/>
          </a:p>
          <a:p>
            <a:pPr lvl="3"/>
            <a:r>
              <a:rPr lang="cs-CZ" dirty="0"/>
              <a:t>Proměnná typu pole se ve výraze chová jako ukazatel na svůj první prvek (dokonce i hranaté závorky aplikované na pole jsou definovány pomocí hranatých závorek aplikovaných na ukazatel)</a:t>
            </a:r>
            <a:endParaRPr lang="en-US" dirty="0"/>
          </a:p>
          <a:p>
            <a:pPr lvl="4"/>
            <a:r>
              <a:rPr lang="en-US" dirty="0"/>
              <a:t>  print(</a:t>
            </a:r>
            <a:r>
              <a:rPr lang="cs-CZ" dirty="0"/>
              <a:t>values, psize</a:t>
            </a:r>
            <a:r>
              <a:rPr lang="en-US" dirty="0"/>
              <a:t>); </a:t>
            </a:r>
          </a:p>
          <a:p>
            <a:pPr lvl="4"/>
            <a:r>
              <a:rPr lang="en-US" dirty="0"/>
              <a:t>}</a:t>
            </a:r>
          </a:p>
          <a:p>
            <a:pPr lvl="2"/>
            <a:r>
              <a:rPr lang="cs-CZ" dirty="0"/>
              <a:t>Vysvětlivky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constexpr</a:t>
            </a:r>
            <a:r>
              <a:rPr lang="cs-CZ" dirty="0"/>
              <a:t> znamená, že namísto proměnné přítomné za běhu programu jde o konstantu, kterou si spočítá překladač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static </a:t>
            </a:r>
            <a:r>
              <a:rPr lang="cs-CZ" dirty="0"/>
              <a:t>zde významný efekt nemá, píše se zde kvůli analogii se static const, kde význam má</a:t>
            </a:r>
          </a:p>
          <a:p>
            <a:pPr lvl="3"/>
            <a:r>
              <a:rPr lang="cs-CZ" dirty="0">
                <a:solidFill>
                  <a:srgbClr val="FF0000"/>
                </a:solidFill>
              </a:rPr>
              <a:t>const</a:t>
            </a:r>
            <a:r>
              <a:rPr lang="cs-CZ" dirty="0"/>
              <a:t> znamená, že objekt existuje za běhu, nesmí ale být měněn. Používá se nejčastěji ve formě </a:t>
            </a:r>
            <a:r>
              <a:rPr lang="cs-CZ" dirty="0">
                <a:solidFill>
                  <a:srgbClr val="FF0000"/>
                </a:solidFill>
              </a:rPr>
              <a:t>const T * </a:t>
            </a:r>
            <a:r>
              <a:rPr lang="cs-CZ" dirty="0"/>
              <a:t>deklarující</a:t>
            </a:r>
            <a:r>
              <a:rPr lang="en-US" dirty="0"/>
              <a:t> </a:t>
            </a:r>
            <a:r>
              <a:rPr lang="cs-CZ" dirty="0"/>
              <a:t>ukazatel,</a:t>
            </a:r>
            <a:r>
              <a:rPr lang="en-US" dirty="0"/>
              <a:t> </a:t>
            </a:r>
            <a:r>
              <a:rPr lang="en-US" dirty="0" err="1"/>
              <a:t>kter</a:t>
            </a:r>
            <a:r>
              <a:rPr lang="cs-CZ" dirty="0"/>
              <a:t>ý nelze využít k modifikaci objektu, na který ukazuje (objekt sám const mít nemusí a může se tedy měnit jinudy)</a:t>
            </a:r>
          </a:p>
          <a:p>
            <a:pPr lvl="3"/>
            <a:r>
              <a:rPr lang="cs-CZ" dirty="0"/>
              <a:t>constexpr je konstrukce C++11, v čistém C je nahrazována </a:t>
            </a:r>
            <a:r>
              <a:rPr lang="en-US" dirty="0" err="1"/>
              <a:t>nej</a:t>
            </a:r>
            <a:r>
              <a:rPr lang="cs-CZ" dirty="0"/>
              <a:t>častěji makry (</a:t>
            </a:r>
            <a:r>
              <a:rPr lang="en-US" dirty="0"/>
              <a:t>#define</a:t>
            </a:r>
            <a:r>
              <a:rPr lang="cs-CZ" dirty="0"/>
              <a:t>)</a:t>
            </a:r>
          </a:p>
          <a:p>
            <a:pPr lvl="3"/>
            <a:r>
              <a:rPr lang="cs-CZ" dirty="0"/>
              <a:t>const v C slouží pouze jako nepovinná pomůcka k ochraně proti programátorským chybám. V C++ jde </a:t>
            </a:r>
            <a:r>
              <a:rPr lang="en-US" dirty="0"/>
              <a:t>o kl</a:t>
            </a:r>
            <a:r>
              <a:rPr lang="cs-CZ" dirty="0"/>
              <a:t>íčovou část jazyka, bez níž není možno některé situace vyřešit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24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1382972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 </a:t>
            </a:r>
            <a:r>
              <a:rPr lang="cs-CZ" sz="1600" dirty="0"/>
              <a:t>V kódu jsou definovány dvě funkce</a:t>
            </a:r>
          </a:p>
          <a:p>
            <a:pPr lvl="3"/>
            <a:r>
              <a:rPr lang="cs-CZ" sz="1400" dirty="0"/>
              <a:t>Jejich kód neměňte</a:t>
            </a:r>
          </a:p>
          <a:p>
            <a:pPr lvl="3"/>
            <a:r>
              <a:rPr lang="cs-CZ" sz="1400" dirty="0"/>
              <a:t>Fungují pro p z </a:t>
            </a:r>
            <a:r>
              <a:rPr lang="en-US" sz="1400" dirty="0" err="1"/>
              <a:t>intervalu</a:t>
            </a:r>
            <a:r>
              <a:rPr lang="en-US" sz="1400" dirty="0"/>
              <a:t> &lt;p</a:t>
            </a:r>
            <a:r>
              <a:rPr lang="cs-CZ" sz="1400" dirty="0"/>
              <a:t>min,</a:t>
            </a:r>
            <a:r>
              <a:rPr lang="en-US" sz="1400" dirty="0" err="1"/>
              <a:t>pmax</a:t>
            </a:r>
            <a:r>
              <a:rPr lang="en-US" sz="1400" dirty="0"/>
              <a:t>&gt;</a:t>
            </a:r>
          </a:p>
          <a:p>
            <a:pPr lvl="3"/>
            <a:r>
              <a:rPr lang="en-US" sz="1400" dirty="0" err="1"/>
              <a:t>Vracej</a:t>
            </a:r>
            <a:r>
              <a:rPr lang="cs-CZ" sz="1400" dirty="0"/>
              <a:t>í hodnotu z intervalu </a:t>
            </a:r>
            <a:r>
              <a:rPr lang="en-US" sz="1400" dirty="0"/>
              <a:t>&lt;</a:t>
            </a:r>
            <a:r>
              <a:rPr lang="en-US" sz="1400" dirty="0" err="1"/>
              <a:t>qmin,qmax</a:t>
            </a:r>
            <a:r>
              <a:rPr lang="en-US" sz="1400" dirty="0"/>
              <a:t>&gt;</a:t>
            </a:r>
          </a:p>
          <a:p>
            <a:pPr lvl="2"/>
            <a:endParaRPr lang="cs-CZ" sz="1600" dirty="0"/>
          </a:p>
          <a:p>
            <a:pPr lvl="1"/>
            <a:r>
              <a:rPr lang="cs-CZ" sz="1800" dirty="0"/>
              <a:t>Úloha:</a:t>
            </a:r>
          </a:p>
          <a:p>
            <a:pPr lvl="2"/>
            <a:r>
              <a:rPr lang="cs-CZ" sz="1600" dirty="0"/>
              <a:t>Nakreslete obě funkce do jednoho grafu</a:t>
            </a:r>
          </a:p>
          <a:p>
            <a:pPr lvl="3"/>
            <a:r>
              <a:rPr lang="cs-CZ" sz="1400" dirty="0"/>
              <a:t>Parametr p na vodorovné ose</a:t>
            </a:r>
          </a:p>
          <a:p>
            <a:pPr lvl="3"/>
            <a:r>
              <a:rPr lang="cs-CZ" sz="1400" dirty="0"/>
              <a:t>Hodnota funkce na svislé ose</a:t>
            </a:r>
            <a:endParaRPr lang="en-US" sz="1400" dirty="0"/>
          </a:p>
          <a:p>
            <a:pPr lvl="3"/>
            <a:r>
              <a:rPr lang="cs-CZ" sz="1400" dirty="0"/>
              <a:t>101 řádek po 101 znacích</a:t>
            </a:r>
          </a:p>
          <a:p>
            <a:pPr lvl="3"/>
            <a:r>
              <a:rPr lang="en-US" sz="1400" dirty="0" err="1"/>
              <a:t>f1</a:t>
            </a:r>
            <a:r>
              <a:rPr lang="en-US" sz="1400" dirty="0"/>
              <a:t> k</a:t>
            </a:r>
            <a:r>
              <a:rPr lang="cs-CZ" sz="1400" dirty="0"/>
              <a:t>reslete </a:t>
            </a:r>
            <a:r>
              <a:rPr lang="en-US" sz="1400" dirty="0" err="1"/>
              <a:t>znakem</a:t>
            </a:r>
            <a:r>
              <a:rPr lang="en-US" sz="1400" dirty="0"/>
              <a:t> '*'</a:t>
            </a:r>
          </a:p>
          <a:p>
            <a:pPr lvl="3"/>
            <a:r>
              <a:rPr lang="en-US" sz="1400" dirty="0"/>
              <a:t>f</a:t>
            </a:r>
            <a:r>
              <a:rPr lang="cs-CZ" sz="1400" dirty="0"/>
              <a:t>2 kreslete znakem </a:t>
            </a:r>
            <a:r>
              <a:rPr lang="en-US" sz="1400" dirty="0"/>
              <a:t>‘o’, pr</a:t>
            </a:r>
            <a:r>
              <a:rPr lang="cs-CZ" sz="1400" dirty="0"/>
              <a:t>ůnik jako </a:t>
            </a:r>
            <a:r>
              <a:rPr lang="en-US" sz="1400" dirty="0"/>
              <a:t>‘#’</a:t>
            </a:r>
          </a:p>
          <a:p>
            <a:pPr lvl="3"/>
            <a:r>
              <a:rPr lang="en-US" sz="1400" dirty="0"/>
              <a:t>V</a:t>
            </a:r>
            <a:r>
              <a:rPr lang="cs-CZ" sz="1400" dirty="0"/>
              <a:t>šude jinde doplňte mezery</a:t>
            </a:r>
            <a:endParaRPr lang="en-US" sz="1400" dirty="0"/>
          </a:p>
          <a:p>
            <a:pPr lvl="2"/>
            <a:r>
              <a:rPr lang="cs-CZ" sz="1400" dirty="0"/>
              <a:t>S parametrem </a:t>
            </a:r>
            <a:r>
              <a:rPr lang="en-US" sz="1400" dirty="0"/>
              <a:t>"--1" </a:t>
            </a:r>
            <a:r>
              <a:rPr lang="en-US" sz="1400" dirty="0" err="1"/>
              <a:t>kreslete</a:t>
            </a:r>
            <a:r>
              <a:rPr lang="en-US" sz="1400" dirty="0"/>
              <a:t> </a:t>
            </a:r>
            <a:r>
              <a:rPr lang="en-US" sz="1400" dirty="0" err="1"/>
              <a:t>jen</a:t>
            </a:r>
            <a:r>
              <a:rPr lang="en-US" sz="1400" dirty="0"/>
              <a:t> </a:t>
            </a:r>
            <a:r>
              <a:rPr lang="en-US" sz="1400" dirty="0" err="1"/>
              <a:t>f1</a:t>
            </a:r>
            <a:endParaRPr lang="cs-CZ" sz="1400" dirty="0"/>
          </a:p>
          <a:p>
            <a:pPr lvl="2"/>
            <a:r>
              <a:rPr lang="cs-CZ" sz="1400" dirty="0"/>
              <a:t>S parametrem </a:t>
            </a:r>
            <a:r>
              <a:rPr lang="en-US" sz="1400" dirty="0"/>
              <a:t>"--2" </a:t>
            </a:r>
            <a:r>
              <a:rPr lang="en-US" sz="1400" dirty="0" err="1"/>
              <a:t>kreslete</a:t>
            </a:r>
            <a:r>
              <a:rPr lang="en-US" sz="1400" dirty="0"/>
              <a:t> </a:t>
            </a:r>
            <a:r>
              <a:rPr lang="en-US" sz="1400" dirty="0" err="1"/>
              <a:t>jen</a:t>
            </a:r>
            <a:r>
              <a:rPr lang="en-US" sz="1400" dirty="0"/>
              <a:t> </a:t>
            </a:r>
            <a:r>
              <a:rPr lang="en-US" sz="1400" dirty="0" err="1"/>
              <a:t>f2</a:t>
            </a:r>
            <a:endParaRPr lang="cs-CZ" sz="1400" dirty="0"/>
          </a:p>
          <a:p>
            <a:pPr lvl="2"/>
            <a:endParaRPr lang="cs-CZ" sz="14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cs-CZ" sz="1400" dirty="0"/>
              <a:t>Nakreslete obě funkce do jednoho grafu</a:t>
            </a:r>
          </a:p>
          <a:p>
            <a:pPr lvl="2"/>
            <a:r>
              <a:rPr lang="cs-CZ" sz="1200" dirty="0"/>
              <a:t>K tomu je potřeba uložit hodnoty dvou funkcí do dvou polí</a:t>
            </a:r>
          </a:p>
          <a:p>
            <a:pPr lvl="2"/>
            <a:r>
              <a:rPr lang="cs-CZ" sz="1200" dirty="0"/>
              <a:t>Bylo by hloupé to programovat dvakrát</a:t>
            </a:r>
          </a:p>
          <a:p>
            <a:pPr lvl="2"/>
            <a:r>
              <a:rPr lang="cs-CZ" sz="1200" dirty="0"/>
              <a:t>Pole umíme předat jako ukazatel</a:t>
            </a:r>
          </a:p>
          <a:p>
            <a:pPr lvl="2"/>
            <a:r>
              <a:rPr lang="cs-CZ" sz="1200" dirty="0"/>
              <a:t>Lze ale předat funkci jako parametr?</a:t>
            </a:r>
          </a:p>
          <a:p>
            <a:pPr lvl="2"/>
            <a:r>
              <a:rPr lang="cs-CZ" sz="1200" dirty="0"/>
              <a:t>Lze – také jako ukazatel</a:t>
            </a:r>
          </a:p>
          <a:p>
            <a:pPr lvl="3"/>
            <a:r>
              <a:rPr lang="cs-CZ" sz="1000" dirty="0"/>
              <a:t>Technicky to znamená ukazatel na začátek kódu funkce</a:t>
            </a:r>
          </a:p>
          <a:p>
            <a:pPr marL="0" lvl="4" indent="-94320"/>
            <a:r>
              <a:rPr lang="cs-CZ" sz="800" dirty="0"/>
              <a:t>void compute</a:t>
            </a:r>
            <a:r>
              <a:rPr lang="en-US" sz="800" dirty="0"/>
              <a:t>(</a:t>
            </a:r>
            <a:r>
              <a:rPr lang="en-US" sz="800" dirty="0" err="1"/>
              <a:t>int</a:t>
            </a:r>
            <a:r>
              <a:rPr lang="en-US" sz="800" dirty="0"/>
              <a:t> * values, </a:t>
            </a:r>
            <a:r>
              <a:rPr lang="en-US" sz="800" dirty="0" err="1"/>
              <a:t>int</a:t>
            </a:r>
            <a:r>
              <a:rPr lang="en-US" sz="800" dirty="0"/>
              <a:t> </a:t>
            </a:r>
            <a:r>
              <a:rPr lang="en-US" sz="800" dirty="0" err="1"/>
              <a:t>psize</a:t>
            </a:r>
            <a:r>
              <a:rPr lang="en-US" sz="800" dirty="0"/>
              <a:t>, </a:t>
            </a:r>
            <a:r>
              <a:rPr lang="en-US" sz="800" dirty="0" err="1"/>
              <a:t>int</a:t>
            </a:r>
            <a:r>
              <a:rPr lang="en-US" sz="800" dirty="0"/>
              <a:t> (* pf)(</a:t>
            </a:r>
            <a:r>
              <a:rPr lang="en-US" sz="800" dirty="0" err="1"/>
              <a:t>int</a:t>
            </a:r>
            <a:r>
              <a:rPr lang="en-US" sz="800" dirty="0"/>
              <a:t>))</a:t>
            </a:r>
          </a:p>
          <a:p>
            <a:pPr marL="917280" lvl="3" indent="-94320"/>
            <a:r>
              <a:rPr lang="en-US" sz="1000" dirty="0" err="1"/>
              <a:t>Parametr</a:t>
            </a:r>
            <a:r>
              <a:rPr lang="en-US" sz="1000" dirty="0"/>
              <a:t> pf je </a:t>
            </a:r>
            <a:r>
              <a:rPr lang="en-US" sz="1000" dirty="0" err="1"/>
              <a:t>ukazatel</a:t>
            </a:r>
            <a:r>
              <a:rPr lang="en-US" sz="1000" dirty="0"/>
              <a:t> </a:t>
            </a:r>
            <a:r>
              <a:rPr lang="en-US" sz="1000" dirty="0" err="1"/>
              <a:t>na</a:t>
            </a:r>
            <a:r>
              <a:rPr lang="en-US" sz="1000" dirty="0"/>
              <a:t> </a:t>
            </a:r>
            <a:r>
              <a:rPr lang="en-US" sz="1000" dirty="0" err="1"/>
              <a:t>funkci</a:t>
            </a:r>
            <a:r>
              <a:rPr lang="en-US" sz="1000" dirty="0"/>
              <a:t>, </a:t>
            </a:r>
            <a:r>
              <a:rPr lang="en-US" sz="1000" dirty="0" err="1"/>
              <a:t>akceptuj</a:t>
            </a:r>
            <a:r>
              <a:rPr lang="cs-CZ" sz="1000" dirty="0"/>
              <a:t>ící parametr typu int a vracející int</a:t>
            </a:r>
          </a:p>
          <a:p>
            <a:pPr marL="0" lvl="4" indent="-94320"/>
            <a:r>
              <a:rPr lang="en-US" sz="800" dirty="0"/>
              <a:t>{ /*...*/ pf(p) /*...*/ }</a:t>
            </a:r>
          </a:p>
          <a:p>
            <a:pPr marL="917280" lvl="3" indent="-94320"/>
            <a:r>
              <a:rPr lang="en-US" sz="1000" dirty="0" err="1"/>
              <a:t>Ukazatel</a:t>
            </a:r>
            <a:r>
              <a:rPr lang="en-US" sz="1000" dirty="0"/>
              <a:t> </a:t>
            </a:r>
            <a:r>
              <a:rPr lang="en-US" sz="1000" dirty="0" err="1"/>
              <a:t>na</a:t>
            </a:r>
            <a:r>
              <a:rPr lang="en-US" sz="1000" dirty="0"/>
              <a:t> </a:t>
            </a:r>
            <a:r>
              <a:rPr lang="en-US" sz="1000" dirty="0" err="1"/>
              <a:t>funkci</a:t>
            </a:r>
            <a:r>
              <a:rPr lang="en-US" sz="1000" dirty="0"/>
              <a:t> </a:t>
            </a:r>
            <a:r>
              <a:rPr lang="en-US" sz="1000" dirty="0" err="1"/>
              <a:t>lze</a:t>
            </a:r>
            <a:r>
              <a:rPr lang="en-US" sz="1000" dirty="0"/>
              <a:t> </a:t>
            </a:r>
            <a:r>
              <a:rPr lang="en-US" sz="1000" dirty="0" err="1"/>
              <a:t>volat</a:t>
            </a:r>
            <a:r>
              <a:rPr lang="en-US" sz="1000" dirty="0"/>
              <a:t> </a:t>
            </a:r>
            <a:r>
              <a:rPr lang="en-US" sz="1000" dirty="0" err="1"/>
              <a:t>stejn</a:t>
            </a:r>
            <a:r>
              <a:rPr lang="cs-CZ" sz="1000" dirty="0"/>
              <a:t>ě jako funkci</a:t>
            </a:r>
          </a:p>
          <a:p>
            <a:pPr marL="0" lvl="4" indent="-94320"/>
            <a:r>
              <a:rPr lang="en-US" sz="800" dirty="0" err="1"/>
              <a:t>int</a:t>
            </a:r>
            <a:r>
              <a:rPr lang="cs-CZ" sz="800" dirty="0"/>
              <a:t> main</a:t>
            </a:r>
            <a:r>
              <a:rPr lang="en-US" sz="800" dirty="0"/>
              <a:t>()</a:t>
            </a:r>
          </a:p>
          <a:p>
            <a:pPr marL="0" lvl="4" indent="-94320"/>
            <a:r>
              <a:rPr lang="en-US" sz="800" dirty="0"/>
              <a:t>{</a:t>
            </a:r>
          </a:p>
          <a:p>
            <a:pPr marL="0" lvl="4" indent="-94320"/>
            <a:r>
              <a:rPr lang="en-US" sz="800" dirty="0"/>
              <a:t>  static </a:t>
            </a:r>
            <a:r>
              <a:rPr lang="en-US" sz="800" dirty="0" err="1"/>
              <a:t>constexpr</a:t>
            </a:r>
            <a:r>
              <a:rPr lang="en-US" sz="800" dirty="0"/>
              <a:t> </a:t>
            </a:r>
            <a:r>
              <a:rPr lang="en-US" sz="800" dirty="0" err="1"/>
              <a:t>int</a:t>
            </a:r>
            <a:r>
              <a:rPr lang="en-US" sz="800" dirty="0"/>
              <a:t> </a:t>
            </a:r>
            <a:r>
              <a:rPr lang="en-US" sz="800" dirty="0" err="1"/>
              <a:t>psize</a:t>
            </a:r>
            <a:r>
              <a:rPr lang="en-US" sz="800" dirty="0"/>
              <a:t> = 101;</a:t>
            </a:r>
          </a:p>
          <a:p>
            <a:pPr marL="0" lvl="4" indent="-94320"/>
            <a:r>
              <a:rPr lang="en-US" sz="800" dirty="0"/>
              <a:t>  </a:t>
            </a:r>
            <a:r>
              <a:rPr lang="en-US" sz="800" dirty="0" err="1"/>
              <a:t>int</a:t>
            </a:r>
            <a:r>
              <a:rPr lang="en-US" sz="800" dirty="0"/>
              <a:t> values1[</a:t>
            </a:r>
            <a:r>
              <a:rPr lang="en-US" sz="800" dirty="0" err="1"/>
              <a:t>psize</a:t>
            </a:r>
            <a:r>
              <a:rPr lang="en-US" sz="800" dirty="0"/>
              <a:t>], values2[</a:t>
            </a:r>
            <a:r>
              <a:rPr lang="en-US" sz="800" dirty="0" err="1"/>
              <a:t>psize</a:t>
            </a:r>
            <a:r>
              <a:rPr lang="en-US" sz="800" dirty="0"/>
              <a:t>];</a:t>
            </a:r>
          </a:p>
          <a:p>
            <a:pPr marL="0" lvl="4" indent="-94320"/>
            <a:r>
              <a:rPr lang="en-US" sz="800" dirty="0"/>
              <a:t>  compute(values1, </a:t>
            </a:r>
            <a:r>
              <a:rPr lang="en-US" sz="800" dirty="0" err="1"/>
              <a:t>psize</a:t>
            </a:r>
            <a:r>
              <a:rPr lang="en-US" sz="800" dirty="0"/>
              <a:t>, f1);</a:t>
            </a:r>
          </a:p>
          <a:p>
            <a:pPr marL="0" lvl="4" indent="-94320"/>
            <a:r>
              <a:rPr lang="en-US" sz="800" dirty="0"/>
              <a:t>  compute(values2, </a:t>
            </a:r>
            <a:r>
              <a:rPr lang="en-US" sz="800" dirty="0" err="1"/>
              <a:t>psize</a:t>
            </a:r>
            <a:r>
              <a:rPr lang="en-US" sz="800" dirty="0"/>
              <a:t>, f2);</a:t>
            </a:r>
          </a:p>
          <a:p>
            <a:pPr marL="917280" lvl="3" indent="-94320"/>
            <a:r>
              <a:rPr lang="en-US" sz="1000" dirty="0" err="1"/>
              <a:t>Jm</a:t>
            </a:r>
            <a:r>
              <a:rPr lang="cs-CZ" sz="1000" dirty="0"/>
              <a:t>é</a:t>
            </a:r>
            <a:r>
              <a:rPr lang="en-US" sz="1000" dirty="0"/>
              <a:t>no </a:t>
            </a:r>
            <a:r>
              <a:rPr lang="en-US" sz="1000" dirty="0" err="1"/>
              <a:t>funkce</a:t>
            </a:r>
            <a:r>
              <a:rPr lang="en-US" sz="1000" dirty="0"/>
              <a:t> </a:t>
            </a:r>
            <a:r>
              <a:rPr lang="cs-CZ" sz="1000" dirty="0"/>
              <a:t>se ve výraze chová jako ukazatel na ni</a:t>
            </a:r>
          </a:p>
          <a:p>
            <a:pPr marL="0" lvl="4" indent="-94320"/>
            <a:r>
              <a:rPr lang="cs-CZ" sz="800" dirty="0"/>
              <a:t>  </a:t>
            </a:r>
            <a:r>
              <a:rPr lang="cs-CZ" sz="800" dirty="0" err="1"/>
              <a:t>print</a:t>
            </a:r>
            <a:r>
              <a:rPr lang="en-US" sz="800" dirty="0"/>
              <a:t>2(values1, values2, </a:t>
            </a:r>
            <a:r>
              <a:rPr lang="en-US" sz="800" dirty="0" err="1"/>
              <a:t>psize</a:t>
            </a:r>
            <a:r>
              <a:rPr lang="en-US" sz="800" dirty="0"/>
              <a:t>);</a:t>
            </a:r>
          </a:p>
          <a:p>
            <a:pPr marL="0" lvl="4" indent="-94320"/>
            <a:r>
              <a:rPr lang="en-US" sz="800" dirty="0"/>
              <a:t>}</a:t>
            </a:r>
            <a:endParaRPr lang="cs-CZ" sz="800" dirty="0"/>
          </a:p>
          <a:p>
            <a:pPr marL="917280" lvl="3" indent="-94320"/>
            <a:r>
              <a:rPr lang="cs-CZ" sz="1000" dirty="0"/>
              <a:t>Ukazatele na funkce existují i v C++, zde se ovšem místo nich častěji používají virtuální funkce (objektové a bezpečnější) nebo konstrukce lambda (flexibilnější a rychlejší, za cenu většího binárního kódu)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25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251280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</a:t>
            </a:r>
            <a:r>
              <a:rPr lang="en-US" sz="1100" dirty="0" err="1"/>
              <a:t>stdio.h</a:t>
            </a:r>
            <a:r>
              <a:rPr lang="en-US" sz="1100" dirty="0"/>
              <a:t>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&lt;algorithm&gt;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&lt;string&gt;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#include "</a:t>
            </a:r>
            <a:r>
              <a:rPr lang="en-US" sz="1100" dirty="0" err="1"/>
              <a:t>graphfnc.hpp</a:t>
            </a:r>
            <a:r>
              <a:rPr lang="en-US" sz="1100" dirty="0"/>
              <a:t>"</a:t>
            </a: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void print_</a:t>
            </a:r>
            <a:r>
              <a:rPr lang="cs-CZ" sz="1100" dirty="0"/>
              <a:t>graph</a:t>
            </a:r>
            <a:r>
              <a:rPr lang="en-US" sz="1100" dirty="0"/>
              <a:t>(int (*f)(int), const char * m)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{ </a:t>
            </a:r>
            <a:r>
              <a:rPr lang="cs-CZ" sz="1100" dirty="0"/>
              <a:t>/*</a:t>
            </a:r>
            <a:r>
              <a:rPr lang="en-US" sz="1100" dirty="0"/>
              <a:t>???*</a:t>
            </a:r>
            <a:r>
              <a:rPr lang="cs-CZ" sz="1100" dirty="0"/>
              <a:t>/</a:t>
            </a:r>
            <a:r>
              <a:rPr lang="en-US" sz="1100" dirty="0"/>
              <a:t>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int main(int </a:t>
            </a:r>
            <a:r>
              <a:rPr lang="en-US" sz="1100" dirty="0" err="1"/>
              <a:t>argc</a:t>
            </a:r>
            <a:r>
              <a:rPr lang="en-US" sz="1100" dirty="0"/>
              <a:t>, char** </a:t>
            </a:r>
            <a:r>
              <a:rPr lang="en-US" sz="1100" dirty="0" err="1"/>
              <a:t>argv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</a:t>
            </a:r>
            <a:r>
              <a:rPr lang="cs-CZ" sz="1100" dirty="0"/>
              <a:t>/*...*/</a:t>
            </a:r>
            <a:endParaRPr lang="en-US" sz="1100" dirty="0"/>
          </a:p>
          <a:p>
            <a:pPr lvl="8">
              <a:spcBef>
                <a:spcPts val="0"/>
              </a:spcBef>
            </a:pPr>
            <a:endParaRPr lang="cs-CZ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if (</a:t>
            </a:r>
            <a:r>
              <a:rPr lang="en-US" sz="1100" dirty="0" err="1"/>
              <a:t>select1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if (</a:t>
            </a:r>
            <a:r>
              <a:rPr lang="en-US" sz="1100" dirty="0" err="1"/>
              <a:t>select2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  print_</a:t>
            </a:r>
            <a:r>
              <a:rPr lang="cs-CZ" sz="1100" dirty="0"/>
              <a:t>???</a:t>
            </a:r>
            <a:r>
              <a:rPr lang="en-US" sz="1100" dirty="0"/>
              <a:t>(</a:t>
            </a:r>
            <a:r>
              <a:rPr lang="cs-CZ" sz="1100" dirty="0"/>
              <a:t>f1</a:t>
            </a:r>
            <a:r>
              <a:rPr lang="en-US" sz="1100" dirty="0"/>
              <a:t>, </a:t>
            </a:r>
            <a:r>
              <a:rPr lang="en-US" sz="1100" dirty="0" err="1"/>
              <a:t>f2</a:t>
            </a:r>
            <a:r>
              <a:rPr lang="en-US" sz="1100" dirty="0"/>
              <a:t>, "*o#");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else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    </a:t>
            </a:r>
            <a:r>
              <a:rPr lang="en-US" sz="1100" dirty="0" err="1"/>
              <a:t>print_graph</a:t>
            </a:r>
            <a:r>
              <a:rPr lang="en-US" sz="1100" dirty="0"/>
              <a:t>(</a:t>
            </a:r>
            <a:r>
              <a:rPr lang="en-US" sz="1100" dirty="0" err="1"/>
              <a:t>f1</a:t>
            </a:r>
            <a:r>
              <a:rPr lang="en-US" sz="1100" dirty="0"/>
              <a:t>, "*");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 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else if (</a:t>
            </a:r>
            <a:r>
              <a:rPr lang="en-US" sz="1100" dirty="0" err="1"/>
              <a:t>select2</a:t>
            </a:r>
            <a:r>
              <a:rPr lang="en-US" sz="1100" dirty="0"/>
              <a:t>)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{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    </a:t>
            </a:r>
            <a:r>
              <a:rPr lang="en-US" sz="1100" dirty="0" err="1"/>
              <a:t>print_graph</a:t>
            </a:r>
            <a:r>
              <a:rPr lang="en-US" sz="1100" dirty="0"/>
              <a:t>(</a:t>
            </a:r>
            <a:r>
              <a:rPr lang="en-US" sz="1100" dirty="0" err="1"/>
              <a:t>f2</a:t>
            </a:r>
            <a:r>
              <a:rPr lang="en-US" sz="1100" dirty="0"/>
              <a:t>, "o");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  }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cs-CZ" sz="1100" dirty="0"/>
              <a:t>  </a:t>
            </a:r>
            <a:r>
              <a:rPr lang="en-US" sz="1100" dirty="0"/>
              <a:t>return 0;</a:t>
            </a:r>
          </a:p>
          <a:p>
            <a:pPr lvl="4">
              <a:spcBef>
                <a:spcPts val="0"/>
              </a:spcBef>
              <a:spcAft>
                <a:spcPts val="0"/>
              </a:spcAft>
            </a:pPr>
            <a:r>
              <a:rPr lang="en-US" sz="1100" dirty="0"/>
              <a:t>}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r>
              <a:rPr lang="cs-CZ" sz="1200" dirty="0"/>
              <a:t>Nápověda:</a:t>
            </a:r>
          </a:p>
          <a:p>
            <a:pPr lvl="2"/>
            <a:r>
              <a:rPr lang="cs-CZ" sz="1200" dirty="0"/>
              <a:t>Hvězdičky apod.</a:t>
            </a:r>
          </a:p>
          <a:p>
            <a:pPr lvl="3"/>
            <a:r>
              <a:rPr lang="cs-CZ" sz="1200" dirty="0"/>
              <a:t>Pište v uvozovkách – řetězec délky 1</a:t>
            </a:r>
            <a:endParaRPr lang="en-US" sz="1200" dirty="0"/>
          </a:p>
          <a:p>
            <a:pPr lvl="4"/>
            <a:r>
              <a:rPr lang="en-US" sz="1200" dirty="0" err="1"/>
              <a:t>printf</a:t>
            </a:r>
            <a:r>
              <a:rPr lang="en-US" sz="1200" dirty="0"/>
              <a:t>("*");</a:t>
            </a:r>
            <a:endParaRPr lang="cs-CZ" sz="1200" dirty="0"/>
          </a:p>
          <a:p>
            <a:pPr lvl="5"/>
            <a:r>
              <a:rPr lang="cs-CZ" sz="1200" dirty="0"/>
              <a:t>Typ argumentu je const char *</a:t>
            </a:r>
          </a:p>
          <a:p>
            <a:pPr lvl="3"/>
            <a:r>
              <a:rPr lang="cs-CZ" sz="1200" dirty="0"/>
              <a:t>V apostrofech je to typ char – nepasuje </a:t>
            </a:r>
            <a:r>
              <a:rPr lang="en-US" sz="1200" dirty="0"/>
              <a:t>p</a:t>
            </a:r>
            <a:r>
              <a:rPr lang="cs-CZ" sz="1200" dirty="0"/>
              <a:t>římo do printf</a:t>
            </a:r>
            <a:endParaRPr lang="en-US" sz="1200" dirty="0"/>
          </a:p>
          <a:p>
            <a:pPr lvl="4"/>
            <a:r>
              <a:rPr lang="en-US" sz="1200" dirty="0" err="1"/>
              <a:t>printf</a:t>
            </a:r>
            <a:r>
              <a:rPr lang="en-US" sz="1200" dirty="0"/>
              <a:t>("%c", '*');</a:t>
            </a:r>
            <a:endParaRPr lang="cs-CZ" sz="1200" dirty="0"/>
          </a:p>
          <a:p>
            <a:pPr lvl="2"/>
            <a:endParaRPr lang="cs-CZ" sz="1200" dirty="0"/>
          </a:p>
          <a:p>
            <a:pPr lvl="2"/>
            <a:r>
              <a:rPr lang="cs-CZ" sz="1200" dirty="0"/>
              <a:t>Sanitizujte ne</a:t>
            </a:r>
            <a:r>
              <a:rPr lang="en-US" sz="1200" dirty="0" err="1"/>
              <a:t>jist</a:t>
            </a:r>
            <a:r>
              <a:rPr lang="cs-CZ" sz="1200" dirty="0"/>
              <a:t>á data</a:t>
            </a:r>
          </a:p>
          <a:p>
            <a:pPr lvl="4"/>
            <a:r>
              <a:rPr lang="en-US" sz="1200" dirty="0"/>
              <a:t>q</a:t>
            </a:r>
            <a:r>
              <a:rPr lang="cs-CZ" sz="1200" dirty="0"/>
              <a:t> </a:t>
            </a:r>
            <a:r>
              <a:rPr lang="en-US" sz="1200" dirty="0"/>
              <a:t>=</a:t>
            </a:r>
            <a:r>
              <a:rPr lang="cs-CZ" sz="1200" dirty="0"/>
              <a:t> </a:t>
            </a:r>
            <a:r>
              <a:rPr lang="en-US" sz="1200" dirty="0"/>
              <a:t>f1(p); </a:t>
            </a:r>
            <a:r>
              <a:rPr lang="cs-CZ" sz="1200" dirty="0"/>
              <a:t>if (q </a:t>
            </a:r>
            <a:r>
              <a:rPr lang="en-US" sz="1200" dirty="0"/>
              <a:t>&gt; </a:t>
            </a:r>
            <a:r>
              <a:rPr lang="en-US" sz="1200" dirty="0" err="1"/>
              <a:t>qmax</a:t>
            </a:r>
            <a:r>
              <a:rPr lang="en-US" sz="1200" dirty="0"/>
              <a:t>) { q = </a:t>
            </a:r>
            <a:r>
              <a:rPr lang="en-US" sz="1200" dirty="0" err="1"/>
              <a:t>qmax</a:t>
            </a:r>
            <a:r>
              <a:rPr lang="en-US" sz="1200" dirty="0"/>
              <a:t>; }</a:t>
            </a:r>
            <a:endParaRPr lang="cs-CZ" sz="1200" dirty="0"/>
          </a:p>
          <a:p>
            <a:pPr lvl="1"/>
            <a:endParaRPr lang="cs-CZ" sz="1200" dirty="0"/>
          </a:p>
          <a:p>
            <a:pPr lvl="2"/>
            <a:r>
              <a:rPr lang="en-US" sz="1200" dirty="0" err="1"/>
              <a:t>Zkuste</a:t>
            </a:r>
            <a:r>
              <a:rPr lang="en-US" sz="1200" dirty="0"/>
              <a:t> </a:t>
            </a:r>
            <a:r>
              <a:rPr lang="en-US" sz="1200" dirty="0" err="1"/>
              <a:t>vymyslet</a:t>
            </a:r>
            <a:r>
              <a:rPr lang="en-US" sz="1200" dirty="0"/>
              <a:t>, jak </a:t>
            </a:r>
            <a:r>
              <a:rPr lang="en-US" sz="1200" dirty="0" err="1"/>
              <a:t>zvl</a:t>
            </a:r>
            <a:r>
              <a:rPr lang="cs-CZ" sz="1200" dirty="0"/>
              <a:t>ádnout případ jedné i dvou funkcí stejným kódem</a:t>
            </a:r>
          </a:p>
          <a:p>
            <a:pPr lvl="3"/>
            <a:r>
              <a:rPr lang="cs-CZ" sz="1200" dirty="0"/>
              <a:t>Může se hodit pole ukazatelů na pole:</a:t>
            </a:r>
            <a:endParaRPr lang="en-US" sz="1200" dirty="0"/>
          </a:p>
          <a:p>
            <a:pPr lvl="4"/>
            <a:r>
              <a:rPr lang="en-US" sz="1200" dirty="0"/>
              <a:t>static </a:t>
            </a:r>
            <a:r>
              <a:rPr lang="en-US" sz="1200" dirty="0" err="1"/>
              <a:t>constexpr</a:t>
            </a:r>
            <a:r>
              <a:rPr lang="en-US" sz="1200" dirty="0"/>
              <a:t> int N = 2;</a:t>
            </a:r>
            <a:endParaRPr lang="cs-CZ" sz="1200" dirty="0"/>
          </a:p>
          <a:p>
            <a:pPr lvl="4"/>
            <a:r>
              <a:rPr lang="cs-CZ" sz="1200" dirty="0"/>
              <a:t>const int * array</a:t>
            </a:r>
            <a:r>
              <a:rPr lang="en-US" sz="1200" dirty="0"/>
              <a:t>_</a:t>
            </a:r>
            <a:r>
              <a:rPr lang="en-US" sz="1200" dirty="0" err="1"/>
              <a:t>of_arrays</a:t>
            </a:r>
            <a:r>
              <a:rPr lang="en-US" sz="1200" dirty="0"/>
              <a:t>[N] = { </a:t>
            </a:r>
            <a:r>
              <a:rPr lang="en-US" sz="1200" dirty="0" err="1"/>
              <a:t>a1</a:t>
            </a:r>
            <a:r>
              <a:rPr lang="en-US" sz="1200" dirty="0"/>
              <a:t>, </a:t>
            </a:r>
            <a:r>
              <a:rPr lang="en-US" sz="1200" dirty="0" err="1"/>
              <a:t>a2</a:t>
            </a:r>
            <a:r>
              <a:rPr lang="en-US" sz="1200" dirty="0"/>
              <a:t> };</a:t>
            </a:r>
          </a:p>
          <a:p>
            <a:pPr lvl="3"/>
            <a:r>
              <a:rPr lang="en-US" sz="1200" dirty="0"/>
              <a:t>Nebo pole </a:t>
            </a:r>
            <a:r>
              <a:rPr lang="en-US" sz="1200" dirty="0" err="1"/>
              <a:t>ukazatel</a:t>
            </a:r>
            <a:r>
              <a:rPr lang="cs-CZ" sz="1200" dirty="0"/>
              <a:t>ů na funkce:</a:t>
            </a:r>
          </a:p>
          <a:p>
            <a:pPr lvl="4"/>
            <a:r>
              <a:rPr lang="cs-CZ" sz="1200" dirty="0"/>
              <a:t>int </a:t>
            </a:r>
            <a:r>
              <a:rPr lang="en-US" sz="1200" dirty="0"/>
              <a:t>(* </a:t>
            </a:r>
            <a:r>
              <a:rPr lang="en-US" sz="1200" dirty="0" err="1"/>
              <a:t>array_of_functions</a:t>
            </a:r>
            <a:r>
              <a:rPr lang="en-US" sz="1200" dirty="0"/>
              <a:t>[N])(int) = { </a:t>
            </a:r>
            <a:r>
              <a:rPr lang="en-US" sz="1200" dirty="0" err="1"/>
              <a:t>f1</a:t>
            </a:r>
            <a:r>
              <a:rPr lang="en-US" sz="1200" dirty="0"/>
              <a:t>, </a:t>
            </a:r>
            <a:r>
              <a:rPr lang="en-US" sz="1200" dirty="0" err="1"/>
              <a:t>f2</a:t>
            </a:r>
            <a:r>
              <a:rPr lang="en-US" sz="1200" dirty="0"/>
              <a:t> };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Úloha pro dnešní cvičení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26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NSWI170 Počítačové systémy - 2023/2024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5050165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Z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_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9148</TotalTime>
  <Words>4532</Words>
  <Application>Microsoft Office PowerPoint</Application>
  <PresentationFormat>On-screen Show (4:3)</PresentationFormat>
  <Paragraphs>798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Consolas</vt:lpstr>
      <vt:lpstr>Wingdings</vt:lpstr>
      <vt:lpstr>Wingdings 3</vt:lpstr>
      <vt:lpstr>CZ_Origin</vt:lpstr>
      <vt:lpstr>EN_Origin</vt:lpstr>
      <vt:lpstr>NSWI170 – Počítačové systémy  David Bednárek  První kroky v C(++)</vt:lpstr>
      <vt:lpstr>PowerPoint Presentation</vt:lpstr>
      <vt:lpstr>PowerPoint Presentation</vt:lpstr>
      <vt:lpstr>Arduino CPU - comparison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Úloha pro dnešní cvičení</vt:lpstr>
      <vt:lpstr>Úloha pro dnešní cvičení</vt:lpstr>
      <vt:lpstr>Úloha pro dnešní cvičení</vt:lpstr>
      <vt:lpstr>Úloha pro dnešní cvičení</vt:lpstr>
      <vt:lpstr>Úloha pro dnešní cvičení</vt:lpstr>
      <vt:lpstr>Výsledek</vt:lpstr>
      <vt:lpstr>Úloha pro dnešní cvičení</vt:lpstr>
      <vt:lpstr>Úloha pro dnešní cvičení</vt:lpstr>
      <vt:lpstr>Úloha pro dnešní cvičení</vt:lpstr>
      <vt:lpstr>Úloha pro dnešní cvičení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David Bednárek</cp:lastModifiedBy>
  <cp:revision>897</cp:revision>
  <dcterms:created xsi:type="dcterms:W3CDTF">2012-09-19T18:13:04Z</dcterms:created>
  <dcterms:modified xsi:type="dcterms:W3CDTF">2024-02-20T00:17:39Z</dcterms:modified>
</cp:coreProperties>
</file>