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6"/>
  </p:notesMasterIdLst>
  <p:sldIdLst>
    <p:sldId id="364" r:id="rId3"/>
    <p:sldId id="369" r:id="rId4"/>
    <p:sldId id="395" r:id="rId5"/>
    <p:sldId id="371" r:id="rId6"/>
    <p:sldId id="388" r:id="rId7"/>
    <p:sldId id="389" r:id="rId8"/>
    <p:sldId id="390" r:id="rId9"/>
    <p:sldId id="378" r:id="rId10"/>
    <p:sldId id="381" r:id="rId11"/>
    <p:sldId id="391" r:id="rId12"/>
    <p:sldId id="392" r:id="rId13"/>
    <p:sldId id="393" r:id="rId14"/>
    <p:sldId id="394" r:id="rId15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6" autoAdjust="0"/>
    <p:restoredTop sz="94650" autoAdjust="0"/>
  </p:normalViewPr>
  <p:slideViewPr>
    <p:cSldViewPr>
      <p:cViewPr varScale="1">
        <p:scale>
          <a:sx n="168" d="100"/>
          <a:sy n="168" d="100"/>
        </p:scale>
        <p:origin x="120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04.04.2022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04.04.2022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en-US" dirty="0"/>
              <a:t>Arduino – </a:t>
            </a:r>
            <a:r>
              <a:rPr lang="cs-CZ" dirty="0"/>
              <a:t>ovládání </a:t>
            </a:r>
            <a:r>
              <a:rPr lang="en-US" dirty="0" err="1"/>
              <a:t>sedmisegmentovek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97538D-5B0A-4053-8EC0-E4882195D3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736348-F358-4EF2-A45C-9661CF1847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8B03F-E4E9-4F5F-A1D0-6BD45A70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6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EDE5-F886-4BD7-A167-630C6AA5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DCF36-551C-42D4-AA07-541EC6751A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6B53C-DB6A-4EB3-9DE9-98E690FF27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778FC-FD73-4A20-917E-D8220C4318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pPr lvl="1"/>
            <a:r>
              <a:rPr lang="cs-CZ" dirty="0"/>
              <a:t>Kód pro ovládání tlačítka 2 je zkopírován z tlačítka 1</a:t>
            </a:r>
          </a:p>
          <a:p>
            <a:pPr lvl="2"/>
            <a:r>
              <a:rPr lang="cs-CZ" dirty="0"/>
              <a:t>Každou chybu je nutné opravovat dvakrát</a:t>
            </a:r>
          </a:p>
          <a:p>
            <a:pPr lvl="1"/>
            <a:r>
              <a:rPr lang="en-US" dirty="0" err="1"/>
              <a:t>Souvisej</a:t>
            </a:r>
            <a:r>
              <a:rPr lang="cs-CZ" dirty="0" err="1"/>
              <a:t>ící</a:t>
            </a:r>
            <a:r>
              <a:rPr lang="cs-CZ" dirty="0"/>
              <a:t> konstanty 4, 15, 16 zapsány ručně</a:t>
            </a:r>
          </a:p>
          <a:p>
            <a:pPr lvl="2"/>
            <a:r>
              <a:rPr lang="cs-CZ" dirty="0"/>
              <a:t>Hrozí nekonzistence při změně počtu led apod. – pojmenovat konstantu 4 a zbytek odvodit výpočtem</a:t>
            </a:r>
          </a:p>
          <a:p>
            <a:pPr lvl="1"/>
            <a:r>
              <a:rPr lang="cs-CZ" dirty="0"/>
              <a:t>Funkce </a:t>
            </a:r>
            <a:r>
              <a:rPr lang="cs-CZ" dirty="0" err="1"/>
              <a:t>millis</a:t>
            </a:r>
            <a:r>
              <a:rPr lang="cs-CZ" dirty="0"/>
              <a:t>() je volána vícekrát</a:t>
            </a:r>
          </a:p>
          <a:p>
            <a:pPr lvl="2"/>
            <a:r>
              <a:rPr lang="cs-CZ" dirty="0"/>
              <a:t>Zdržuje to</a:t>
            </a:r>
          </a:p>
          <a:p>
            <a:pPr lvl="2"/>
            <a:r>
              <a:rPr lang="cs-CZ" dirty="0"/>
              <a:t>Pokud se to opakovaně volá v souvisejícím kódu, bude to fungovat, když se mezitím hodnota </a:t>
            </a:r>
            <a:r>
              <a:rPr lang="cs-CZ" dirty="0" err="1"/>
              <a:t>millis</a:t>
            </a:r>
            <a:r>
              <a:rPr lang="cs-CZ" dirty="0"/>
              <a:t>() změní?</a:t>
            </a:r>
          </a:p>
          <a:p>
            <a:pPr lvl="2"/>
            <a:r>
              <a:rPr lang="cs-CZ" dirty="0"/>
              <a:t>Lepší je volat </a:t>
            </a:r>
            <a:r>
              <a:rPr lang="cs-CZ" dirty="0" err="1"/>
              <a:t>millis</a:t>
            </a:r>
            <a:r>
              <a:rPr lang="cs-CZ" dirty="0"/>
              <a:t>() jednou na začátku </a:t>
            </a:r>
            <a:r>
              <a:rPr lang="cs-CZ" dirty="0" err="1"/>
              <a:t>loop</a:t>
            </a:r>
            <a:r>
              <a:rPr lang="cs-CZ" dirty="0"/>
              <a:t>() a předat výsledek jako parametr všem funkcím, které to potřebují</a:t>
            </a:r>
          </a:p>
          <a:p>
            <a:pPr lvl="1"/>
            <a:r>
              <a:rPr lang="cs-CZ" dirty="0"/>
              <a:t>Odložená inicializace v C++</a:t>
            </a:r>
          </a:p>
          <a:p>
            <a:pPr lvl="4"/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cs-CZ" dirty="0" err="1"/>
              <a:t>incBtn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void setup() { </a:t>
            </a:r>
            <a:r>
              <a:rPr lang="cs-CZ" dirty="0" err="1"/>
              <a:t>incBtn</a:t>
            </a:r>
            <a:r>
              <a:rPr lang="cs-CZ" dirty="0"/>
              <a:t> = </a:t>
            </a:r>
            <a:r>
              <a:rPr lang="cs-CZ" dirty="0" err="1"/>
              <a:t>Button</a:t>
            </a:r>
            <a:r>
              <a:rPr lang="cs-CZ" dirty="0"/>
              <a:t>(button1_pin);</a:t>
            </a:r>
            <a:r>
              <a:rPr lang="en-US" dirty="0"/>
              <a:t> }</a:t>
            </a:r>
          </a:p>
          <a:p>
            <a:pPr lvl="2"/>
            <a:r>
              <a:rPr lang="cs-CZ" dirty="0"/>
              <a:t>Tento kód</a:t>
            </a:r>
            <a:r>
              <a:rPr lang="en-US" dirty="0"/>
              <a:t> </a:t>
            </a:r>
            <a:r>
              <a:rPr lang="cs-CZ" dirty="0"/>
              <a:t>způsobí tuto </a:t>
            </a:r>
            <a:r>
              <a:rPr lang="cs-CZ"/>
              <a:t>posloupnost akcí:</a:t>
            </a:r>
            <a:endParaRPr lang="cs-CZ" dirty="0"/>
          </a:p>
          <a:p>
            <a:pPr lvl="3"/>
            <a:r>
              <a:rPr lang="cs-CZ" dirty="0"/>
              <a:t>Před voláním setup(): Inicializace </a:t>
            </a:r>
            <a:r>
              <a:rPr lang="cs-CZ" dirty="0" err="1"/>
              <a:t>incBtn</a:t>
            </a:r>
            <a:r>
              <a:rPr lang="cs-CZ" dirty="0"/>
              <a:t> konstruktorem bez parametrů </a:t>
            </a:r>
          </a:p>
          <a:p>
            <a:pPr lvl="3"/>
            <a:r>
              <a:rPr lang="cs-CZ" dirty="0"/>
              <a:t>Inicializace druhého objektu typu </a:t>
            </a:r>
            <a:r>
              <a:rPr lang="cs-CZ" dirty="0" err="1"/>
              <a:t>Button</a:t>
            </a:r>
            <a:r>
              <a:rPr lang="cs-CZ" dirty="0"/>
              <a:t> jiným konstruktorem s parametrem</a:t>
            </a:r>
          </a:p>
          <a:p>
            <a:pPr lvl="3"/>
            <a:r>
              <a:rPr lang="cs-CZ" dirty="0"/>
              <a:t>Okopírování celého objektu do </a:t>
            </a:r>
            <a:r>
              <a:rPr lang="cs-CZ" dirty="0" err="1"/>
              <a:t>incBtn</a:t>
            </a:r>
            <a:r>
              <a:rPr lang="cs-CZ" dirty="0"/>
              <a:t> (zbytečná práce navíc)</a:t>
            </a:r>
          </a:p>
          <a:p>
            <a:pPr lvl="3"/>
            <a:r>
              <a:rPr lang="cs-CZ" dirty="0"/>
              <a:t>Volání destruktoru druhého objektu (co když ten nějak deaktivuje to tlačítko?)</a:t>
            </a:r>
          </a:p>
          <a:p>
            <a:pPr lvl="3"/>
            <a:r>
              <a:rPr lang="cs-CZ" dirty="0"/>
              <a:t>(Na </a:t>
            </a:r>
            <a:r>
              <a:rPr lang="cs-CZ" dirty="0" err="1"/>
              <a:t>Arduinu</a:t>
            </a:r>
            <a:r>
              <a:rPr lang="cs-CZ" dirty="0"/>
              <a:t> běh programu končí pouze resetem/vypnutím - destruktor </a:t>
            </a:r>
            <a:r>
              <a:rPr lang="cs-CZ" dirty="0" err="1"/>
              <a:t>incBtn</a:t>
            </a:r>
            <a:r>
              <a:rPr lang="cs-CZ" dirty="0"/>
              <a:t> se nikdy nevolá.)</a:t>
            </a:r>
          </a:p>
          <a:p>
            <a:pPr lvl="2"/>
            <a:r>
              <a:rPr lang="en-US" dirty="0"/>
              <a:t>U mal</a:t>
            </a:r>
            <a:r>
              <a:rPr lang="cs-CZ" dirty="0"/>
              <a:t>ý</a:t>
            </a:r>
            <a:r>
              <a:rPr lang="en-US" dirty="0" err="1"/>
              <a:t>ch</a:t>
            </a:r>
            <a:r>
              <a:rPr lang="cs-CZ" dirty="0"/>
              <a:t> objektů sloužících ke skladování hodnot je to korektní postup</a:t>
            </a:r>
            <a:endParaRPr lang="en-US" dirty="0"/>
          </a:p>
          <a:p>
            <a:pPr lvl="2"/>
            <a:r>
              <a:rPr lang="cs-CZ" dirty="0"/>
              <a:t>Tohle je ale "živý" objekt obsluhující externí hardware – je rozumné mít dva objekty vázané na totéž tlačítko?</a:t>
            </a:r>
          </a:p>
          <a:p>
            <a:pPr lvl="3"/>
            <a:r>
              <a:rPr lang="cs-CZ" dirty="0"/>
              <a:t>Pro znalce C++11: Pokud má </a:t>
            </a:r>
            <a:r>
              <a:rPr lang="cs-CZ" dirty="0" err="1"/>
              <a:t>Button</a:t>
            </a:r>
            <a:r>
              <a:rPr lang="cs-CZ" dirty="0"/>
              <a:t> správně implementovanou </a:t>
            </a:r>
            <a:r>
              <a:rPr lang="cs-CZ" dirty="0" err="1"/>
              <a:t>move-semantiku</a:t>
            </a:r>
            <a:r>
              <a:rPr lang="cs-CZ" dirty="0"/>
              <a:t>, je to v pořádku. Málokdo to ale umí/dělá.</a:t>
            </a:r>
          </a:p>
          <a:p>
            <a:pPr lvl="2"/>
            <a:r>
              <a:rPr lang="cs-CZ" dirty="0"/>
              <a:t>Alternativní řešení</a:t>
            </a:r>
          </a:p>
          <a:p>
            <a:pPr lvl="4"/>
            <a:r>
              <a:rPr lang="en-US" dirty="0"/>
              <a:t>void setup() { </a:t>
            </a:r>
            <a:r>
              <a:rPr lang="cs-CZ" dirty="0" err="1"/>
              <a:t>incBtn.init</a:t>
            </a:r>
            <a:r>
              <a:rPr lang="en-US" dirty="0"/>
              <a:t>(button1_pin); }</a:t>
            </a:r>
          </a:p>
          <a:p>
            <a:pPr lvl="1"/>
            <a:r>
              <a:rPr lang="cs-CZ" dirty="0"/>
              <a:t>Detaily jazyka C</a:t>
            </a:r>
            <a:r>
              <a:rPr lang="en-US" dirty="0"/>
              <a:t>(++)</a:t>
            </a:r>
          </a:p>
          <a:p>
            <a:pPr lvl="4"/>
            <a:r>
              <a:rPr lang="en-US" dirty="0"/>
              <a:t>if ((position &gt;&gt; i) &amp; 1 == 1)</a:t>
            </a:r>
            <a:endParaRPr lang="cs-CZ" dirty="0"/>
          </a:p>
          <a:p>
            <a:pPr lvl="2"/>
            <a:r>
              <a:rPr lang="en-US" dirty="0" err="1"/>
              <a:t>Pozor</a:t>
            </a:r>
            <a:r>
              <a:rPr lang="en-US" dirty="0"/>
              <a:t>, </a:t>
            </a:r>
            <a:r>
              <a:rPr lang="en-US" dirty="0" err="1"/>
              <a:t>priorita</a:t>
            </a:r>
            <a:r>
              <a:rPr lang="en-US" dirty="0"/>
              <a:t> `==` je </a:t>
            </a:r>
            <a:r>
              <a:rPr lang="en-US" dirty="0" err="1"/>
              <a:t>vyssi</a:t>
            </a:r>
            <a:r>
              <a:rPr lang="en-US" dirty="0"/>
              <a:t> </a:t>
            </a:r>
            <a:r>
              <a:rPr lang="en-US" dirty="0" err="1"/>
              <a:t>nez</a:t>
            </a:r>
            <a:r>
              <a:rPr lang="en-US" dirty="0"/>
              <a:t> `&amp;`. P</a:t>
            </a:r>
            <a:r>
              <a:rPr lang="cs-CZ" dirty="0"/>
              <a:t>ř</a:t>
            </a:r>
            <a:r>
              <a:rPr lang="en-US" dirty="0" err="1"/>
              <a:t>esto</a:t>
            </a:r>
            <a:r>
              <a:rPr lang="en-US" dirty="0"/>
              <a:t> to </a:t>
            </a:r>
            <a:r>
              <a:rPr lang="cs-CZ" dirty="0"/>
              <a:t>náhodou funguje: </a:t>
            </a:r>
            <a:r>
              <a:rPr lang="en-US" dirty="0"/>
              <a:t>`1==1`</a:t>
            </a:r>
            <a:r>
              <a:rPr lang="cs-CZ" dirty="0"/>
              <a:t> má hodnotu 1, </a:t>
            </a:r>
            <a:r>
              <a:rPr lang="en-US" dirty="0"/>
              <a:t>`</a:t>
            </a:r>
            <a:r>
              <a:rPr lang="cs-CZ" dirty="0" err="1"/>
              <a:t>if</a:t>
            </a:r>
            <a:r>
              <a:rPr lang="en-US" dirty="0"/>
              <a:t> (x)` je </a:t>
            </a:r>
            <a:r>
              <a:rPr lang="en-US" dirty="0" err="1"/>
              <a:t>ekvivalent</a:t>
            </a:r>
            <a:r>
              <a:rPr lang="en-US" dirty="0"/>
              <a:t> `if (x!=0)`</a:t>
            </a:r>
            <a:endParaRPr lang="cs-CZ" dirty="0"/>
          </a:p>
          <a:p>
            <a:pPr lvl="4"/>
            <a:r>
              <a:rPr lang="en-US" dirty="0"/>
              <a:t>x = a</a:t>
            </a:r>
            <a:r>
              <a:rPr lang="cs-CZ" dirty="0"/>
              <a:t> &gt;&gt; </a:t>
            </a:r>
            <a:r>
              <a:rPr lang="en-US" dirty="0"/>
              <a:t>b</a:t>
            </a:r>
            <a:r>
              <a:rPr lang="cs-CZ" dirty="0"/>
              <a:t> &amp; 1</a:t>
            </a:r>
            <a:r>
              <a:rPr lang="en-US" dirty="0"/>
              <a:t>; </a:t>
            </a:r>
          </a:p>
          <a:p>
            <a:pPr lvl="2"/>
            <a:r>
              <a:rPr lang="en-US" dirty="0" err="1"/>
              <a:t>Kdo</a:t>
            </a:r>
            <a:r>
              <a:rPr lang="en-US" dirty="0"/>
              <a:t> </a:t>
            </a:r>
            <a:r>
              <a:rPr lang="cs-CZ" dirty="0"/>
              <a:t>si je jist, že </a:t>
            </a:r>
            <a:r>
              <a:rPr lang="en-US" dirty="0"/>
              <a:t>`&gt;&gt;` m</a:t>
            </a:r>
            <a:r>
              <a:rPr lang="cs-CZ" dirty="0"/>
              <a:t>á </a:t>
            </a:r>
            <a:r>
              <a:rPr lang="cs-CZ" dirty="0" err="1"/>
              <a:t>větši</a:t>
            </a:r>
            <a:r>
              <a:rPr lang="cs-CZ" dirty="0"/>
              <a:t> prioritu než </a:t>
            </a:r>
            <a:r>
              <a:rPr lang="en-US" dirty="0"/>
              <a:t>`&amp;`</a:t>
            </a:r>
            <a:r>
              <a:rPr lang="cs-CZ" dirty="0"/>
              <a:t>?</a:t>
            </a:r>
          </a:p>
          <a:p>
            <a:pPr lvl="4"/>
            <a:r>
              <a:rPr lang="cs-CZ" dirty="0"/>
              <a:t>flag </a:t>
            </a:r>
            <a:r>
              <a:rPr lang="en-US" dirty="0"/>
              <a:t>^= 1;</a:t>
            </a:r>
          </a:p>
          <a:p>
            <a:pPr lvl="2"/>
            <a:r>
              <a:rPr lang="en-US" dirty="0"/>
              <a:t>P</a:t>
            </a:r>
            <a:r>
              <a:rPr lang="cs-CZ" dirty="0"/>
              <a:t>ro </a:t>
            </a:r>
            <a:r>
              <a:rPr lang="en-US" dirty="0"/>
              <a:t>`</a:t>
            </a:r>
            <a:r>
              <a:rPr lang="cs-CZ" dirty="0" err="1"/>
              <a:t>bool</a:t>
            </a:r>
            <a:r>
              <a:rPr lang="en-US" dirty="0"/>
              <a:t> flag` </a:t>
            </a:r>
            <a:r>
              <a:rPr lang="cs-CZ" dirty="0"/>
              <a:t>je operace</a:t>
            </a:r>
            <a:r>
              <a:rPr lang="en-US" dirty="0"/>
              <a:t> s int </a:t>
            </a:r>
            <a:r>
              <a:rPr lang="cs-CZ" dirty="0"/>
              <a:t>mírně podezřelá</a:t>
            </a:r>
          </a:p>
        </p:txBody>
      </p:sp>
    </p:spTree>
    <p:extLst>
      <p:ext uri="{BB962C8B-B14F-4D97-AF65-F5344CB8AC3E}">
        <p14:creationId xmlns:p14="http://schemas.microsoft.com/office/powerpoint/2010/main" val="99367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4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– hardware</a:t>
            </a:r>
            <a:r>
              <a:rPr lang="en-US" dirty="0"/>
              <a:t> - </a:t>
            </a:r>
            <a:r>
              <a:rPr lang="en-US" dirty="0" err="1"/>
              <a:t>sedmisegmentovky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93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0F7266-4FA4-4547-A5F4-744CD7E30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4*8 </a:t>
            </a:r>
            <a:r>
              <a:rPr lang="en-US" dirty="0" err="1"/>
              <a:t>nez</a:t>
            </a:r>
            <a:r>
              <a:rPr lang="cs-CZ" dirty="0" err="1"/>
              <a:t>ávisle</a:t>
            </a:r>
            <a:r>
              <a:rPr lang="cs-CZ" dirty="0"/>
              <a:t> svítících segmentů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B45F81-9275-4E90-B73B-6F678CFA96C9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ale jenom 12 vývodů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E5BCED-A33C-4BB6-9687-C371CFF9D91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88" y="2134195"/>
            <a:ext cx="4316412" cy="323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61B3FC1-6EA9-41BA-B1A7-12CA6214072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8200" y="2087472"/>
            <a:ext cx="4387850" cy="3330756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6135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D704D48-92E9-4D6B-A621-5F8AAA7507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4 skupiny anod + 8 skupin katod </a:t>
            </a:r>
            <a:r>
              <a:rPr lang="en-US" dirty="0"/>
              <a:t>= 12 v</a:t>
            </a:r>
            <a:r>
              <a:rPr lang="cs-CZ" dirty="0" err="1"/>
              <a:t>ývodů</a:t>
            </a:r>
            <a:endParaRPr lang="cs-CZ" dirty="0"/>
          </a:p>
          <a:p>
            <a:pPr lvl="1"/>
            <a:r>
              <a:rPr lang="cs-CZ" dirty="0"/>
              <a:t>Příklad:</a:t>
            </a:r>
          </a:p>
          <a:p>
            <a:pPr lvl="3"/>
            <a:r>
              <a:rPr lang="cs-CZ" dirty="0"/>
              <a:t>napětí +2,8V (HIGH) na vývodech 1-8 </a:t>
            </a:r>
          </a:p>
          <a:p>
            <a:pPr lvl="3"/>
            <a:r>
              <a:rPr lang="cs-CZ" dirty="0"/>
              <a:t>napětí 0,4V (LOW) na vývodech 9-12</a:t>
            </a:r>
          </a:p>
          <a:p>
            <a:pPr lvl="2"/>
            <a:r>
              <a:rPr lang="cs-CZ" dirty="0"/>
              <a:t>vytvoří napěťový spád</a:t>
            </a:r>
          </a:p>
          <a:p>
            <a:pPr lvl="3"/>
            <a:r>
              <a:rPr lang="cs-CZ" dirty="0"/>
              <a:t>+2,4V u segmentů A </a:t>
            </a:r>
            <a:r>
              <a:rPr lang="cs-CZ" dirty="0" err="1"/>
              <a:t>a</a:t>
            </a:r>
            <a:r>
              <a:rPr lang="cs-CZ" dirty="0"/>
              <a:t> F číslic D3 a D4 – tyto LED se rozsvítí</a:t>
            </a:r>
          </a:p>
          <a:p>
            <a:pPr lvl="3"/>
            <a:r>
              <a:rPr lang="cs-CZ" dirty="0"/>
              <a:t>0V nebo -2,4V u ostatních segmentů - tyto LED nesvítí</a:t>
            </a:r>
          </a:p>
          <a:p>
            <a:pPr lvl="1"/>
            <a:r>
              <a:rPr lang="cs-CZ" dirty="0"/>
              <a:t>Dokážeme tedy rozsvítit několik číslic najednou...</a:t>
            </a:r>
          </a:p>
          <a:p>
            <a:pPr lvl="2"/>
            <a:r>
              <a:rPr lang="cs-CZ" dirty="0"/>
              <a:t>... všechny ale zobrazují tentýž znak</a:t>
            </a:r>
            <a:endParaRPr lang="en-US" dirty="0"/>
          </a:p>
        </p:txBody>
      </p:sp>
      <p:pic>
        <p:nvPicPr>
          <p:cNvPr id="11514" name="Graphic 11513">
            <a:extLst>
              <a:ext uri="{FF2B5EF4-FFF2-40B4-BE49-F238E27FC236}">
                <a16:creationId xmlns:a16="http://schemas.microsoft.com/office/drawing/2014/main" id="{C4771B11-A89C-4403-B188-666ECC39B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11" y="544826"/>
            <a:ext cx="8592347" cy="266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47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D704D48-92E9-4D6B-A621-5F8AAA7507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cs-CZ" dirty="0"/>
              <a:t>Dokážeme tedy rozsvítit několik číslic najednou...</a:t>
            </a:r>
          </a:p>
          <a:p>
            <a:pPr lvl="2"/>
            <a:r>
              <a:rPr lang="cs-CZ" dirty="0"/>
              <a:t>... všechny rozsvícené ale zobrazují tentýž znak</a:t>
            </a:r>
          </a:p>
          <a:p>
            <a:pPr lvl="2"/>
            <a:r>
              <a:rPr lang="cs-CZ" dirty="0"/>
              <a:t>viz náhodný stav zobrazovače po startu </a:t>
            </a:r>
            <a:r>
              <a:rPr lang="cs-CZ" dirty="0" err="1"/>
              <a:t>Arduina</a:t>
            </a:r>
            <a:r>
              <a:rPr lang="cs-CZ" dirty="0"/>
              <a:t>, pokud chybí příslušná inicializace</a:t>
            </a:r>
          </a:p>
          <a:p>
            <a:r>
              <a:rPr lang="cs-CZ" dirty="0"/>
              <a:t>Jak se to tedy reálně používá?</a:t>
            </a:r>
          </a:p>
          <a:p>
            <a:pPr lvl="1"/>
            <a:r>
              <a:rPr lang="cs-CZ" dirty="0"/>
              <a:t>Časový multiplex</a:t>
            </a:r>
          </a:p>
          <a:p>
            <a:pPr lvl="2"/>
            <a:r>
              <a:rPr lang="cs-CZ" dirty="0"/>
              <a:t>Střídavě se rozsvěcuje vždy jen jedna číslice s požadovaným znakem</a:t>
            </a:r>
          </a:p>
          <a:p>
            <a:pPr lvl="3"/>
            <a:r>
              <a:rPr lang="cs-CZ" dirty="0"/>
              <a:t>Teoreticky by to šlo i obráceně: Jeden segment na několika pozicích zároveň</a:t>
            </a:r>
          </a:p>
          <a:p>
            <a:pPr lvl="2"/>
            <a:r>
              <a:rPr lang="cs-CZ" dirty="0"/>
              <a:t>Při frekvenci kolem 100 Hz už lidské oko blikání nevnímá</a:t>
            </a:r>
          </a:p>
          <a:p>
            <a:pPr lvl="1"/>
            <a:r>
              <a:rPr lang="cs-CZ" dirty="0"/>
              <a:t>To ale budeme řešit až v následující úloze</a:t>
            </a:r>
            <a:endParaRPr lang="en-US" dirty="0"/>
          </a:p>
        </p:txBody>
      </p:sp>
      <p:pic>
        <p:nvPicPr>
          <p:cNvPr id="11514" name="Graphic 11513">
            <a:extLst>
              <a:ext uri="{FF2B5EF4-FFF2-40B4-BE49-F238E27FC236}">
                <a16:creationId xmlns:a16="http://schemas.microsoft.com/office/drawing/2014/main" id="{C4771B11-A89C-4403-B188-666ECC39B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11" y="544826"/>
            <a:ext cx="8592347" cy="266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41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09CAB0-0650-44E6-9130-B0FF153299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12 vývodů je stále příliš mnoho</a:t>
            </a:r>
          </a:p>
          <a:p>
            <a:pPr lvl="1"/>
            <a:r>
              <a:rPr lang="cs-CZ" dirty="0"/>
              <a:t>Celé </a:t>
            </a:r>
            <a:r>
              <a:rPr lang="cs-CZ" dirty="0" err="1"/>
              <a:t>Arduino</a:t>
            </a:r>
            <a:r>
              <a:rPr lang="cs-CZ" dirty="0"/>
              <a:t> má 14 digitálních pinů </a:t>
            </a:r>
          </a:p>
          <a:p>
            <a:pPr lvl="1"/>
            <a:r>
              <a:rPr lang="cs-CZ" dirty="0"/>
              <a:t>Řešení: 12 bitů (ve skutečnosti 16) se posílá </a:t>
            </a:r>
            <a:r>
              <a:rPr lang="cs-CZ" dirty="0" err="1"/>
              <a:t>seriově</a:t>
            </a:r>
            <a:r>
              <a:rPr lang="cs-CZ" dirty="0"/>
              <a:t> – k tomu postačí tři výstupní piny (8, 7, 4)</a:t>
            </a:r>
          </a:p>
          <a:p>
            <a:pPr lvl="2"/>
            <a:r>
              <a:rPr lang="cs-CZ" dirty="0"/>
              <a:t>Součástí </a:t>
            </a:r>
            <a:r>
              <a:rPr lang="cs-CZ" dirty="0" err="1"/>
              <a:t>funshieldu</a:t>
            </a:r>
            <a:r>
              <a:rPr lang="cs-CZ" dirty="0"/>
              <a:t> jsou dva za sebou zapojené 8-bitové </a:t>
            </a:r>
            <a:r>
              <a:rPr lang="cs-CZ" i="1" dirty="0"/>
              <a:t>posuvné registry</a:t>
            </a:r>
          </a:p>
          <a:p>
            <a:pPr lvl="2"/>
            <a:r>
              <a:rPr lang="cs-CZ" dirty="0"/>
              <a:t>Na signál hodin (pin 7) se posouvají o 1 bit – krajní bit se doplňuje z výstupu </a:t>
            </a:r>
            <a:r>
              <a:rPr lang="cs-CZ" dirty="0" err="1"/>
              <a:t>Arduina</a:t>
            </a:r>
            <a:r>
              <a:rPr lang="cs-CZ" dirty="0"/>
              <a:t> (pin 8)</a:t>
            </a:r>
          </a:p>
          <a:p>
            <a:pPr lvl="2"/>
            <a:r>
              <a:rPr lang="cs-CZ" dirty="0"/>
              <a:t>Třetí signál (pin 4) odpojuje výstup, aby zobrazovač neblikal v době posouvání registrů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B237F-7B45-4B13-A56E-6C75A43E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Funshield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FF3E6-FF2D-4DF0-9757-A515328183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A94DA4-DA02-4930-B015-03A77ADFDB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B6E5D5-9CA3-44B2-AC75-5004934D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0010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53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– software</a:t>
            </a:r>
            <a:r>
              <a:rPr lang="en-US" dirty="0"/>
              <a:t> - </a:t>
            </a:r>
            <a:r>
              <a:rPr lang="en-US" dirty="0" err="1"/>
              <a:t>sedmisegmentovky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1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B7866-3AC5-4859-9F73-F60EC806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Software pro ovládání posuvných registrů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ECAFF4-3A81-4225-9569-69967D2AB1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CB2B-052B-444F-80D9-BAB344C51D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7F422E-BFB0-4A95-9459-92884A817E2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Nastavení výstupního módu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latch_pin</a:t>
            </a:r>
            <a:r>
              <a:rPr lang="cs-CZ" dirty="0"/>
              <a:t>, OUTPUT);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clock_pin</a:t>
            </a:r>
            <a:r>
              <a:rPr lang="cs-CZ" dirty="0"/>
              <a:t>, OUTPUT);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data_pin</a:t>
            </a:r>
            <a:r>
              <a:rPr lang="cs-CZ" dirty="0"/>
              <a:t>, OUTPUT);</a:t>
            </a:r>
          </a:p>
          <a:p>
            <a:r>
              <a:rPr lang="cs-CZ" dirty="0"/>
              <a:t>Řízení výstupu registrů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digitalWrite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latch_pin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LOW)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cs-CZ" dirty="0"/>
              <a:t> </a:t>
            </a:r>
            <a:r>
              <a:rPr lang="en-US" dirty="0"/>
              <a:t>// closed – v</a:t>
            </a:r>
            <a:r>
              <a:rPr lang="cs-CZ" dirty="0" err="1"/>
              <a:t>ýstupy</a:t>
            </a:r>
            <a:r>
              <a:rPr lang="cs-CZ" dirty="0"/>
              <a:t> se nemění</a:t>
            </a:r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digitalWrite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latch_pin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HIGH);</a:t>
            </a:r>
            <a:r>
              <a:rPr lang="cs-CZ" dirty="0"/>
              <a:t> </a:t>
            </a:r>
            <a:r>
              <a:rPr lang="en-US" dirty="0"/>
              <a:t>// </a:t>
            </a:r>
            <a:r>
              <a:rPr lang="cs-CZ" dirty="0"/>
              <a:t>open</a:t>
            </a:r>
            <a:r>
              <a:rPr lang="en-US" dirty="0"/>
              <a:t> – v</a:t>
            </a:r>
            <a:r>
              <a:rPr lang="cs-CZ" dirty="0"/>
              <a:t>ý</a:t>
            </a:r>
            <a:r>
              <a:rPr lang="en-US" dirty="0" err="1"/>
              <a:t>stupy</a:t>
            </a:r>
            <a:r>
              <a:rPr lang="en-US" dirty="0"/>
              <a:t> </a:t>
            </a:r>
            <a:r>
              <a:rPr lang="cs-CZ" dirty="0"/>
              <a:t>kopírují stav posuvných registrů</a:t>
            </a:r>
          </a:p>
          <a:p>
            <a:r>
              <a:rPr lang="cs-CZ" dirty="0"/>
              <a:t>Posílání dat posuvným registrům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shiftOut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clock_pin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dirty="0">
                <a:latin typeface="Courier New" panose="02070309020205020404" pitchFamily="49" charset="0"/>
                <a:cs typeface="Courier New" panose="02070309020205020404" pitchFamily="49" charset="0"/>
              </a:rPr>
              <a:t>MSBFIRST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/>
            <a:r>
              <a:rPr lang="cs-CZ" dirty="0"/>
              <a:t>MSBFIRST určuje posílání bitů od nejvyššího k nejnižšímu</a:t>
            </a:r>
          </a:p>
          <a:p>
            <a:pPr lvl="2"/>
            <a:r>
              <a:rPr lang="en-US" dirty="0"/>
              <a:t>value = 8 bit</a:t>
            </a:r>
            <a:r>
              <a:rPr lang="cs-CZ" dirty="0"/>
              <a:t>ů</a:t>
            </a:r>
            <a:r>
              <a:rPr lang="en-US" dirty="0"/>
              <a:t> </a:t>
            </a:r>
            <a:r>
              <a:rPr lang="cs-CZ" dirty="0"/>
              <a:t>k odeslání</a:t>
            </a:r>
            <a:endParaRPr lang="en-US" dirty="0"/>
          </a:p>
          <a:p>
            <a:pPr lvl="1"/>
            <a:r>
              <a:rPr lang="en-US" dirty="0"/>
              <a:t>Pro </a:t>
            </a:r>
            <a:r>
              <a:rPr lang="en-US" dirty="0" err="1"/>
              <a:t>odesl</a:t>
            </a:r>
            <a:r>
              <a:rPr lang="cs-CZ" dirty="0" err="1"/>
              <a:t>ání</a:t>
            </a:r>
            <a:r>
              <a:rPr lang="cs-CZ" dirty="0"/>
              <a:t> 16 bitů je nutné funkci zavolat dvakrát</a:t>
            </a:r>
          </a:p>
          <a:p>
            <a:pPr lvl="2"/>
            <a:r>
              <a:rPr lang="cs-CZ" dirty="0"/>
              <a:t>První volání definuje segmenty k rozsvícení – </a:t>
            </a:r>
            <a:r>
              <a:rPr lang="en-US" b="1" dirty="0" err="1"/>
              <a:t>nulov</a:t>
            </a:r>
            <a:r>
              <a:rPr lang="cs-CZ" b="1" dirty="0"/>
              <a:t>ý</a:t>
            </a:r>
            <a:r>
              <a:rPr lang="cs-CZ" dirty="0"/>
              <a:t> bit svítí</a:t>
            </a:r>
          </a:p>
          <a:p>
            <a:pPr lvl="2"/>
            <a:r>
              <a:rPr lang="cs-CZ" dirty="0"/>
              <a:t>Druhé volání definuje číslice k rozsvícení – </a:t>
            </a:r>
            <a:r>
              <a:rPr lang="cs-CZ" b="1" dirty="0"/>
              <a:t>jedničkový</a:t>
            </a:r>
            <a:r>
              <a:rPr lang="cs-CZ" dirty="0"/>
              <a:t> bit svítí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190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7F422E-BFB0-4A95-9459-92884A817E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Posílání dat posuvným registrům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shiftOut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clock_pin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dirty="0">
                <a:latin typeface="Courier New" panose="02070309020205020404" pitchFamily="49" charset="0"/>
                <a:cs typeface="Courier New" panose="02070309020205020404" pitchFamily="49" charset="0"/>
              </a:rPr>
              <a:t>MSBFIRST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cs-CZ" dirty="0"/>
              <a:t>MSBFIRST určuje posílání bitů od nejvyššího k nejnižšímu</a:t>
            </a:r>
          </a:p>
          <a:p>
            <a:pPr lvl="2"/>
            <a:r>
              <a:rPr lang="cs-CZ" dirty="0"/>
              <a:t>Bity v prvním volání se na segmenty mapují takto:</a:t>
            </a:r>
          </a:p>
          <a:p>
            <a:pPr lvl="3"/>
            <a:r>
              <a:rPr lang="cs-CZ" dirty="0"/>
              <a:t>MSB</a:t>
            </a:r>
            <a:r>
              <a:rPr lang="en-US" dirty="0"/>
              <a:t>=</a:t>
            </a:r>
            <a:r>
              <a:rPr lang="cs-CZ" dirty="0"/>
              <a:t>DP, G, </a:t>
            </a:r>
            <a:r>
              <a:rPr lang="en-US" dirty="0"/>
              <a:t>F,</a:t>
            </a:r>
            <a:r>
              <a:rPr lang="cs-CZ" dirty="0"/>
              <a:t> </a:t>
            </a:r>
            <a:r>
              <a:rPr lang="en-US" dirty="0"/>
              <a:t>E,</a:t>
            </a:r>
            <a:r>
              <a:rPr lang="cs-CZ" dirty="0"/>
              <a:t> </a:t>
            </a:r>
            <a:r>
              <a:rPr lang="en-US" dirty="0"/>
              <a:t>D,</a:t>
            </a:r>
            <a:r>
              <a:rPr lang="cs-CZ" dirty="0"/>
              <a:t> </a:t>
            </a:r>
            <a:r>
              <a:rPr lang="en-US" dirty="0"/>
              <a:t>C,</a:t>
            </a:r>
            <a:r>
              <a:rPr lang="cs-CZ" dirty="0"/>
              <a:t> </a:t>
            </a:r>
            <a:r>
              <a:rPr lang="en-US" dirty="0"/>
              <a:t>B,</a:t>
            </a:r>
            <a:r>
              <a:rPr lang="cs-CZ" dirty="0"/>
              <a:t> </a:t>
            </a:r>
            <a:r>
              <a:rPr lang="en-US" dirty="0"/>
              <a:t>A=LSB</a:t>
            </a:r>
            <a:endParaRPr lang="cs-CZ" dirty="0"/>
          </a:p>
          <a:p>
            <a:pPr lvl="3"/>
            <a:r>
              <a:rPr lang="cs-CZ" dirty="0"/>
              <a:t>Obrázky číslic v tomto kódování najdete ve </a:t>
            </a:r>
            <a:r>
              <a:rPr lang="cs-CZ" dirty="0" err="1"/>
              <a:t>funshield.h</a:t>
            </a:r>
            <a:endParaRPr lang="cs-CZ" dirty="0"/>
          </a:p>
          <a:p>
            <a:pPr lvl="2"/>
            <a:r>
              <a:rPr lang="cs-CZ" dirty="0"/>
              <a:t>Ve druhém volání platí nejnižší 4 bity, první číslice odpovídá nejnižšímu bitu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B7866-3AC5-4859-9F73-F60EC806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Software pro ovládání posuvných registrů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ECAFF4-3A81-4225-9569-69967D2AB1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CB2B-052B-444F-80D9-BAB344C51D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177E1A-6543-4FA2-B637-7BD2A65D4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76672"/>
            <a:ext cx="20955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54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Dne</a:t>
            </a:r>
            <a:r>
              <a:rPr lang="cs-CZ" dirty="0" err="1"/>
              <a:t>šní</a:t>
            </a:r>
            <a:r>
              <a:rPr lang="cs-CZ" dirty="0"/>
              <a:t> úloha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305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err="1"/>
              <a:t>Napište</a:t>
            </a:r>
            <a:r>
              <a:rPr lang="en-US" dirty="0"/>
              <a:t> </a:t>
            </a:r>
            <a:r>
              <a:rPr lang="en-US" dirty="0" err="1"/>
              <a:t>počítadlo</a:t>
            </a:r>
            <a:r>
              <a:rPr lang="en-US" dirty="0"/>
              <a:t> pro Arduino UNO s </a:t>
            </a:r>
            <a:r>
              <a:rPr lang="en-US" dirty="0" err="1"/>
              <a:t>připojeným</a:t>
            </a:r>
            <a:r>
              <a:rPr lang="en-US" dirty="0"/>
              <a:t> </a:t>
            </a:r>
            <a:r>
              <a:rPr lang="en-US" dirty="0" err="1"/>
              <a:t>Funshieldem</a:t>
            </a:r>
            <a:r>
              <a:rPr lang="en-US" dirty="0"/>
              <a:t>, </a:t>
            </a:r>
            <a:r>
              <a:rPr lang="en-US" dirty="0" err="1"/>
              <a:t>jehož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se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zobrazovat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7-segmentovém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vždy</a:t>
            </a:r>
            <a:r>
              <a:rPr lang="en-US" dirty="0"/>
              <a:t>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vidět</a:t>
            </a:r>
            <a:r>
              <a:rPr lang="en-US" dirty="0"/>
              <a:t> </a:t>
            </a:r>
            <a:r>
              <a:rPr lang="en-US" dirty="0" err="1"/>
              <a:t>jen</a:t>
            </a:r>
            <a:r>
              <a:rPr lang="en-US" dirty="0"/>
              <a:t> 1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neřešte</a:t>
            </a:r>
            <a:r>
              <a:rPr lang="en-US" dirty="0"/>
              <a:t> </a:t>
            </a:r>
            <a:r>
              <a:rPr lang="en-US" dirty="0" err="1"/>
              <a:t>problém</a:t>
            </a:r>
            <a:r>
              <a:rPr lang="en-US" dirty="0"/>
              <a:t> </a:t>
            </a:r>
            <a:r>
              <a:rPr lang="en-US" dirty="0" err="1"/>
              <a:t>multiplexingu</a:t>
            </a:r>
            <a:r>
              <a:rPr lang="en-US" dirty="0"/>
              <a:t>).</a:t>
            </a:r>
          </a:p>
          <a:p>
            <a:pPr lvl="2"/>
            <a:r>
              <a:rPr lang="en-US" dirty="0" err="1"/>
              <a:t>Počítadlo</a:t>
            </a:r>
            <a:r>
              <a:rPr lang="en-US" dirty="0"/>
              <a:t> je </a:t>
            </a:r>
            <a:r>
              <a:rPr lang="en-US" dirty="0" err="1"/>
              <a:t>celočíselná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0-9999, </a:t>
            </a:r>
            <a:r>
              <a:rPr lang="en-US" dirty="0" err="1"/>
              <a:t>která</a:t>
            </a:r>
            <a:r>
              <a:rPr lang="en-US" dirty="0"/>
              <a:t> je </a:t>
            </a:r>
            <a:r>
              <a:rPr lang="en-US" dirty="0" err="1"/>
              <a:t>zobrazována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čtyřciferném</a:t>
            </a:r>
            <a:r>
              <a:rPr lang="en-US" dirty="0"/>
              <a:t> 7-segmentovém LED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Funshieldu</a:t>
            </a:r>
            <a:r>
              <a:rPr lang="en-US" dirty="0"/>
              <a:t> (</a:t>
            </a:r>
            <a:r>
              <a:rPr lang="en-US" dirty="0" err="1"/>
              <a:t>standardně</a:t>
            </a:r>
            <a:r>
              <a:rPr lang="en-US" dirty="0"/>
              <a:t> </a:t>
            </a:r>
            <a:r>
              <a:rPr lang="en-US" dirty="0" err="1"/>
              <a:t>dekadicky</a:t>
            </a:r>
            <a:r>
              <a:rPr lang="en-US" dirty="0"/>
              <a:t>, </a:t>
            </a:r>
            <a:r>
              <a:rPr lang="en-US" dirty="0" err="1"/>
              <a:t>jednotky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nejvíce</a:t>
            </a:r>
            <a:r>
              <a:rPr lang="en-US" dirty="0"/>
              <a:t> </a:t>
            </a:r>
            <a:r>
              <a:rPr lang="en-US" dirty="0" err="1"/>
              <a:t>vpravo</a:t>
            </a:r>
            <a:r>
              <a:rPr lang="en-US" dirty="0"/>
              <a:t>). Na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svítí</a:t>
            </a:r>
            <a:r>
              <a:rPr lang="en-US" dirty="0"/>
              <a:t> v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okamžiku</a:t>
            </a:r>
            <a:r>
              <a:rPr lang="en-US" dirty="0"/>
              <a:t>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počátku</a:t>
            </a:r>
            <a:r>
              <a:rPr lang="en-US" dirty="0"/>
              <a:t> je to </a:t>
            </a:r>
            <a:r>
              <a:rPr lang="en-US" dirty="0" err="1"/>
              <a:t>cifra</a:t>
            </a:r>
            <a:r>
              <a:rPr lang="en-US" dirty="0"/>
              <a:t> </a:t>
            </a:r>
            <a:r>
              <a:rPr lang="en-US" dirty="0" err="1"/>
              <a:t>jednotek</a:t>
            </a:r>
            <a:r>
              <a:rPr lang="en-US" dirty="0"/>
              <a:t>). </a:t>
            </a:r>
            <a:r>
              <a:rPr lang="en-US" dirty="0" err="1"/>
              <a:t>Pomocí</a:t>
            </a:r>
            <a:r>
              <a:rPr lang="en-US" dirty="0"/>
              <a:t> </a:t>
            </a:r>
            <a:r>
              <a:rPr lang="en-US" dirty="0" err="1"/>
              <a:t>třetího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je </a:t>
            </a:r>
            <a:r>
              <a:rPr lang="en-US" dirty="0" err="1"/>
              <a:t>možné</a:t>
            </a:r>
            <a:r>
              <a:rPr lang="en-US" dirty="0"/>
              <a:t> </a:t>
            </a:r>
            <a:r>
              <a:rPr lang="en-US" dirty="0" err="1"/>
              <a:t>měnit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řád</a:t>
            </a:r>
            <a:r>
              <a:rPr lang="en-US" dirty="0"/>
              <a:t>) je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zobrazena</a:t>
            </a:r>
            <a:r>
              <a:rPr lang="en-US" dirty="0"/>
              <a:t> a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uživatel</a:t>
            </a:r>
            <a:r>
              <a:rPr lang="en-US" dirty="0"/>
              <a:t> </a:t>
            </a:r>
            <a:r>
              <a:rPr lang="en-US" dirty="0" err="1"/>
              <a:t>může</a:t>
            </a:r>
            <a:r>
              <a:rPr lang="en-US" dirty="0"/>
              <a:t> </a:t>
            </a:r>
            <a:r>
              <a:rPr lang="en-US" dirty="0" err="1"/>
              <a:t>přečíst</a:t>
            </a:r>
            <a:r>
              <a:rPr lang="en-US" dirty="0"/>
              <a:t> </a:t>
            </a:r>
            <a:r>
              <a:rPr lang="en-US" dirty="0" err="1"/>
              <a:t>postupně</a:t>
            </a:r>
            <a:r>
              <a:rPr lang="en-US" dirty="0"/>
              <a:t> </a:t>
            </a:r>
            <a:r>
              <a:rPr lang="en-US" dirty="0" err="1"/>
              <a:t>celé</a:t>
            </a:r>
            <a:r>
              <a:rPr lang="en-US" dirty="0"/>
              <a:t> </a:t>
            </a:r>
            <a:r>
              <a:rPr lang="en-US" dirty="0" err="1"/>
              <a:t>zobrazovaná</a:t>
            </a:r>
            <a:r>
              <a:rPr lang="en-US" dirty="0"/>
              <a:t> </a:t>
            </a:r>
            <a:r>
              <a:rPr lang="en-US" dirty="0" err="1"/>
              <a:t>číslo</a:t>
            </a:r>
            <a:r>
              <a:rPr lang="en-US" dirty="0"/>
              <a:t> (</a:t>
            </a:r>
            <a:r>
              <a:rPr lang="en-US" dirty="0" err="1"/>
              <a:t>hodnotu</a:t>
            </a:r>
            <a:r>
              <a:rPr lang="en-US" dirty="0"/>
              <a:t> </a:t>
            </a:r>
            <a:r>
              <a:rPr lang="en-US" dirty="0" err="1"/>
              <a:t>počítadla</a:t>
            </a:r>
            <a:r>
              <a:rPr lang="en-US" dirty="0"/>
              <a:t>). </a:t>
            </a:r>
            <a:r>
              <a:rPr lang="en-US" dirty="0" err="1"/>
              <a:t>Čísla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mají</a:t>
            </a:r>
            <a:r>
              <a:rPr lang="en-US" dirty="0"/>
              <a:t> </a:t>
            </a:r>
            <a:r>
              <a:rPr lang="en-US" dirty="0" err="1"/>
              <a:t>méně</a:t>
            </a:r>
            <a:r>
              <a:rPr lang="en-US" dirty="0"/>
              <a:t> </a:t>
            </a:r>
            <a:r>
              <a:rPr lang="en-US" dirty="0" err="1"/>
              <a:t>než</a:t>
            </a:r>
            <a:r>
              <a:rPr lang="en-US" dirty="0"/>
              <a:t> 4 </a:t>
            </a:r>
            <a:r>
              <a:rPr lang="en-US" dirty="0" err="1"/>
              <a:t>cifry</a:t>
            </a:r>
            <a:r>
              <a:rPr lang="en-US" dirty="0"/>
              <a:t>, </a:t>
            </a:r>
            <a:r>
              <a:rPr lang="en-US" dirty="0" err="1"/>
              <a:t>zobrazujeme</a:t>
            </a:r>
            <a:r>
              <a:rPr lang="en-US" dirty="0"/>
              <a:t> s </a:t>
            </a:r>
            <a:r>
              <a:rPr lang="en-US" dirty="0" err="1"/>
              <a:t>úvodními</a:t>
            </a:r>
            <a:r>
              <a:rPr lang="en-US" dirty="0"/>
              <a:t> </a:t>
            </a:r>
            <a:r>
              <a:rPr lang="en-US" dirty="0" err="1"/>
              <a:t>nulami</a:t>
            </a:r>
            <a:r>
              <a:rPr lang="en-US" dirty="0"/>
              <a:t> (</a:t>
            </a:r>
            <a:r>
              <a:rPr lang="en-US" dirty="0" err="1"/>
              <a:t>např</a:t>
            </a:r>
            <a:r>
              <a:rPr lang="en-US" dirty="0"/>
              <a:t>. </a:t>
            </a:r>
            <a:r>
              <a:rPr lang="en-US" dirty="0" err="1"/>
              <a:t>číslo</a:t>
            </a:r>
            <a:r>
              <a:rPr lang="en-US" dirty="0"/>
              <a:t> 42 </a:t>
            </a:r>
            <a:r>
              <a:rPr lang="en-US" dirty="0" err="1"/>
              <a:t>chápeme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0042).</a:t>
            </a:r>
          </a:p>
          <a:p>
            <a:pPr lvl="2"/>
            <a:r>
              <a:rPr lang="en-US" dirty="0" err="1"/>
              <a:t>První</a:t>
            </a:r>
            <a:r>
              <a:rPr lang="en-US" dirty="0"/>
              <a:t> </a:t>
            </a:r>
            <a:r>
              <a:rPr lang="en-US" dirty="0" err="1"/>
              <a:t>dvě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</a:t>
            </a:r>
            <a:r>
              <a:rPr lang="en-US" dirty="0" err="1"/>
              <a:t>slouží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en-US" dirty="0"/>
              <a:t> resp. </a:t>
            </a:r>
            <a:r>
              <a:rPr lang="en-US" dirty="0" err="1"/>
              <a:t>dekrement</a:t>
            </a:r>
            <a:r>
              <a:rPr lang="en-US" dirty="0"/>
              <a:t> </a:t>
            </a:r>
            <a:r>
              <a:rPr lang="en-US" dirty="0" err="1"/>
              <a:t>počítadla</a:t>
            </a:r>
            <a:r>
              <a:rPr lang="en-US" dirty="0"/>
              <a:t> (</a:t>
            </a:r>
            <a:r>
              <a:rPr lang="en-US" dirty="0" err="1"/>
              <a:t>přesněji</a:t>
            </a:r>
            <a:r>
              <a:rPr lang="en-US" dirty="0"/>
              <a:t> </a:t>
            </a:r>
            <a:r>
              <a:rPr lang="en-US" dirty="0" err="1"/>
              <a:t>vybraného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 - viz </a:t>
            </a:r>
            <a:r>
              <a:rPr lang="en-US" dirty="0" err="1"/>
              <a:t>dále</a:t>
            </a:r>
            <a:r>
              <a:rPr lang="en-US" dirty="0"/>
              <a:t>) v </a:t>
            </a:r>
            <a:r>
              <a:rPr lang="en-US" dirty="0" err="1"/>
              <a:t>modulární</a:t>
            </a:r>
            <a:r>
              <a:rPr lang="en-US" dirty="0"/>
              <a:t> </a:t>
            </a:r>
            <a:r>
              <a:rPr lang="en-US" dirty="0" err="1"/>
              <a:t>aritmetice</a:t>
            </a:r>
            <a:r>
              <a:rPr lang="en-US" dirty="0"/>
              <a:t> (mod 10000). Na </a:t>
            </a:r>
            <a:r>
              <a:rPr lang="en-US" dirty="0" err="1"/>
              <a:t>počátku</a:t>
            </a:r>
            <a:r>
              <a:rPr lang="en-US" dirty="0"/>
              <a:t> (po </a:t>
            </a:r>
            <a:r>
              <a:rPr lang="en-US" dirty="0" err="1"/>
              <a:t>startu</a:t>
            </a:r>
            <a:r>
              <a:rPr lang="en-US" dirty="0"/>
              <a:t> </a:t>
            </a:r>
            <a:r>
              <a:rPr lang="en-US" dirty="0" err="1"/>
              <a:t>zařízení</a:t>
            </a:r>
            <a:r>
              <a:rPr lang="en-US" dirty="0"/>
              <a:t>)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počítadlo</a:t>
            </a:r>
            <a:r>
              <a:rPr lang="en-US" dirty="0"/>
              <a:t> </a:t>
            </a:r>
            <a:r>
              <a:rPr lang="en-US" dirty="0" err="1"/>
              <a:t>hodnotu</a:t>
            </a:r>
            <a:r>
              <a:rPr lang="en-US" dirty="0"/>
              <a:t> 0.</a:t>
            </a:r>
          </a:p>
          <a:p>
            <a:pPr lvl="1"/>
            <a:r>
              <a:rPr lang="en-US" dirty="0" err="1"/>
              <a:t>Tlačítka</a:t>
            </a:r>
            <a:r>
              <a:rPr lang="en-US" dirty="0"/>
              <a:t> </a:t>
            </a:r>
            <a:r>
              <a:rPr lang="en-US" dirty="0" err="1"/>
              <a:t>fungují</a:t>
            </a:r>
            <a:r>
              <a:rPr lang="en-US" dirty="0"/>
              <a:t> </a:t>
            </a:r>
            <a:r>
              <a:rPr lang="en-US" dirty="0" err="1"/>
              <a:t>následovně</a:t>
            </a:r>
            <a:r>
              <a:rPr lang="en-US" dirty="0"/>
              <a:t>:</a:t>
            </a:r>
          </a:p>
          <a:p>
            <a:pPr lvl="2"/>
            <a:r>
              <a:rPr lang="en-US" dirty="0" err="1"/>
              <a:t>Třetí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stisku</a:t>
            </a:r>
            <a:r>
              <a:rPr lang="en-US" dirty="0"/>
              <a:t> </a:t>
            </a:r>
            <a:r>
              <a:rPr lang="en-US" dirty="0" err="1"/>
              <a:t>změní</a:t>
            </a:r>
            <a:r>
              <a:rPr lang="en-US" dirty="0"/>
              <a:t> </a:t>
            </a:r>
            <a:r>
              <a:rPr lang="en-US" dirty="0" err="1"/>
              <a:t>výběr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je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zobrazován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displeji</a:t>
            </a:r>
            <a:r>
              <a:rPr lang="en-US" dirty="0"/>
              <a:t>. Na </a:t>
            </a:r>
            <a:r>
              <a:rPr lang="en-US" dirty="0" err="1"/>
              <a:t>počátku</a:t>
            </a:r>
            <a:r>
              <a:rPr lang="en-US" dirty="0"/>
              <a:t> je </a:t>
            </a:r>
            <a:r>
              <a:rPr lang="en-US" dirty="0" err="1"/>
              <a:t>zobrazován</a:t>
            </a:r>
            <a:r>
              <a:rPr lang="en-US" dirty="0"/>
              <a:t> </a:t>
            </a:r>
            <a:r>
              <a:rPr lang="en-US" dirty="0" err="1"/>
              <a:t>řád</a:t>
            </a:r>
            <a:r>
              <a:rPr lang="en-US" dirty="0"/>
              <a:t> </a:t>
            </a:r>
            <a:r>
              <a:rPr lang="en-US" dirty="0" err="1"/>
              <a:t>jednotek</a:t>
            </a:r>
            <a:r>
              <a:rPr lang="en-US" dirty="0"/>
              <a:t>, </a:t>
            </a:r>
            <a:r>
              <a:rPr lang="en-US" dirty="0" err="1"/>
              <a:t>stiskem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je </a:t>
            </a:r>
            <a:r>
              <a:rPr lang="en-US" dirty="0" err="1"/>
              <a:t>možné</a:t>
            </a:r>
            <a:r>
              <a:rPr lang="en-US" dirty="0"/>
              <a:t> to </a:t>
            </a:r>
            <a:r>
              <a:rPr lang="en-US" dirty="0" err="1"/>
              <a:t>změnit</a:t>
            </a:r>
            <a:r>
              <a:rPr lang="en-US" dirty="0"/>
              <a:t> </a:t>
            </a:r>
            <a:r>
              <a:rPr lang="en-US" dirty="0" err="1"/>
              <a:t>postupně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desítky</a:t>
            </a:r>
            <a:r>
              <a:rPr lang="en-US" dirty="0"/>
              <a:t>, </a:t>
            </a:r>
            <a:r>
              <a:rPr lang="en-US" dirty="0" err="1"/>
              <a:t>stovky</a:t>
            </a:r>
            <a:r>
              <a:rPr lang="en-US" dirty="0"/>
              <a:t>, </a:t>
            </a:r>
            <a:r>
              <a:rPr lang="en-US" dirty="0" err="1"/>
              <a:t>tisíce</a:t>
            </a:r>
            <a:r>
              <a:rPr lang="en-US" dirty="0"/>
              <a:t> a </a:t>
            </a:r>
            <a:r>
              <a:rPr lang="en-US" dirty="0" err="1"/>
              <a:t>následně</a:t>
            </a:r>
            <a:r>
              <a:rPr lang="en-US" dirty="0"/>
              <a:t> </a:t>
            </a:r>
            <a:r>
              <a:rPr lang="en-US" dirty="0" err="1"/>
              <a:t>zpět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jednotky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První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provede</a:t>
            </a:r>
            <a:r>
              <a:rPr lang="en-US" dirty="0"/>
              <a:t> </a:t>
            </a:r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stisku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en-US" dirty="0"/>
              <a:t>, ale v </a:t>
            </a:r>
            <a:r>
              <a:rPr lang="en-US" dirty="0" err="1"/>
              <a:t>řádu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</a:t>
            </a:r>
            <a:r>
              <a:rPr lang="en-US" dirty="0" err="1"/>
              <a:t>odpovídá</a:t>
            </a:r>
            <a:r>
              <a:rPr lang="en-US" dirty="0"/>
              <a:t> </a:t>
            </a:r>
            <a:r>
              <a:rPr lang="en-US" dirty="0" err="1"/>
              <a:t>cifře</a:t>
            </a:r>
            <a:r>
              <a:rPr lang="en-US" dirty="0"/>
              <a:t>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zobrazované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displeji</a:t>
            </a:r>
            <a:r>
              <a:rPr lang="en-US" dirty="0"/>
              <a:t>. </a:t>
            </a:r>
            <a:r>
              <a:rPr lang="en-US" dirty="0" err="1"/>
              <a:t>Pokud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tedy</a:t>
            </a:r>
            <a:r>
              <a:rPr lang="en-US" dirty="0"/>
              <a:t> </a:t>
            </a:r>
            <a:r>
              <a:rPr lang="en-US" dirty="0" err="1"/>
              <a:t>zobrazovány</a:t>
            </a:r>
            <a:r>
              <a:rPr lang="en-US" dirty="0"/>
              <a:t> </a:t>
            </a:r>
            <a:r>
              <a:rPr lang="en-US" dirty="0" err="1"/>
              <a:t>jednotky</a:t>
            </a:r>
            <a:r>
              <a:rPr lang="en-US" dirty="0"/>
              <a:t>, </a:t>
            </a:r>
            <a:r>
              <a:rPr lang="en-US" dirty="0" err="1"/>
              <a:t>přičte</a:t>
            </a:r>
            <a:r>
              <a:rPr lang="en-US" dirty="0"/>
              <a:t> se k </a:t>
            </a:r>
            <a:r>
              <a:rPr lang="en-US" dirty="0" err="1"/>
              <a:t>počítadlu</a:t>
            </a:r>
            <a:r>
              <a:rPr lang="en-US" dirty="0"/>
              <a:t> +1, </a:t>
            </a:r>
            <a:r>
              <a:rPr lang="en-US" dirty="0" err="1"/>
              <a:t>pokud</a:t>
            </a:r>
            <a:r>
              <a:rPr lang="en-US" dirty="0"/>
              <a:t> </a:t>
            </a:r>
            <a:r>
              <a:rPr lang="en-US" dirty="0" err="1"/>
              <a:t>desítky</a:t>
            </a:r>
            <a:r>
              <a:rPr lang="en-US" dirty="0"/>
              <a:t> +10 </a:t>
            </a:r>
            <a:r>
              <a:rPr lang="en-US" dirty="0" err="1"/>
              <a:t>atd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Druhé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funguje</a:t>
            </a:r>
            <a:r>
              <a:rPr lang="en-US" dirty="0"/>
              <a:t> </a:t>
            </a:r>
            <a:r>
              <a:rPr lang="en-US" dirty="0" err="1"/>
              <a:t>analogicky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první</a:t>
            </a:r>
            <a:r>
              <a:rPr lang="en-US" dirty="0"/>
              <a:t> ale </a:t>
            </a:r>
            <a:r>
              <a:rPr lang="en-US" dirty="0" err="1"/>
              <a:t>provádí</a:t>
            </a:r>
            <a:r>
              <a:rPr lang="en-US" dirty="0"/>
              <a:t> </a:t>
            </a:r>
            <a:r>
              <a:rPr lang="en-US" dirty="0" err="1"/>
              <a:t>dekrement</a:t>
            </a:r>
            <a:r>
              <a:rPr lang="en-US" dirty="0"/>
              <a:t>, </a:t>
            </a:r>
            <a:r>
              <a:rPr lang="en-US" dirty="0" err="1"/>
              <a:t>tedy</a:t>
            </a:r>
            <a:r>
              <a:rPr lang="en-US" dirty="0"/>
              <a:t> </a:t>
            </a:r>
            <a:r>
              <a:rPr lang="en-US" dirty="0" err="1"/>
              <a:t>dle</a:t>
            </a:r>
            <a:r>
              <a:rPr lang="en-US" dirty="0"/>
              <a:t> </a:t>
            </a:r>
            <a:r>
              <a:rPr lang="en-US" dirty="0" err="1"/>
              <a:t>vybraného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 </a:t>
            </a:r>
            <a:r>
              <a:rPr lang="en-US" dirty="0" err="1"/>
              <a:t>provede</a:t>
            </a:r>
            <a:r>
              <a:rPr lang="en-US" dirty="0"/>
              <a:t> -1, -10, -100 </a:t>
            </a:r>
            <a:r>
              <a:rPr lang="en-US" dirty="0" err="1"/>
              <a:t>nebo</a:t>
            </a:r>
            <a:r>
              <a:rPr lang="en-US" dirty="0"/>
              <a:t> -1000.</a:t>
            </a:r>
          </a:p>
        </p:txBody>
      </p:sp>
    </p:spTree>
    <p:extLst>
      <p:ext uri="{BB962C8B-B14F-4D97-AF65-F5344CB8AC3E}">
        <p14:creationId xmlns:p14="http://schemas.microsoft.com/office/powerpoint/2010/main" val="59856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9496</TotalTime>
  <Words>1261</Words>
  <Application>Microsoft Office PowerPoint</Application>
  <PresentationFormat>On-screen Show (4:3)</PresentationFormat>
  <Paragraphs>122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Consolas</vt:lpstr>
      <vt:lpstr>Courier New</vt:lpstr>
      <vt:lpstr>Wingdings</vt:lpstr>
      <vt:lpstr>Wingdings 3</vt:lpstr>
      <vt:lpstr>CZ_Origin</vt:lpstr>
      <vt:lpstr>EN_Origin</vt:lpstr>
      <vt:lpstr>NSWI170 – Počítačové systémy  David Bednárek  Arduino – ovládání sedmisegmentovek</vt:lpstr>
      <vt:lpstr>Vyhodnocení předchozího domácího úkolu</vt:lpstr>
      <vt:lpstr>Zajímavé chyby v úloze 3</vt:lpstr>
      <vt:lpstr>Arduino – hardware - sedmisegmentovky</vt:lpstr>
      <vt:lpstr>Čtyřmístná "sedmisegmentovka"</vt:lpstr>
      <vt:lpstr>Čtyřmístná "sedmisegmentovka"</vt:lpstr>
      <vt:lpstr>Čtyřmístná "sedmisegmentovka"</vt:lpstr>
      <vt:lpstr>Funshield</vt:lpstr>
      <vt:lpstr>Arduino – software - sedmisegmentovky</vt:lpstr>
      <vt:lpstr>Software pro ovládání posuvných registrů</vt:lpstr>
      <vt:lpstr>Software pro ovládání posuvných registrů</vt:lpstr>
      <vt:lpstr>Dnešní úloha</vt:lpstr>
      <vt:lpstr>Úloha 4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916</cp:revision>
  <dcterms:created xsi:type="dcterms:W3CDTF">2012-09-19T18:13:04Z</dcterms:created>
  <dcterms:modified xsi:type="dcterms:W3CDTF">2022-04-04T21:57:54Z</dcterms:modified>
</cp:coreProperties>
</file>