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8"/>
  </p:notesMasterIdLst>
  <p:sldIdLst>
    <p:sldId id="256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2" autoAdjust="0"/>
    <p:restoredTop sz="94660"/>
  </p:normalViewPr>
  <p:slideViewPr>
    <p:cSldViewPr>
      <p:cViewPr varScale="1">
        <p:scale>
          <a:sx n="76" d="100"/>
          <a:sy n="76" d="100"/>
        </p:scale>
        <p:origin x="63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Practical Course in Computer Systems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827684"/>
          </a:xfrm>
        </p:spPr>
        <p:txBody>
          <a:bodyPr/>
          <a:lstStyle/>
          <a:p>
            <a:r>
              <a:rPr lang="en-US" dirty="0" smtClean="0"/>
              <a:t>Use 7-segment LED display for text messages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 smtClean="0"/>
              <a:t>Jakub Yaghob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Pointers, Arrays,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/>
          <a:lstStyle/>
          <a:p>
            <a:r>
              <a:rPr lang="en-US" dirty="0" smtClean="0"/>
              <a:t>Pointers in C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*p =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&lt;pointer expression&gt;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smtClean="0"/>
              <a:t>Taken as reference to existing value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Computed from another pointer (pointer arithmetic)</a:t>
            </a:r>
          </a:p>
          <a:p>
            <a:pPr lvl="2"/>
            <a:r>
              <a:rPr lang="en-US" dirty="0" smtClean="0"/>
              <a:t>Memory allocation function/operator</a:t>
            </a:r>
          </a:p>
          <a:p>
            <a:pPr lvl="3"/>
            <a:r>
              <a:rPr lang="en-US" dirty="0" smtClean="0"/>
              <a:t>Not on Arduino</a:t>
            </a:r>
          </a:p>
          <a:p>
            <a:pPr marL="398462" lvl="1" indent="0">
              <a:buNone/>
            </a:pP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42;</a:t>
            </a:r>
          </a:p>
          <a:p>
            <a:pPr marL="398462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398462" lvl="1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+ 54;</a:t>
            </a:r>
          </a:p>
        </p:txBody>
      </p:sp>
    </p:spTree>
    <p:extLst>
      <p:ext uri="{BB962C8B-B14F-4D97-AF65-F5344CB8AC3E}">
        <p14:creationId xmlns:p14="http://schemas.microsoft.com/office/powerpoint/2010/main" val="76164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Pointers, Arrays,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Pointers in C</a:t>
            </a:r>
          </a:p>
          <a:p>
            <a:pPr lvl="1"/>
            <a:r>
              <a:rPr lang="en-US" dirty="0" smtClean="0"/>
              <a:t>Pointer arithmetic</a:t>
            </a:r>
            <a:r>
              <a:rPr lang="cs-CZ" dirty="0" smtClean="0"/>
              <a:t> 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Pointers and arrays</a:t>
            </a:r>
          </a:p>
          <a:p>
            <a:pPr lvl="2"/>
            <a:r>
              <a:rPr lang="en-US" dirty="0" smtClean="0"/>
              <a:t>Array ~ pointer at beginning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[42];</a:t>
            </a:r>
            <a:b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     *(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195736" y="3501008"/>
            <a:ext cx="6048672" cy="360040"/>
            <a:chOff x="1187624" y="3356992"/>
            <a:chExt cx="6048672" cy="360040"/>
          </a:xfrm>
        </p:grpSpPr>
        <p:sp>
          <p:nvSpPr>
            <p:cNvPr id="4" name="Rectangle 3"/>
            <p:cNvSpPr/>
            <p:nvPr/>
          </p:nvSpPr>
          <p:spPr bwMode="auto">
            <a:xfrm>
              <a:off x="1187624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051720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915816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79912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644008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508104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372200" y="3356992"/>
              <a:ext cx="86409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9249" y="294653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1897361" y="3131199"/>
            <a:ext cx="298375" cy="365163"/>
          </a:xfrm>
          <a:custGeom>
            <a:avLst/>
            <a:gdLst>
              <a:gd name="connsiteX0" fmla="*/ 0 w 140677"/>
              <a:gd name="connsiteY0" fmla="*/ 0 h 175846"/>
              <a:gd name="connsiteX1" fmla="*/ 140677 w 140677"/>
              <a:gd name="connsiteY1" fmla="*/ 175846 h 175846"/>
              <a:gd name="connsiteX0" fmla="*/ 0 w 140677"/>
              <a:gd name="connsiteY0" fmla="*/ 0 h 175846"/>
              <a:gd name="connsiteX1" fmla="*/ 140677 w 140677"/>
              <a:gd name="connsiteY1" fmla="*/ 175846 h 175846"/>
              <a:gd name="connsiteX0" fmla="*/ 0 w 140677"/>
              <a:gd name="connsiteY0" fmla="*/ 0 h 175846"/>
              <a:gd name="connsiteX1" fmla="*/ 140677 w 140677"/>
              <a:gd name="connsiteY1" fmla="*/ 175846 h 175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0677" h="175846">
                <a:moveTo>
                  <a:pt x="0" y="0"/>
                </a:moveTo>
                <a:cubicBezTo>
                  <a:pt x="83738" y="9272"/>
                  <a:pt x="134314" y="39715"/>
                  <a:pt x="140677" y="175846"/>
                </a:cubicBezTo>
              </a:path>
            </a:pathLst>
          </a:custGeom>
          <a:noFill/>
          <a:ln w="25400" cap="rnd" cmpd="sng" algn="ctr">
            <a:solidFill>
              <a:srgbClr val="00206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211959" y="2944447"/>
            <a:ext cx="2304257" cy="551914"/>
            <a:chOff x="4211959" y="2944447"/>
            <a:chExt cx="2304257" cy="551914"/>
          </a:xfrm>
        </p:grpSpPr>
        <p:sp>
          <p:nvSpPr>
            <p:cNvPr id="14" name="Freeform 13"/>
            <p:cNvSpPr/>
            <p:nvPr/>
          </p:nvSpPr>
          <p:spPr bwMode="auto">
            <a:xfrm>
              <a:off x="6217841" y="3131198"/>
              <a:ext cx="298375" cy="365163"/>
            </a:xfrm>
            <a:custGeom>
              <a:avLst/>
              <a:gdLst>
                <a:gd name="connsiteX0" fmla="*/ 0 w 140677"/>
                <a:gd name="connsiteY0" fmla="*/ 0 h 175846"/>
                <a:gd name="connsiteX1" fmla="*/ 140677 w 140677"/>
                <a:gd name="connsiteY1" fmla="*/ 175846 h 175846"/>
                <a:gd name="connsiteX0" fmla="*/ 0 w 140677"/>
                <a:gd name="connsiteY0" fmla="*/ 0 h 175846"/>
                <a:gd name="connsiteX1" fmla="*/ 140677 w 140677"/>
                <a:gd name="connsiteY1" fmla="*/ 175846 h 175846"/>
                <a:gd name="connsiteX0" fmla="*/ 0 w 140677"/>
                <a:gd name="connsiteY0" fmla="*/ 0 h 175846"/>
                <a:gd name="connsiteX1" fmla="*/ 140677 w 140677"/>
                <a:gd name="connsiteY1" fmla="*/ 175846 h 175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677" h="175846">
                  <a:moveTo>
                    <a:pt x="0" y="0"/>
                  </a:moveTo>
                  <a:cubicBezTo>
                    <a:pt x="83738" y="9272"/>
                    <a:pt x="134314" y="39715"/>
                    <a:pt x="140677" y="175846"/>
                  </a:cubicBezTo>
                </a:path>
              </a:pathLst>
            </a:custGeom>
            <a:noFill/>
            <a:ln w="25400" cap="rnd" cmpd="sng" algn="ctr">
              <a:solidFill>
                <a:srgbClr val="00206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211959" y="2944447"/>
              <a:ext cx="2016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cs-CZ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*p2 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= p+5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111426" y="2941887"/>
            <a:ext cx="65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Left-Right Arrow 18"/>
          <p:cNvSpPr/>
          <p:nvPr/>
        </p:nvSpPr>
        <p:spPr bwMode="auto">
          <a:xfrm>
            <a:off x="2843808" y="5494440"/>
            <a:ext cx="576064" cy="144016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27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0.09393 -1.85185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Pointers, Arrays,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34074"/>
          </a:xfrm>
        </p:spPr>
        <p:txBody>
          <a:bodyPr/>
          <a:lstStyle/>
          <a:p>
            <a:r>
              <a:rPr lang="en-US" dirty="0" smtClean="0"/>
              <a:t>Strings in C</a:t>
            </a:r>
          </a:p>
          <a:p>
            <a:pPr lvl="1"/>
            <a:r>
              <a:rPr lang="en-US" dirty="0" smtClean="0"/>
              <a:t>Array of chars, terminated by 0</a:t>
            </a:r>
          </a:p>
          <a:p>
            <a:pPr lvl="1"/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"Arduino Uno";</a:t>
            </a:r>
          </a:p>
          <a:p>
            <a:pPr marL="344487" lvl="1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some_function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++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4487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4487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96340" y="3356992"/>
            <a:ext cx="7104660" cy="1045634"/>
            <a:chOff x="557073" y="3787522"/>
            <a:chExt cx="7104660" cy="1045634"/>
          </a:xfrm>
        </p:grpSpPr>
        <p:grpSp>
          <p:nvGrpSpPr>
            <p:cNvPr id="23" name="Group 22"/>
            <p:cNvGrpSpPr/>
            <p:nvPr/>
          </p:nvGrpSpPr>
          <p:grpSpPr>
            <a:xfrm>
              <a:off x="1619672" y="4365104"/>
              <a:ext cx="6042061" cy="468052"/>
              <a:chOff x="997478" y="3789040"/>
              <a:chExt cx="6042061" cy="468052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997478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A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1501008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r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005064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508594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u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3012650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3516180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4020236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o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4523766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5027131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U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5529970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6031427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o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6535483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\0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57073" y="3787522"/>
              <a:ext cx="1078542" cy="551914"/>
              <a:chOff x="5437674" y="2944447"/>
              <a:chExt cx="1078542" cy="551914"/>
            </a:xfrm>
          </p:grpSpPr>
          <p:sp>
            <p:nvSpPr>
              <p:cNvPr id="25" name="Freeform 24"/>
              <p:cNvSpPr/>
              <p:nvPr/>
            </p:nvSpPr>
            <p:spPr bwMode="auto">
              <a:xfrm>
                <a:off x="6217841" y="3131198"/>
                <a:ext cx="298375" cy="365163"/>
              </a:xfrm>
              <a:custGeom>
                <a:avLst/>
                <a:gdLst>
                  <a:gd name="connsiteX0" fmla="*/ 0 w 140677"/>
                  <a:gd name="connsiteY0" fmla="*/ 0 h 175846"/>
                  <a:gd name="connsiteX1" fmla="*/ 140677 w 140677"/>
                  <a:gd name="connsiteY1" fmla="*/ 175846 h 175846"/>
                  <a:gd name="connsiteX0" fmla="*/ 0 w 140677"/>
                  <a:gd name="connsiteY0" fmla="*/ 0 h 175846"/>
                  <a:gd name="connsiteX1" fmla="*/ 140677 w 140677"/>
                  <a:gd name="connsiteY1" fmla="*/ 175846 h 175846"/>
                  <a:gd name="connsiteX0" fmla="*/ 0 w 140677"/>
                  <a:gd name="connsiteY0" fmla="*/ 0 h 175846"/>
                  <a:gd name="connsiteX1" fmla="*/ 140677 w 140677"/>
                  <a:gd name="connsiteY1" fmla="*/ 175846 h 175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0677" h="175846">
                    <a:moveTo>
                      <a:pt x="0" y="0"/>
                    </a:moveTo>
                    <a:cubicBezTo>
                      <a:pt x="83738" y="9272"/>
                      <a:pt x="134314" y="39715"/>
                      <a:pt x="140677" y="175846"/>
                    </a:cubicBezTo>
                  </a:path>
                </a:pathLst>
              </a:custGeom>
              <a:noFill/>
              <a:ln w="25400" cap="rnd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37674" y="2944447"/>
                <a:ext cx="7905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cs-CZ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</a:t>
                </a:r>
                <a:r>
                  <a:rPr lang="en-US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str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28" name="Rounded Rectangular Callout 27"/>
          <p:cNvSpPr/>
          <p:nvPr/>
        </p:nvSpPr>
        <p:spPr bwMode="auto">
          <a:xfrm>
            <a:off x="5010415" y="5733256"/>
            <a:ext cx="3096344" cy="504056"/>
          </a:xfrm>
          <a:prstGeom prst="wedgeRoundRectCallout">
            <a:avLst>
              <a:gd name="adj1" fmla="val -39858"/>
              <a:gd name="adj2" fmla="val -11367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What does this function do?</a:t>
            </a:r>
          </a:p>
        </p:txBody>
      </p:sp>
    </p:spTree>
    <p:extLst>
      <p:ext uri="{BB962C8B-B14F-4D97-AF65-F5344CB8AC3E}">
        <p14:creationId xmlns:p14="http://schemas.microsoft.com/office/powerpoint/2010/main" val="204812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running text message on LCD</a:t>
            </a:r>
          </a:p>
          <a:p>
            <a:pPr lvl="1"/>
            <a:r>
              <a:rPr lang="en-US" dirty="0" smtClean="0"/>
              <a:t>Message is given as C-string</a:t>
            </a:r>
          </a:p>
          <a:p>
            <a:pPr lvl="1"/>
            <a:r>
              <a:rPr lang="en-US" dirty="0"/>
              <a:t>Use </a:t>
            </a:r>
            <a:r>
              <a:rPr lang="en-US" dirty="0" err="1" smtClean="0"/>
              <a:t>displayChar</a:t>
            </a:r>
            <a:r>
              <a:rPr lang="en-US" dirty="0" smtClean="0"/>
              <a:t>() to display individual characters</a:t>
            </a:r>
          </a:p>
          <a:p>
            <a:pPr lvl="2"/>
            <a:r>
              <a:rPr lang="en-US" dirty="0" smtClean="0"/>
              <a:t>Multiplex</a:t>
            </a:r>
          </a:p>
          <a:p>
            <a:pPr lvl="1"/>
            <a:r>
              <a:rPr lang="en-US" dirty="0" smtClean="0"/>
              <a:t>Text scrolls (4 chars are visible at a time)</a:t>
            </a:r>
          </a:p>
          <a:p>
            <a:pPr lvl="2"/>
            <a:r>
              <a:rPr lang="en-US" dirty="0" smtClean="0"/>
              <a:t>Loop the scrolling (once its gone, start over again)</a:t>
            </a:r>
          </a:p>
          <a:p>
            <a:pPr lvl="1"/>
            <a:r>
              <a:rPr lang="en-US" smtClean="0"/>
              <a:t>Use </a:t>
            </a:r>
            <a:r>
              <a:rPr lang="en-US" dirty="0" smtClean="0"/>
              <a:t>pointers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115616" y="5445224"/>
            <a:ext cx="7047574" cy="468052"/>
            <a:chOff x="899592" y="4293096"/>
            <a:chExt cx="7047574" cy="468052"/>
          </a:xfrm>
        </p:grpSpPr>
        <p:sp>
          <p:nvSpPr>
            <p:cNvPr id="9" name="Rectangle 8"/>
            <p:cNvSpPr/>
            <p:nvPr/>
          </p:nvSpPr>
          <p:spPr bwMode="auto">
            <a:xfrm>
              <a:off x="899592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H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403122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907178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410708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91476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o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1829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22350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425880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929245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43208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933541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437597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93905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443110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</a:p>
          </p:txBody>
        </p:sp>
      </p:grpSp>
      <p:sp>
        <p:nvSpPr>
          <p:cNvPr id="26" name="Rounded Rectangle 25"/>
          <p:cNvSpPr/>
          <p:nvPr/>
        </p:nvSpPr>
        <p:spPr bwMode="auto">
          <a:xfrm>
            <a:off x="1084218" y="5371591"/>
            <a:ext cx="2046044" cy="61531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96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7.40741E-7 L 0.55209 -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590057"/>
          </a:xfrm>
        </p:spPr>
        <p:txBody>
          <a:bodyPr/>
          <a:lstStyle/>
          <a:p>
            <a:r>
              <a:rPr lang="en-US" dirty="0" smtClean="0"/>
              <a:t>Use serial line to get the input</a:t>
            </a:r>
          </a:p>
          <a:p>
            <a:pPr lvl="1"/>
            <a:r>
              <a:rPr lang="en-US" dirty="0" smtClean="0"/>
              <a:t>Initialize serial line in setup</a:t>
            </a:r>
          </a:p>
          <a:p>
            <a:pPr marL="693737" lvl="2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(9600);</a:t>
            </a:r>
          </a:p>
          <a:p>
            <a:pPr lvl="1"/>
            <a:r>
              <a:rPr lang="en-US" dirty="0" smtClean="0"/>
              <a:t>Receive data from serial line</a:t>
            </a:r>
          </a:p>
          <a:p>
            <a:pPr marL="693737" lvl="2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serialEvent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or check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Serial.available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periodically</a:t>
            </a:r>
            <a:endParaRPr lang="en-US" dirty="0"/>
          </a:p>
          <a:p>
            <a:pPr marL="693737" lvl="2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Serial.read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– get one char from the buffer</a:t>
            </a:r>
            <a:endParaRPr lang="en-US" dirty="0"/>
          </a:p>
          <a:p>
            <a:pPr lvl="1"/>
            <a:r>
              <a:rPr lang="en-US" dirty="0" smtClean="0"/>
              <a:t>Save received message to String and display it</a:t>
            </a:r>
          </a:p>
          <a:p>
            <a:pPr lvl="1"/>
            <a:r>
              <a:rPr lang="en-US" dirty="0" smtClean="0"/>
              <a:t>Devise a mechanism to clear the message (receive a new one)</a:t>
            </a:r>
          </a:p>
        </p:txBody>
      </p:sp>
    </p:spTree>
    <p:extLst>
      <p:ext uri="{BB962C8B-B14F-4D97-AF65-F5344CB8AC3E}">
        <p14:creationId xmlns:p14="http://schemas.microsoft.com/office/powerpoint/2010/main" val="22923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2172</TotalTime>
  <Words>305</Words>
  <Application>Microsoft Office PowerPoint</Application>
  <PresentationFormat>On-screen Show (4:3)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Courier New</vt:lpstr>
      <vt:lpstr>Arial</vt:lpstr>
      <vt:lpstr>Wingdings</vt:lpstr>
      <vt:lpstr>kuba</vt:lpstr>
      <vt:lpstr>Practical Course in Computer Systems</vt:lpstr>
      <vt:lpstr>Pointers, Arrays, Strings</vt:lpstr>
      <vt:lpstr>Pointers, Arrays, Strings</vt:lpstr>
      <vt:lpstr>Pointers, Arrays, Strings</vt:lpstr>
      <vt:lpstr>Today’s Task</vt:lpstr>
      <vt:lpstr>Extended Task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171</cp:revision>
  <dcterms:created xsi:type="dcterms:W3CDTF">2005-09-28T09:53:52Z</dcterms:created>
  <dcterms:modified xsi:type="dcterms:W3CDTF">2021-04-19T23:13:29Z</dcterms:modified>
</cp:coreProperties>
</file>