
<file path=[Content_Types].xml><?xml version="1.0" encoding="utf-8"?>
<Types xmlns="http://schemas.openxmlformats.org/package/2006/content-types">
  <Default Extension="png" ContentType="image/png"/>
  <Default Extension="wmf" ContentType="image/x-wmf"/>
  <Default Extension="web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2"/>
  </p:notesMasterIdLst>
  <p:sldIdLst>
    <p:sldId id="256" r:id="rId2"/>
    <p:sldId id="264" r:id="rId3"/>
    <p:sldId id="266" r:id="rId4"/>
    <p:sldId id="267" r:id="rId5"/>
    <p:sldId id="270" r:id="rId6"/>
    <p:sldId id="268" r:id="rId7"/>
    <p:sldId id="272" r:id="rId8"/>
    <p:sldId id="269" r:id="rId9"/>
    <p:sldId id="263" r:id="rId10"/>
    <p:sldId id="27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81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eb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Practical Course in Computer Systems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7-segment LED display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dirty="0" smtClean="0"/>
              <a:t>Jakub Yaghob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Already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Waiting Animation</a:t>
            </a:r>
          </a:p>
          <a:p>
            <a:pPr lvl="1"/>
            <a:r>
              <a:rPr lang="en-US" dirty="0" smtClean="0"/>
              <a:t>Create a “snake” animation that goes round the whole display</a:t>
            </a:r>
          </a:p>
          <a:p>
            <a:pPr lvl="2"/>
            <a:r>
              <a:rPr lang="en-US" dirty="0" smtClean="0"/>
              <a:t>Only one LED is on at any given time</a:t>
            </a:r>
          </a:p>
          <a:p>
            <a:pPr lvl="2"/>
            <a:r>
              <a:rPr lang="en-US" dirty="0" smtClean="0"/>
              <a:t>The snake should move using constant velocity and complete the cycle in exactly 1s</a:t>
            </a:r>
          </a:p>
          <a:p>
            <a:pPr lvl="1"/>
            <a:r>
              <a:rPr lang="en-US" dirty="0" smtClean="0"/>
              <a:t>Prepare 7seg masks for letters</a:t>
            </a:r>
          </a:p>
          <a:p>
            <a:pPr lvl="2"/>
            <a:r>
              <a:rPr lang="en-US" dirty="0" smtClean="0"/>
              <a:t>Some letters need to be lowercased, some uppercased</a:t>
            </a:r>
          </a:p>
          <a:p>
            <a:pPr lvl="2"/>
            <a:r>
              <a:rPr lang="en-US" dirty="0" smtClean="0"/>
              <a:t>Use it to spell out “hello world” message</a:t>
            </a:r>
          </a:p>
        </p:txBody>
      </p:sp>
    </p:spTree>
    <p:extLst>
      <p:ext uri="{BB962C8B-B14F-4D97-AF65-F5344CB8AC3E}">
        <p14:creationId xmlns:p14="http://schemas.microsoft.com/office/powerpoint/2010/main" val="364518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Arduino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 functions</a:t>
            </a:r>
          </a:p>
          <a:p>
            <a:pPr lvl="1"/>
            <a:r>
              <a:rPr lang="en-US" dirty="0" smtClean="0"/>
              <a:t>bit(n) = 1 &lt;&lt; n</a:t>
            </a:r>
          </a:p>
          <a:p>
            <a:pPr lvl="1"/>
            <a:r>
              <a:rPr lang="en-US" dirty="0" err="1"/>
              <a:t>bitRead</a:t>
            </a:r>
            <a:r>
              <a:rPr lang="en-US" dirty="0"/>
              <a:t>(x, n) = (x &amp; (1 &lt;&lt; n)) &gt;&gt; </a:t>
            </a:r>
            <a:r>
              <a:rPr lang="en-US" dirty="0" smtClean="0"/>
              <a:t>n</a:t>
            </a:r>
          </a:p>
          <a:p>
            <a:pPr lvl="1"/>
            <a:r>
              <a:rPr lang="en-US" dirty="0" err="1" smtClean="0"/>
              <a:t>bitClear</a:t>
            </a:r>
            <a:r>
              <a:rPr lang="en-US" dirty="0" smtClean="0"/>
              <a:t>(x, n) = x &amp; ~(1 &lt;&lt; n)</a:t>
            </a:r>
          </a:p>
          <a:p>
            <a:pPr lvl="1"/>
            <a:r>
              <a:rPr lang="en-US" dirty="0" err="1" smtClean="0"/>
              <a:t>bitSet</a:t>
            </a:r>
            <a:r>
              <a:rPr lang="en-US" dirty="0" smtClean="0"/>
              <a:t>(x, n) = x | (1 &lt;&lt; n)</a:t>
            </a:r>
          </a:p>
          <a:p>
            <a:pPr lvl="1"/>
            <a:r>
              <a:rPr lang="en-US" dirty="0" err="1" smtClean="0"/>
              <a:t>bitWrite</a:t>
            </a:r>
            <a:r>
              <a:rPr lang="en-US" dirty="0" smtClean="0"/>
              <a:t>(x, n, b) = </a:t>
            </a:r>
            <a:r>
              <a:rPr lang="en-US" dirty="0" err="1" smtClean="0"/>
              <a:t>bitClear</a:t>
            </a:r>
            <a:r>
              <a:rPr lang="en-US" dirty="0" smtClean="0"/>
              <a:t> or </a:t>
            </a:r>
            <a:r>
              <a:rPr lang="en-US" dirty="0" err="1" smtClean="0"/>
              <a:t>bitSet</a:t>
            </a:r>
            <a:r>
              <a:rPr lang="en-US" dirty="0" smtClean="0"/>
              <a:t> based on b</a:t>
            </a:r>
          </a:p>
        </p:txBody>
      </p:sp>
    </p:spTree>
    <p:extLst>
      <p:ext uri="{BB962C8B-B14F-4D97-AF65-F5344CB8AC3E}">
        <p14:creationId xmlns:p14="http://schemas.microsoft.com/office/powerpoint/2010/main" val="107426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7-segment 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bitmasks for all digits</a:t>
            </a:r>
          </a:p>
          <a:p>
            <a:pPr lvl="1"/>
            <a:r>
              <a:rPr lang="en-US" dirty="0" smtClean="0"/>
              <a:t>Remember 1 ~ LED off, 0 ~ LED 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996952"/>
            <a:ext cx="2095500" cy="2790825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4688978" y="4212364"/>
            <a:ext cx="2880000" cy="360000"/>
            <a:chOff x="4355976" y="4212364"/>
            <a:chExt cx="2880000" cy="360000"/>
          </a:xfrm>
        </p:grpSpPr>
        <p:sp>
          <p:nvSpPr>
            <p:cNvPr id="5" name="Rectangle 4"/>
            <p:cNvSpPr/>
            <p:nvPr/>
          </p:nvSpPr>
          <p:spPr bwMode="auto">
            <a:xfrm>
              <a:off x="435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DP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71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/>
                <a:t>G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07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 smtClean="0"/>
                <a:t>F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43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 smtClean="0"/>
                <a:t>E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79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 smtClean="0"/>
                <a:t>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15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 smtClean="0"/>
                <a:t>C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1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 smtClean="0"/>
                <a:t>B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87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042783" y="3566033"/>
            <a:ext cx="2172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err="1" smtClean="0"/>
              <a:t>Segments</a:t>
            </a:r>
            <a:r>
              <a:rPr lang="cs-CZ" dirty="0" smtClean="0"/>
              <a:t> </a:t>
            </a:r>
            <a:r>
              <a:rPr lang="cs-CZ" dirty="0" err="1" smtClean="0"/>
              <a:t>encoded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in byte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74HC959D Shift Registers</a:t>
            </a:r>
          </a:p>
          <a:p>
            <a:pPr lvl="1"/>
            <a:r>
              <a:rPr lang="en-US" dirty="0" smtClean="0"/>
              <a:t>Serial in (sequence of bits), parallel output</a:t>
            </a:r>
          </a:p>
          <a:p>
            <a:pPr lvl="1"/>
            <a:r>
              <a:rPr lang="en-US" dirty="0" smtClean="0"/>
              <a:t>Input is controlled by a clock signal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957260"/>
            <a:ext cx="5246295" cy="179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0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Shift Registers</a:t>
            </a:r>
            <a:r>
              <a:rPr lang="cs-CZ" dirty="0" smtClean="0"/>
              <a:t> Controlling Display</a:t>
            </a:r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3203848" y="2492896"/>
            <a:ext cx="3168352" cy="1054918"/>
            <a:chOff x="2843808" y="2708919"/>
            <a:chExt cx="3168352" cy="105491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2708920"/>
              <a:ext cx="792088" cy="105491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2708920"/>
              <a:ext cx="792088" cy="1054917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2708920"/>
              <a:ext cx="792088" cy="1054917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2708919"/>
              <a:ext cx="792088" cy="1054917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2484625" y="4284185"/>
            <a:ext cx="4281053" cy="2004722"/>
            <a:chOff x="2152017" y="3979102"/>
            <a:chExt cx="4281053" cy="200472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365845" y="3916598"/>
              <a:ext cx="1996484" cy="213796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222759" y="3908360"/>
              <a:ext cx="1996484" cy="2137967"/>
            </a:xfrm>
            <a:prstGeom prst="rect">
              <a:avLst/>
            </a:prstGeom>
          </p:spPr>
        </p:pic>
      </p:grpSp>
      <p:sp>
        <p:nvSpPr>
          <p:cNvPr id="13" name="Left Arrow 12"/>
          <p:cNvSpPr/>
          <p:nvPr/>
        </p:nvSpPr>
        <p:spPr bwMode="auto">
          <a:xfrm rot="10800000">
            <a:off x="4409128" y="5085557"/>
            <a:ext cx="360040" cy="205107"/>
          </a:xfrm>
          <a:prstGeom prst="lef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Left Arrow 13"/>
          <p:cNvSpPr/>
          <p:nvPr/>
        </p:nvSpPr>
        <p:spPr bwMode="auto">
          <a:xfrm rot="10800000">
            <a:off x="2288858" y="5085557"/>
            <a:ext cx="360040" cy="205107"/>
          </a:xfrm>
          <a:prstGeom prst="lef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>
            <a:off x="5048689" y="3754866"/>
            <a:ext cx="1296144" cy="749837"/>
          </a:xfrm>
          <a:prstGeom prst="up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3233396" y="3758985"/>
            <a:ext cx="640426" cy="749837"/>
          </a:xfrm>
          <a:prstGeom prst="up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98826" y="4019607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segment mask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3516" y="3740631"/>
            <a:ext cx="2782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Bits 0-3 </a:t>
            </a:r>
            <a:r>
              <a:rPr lang="en-US" dirty="0" smtClean="0"/>
              <a:t>indicate which </a:t>
            </a:r>
            <a:r>
              <a:rPr lang="en-US" dirty="0" smtClean="0"/>
              <a:t>digits </a:t>
            </a:r>
            <a:r>
              <a:rPr lang="en-US" dirty="0" smtClean="0"/>
              <a:t>are active</a:t>
            </a:r>
            <a:br>
              <a:rPr lang="en-US" dirty="0" smtClean="0"/>
            </a:br>
            <a:r>
              <a:rPr lang="en-US" dirty="0" smtClean="0"/>
              <a:t>(LSB is the leftmost digit)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1579" y="4864944"/>
            <a:ext cx="1576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Arduino feed</a:t>
            </a:r>
          </a:p>
          <a:p>
            <a:pPr algn="ctr"/>
            <a:r>
              <a:rPr lang="en-US" dirty="0" smtClean="0"/>
              <a:t>(data + clock)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77295" y="594931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7seg mask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87527" y="594931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igit selector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2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0.20191 0.0071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87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191 0.00718 L 0.44618 0.008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6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0.20174 0.0071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87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0" grpId="2"/>
      <p:bldP spid="21" grpId="0"/>
      <p:bldP spid="2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Shift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Controlling the </a:t>
            </a:r>
            <a:r>
              <a:rPr lang="cs-CZ" dirty="0" err="1" smtClean="0"/>
              <a:t>outpu</a:t>
            </a:r>
            <a:r>
              <a:rPr lang="en-US" dirty="0" smtClean="0"/>
              <a:t>t</a:t>
            </a:r>
            <a:r>
              <a:rPr lang="cs-CZ" dirty="0" smtClean="0"/>
              <a:t> </a:t>
            </a:r>
            <a:r>
              <a:rPr lang="en-US" dirty="0" smtClean="0"/>
              <a:t>latch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latch_pin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LOW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close</a:t>
            </a:r>
            <a:endParaRPr lang="cs-CZ" dirty="0" smtClean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latch_pin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HIGH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cs-CZ" dirty="0" smtClean="0"/>
              <a:t> – open</a:t>
            </a:r>
          </a:p>
          <a:p>
            <a:pPr lvl="2"/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latch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closed</a:t>
            </a:r>
            <a:r>
              <a:rPr lang="cs-CZ" dirty="0" smtClean="0"/>
              <a:t>, output </a:t>
            </a:r>
            <a:r>
              <a:rPr lang="cs-CZ" dirty="0" err="1" smtClean="0"/>
              <a:t>pins</a:t>
            </a:r>
            <a:r>
              <a:rPr lang="cs-CZ" dirty="0" smtClean="0"/>
              <a:t> do not </a:t>
            </a:r>
            <a:r>
              <a:rPr lang="cs-CZ" dirty="0" err="1" smtClean="0"/>
              <a:t>chan</a:t>
            </a:r>
            <a:r>
              <a:rPr lang="en-US" dirty="0" smtClean="0"/>
              <a:t>g</a:t>
            </a:r>
            <a:r>
              <a:rPr lang="cs-CZ" dirty="0" smtClean="0"/>
              <a:t>e</a:t>
            </a:r>
            <a:endParaRPr lang="en-US" dirty="0" smtClean="0"/>
          </a:p>
          <a:p>
            <a:r>
              <a:rPr lang="en-US" dirty="0" smtClean="0"/>
              <a:t>Sending the data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shiftOut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data_pin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clock_pin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bitOrder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 smtClean="0"/>
              <a:t>bitOrder</a:t>
            </a:r>
            <a:r>
              <a:rPr lang="en-US" dirty="0"/>
              <a:t>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MSBFIRST</a:t>
            </a:r>
            <a:r>
              <a:rPr lang="en-US" dirty="0"/>
              <a:t> 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LSBFIRST</a:t>
            </a:r>
          </a:p>
          <a:p>
            <a:pPr lvl="2"/>
            <a:r>
              <a:rPr lang="en-US" dirty="0"/>
              <a:t>v</a:t>
            </a:r>
            <a:r>
              <a:rPr lang="en-US" dirty="0" smtClean="0"/>
              <a:t>alue = byte (8 bits) to be send bit-by-bit</a:t>
            </a:r>
          </a:p>
          <a:p>
            <a:r>
              <a:rPr lang="en-US" dirty="0" smtClean="0"/>
              <a:t>Do not forget setting the pins to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7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function for writing a glyph to a position</a:t>
            </a:r>
          </a:p>
          <a:p>
            <a:pPr marL="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writeGlyphBitmask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byte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glyph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byte </a:t>
            </a:r>
            <a:r>
              <a:rPr lang="cs-CZ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mask)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latch_pin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LOW);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shiftOut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data_pin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clock_pin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MSBFIRST, 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glyph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shiftOut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data_pin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clock_pin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MSBFIRST, </a:t>
            </a:r>
            <a:r>
              <a:rPr lang="en-US" sz="20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posmask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latch_pin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HIGH);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Single-digit 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1</a:t>
            </a:r>
          </a:p>
          <a:p>
            <a:pPr lvl="1"/>
            <a:r>
              <a:rPr lang="en-US" dirty="0" smtClean="0"/>
              <a:t>Get the code from last labs</a:t>
            </a:r>
          </a:p>
          <a:p>
            <a:pPr lvl="2"/>
            <a:r>
              <a:rPr lang="en-US" dirty="0" smtClean="0"/>
              <a:t>Increment/decrement a value using buttons</a:t>
            </a:r>
          </a:p>
          <a:p>
            <a:pPr lvl="1"/>
            <a:r>
              <a:rPr lang="en-US" dirty="0" smtClean="0"/>
              <a:t>Make sure the counter is updated modulo 10</a:t>
            </a:r>
          </a:p>
          <a:p>
            <a:pPr lvl="1"/>
            <a:r>
              <a:rPr lang="en-US" dirty="0" smtClean="0"/>
              <a:t>Update your display function to show the current number on 7-segment display</a:t>
            </a:r>
          </a:p>
          <a:p>
            <a:pPr lvl="2"/>
            <a:r>
              <a:rPr lang="en-US" dirty="0"/>
              <a:t>U</a:t>
            </a:r>
            <a:r>
              <a:rPr lang="en-US" dirty="0" smtClean="0"/>
              <a:t>se rightmost digit of the display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Digit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2</a:t>
            </a:r>
          </a:p>
          <a:p>
            <a:pPr lvl="1"/>
            <a:r>
              <a:rPr lang="en-US" dirty="0" smtClean="0"/>
              <a:t>Counter has the range 0-9999</a:t>
            </a:r>
          </a:p>
          <a:p>
            <a:pPr lvl="1"/>
            <a:r>
              <a:rPr lang="en-US" dirty="0" smtClean="0"/>
              <a:t>Only one digit is displayed</a:t>
            </a:r>
          </a:p>
          <a:p>
            <a:pPr lvl="1"/>
            <a:r>
              <a:rPr lang="en-US" dirty="0" smtClean="0"/>
              <a:t>Select the digit by B3</a:t>
            </a:r>
          </a:p>
          <a:p>
            <a:pPr lvl="2"/>
            <a:r>
              <a:rPr lang="en-US" dirty="0" smtClean="0"/>
              <a:t>For displaying the digit and for controlling th</a:t>
            </a:r>
            <a:r>
              <a:rPr lang="en-US" dirty="0" smtClean="0"/>
              <a:t>e digit</a:t>
            </a:r>
            <a:endParaRPr lang="en-US" dirty="0" smtClean="0"/>
          </a:p>
          <a:p>
            <a:pPr lvl="1"/>
            <a:r>
              <a:rPr lang="en-US" dirty="0" smtClean="0"/>
              <a:t>Increment selected digit by B1, decrement selected digit by B2</a:t>
            </a:r>
          </a:p>
          <a:p>
            <a:pPr lvl="2"/>
            <a:r>
              <a:rPr lang="en-US" dirty="0" err="1" smtClean="0"/>
              <a:t>Inc</a:t>
            </a:r>
            <a:r>
              <a:rPr lang="en-US" dirty="0" smtClean="0"/>
              <a:t>/</a:t>
            </a:r>
            <a:r>
              <a:rPr lang="en-US" dirty="0" err="1" smtClean="0"/>
              <a:t>dec</a:t>
            </a:r>
            <a:r>
              <a:rPr lang="en-US" smtClean="0"/>
              <a:t> make </a:t>
            </a:r>
            <a:r>
              <a:rPr lang="en-US" dirty="0" smtClean="0"/>
              <a:t>carry and are </a:t>
            </a:r>
            <a:r>
              <a:rPr lang="en-US" smtClean="0"/>
              <a:t>wrapped to the range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905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1216</TotalTime>
  <Words>435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Courier New</vt:lpstr>
      <vt:lpstr>Arial</vt:lpstr>
      <vt:lpstr>Wingdings</vt:lpstr>
      <vt:lpstr>kuba</vt:lpstr>
      <vt:lpstr>Practical Course in Computer Systems</vt:lpstr>
      <vt:lpstr>Additional Arduino Tips</vt:lpstr>
      <vt:lpstr>7-segment Display</vt:lpstr>
      <vt:lpstr>Shift Register</vt:lpstr>
      <vt:lpstr>Shift Register</vt:lpstr>
      <vt:lpstr>Using Shift Registers</vt:lpstr>
      <vt:lpstr>Putting it together</vt:lpstr>
      <vt:lpstr>Single-digit Counter</vt:lpstr>
      <vt:lpstr>Changing Digit Position</vt:lpstr>
      <vt:lpstr>Already Done?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144</cp:revision>
  <dcterms:created xsi:type="dcterms:W3CDTF">2005-09-28T09:53:52Z</dcterms:created>
  <dcterms:modified xsi:type="dcterms:W3CDTF">2021-04-19T23:16:57Z</dcterms:modified>
</cp:coreProperties>
</file>