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96" autoAdjust="0"/>
  </p:normalViewPr>
  <p:slideViewPr>
    <p:cSldViewPr>
      <p:cViewPr varScale="1">
        <p:scale>
          <a:sx n="66" d="100"/>
          <a:sy n="66" d="100"/>
        </p:scale>
        <p:origin x="110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85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comments: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Do not put all your code to one function. Use function decomposition.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Do not use switch command (or set of conditions) for a special code for one LED. Instead, use an array.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Beware of variable liveness! (local vs. global variables)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Use symbolic (named) constants. Do not use pin numbers directly.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LED switches ON by writing LOW to the corresponding pin. And vice versa, the LED switches OFF by writing HIGH to the pin.</a:t>
            </a:r>
          </a:p>
          <a:p>
            <a:pPr marL="0" indent="0">
              <a:buNone/>
            </a:pPr>
            <a:r>
              <a:rPr lang="en-US" baseline="0" dirty="0" smtClean="0"/>
              <a:t>Specific comments for tasks: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You must initialize all LEDs, you will use in the task. Use </a:t>
            </a:r>
            <a:r>
              <a:rPr lang="en-US" baseline="0" dirty="0" err="1" smtClean="0"/>
              <a:t>pinMode</a:t>
            </a:r>
            <a:r>
              <a:rPr lang="en-US" baseline="0" dirty="0" smtClean="0"/>
              <a:t> system function.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Blink with one LED in a 1s period. [Write LOW to the selected pin using </a:t>
            </a:r>
            <a:r>
              <a:rPr lang="en-US" baseline="0" dirty="0" err="1" smtClean="0"/>
              <a:t>digitalWrite</a:t>
            </a:r>
            <a:r>
              <a:rPr lang="en-US" baseline="0" dirty="0" smtClean="0"/>
              <a:t> system function, stop the execution by using delay system function, then write HIGH to the selected pin, and use delay again.]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We do not want to use delay function, because it stops the execution of the loop. Instead, use system function </a:t>
            </a:r>
            <a:r>
              <a:rPr lang="en-US" baseline="0" dirty="0" err="1" smtClean="0"/>
              <a:t>millis</a:t>
            </a:r>
            <a:r>
              <a:rPr lang="en-US" baseline="0" dirty="0" smtClean="0"/>
              <a:t> for measuring time. [Remember initial time as a start time and set the initial state for the chosen LED. After a chosen time interval (always use test &gt;=, not ==) change the state for the LED and remember the current time as a start time.]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same task as task 3, but blink with all LEDs. Do not repeat your code, use array instead</a:t>
            </a:r>
            <a:r>
              <a:rPr lang="en-US" baseline="0" dirty="0" smtClean="0"/>
              <a:t>!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Display binary decomposition of the lowest 4 bits of </a:t>
            </a:r>
            <a:r>
              <a:rPr lang="en-US" baseline="0" smtClean="0"/>
              <a:t>a counter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Create "snake" pattern from all LEDs, i.e. blink LEDs sequentially. You may choose the pattern, i.e. either the snake is one-directional or it bounces forth and back.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Use handmade </a:t>
            </a:r>
            <a:r>
              <a:rPr lang="cs-CZ" baseline="0" dirty="0" smtClean="0"/>
              <a:t>PWM (Pulse</a:t>
            </a:r>
            <a:r>
              <a:rPr lang="en-US" baseline="0" dirty="0" smtClean="0"/>
              <a:t>-</a:t>
            </a:r>
            <a:r>
              <a:rPr lang="en-US" baseline="0" noProof="0" dirty="0" smtClean="0"/>
              <a:t>Width Modulation</a:t>
            </a:r>
            <a:r>
              <a:rPr lang="en-US" baseline="0" dirty="0" smtClean="0"/>
              <a:t>), do not use built-in PWM, because it is not available for all LED pins.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42EEA-9F9B-4B91-B52A-073E94FB9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4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Course in Computer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Arduino, Arduino IDE, </a:t>
            </a:r>
            <a:r>
              <a:rPr lang="en-US" dirty="0" err="1" smtClean="0"/>
              <a:t>Funshield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Arduino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Open-source HW and SW project</a:t>
            </a:r>
          </a:p>
          <a:p>
            <a:r>
              <a:rPr lang="en-US" dirty="0" smtClean="0"/>
              <a:t>HW</a:t>
            </a:r>
          </a:p>
          <a:p>
            <a:pPr lvl="1"/>
            <a:r>
              <a:rPr lang="en-US" dirty="0" smtClean="0"/>
              <a:t>Arduino board – base board with sets of digital and analog pins</a:t>
            </a:r>
          </a:p>
          <a:p>
            <a:pPr lvl="1"/>
            <a:r>
              <a:rPr lang="en-US" dirty="0" smtClean="0"/>
              <a:t>Expansion board (shield) – connected by pins providing various functionality</a:t>
            </a:r>
          </a:p>
          <a:p>
            <a:r>
              <a:rPr lang="en-US" dirty="0" smtClean="0"/>
              <a:t>SW</a:t>
            </a:r>
          </a:p>
          <a:p>
            <a:pPr lvl="1"/>
            <a:r>
              <a:rPr lang="en-US" dirty="0" smtClean="0"/>
              <a:t>Arduino 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7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Arduino UNO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Entry level board</a:t>
            </a:r>
          </a:p>
          <a:p>
            <a:pPr lvl="1"/>
            <a:r>
              <a:rPr lang="en-US" dirty="0" smtClean="0"/>
              <a:t>CPU ATmega328P</a:t>
            </a:r>
          </a:p>
          <a:p>
            <a:pPr lvl="1"/>
            <a:r>
              <a:rPr lang="en-US" dirty="0" smtClean="0"/>
              <a:t>14 digital I/O pins</a:t>
            </a:r>
          </a:p>
          <a:p>
            <a:pPr lvl="2"/>
            <a:r>
              <a:rPr lang="en-US" dirty="0" smtClean="0"/>
              <a:t>Of </a:t>
            </a:r>
            <a:r>
              <a:rPr lang="en-US" dirty="0"/>
              <a:t>w</a:t>
            </a:r>
            <a:r>
              <a:rPr lang="en-US" dirty="0" smtClean="0"/>
              <a:t>hich 6 can be used as PWM outputs</a:t>
            </a:r>
          </a:p>
          <a:p>
            <a:pPr lvl="1"/>
            <a:r>
              <a:rPr lang="en-US" dirty="0" smtClean="0"/>
              <a:t>6 analog inputs</a:t>
            </a:r>
          </a:p>
          <a:p>
            <a:pPr lvl="1"/>
            <a:r>
              <a:rPr lang="en-US" dirty="0" smtClean="0"/>
              <a:t>Clock speed 16 MHz</a:t>
            </a:r>
          </a:p>
          <a:p>
            <a:pPr lvl="1"/>
            <a:r>
              <a:rPr lang="en-US" dirty="0" smtClean="0"/>
              <a:t>FLASH memory 32 KB</a:t>
            </a:r>
          </a:p>
          <a:p>
            <a:pPr lvl="1"/>
            <a:r>
              <a:rPr lang="en-US" dirty="0" smtClean="0"/>
              <a:t>SRAM 2 KB</a:t>
            </a:r>
          </a:p>
          <a:p>
            <a:pPr lvl="1"/>
            <a:r>
              <a:rPr lang="en-US" dirty="0" smtClean="0"/>
              <a:t>EEPROM 1 KB</a:t>
            </a:r>
          </a:p>
          <a:p>
            <a:pPr lvl="1"/>
            <a:r>
              <a:rPr lang="en-US" dirty="0" smtClean="0"/>
              <a:t>USB</a:t>
            </a:r>
          </a:p>
          <a:p>
            <a:pPr lvl="1"/>
            <a:r>
              <a:rPr lang="en-US" dirty="0" smtClean="0"/>
              <a:t>DC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9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Arduino 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Sketch</a:t>
            </a:r>
          </a:p>
          <a:p>
            <a:pPr lvl="1"/>
            <a:r>
              <a:rPr lang="en-US" dirty="0" smtClean="0"/>
              <a:t>An application</a:t>
            </a:r>
          </a:p>
          <a:p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Shared interface and implementation</a:t>
            </a:r>
          </a:p>
          <a:p>
            <a:r>
              <a:rPr lang="en-US" dirty="0" smtClean="0"/>
              <a:t>Two important functions</a:t>
            </a:r>
          </a:p>
          <a:p>
            <a:pPr lvl="1"/>
            <a:r>
              <a:rPr lang="en-US" dirty="0" smtClean="0"/>
              <a:t>void setup() { }</a:t>
            </a:r>
          </a:p>
          <a:p>
            <a:pPr lvl="2"/>
            <a:r>
              <a:rPr lang="en-US" dirty="0" smtClean="0"/>
              <a:t>Called once at the start of a sketch</a:t>
            </a:r>
          </a:p>
          <a:p>
            <a:pPr lvl="1"/>
            <a:r>
              <a:rPr lang="en-US" dirty="0" smtClean="0"/>
              <a:t>void loop() { }</a:t>
            </a:r>
          </a:p>
          <a:p>
            <a:pPr lvl="2"/>
            <a:r>
              <a:rPr lang="en-US" dirty="0" smtClean="0"/>
              <a:t>Called repeatedly ~1000-times per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6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sketch is executed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5410944" cy="441166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sketch is compiled by a compiler in Arduino IDE for the target CPU</a:t>
            </a:r>
          </a:p>
          <a:p>
            <a:r>
              <a:rPr lang="en-US" dirty="0" smtClean="0"/>
              <a:t>Resulting binary code is uploaded via USB/serial to an Arduino board and the board is reset</a:t>
            </a:r>
          </a:p>
          <a:p>
            <a:r>
              <a:rPr lang="en-US" dirty="0" smtClean="0"/>
              <a:t>EEPROM on the board contains boot loader, which is executed after board reset</a:t>
            </a:r>
          </a:p>
          <a:p>
            <a:r>
              <a:rPr lang="en-US" dirty="0" smtClean="0"/>
              <a:t>If there is some USB/serial payload after the reset, it is read by boot loader, stored to the FLASH memory on the board, and executed</a:t>
            </a:r>
          </a:p>
          <a:p>
            <a:r>
              <a:rPr lang="en-US" dirty="0" smtClean="0"/>
              <a:t>If there is no payload, boot loader executes already stored sketch in the FLASH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732240" y="1737626"/>
            <a:ext cx="1512168" cy="4672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Sketch .c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734702" y="2996952"/>
            <a:ext cx="1512168" cy="4672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Binary 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7308304" y="2204864"/>
            <a:ext cx="360040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Compile</a:t>
            </a:r>
          </a:p>
        </p:txBody>
      </p:sp>
      <p:sp>
        <p:nvSpPr>
          <p:cNvPr id="7" name="Down Arrow 6"/>
          <p:cNvSpPr/>
          <p:nvPr/>
        </p:nvSpPr>
        <p:spPr bwMode="auto">
          <a:xfrm>
            <a:off x="7308304" y="3464190"/>
            <a:ext cx="360040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USB/serial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738771" y="5515604"/>
            <a:ext cx="1512168" cy="4672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FLASH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38771" y="4256278"/>
            <a:ext cx="1512168" cy="4672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Bootloader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7308304" y="4726146"/>
            <a:ext cx="360040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Write memory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28184" y="1628800"/>
            <a:ext cx="2448272" cy="20162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Host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264188" y="4114701"/>
            <a:ext cx="2448272" cy="20162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charset="0"/>
              </a:rPr>
              <a:t>Arduino</a:t>
            </a:r>
          </a:p>
        </p:txBody>
      </p:sp>
    </p:spTree>
    <p:extLst>
      <p:ext uri="{BB962C8B-B14F-4D97-AF65-F5344CB8AC3E}">
        <p14:creationId xmlns:p14="http://schemas.microsoft.com/office/powerpoint/2010/main" val="108865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“interactive” shield</a:t>
            </a:r>
          </a:p>
          <a:p>
            <a:pPr lvl="1"/>
            <a:r>
              <a:rPr lang="en-US" dirty="0" smtClean="0"/>
              <a:t>3 buttons</a:t>
            </a:r>
          </a:p>
          <a:p>
            <a:pPr lvl="1"/>
            <a:r>
              <a:rPr lang="en-US" dirty="0" smtClean="0"/>
              <a:t>4 LEDs</a:t>
            </a:r>
          </a:p>
          <a:p>
            <a:pPr lvl="1"/>
            <a:r>
              <a:rPr lang="en-US" dirty="0" smtClean="0"/>
              <a:t>4-digit display</a:t>
            </a:r>
          </a:p>
          <a:p>
            <a:pPr lvl="1"/>
            <a:r>
              <a:rPr lang="en-US" dirty="0" smtClean="0"/>
              <a:t>1 buzzer – won’t be used, too noisy</a:t>
            </a:r>
          </a:p>
          <a:p>
            <a:pPr lvl="1"/>
            <a:r>
              <a:rPr lang="en-US" dirty="0" smtClean="0"/>
              <a:t>1 potentiometer – won’t be used, too small</a:t>
            </a:r>
          </a:p>
          <a:p>
            <a:pPr lvl="1"/>
            <a:r>
              <a:rPr lang="en-US" dirty="0" smtClean="0"/>
              <a:t>More info – follow the URL in the “Links” tab</a:t>
            </a:r>
          </a:p>
          <a:p>
            <a:r>
              <a:rPr lang="en-US" dirty="0" err="1" smtClean="0"/>
              <a:t>Funshield</a:t>
            </a:r>
            <a:r>
              <a:rPr lang="en-US" dirty="0" smtClean="0"/>
              <a:t> library</a:t>
            </a:r>
          </a:p>
          <a:p>
            <a:pPr lvl="1"/>
            <a:r>
              <a:rPr lang="en-US" dirty="0" smtClean="0"/>
              <a:t>Download and unpack to your library folder</a:t>
            </a:r>
          </a:p>
        </p:txBody>
      </p:sp>
    </p:spTree>
    <p:extLst>
      <p:ext uri="{BB962C8B-B14F-4D97-AF65-F5344CB8AC3E}">
        <p14:creationId xmlns:p14="http://schemas.microsoft.com/office/powerpoint/2010/main" val="198344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– blink with 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a LED</a:t>
            </a:r>
          </a:p>
          <a:p>
            <a:pPr lvl="1"/>
            <a:r>
              <a:rPr lang="en-US" dirty="0" err="1" smtClean="0"/>
              <a:t>pinMode</a:t>
            </a:r>
            <a:r>
              <a:rPr lang="en-US" dirty="0" smtClean="0"/>
              <a:t>(pin, OUTPUT/INPUT)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 with one chosen LED</a:t>
            </a:r>
          </a:p>
          <a:p>
            <a:pPr lvl="1"/>
            <a:r>
              <a:rPr lang="en-US" dirty="0" err="1" smtClean="0"/>
              <a:t>digitalWrite</a:t>
            </a:r>
            <a:r>
              <a:rPr lang="en-US" dirty="0" smtClean="0"/>
              <a:t>(pin, HIGH/LOW)</a:t>
            </a:r>
          </a:p>
          <a:p>
            <a:pPr lvl="1"/>
            <a:r>
              <a:rPr lang="en-US" dirty="0" smtClean="0"/>
              <a:t>delay(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 without delay</a:t>
            </a:r>
          </a:p>
          <a:p>
            <a:pPr marL="863600" lvl="1" indent="-514350"/>
            <a:r>
              <a:rPr lang="en-US" dirty="0" smtClean="0"/>
              <a:t>Use function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 with all </a:t>
            </a:r>
            <a:r>
              <a:rPr lang="en-US" dirty="0" smtClean="0"/>
              <a:t>LEDs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4-bit binary </a:t>
            </a:r>
            <a:r>
              <a:rPr lang="en-US" dirty="0" smtClean="0"/>
              <a:t>number</a:t>
            </a:r>
          </a:p>
          <a:p>
            <a:pPr marL="806450" lvl="1" indent="-457200"/>
            <a:r>
              <a:rPr lang="en-US" dirty="0" smtClean="0"/>
              <a:t>Increment continuously with some delay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 with all LEDs – snake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Bonus </a:t>
            </a:r>
            <a:r>
              <a:rPr lang="en-US" dirty="0" smtClean="0"/>
              <a:t>task: "</a:t>
            </a:r>
            <a:r>
              <a:rPr lang="en-US" dirty="0" err="1" smtClean="0"/>
              <a:t>antialiased</a:t>
            </a:r>
            <a:r>
              <a:rPr lang="en-US" dirty="0" smtClean="0"/>
              <a:t>" snake</a:t>
            </a:r>
          </a:p>
          <a:p>
            <a:pPr marL="863600" lvl="1" indent="-514350"/>
            <a:r>
              <a:rPr lang="en-US" dirty="0" smtClean="0"/>
              <a:t>Last LED is dimming whilst the following one is lightening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3008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693</TotalTime>
  <Words>679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Courier New</vt:lpstr>
      <vt:lpstr>Arial</vt:lpstr>
      <vt:lpstr>Wingdings</vt:lpstr>
      <vt:lpstr>kuba</vt:lpstr>
      <vt:lpstr>Practical Course in Computer Systems</vt:lpstr>
      <vt:lpstr>Arduino</vt:lpstr>
      <vt:lpstr>Arduino UNO</vt:lpstr>
      <vt:lpstr>Arduino IDE</vt:lpstr>
      <vt:lpstr>How a sketch is executed</vt:lpstr>
      <vt:lpstr>Funshield</vt:lpstr>
      <vt:lpstr>Experiment – blink with LED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89</cp:revision>
  <dcterms:created xsi:type="dcterms:W3CDTF">2005-09-28T09:53:52Z</dcterms:created>
  <dcterms:modified xsi:type="dcterms:W3CDTF">2021-03-23T09:15:20Z</dcterms:modified>
</cp:coreProperties>
</file>