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79" r:id="rId3"/>
    <p:sldId id="280" r:id="rId4"/>
    <p:sldId id="281" r:id="rId5"/>
    <p:sldId id="282" r:id="rId6"/>
    <p:sldId id="283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B832"/>
    <a:srgbClr val="83C937"/>
    <a:srgbClr val="E69400"/>
    <a:srgbClr val="934757"/>
    <a:srgbClr val="823E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251" autoAdjust="0"/>
  </p:normalViewPr>
  <p:slideViewPr>
    <p:cSldViewPr>
      <p:cViewPr varScale="1">
        <p:scale>
          <a:sx n="95" d="100"/>
          <a:sy n="95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62FB9-24EC-482A-A27C-5C03C0816037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869DF-6110-41A2-A008-13AD35443C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465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869DF-6110-41A2-A008-13AD35443CE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5490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19. 5. 2021</a:t>
            </a: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19. 5. 2021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19. 5. 2021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dirty="0" smtClean="0"/>
              <a:t>Kliknutím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  <a:p>
            <a:pPr lvl="2" eaLnBrk="1" latinLnBrk="0" hangingPunct="1"/>
            <a:r>
              <a:rPr lang="cs-CZ" dirty="0" smtClean="0"/>
              <a:t>Třetí úroveň</a:t>
            </a:r>
          </a:p>
          <a:p>
            <a:pPr lvl="3" eaLnBrk="1" latinLnBrk="0" hangingPunct="1"/>
            <a:r>
              <a:rPr lang="cs-CZ" dirty="0" smtClean="0"/>
              <a:t>Čtvrtá úroveň</a:t>
            </a:r>
          </a:p>
          <a:p>
            <a:pPr lvl="4" eaLnBrk="1" latinLnBrk="0" hangingPunct="1"/>
            <a:r>
              <a:rPr lang="cs-CZ" dirty="0" smtClean="0"/>
              <a:t>Pátá úroveň</a:t>
            </a:r>
            <a:endParaRPr kumimoji="0"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19. 5. 2021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19. 5. 2021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19. 5. 2021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19. 5. 2021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19. 5. 2021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19. 5. 2021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r>
              <a:rPr lang="en-US" smtClean="0"/>
              <a:t>19. 5. 2021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19. 5. 2021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19. 5. 2021</a:t>
            </a: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52BA717-4DED-4A38-BDE4-30D0F0A142D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NSWI170: Lab 06</a:t>
            </a:r>
            <a:br>
              <a:rPr lang="en-US" dirty="0" smtClean="0"/>
            </a:br>
            <a:r>
              <a:rPr lang="en-US" dirty="0" smtClean="0"/>
              <a:t>Running</a:t>
            </a:r>
            <a:r>
              <a:rPr lang="en-US" dirty="0" smtClean="0"/>
              <a:t> </a:t>
            </a:r>
            <a:r>
              <a:rPr lang="en-US" dirty="0" smtClean="0"/>
              <a:t>Text Messages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Martin </a:t>
            </a:r>
            <a:r>
              <a:rPr lang="en-US" dirty="0" err="1" smtClean="0"/>
              <a:t>Kruli</a:t>
            </a:r>
            <a:r>
              <a:rPr lang="cs-CZ" dirty="0" smtClean="0"/>
              <a:t>š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19. 5. 2021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89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4525963"/>
          </a:xfrm>
        </p:spPr>
        <p:txBody>
          <a:bodyPr>
            <a:noAutofit/>
          </a:bodyPr>
          <a:lstStyle/>
          <a:p>
            <a:r>
              <a:rPr lang="en-US" dirty="0"/>
              <a:t>Pointers in C</a:t>
            </a:r>
          </a:p>
          <a:p>
            <a:pPr lvl="1"/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*p =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&lt;pointer expression&gt;</a:t>
            </a:r>
          </a:p>
          <a:p>
            <a:pPr lvl="2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ullptr</a:t>
            </a:r>
            <a:r>
              <a:rPr lang="en-US" dirty="0" smtClean="0">
                <a:cs typeface="Courier New" panose="02070309020205020404" pitchFamily="49" charset="0"/>
              </a:rPr>
              <a:t> – pointer to nowhere (special value)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Taken as </a:t>
            </a:r>
            <a:r>
              <a:rPr lang="en-US" dirty="0" smtClean="0"/>
              <a:t>reference (address) of </a:t>
            </a:r>
            <a:r>
              <a:rPr lang="en-US" dirty="0"/>
              <a:t>existing value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Computed from another pointer (pointer arithmetic)</a:t>
            </a:r>
          </a:p>
          <a:p>
            <a:pPr lvl="2"/>
            <a:r>
              <a:rPr lang="en-US" dirty="0"/>
              <a:t>Memory allocation function/operator</a:t>
            </a:r>
          </a:p>
          <a:p>
            <a:pPr lvl="3"/>
            <a:r>
              <a:rPr lang="en-US" dirty="0" smtClean="0"/>
              <a:t>Use only static array allocation on </a:t>
            </a:r>
            <a:r>
              <a:rPr lang="en-US" dirty="0"/>
              <a:t>A</a:t>
            </a:r>
            <a:r>
              <a:rPr lang="en-US" dirty="0" smtClean="0"/>
              <a:t>rduino (e.g.,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a[4]</a:t>
            </a:r>
            <a:r>
              <a:rPr lang="en-US" dirty="0" smtClean="0"/>
              <a:t>)</a:t>
            </a:r>
            <a:endParaRPr lang="en-US" dirty="0"/>
          </a:p>
          <a:p>
            <a:pPr marL="398462" lvl="1" indent="0">
              <a:buNone/>
            </a:pPr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98462" lvl="1" indent="0">
              <a:buNone/>
            </a:pP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 = 42;</a:t>
            </a:r>
          </a:p>
          <a:p>
            <a:pPr marL="398462" lvl="1" indent="0">
              <a:buNone/>
            </a:pPr>
            <a:endParaRPr lang="en-US" sz="12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98462" lvl="1" indent="0">
              <a:buNone/>
            </a:pP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</a:p>
          <a:p>
            <a:pPr marL="398462" lvl="1" indent="0">
              <a:buNone/>
            </a:pPr>
            <a:endParaRPr lang="en-US" sz="12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98462" lvl="1" indent="0">
              <a:buNone/>
            </a:pP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 + 54;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19. 5. 2021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2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Pointers, Arrays, and Strings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3059832" y="4221088"/>
            <a:ext cx="4680520" cy="467125"/>
          </a:xfrm>
          <a:prstGeom prst="wedgeRoundRectCallout">
            <a:avLst>
              <a:gd name="adj1" fmla="val -58514"/>
              <a:gd name="adj2" fmla="val 1574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Creates space for 1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 and labels it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3203848" y="4880626"/>
            <a:ext cx="5040560" cy="467125"/>
          </a:xfrm>
          <a:prstGeom prst="wedgeRoundRectCallout">
            <a:avLst>
              <a:gd name="adj1" fmla="val -57790"/>
              <a:gd name="adj2" fmla="val -1687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Create pointer to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>
                <a:cs typeface="Courier New" panose="02070309020205020404" pitchFamily="49" charset="0"/>
              </a:rPr>
              <a:t>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smtClean="0">
                <a:cs typeface="Courier New" panose="02070309020205020404" pitchFamily="49" charset="0"/>
              </a:rPr>
              <a:t> declares pointer)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3654664" y="5506930"/>
            <a:ext cx="4877776" cy="692774"/>
          </a:xfrm>
          <a:prstGeom prst="wedgeRoundRectCallout">
            <a:avLst>
              <a:gd name="adj1" fmla="val -54874"/>
              <a:gd name="adj2" fmla="val -2567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 smtClean="0">
                <a:cs typeface="Courier New" panose="02070309020205020404" pitchFamily="49" charset="0"/>
              </a:rPr>
              <a:t>Reads</a:t>
            </a:r>
            <a:r>
              <a:rPr lang="cs-CZ" dirty="0" smtClean="0">
                <a:cs typeface="Courier New" panose="02070309020205020404" pitchFamily="49" charset="0"/>
              </a:rPr>
              <a:t> </a:t>
            </a:r>
            <a:r>
              <a:rPr lang="cs-CZ" dirty="0" err="1" smtClean="0">
                <a:cs typeface="Courier New" panose="02070309020205020404" pitchFamily="49" charset="0"/>
              </a:rPr>
              <a:t>value</a:t>
            </a:r>
            <a:r>
              <a:rPr lang="cs-CZ" dirty="0" smtClean="0">
                <a:cs typeface="Courier New" panose="02070309020205020404" pitchFamily="49" charset="0"/>
              </a:rPr>
              <a:t> </a:t>
            </a:r>
            <a:r>
              <a:rPr lang="cs-CZ" dirty="0" err="1" smtClean="0">
                <a:cs typeface="Courier New" panose="02070309020205020404" pitchFamily="49" charset="0"/>
              </a:rPr>
              <a:t>at</a:t>
            </a:r>
            <a:r>
              <a:rPr lang="cs-CZ" dirty="0" smtClean="0">
                <a:cs typeface="Courier New" panose="02070309020205020404" pitchFamily="49" charset="0"/>
              </a:rPr>
              <a:t> </a:t>
            </a:r>
            <a:r>
              <a:rPr lang="cs-C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cs-CZ" dirty="0" smtClean="0">
                <a:cs typeface="Courier New" panose="02070309020205020404" pitchFamily="49" charset="0"/>
              </a:rPr>
              <a:t> </a:t>
            </a:r>
            <a:r>
              <a:rPr lang="cs-CZ" dirty="0" err="1" smtClean="0">
                <a:cs typeface="Courier New" panose="02070309020205020404" pitchFamily="49" charset="0"/>
              </a:rPr>
              <a:t>address</a:t>
            </a:r>
            <a:r>
              <a:rPr lang="cs-CZ" dirty="0" smtClean="0">
                <a:cs typeface="Courier New" panose="02070309020205020404" pitchFamily="49" charset="0"/>
              </a:rPr>
              <a:t> and </a:t>
            </a:r>
            <a:r>
              <a:rPr lang="cs-CZ" dirty="0" err="1" smtClean="0">
                <a:cs typeface="Courier New" panose="02070309020205020404" pitchFamily="49" charset="0"/>
              </a:rPr>
              <a:t>uses</a:t>
            </a:r>
            <a:r>
              <a:rPr lang="cs-CZ" dirty="0" smtClean="0">
                <a:cs typeface="Courier New" panose="02070309020205020404" pitchFamily="49" charset="0"/>
              </a:rPr>
              <a:t> </a:t>
            </a:r>
            <a:r>
              <a:rPr lang="cs-CZ" dirty="0" err="1" smtClean="0">
                <a:cs typeface="Courier New" panose="02070309020205020404" pitchFamily="49" charset="0"/>
              </a:rPr>
              <a:t>it</a:t>
            </a:r>
            <a:r>
              <a:rPr lang="cs-CZ" dirty="0" smtClean="0">
                <a:cs typeface="Courier New" panose="02070309020205020404" pitchFamily="49" charset="0"/>
              </a:rPr>
              <a:t> in </a:t>
            </a:r>
            <a:r>
              <a:rPr lang="cs-CZ" dirty="0" err="1" smtClean="0">
                <a:cs typeface="Courier New" panose="02070309020205020404" pitchFamily="49" charset="0"/>
              </a:rPr>
              <a:t>addition</a:t>
            </a:r>
            <a:r>
              <a:rPr lang="cs-CZ" dirty="0" smtClean="0">
                <a:cs typeface="Courier New" panose="02070309020205020404" pitchFamily="49" charset="0"/>
              </a:rPr>
              <a:t> </a:t>
            </a:r>
            <a:r>
              <a:rPr lang="en-US" dirty="0" smtClean="0">
                <a:cs typeface="Courier New" panose="02070309020205020404" pitchFamily="49" charset="0"/>
              </a:rPr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smtClean="0">
                <a:cs typeface="Courier New" panose="02070309020205020404" pitchFamily="49" charset="0"/>
              </a:rPr>
              <a:t> de</a:t>
            </a:r>
            <a:r>
              <a:rPr lang="cs-CZ" dirty="0" err="1" smtClean="0">
                <a:cs typeface="Courier New" panose="02070309020205020404" pitchFamily="49" charset="0"/>
              </a:rPr>
              <a:t>references</a:t>
            </a:r>
            <a:r>
              <a:rPr lang="en-US" dirty="0" smtClean="0">
                <a:cs typeface="Courier New" panose="02070309020205020404" pitchFamily="49" charset="0"/>
              </a:rPr>
              <a:t> p</a:t>
            </a:r>
            <a:r>
              <a:rPr lang="cs-CZ" dirty="0" err="1" smtClean="0">
                <a:cs typeface="Courier New" panose="02070309020205020404" pitchFamily="49" charset="0"/>
              </a:rPr>
              <a:t>ointer</a:t>
            </a:r>
            <a:r>
              <a:rPr lang="en-US" dirty="0" smtClean="0">
                <a:cs typeface="Courier New" panose="02070309020205020404" pitchFamily="49" charset="0"/>
              </a:rPr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87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Pointers in C</a:t>
            </a:r>
          </a:p>
          <a:p>
            <a:pPr lvl="1"/>
            <a:r>
              <a:rPr lang="en-US" dirty="0"/>
              <a:t>Pointer arithmetic</a:t>
            </a:r>
            <a:r>
              <a:rPr lang="cs-CZ" dirty="0"/>
              <a:t> </a:t>
            </a:r>
            <a:endParaRPr lang="en-US" dirty="0"/>
          </a:p>
          <a:p>
            <a:pPr lvl="1"/>
            <a:endParaRPr lang="en-US" dirty="0" smtClean="0"/>
          </a:p>
          <a:p>
            <a:pPr lvl="4"/>
            <a:endParaRPr lang="en-US" dirty="0"/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Pointers and Arrays</a:t>
            </a:r>
          </a:p>
          <a:p>
            <a:pPr lvl="2"/>
            <a:r>
              <a:rPr lang="en-US" dirty="0" smtClean="0"/>
              <a:t>Array ~ pointer at beginning</a:t>
            </a:r>
          </a:p>
          <a:p>
            <a:pPr lvl="2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[42];</a:t>
            </a:r>
            <a:endParaRPr lang="en-US" dirty="0"/>
          </a:p>
          <a:p>
            <a:pPr lvl="2"/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 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19. 5. 2021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3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Pointers, Arrays, and Strings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422103" y="2980009"/>
            <a:ext cx="6048672" cy="360040"/>
            <a:chOff x="1187624" y="3356992"/>
            <a:chExt cx="6048672" cy="36004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1187624" y="3356992"/>
              <a:ext cx="864096" cy="360040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051720" y="3356992"/>
              <a:ext cx="864096" cy="360040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915816" y="3356992"/>
              <a:ext cx="864096" cy="360040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779912" y="3356992"/>
              <a:ext cx="864096" cy="360040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644008" y="3356992"/>
              <a:ext cx="864096" cy="360040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5508104" y="3356992"/>
              <a:ext cx="864096" cy="360040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6372200" y="3356992"/>
              <a:ext cx="864096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…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115616" y="242553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2123728" y="2610200"/>
            <a:ext cx="298375" cy="365163"/>
          </a:xfrm>
          <a:custGeom>
            <a:avLst/>
            <a:gdLst>
              <a:gd name="connsiteX0" fmla="*/ 0 w 140677"/>
              <a:gd name="connsiteY0" fmla="*/ 0 h 175846"/>
              <a:gd name="connsiteX1" fmla="*/ 140677 w 140677"/>
              <a:gd name="connsiteY1" fmla="*/ 175846 h 175846"/>
              <a:gd name="connsiteX0" fmla="*/ 0 w 140677"/>
              <a:gd name="connsiteY0" fmla="*/ 0 h 175846"/>
              <a:gd name="connsiteX1" fmla="*/ 140677 w 140677"/>
              <a:gd name="connsiteY1" fmla="*/ 175846 h 175846"/>
              <a:gd name="connsiteX0" fmla="*/ 0 w 140677"/>
              <a:gd name="connsiteY0" fmla="*/ 0 h 175846"/>
              <a:gd name="connsiteX1" fmla="*/ 140677 w 140677"/>
              <a:gd name="connsiteY1" fmla="*/ 175846 h 175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0677" h="175846">
                <a:moveTo>
                  <a:pt x="0" y="0"/>
                </a:moveTo>
                <a:cubicBezTo>
                  <a:pt x="83738" y="9272"/>
                  <a:pt x="134314" y="39715"/>
                  <a:pt x="140677" y="175846"/>
                </a:cubicBezTo>
              </a:path>
            </a:pathLst>
          </a:custGeom>
          <a:noFill/>
          <a:ln w="25400" cap="rnd" cmpd="sng" algn="ctr">
            <a:solidFill>
              <a:srgbClr val="002060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438326" y="2423448"/>
            <a:ext cx="2304257" cy="551914"/>
            <a:chOff x="4211959" y="2944447"/>
            <a:chExt cx="2304257" cy="551914"/>
          </a:xfrm>
        </p:grpSpPr>
        <p:sp>
          <p:nvSpPr>
            <p:cNvPr id="13" name="Freeform 12"/>
            <p:cNvSpPr/>
            <p:nvPr/>
          </p:nvSpPr>
          <p:spPr bwMode="auto">
            <a:xfrm>
              <a:off x="6217841" y="3131198"/>
              <a:ext cx="298375" cy="365163"/>
            </a:xfrm>
            <a:custGeom>
              <a:avLst/>
              <a:gdLst>
                <a:gd name="connsiteX0" fmla="*/ 0 w 140677"/>
                <a:gd name="connsiteY0" fmla="*/ 0 h 175846"/>
                <a:gd name="connsiteX1" fmla="*/ 140677 w 140677"/>
                <a:gd name="connsiteY1" fmla="*/ 175846 h 175846"/>
                <a:gd name="connsiteX0" fmla="*/ 0 w 140677"/>
                <a:gd name="connsiteY0" fmla="*/ 0 h 175846"/>
                <a:gd name="connsiteX1" fmla="*/ 140677 w 140677"/>
                <a:gd name="connsiteY1" fmla="*/ 175846 h 175846"/>
                <a:gd name="connsiteX0" fmla="*/ 0 w 140677"/>
                <a:gd name="connsiteY0" fmla="*/ 0 h 175846"/>
                <a:gd name="connsiteX1" fmla="*/ 140677 w 140677"/>
                <a:gd name="connsiteY1" fmla="*/ 175846 h 175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0677" h="175846">
                  <a:moveTo>
                    <a:pt x="0" y="0"/>
                  </a:moveTo>
                  <a:cubicBezTo>
                    <a:pt x="83738" y="9272"/>
                    <a:pt x="134314" y="39715"/>
                    <a:pt x="140677" y="175846"/>
                  </a:cubicBezTo>
                </a:path>
              </a:pathLst>
            </a:custGeom>
            <a:noFill/>
            <a:ln w="25400" cap="rnd" cmpd="sng" algn="ctr">
              <a:solidFill>
                <a:srgbClr val="002060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211959" y="2944447"/>
              <a:ext cx="20162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b="1" dirty="0" err="1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cs-CZ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*p2 </a:t>
              </a:r>
              <a:r>
                <a: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= p+5</a:t>
              </a:r>
              <a:endParaRPr lang="en-US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337793" y="2420888"/>
            <a:ext cx="650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cs-CZ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Left-Right Arrow 21"/>
          <p:cNvSpPr/>
          <p:nvPr/>
        </p:nvSpPr>
        <p:spPr bwMode="auto">
          <a:xfrm>
            <a:off x="2483768" y="5686437"/>
            <a:ext cx="576064" cy="144016"/>
          </a:xfrm>
          <a:prstGeom prst="left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Rounded Rectangular Callout 22"/>
          <p:cNvSpPr/>
          <p:nvPr/>
        </p:nvSpPr>
        <p:spPr>
          <a:xfrm>
            <a:off x="3785083" y="1279279"/>
            <a:ext cx="5050903" cy="828469"/>
          </a:xfrm>
          <a:prstGeom prst="wedgeRoundRectCallout">
            <a:avLst>
              <a:gd name="adj1" fmla="val 19101"/>
              <a:gd name="adj2" fmla="val 14421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Assuming the memory is already allocated!</a:t>
            </a:r>
          </a:p>
          <a:p>
            <a:pPr algn="ctr"/>
            <a:r>
              <a:rPr lang="en-US" dirty="0" smtClean="0"/>
              <a:t>(pointers do not allocate by themselves)</a:t>
            </a:r>
            <a:endParaRPr lang="en-US" dirty="0"/>
          </a:p>
        </p:txBody>
      </p:sp>
      <p:sp>
        <p:nvSpPr>
          <p:cNvPr id="24" name="Rounded Rectangular Callout 23"/>
          <p:cNvSpPr/>
          <p:nvPr/>
        </p:nvSpPr>
        <p:spPr>
          <a:xfrm>
            <a:off x="3718247" y="4424495"/>
            <a:ext cx="5050903" cy="828469"/>
          </a:xfrm>
          <a:prstGeom prst="wedgeRoundRectCallout">
            <a:avLst>
              <a:gd name="adj1" fmla="val -56139"/>
              <a:gd name="adj2" fmla="val -2265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Combined memory allocation (42 </a:t>
            </a:r>
            <a:r>
              <a:rPr lang="en-US" dirty="0" err="1" smtClean="0"/>
              <a:t>ints</a:t>
            </a:r>
            <a:r>
              <a:rPr lang="en-US" dirty="0" smtClean="0"/>
              <a:t> in a block) and pointer creation 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 smtClean="0"/>
              <a:t> is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5" name="Rounded Rectangular Callout 24"/>
          <p:cNvSpPr/>
          <p:nvPr/>
        </p:nvSpPr>
        <p:spPr>
          <a:xfrm>
            <a:off x="5109805" y="5384831"/>
            <a:ext cx="3860067" cy="952579"/>
          </a:xfrm>
          <a:prstGeom prst="wedgeRoundRectCallout">
            <a:avLst>
              <a:gd name="adj1" fmla="val -58473"/>
              <a:gd name="adj2" fmla="val -1190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Always use brackets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 smtClean="0"/>
              <a:t> when working with array, always use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smtClean="0"/>
              <a:t> when dereferencing pointer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7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07407E-6 L 0.09497 -0.0002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4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22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Strings in C</a:t>
            </a:r>
          </a:p>
          <a:p>
            <a:pPr lvl="1"/>
            <a:r>
              <a:rPr lang="en-US" dirty="0"/>
              <a:t>Array of chars, terminated by </a:t>
            </a:r>
            <a:r>
              <a:rPr lang="en-US" dirty="0" smtClean="0"/>
              <a:t>0 (zero char)</a:t>
            </a:r>
            <a:endParaRPr lang="en-US" dirty="0"/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char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"Arduino Uno";</a:t>
            </a:r>
          </a:p>
          <a:p>
            <a:pPr marL="344487" lvl="1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4487" lvl="1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4487" lvl="1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4487" lvl="1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4487" lvl="1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char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344487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344487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 ++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344487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344487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19. 5. 2021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4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Pointers, Arrays, and Strings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827742" y="2715237"/>
            <a:ext cx="7104660" cy="1045634"/>
            <a:chOff x="557073" y="3787522"/>
            <a:chExt cx="7104660" cy="1045634"/>
          </a:xfrm>
        </p:grpSpPr>
        <p:grpSp>
          <p:nvGrpSpPr>
            <p:cNvPr id="8" name="Group 7"/>
            <p:cNvGrpSpPr/>
            <p:nvPr/>
          </p:nvGrpSpPr>
          <p:grpSpPr>
            <a:xfrm>
              <a:off x="1619672" y="4365104"/>
              <a:ext cx="6042061" cy="468052"/>
              <a:chOff x="997478" y="3789040"/>
              <a:chExt cx="6042061" cy="468052"/>
            </a:xfrm>
          </p:grpSpPr>
          <p:sp>
            <p:nvSpPr>
              <p:cNvPr id="12" name="Rectangle 11"/>
              <p:cNvSpPr/>
              <p:nvPr/>
            </p:nvSpPr>
            <p:spPr bwMode="auto">
              <a:xfrm>
                <a:off x="997478" y="3789040"/>
                <a:ext cx="504056" cy="46805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urier New" panose="02070309020205020404" pitchFamily="49" charset="0"/>
                    <a:cs typeface="Courier New" panose="02070309020205020404" pitchFamily="49" charset="0"/>
                  </a:rPr>
                  <a:t>A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1501008" y="3789040"/>
                <a:ext cx="504056" cy="46805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r</a:t>
                </a:r>
                <a:endPara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 bwMode="auto">
              <a:xfrm>
                <a:off x="2005064" y="3789040"/>
                <a:ext cx="504056" cy="46805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d</a:t>
                </a:r>
                <a:endPara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2508594" y="3789040"/>
                <a:ext cx="504056" cy="46805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u</a:t>
                </a:r>
                <a:endPara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3012650" y="3789040"/>
                <a:ext cx="504056" cy="46805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i</a:t>
                </a:r>
                <a:endPara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3516180" y="3789040"/>
                <a:ext cx="504056" cy="46805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n</a:t>
                </a:r>
                <a:endPara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4020236" y="3789040"/>
                <a:ext cx="504056" cy="46805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o</a:t>
                </a:r>
                <a:endPara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4523766" y="3789040"/>
                <a:ext cx="504056" cy="46805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5027131" y="3789040"/>
                <a:ext cx="504056" cy="46805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urier New" panose="02070309020205020404" pitchFamily="49" charset="0"/>
                    <a:cs typeface="Courier New" panose="02070309020205020404" pitchFamily="49" charset="0"/>
                  </a:rPr>
                  <a:t>U</a:t>
                </a: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5529970" y="3789040"/>
                <a:ext cx="504056" cy="46805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n</a:t>
                </a:r>
                <a:endPara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6031427" y="3789040"/>
                <a:ext cx="504056" cy="46805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o</a:t>
                </a:r>
                <a:endPara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6535483" y="3789040"/>
                <a:ext cx="504056" cy="46805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b="1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\0</a:t>
                </a:r>
                <a:endPara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557073" y="3787522"/>
              <a:ext cx="1078542" cy="551914"/>
              <a:chOff x="5437674" y="2944447"/>
              <a:chExt cx="1078542" cy="551914"/>
            </a:xfrm>
          </p:grpSpPr>
          <p:sp>
            <p:nvSpPr>
              <p:cNvPr id="10" name="Freeform 9"/>
              <p:cNvSpPr/>
              <p:nvPr/>
            </p:nvSpPr>
            <p:spPr bwMode="auto">
              <a:xfrm>
                <a:off x="6217841" y="3131198"/>
                <a:ext cx="298375" cy="365163"/>
              </a:xfrm>
              <a:custGeom>
                <a:avLst/>
                <a:gdLst>
                  <a:gd name="connsiteX0" fmla="*/ 0 w 140677"/>
                  <a:gd name="connsiteY0" fmla="*/ 0 h 175846"/>
                  <a:gd name="connsiteX1" fmla="*/ 140677 w 140677"/>
                  <a:gd name="connsiteY1" fmla="*/ 175846 h 175846"/>
                  <a:gd name="connsiteX0" fmla="*/ 0 w 140677"/>
                  <a:gd name="connsiteY0" fmla="*/ 0 h 175846"/>
                  <a:gd name="connsiteX1" fmla="*/ 140677 w 140677"/>
                  <a:gd name="connsiteY1" fmla="*/ 175846 h 175846"/>
                  <a:gd name="connsiteX0" fmla="*/ 0 w 140677"/>
                  <a:gd name="connsiteY0" fmla="*/ 0 h 175846"/>
                  <a:gd name="connsiteX1" fmla="*/ 140677 w 140677"/>
                  <a:gd name="connsiteY1" fmla="*/ 175846 h 1758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0677" h="175846">
                    <a:moveTo>
                      <a:pt x="0" y="0"/>
                    </a:moveTo>
                    <a:cubicBezTo>
                      <a:pt x="83738" y="9272"/>
                      <a:pt x="134314" y="39715"/>
                      <a:pt x="140677" y="175846"/>
                    </a:cubicBezTo>
                  </a:path>
                </a:pathLst>
              </a:custGeom>
              <a:noFill/>
              <a:ln w="25400" cap="rnd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5437674" y="2944447"/>
                <a:ext cx="7905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cs-CZ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*</a:t>
                </a:r>
                <a:r>
                  <a:rPr lang="en-US" b="1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str</a:t>
                </a: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</p:grpSp>
      <p:sp>
        <p:nvSpPr>
          <p:cNvPr id="24" name="Rounded Rectangular Callout 23"/>
          <p:cNvSpPr/>
          <p:nvPr/>
        </p:nvSpPr>
        <p:spPr>
          <a:xfrm>
            <a:off x="4784109" y="4548917"/>
            <a:ext cx="3885846" cy="648389"/>
          </a:xfrm>
          <a:prstGeom prst="wedgeRoundRectCallout">
            <a:avLst>
              <a:gd name="adj1" fmla="val -69692"/>
              <a:gd name="adj2" fmla="val -5726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does this function do</a:t>
            </a: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25" name="Rounded Rectangular Callout 24"/>
          <p:cNvSpPr/>
          <p:nvPr/>
        </p:nvSpPr>
        <p:spPr>
          <a:xfrm>
            <a:off x="4913099" y="2755155"/>
            <a:ext cx="3885846" cy="351973"/>
          </a:xfrm>
          <a:prstGeom prst="wedgeRoundRectCallout">
            <a:avLst>
              <a:gd name="adj1" fmla="val 22107"/>
              <a:gd name="adj2" fmla="val 11606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\0"</a:t>
            </a:r>
            <a:r>
              <a:rPr lang="en-US" dirty="0" smtClean="0"/>
              <a:t> is added automatically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1224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Pitfalls</a:t>
            </a:r>
          </a:p>
          <a:p>
            <a:pPr lvl="1"/>
            <a:r>
              <a:rPr lang="en-US" dirty="0" smtClean="0"/>
              <a:t>Uninitialized pointers</a:t>
            </a:r>
          </a:p>
          <a:p>
            <a:pPr marL="630936" lvl="2" indent="0">
              <a:buNone/>
            </a:pP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*p;</a:t>
            </a:r>
          </a:p>
          <a:p>
            <a:pPr lvl="2"/>
            <a:endParaRPr lang="en-US" sz="1400" dirty="0"/>
          </a:p>
          <a:p>
            <a:pPr lvl="1"/>
            <a:r>
              <a:rPr lang="en-US" dirty="0" smtClean="0"/>
              <a:t>Reaching beyond arrays</a:t>
            </a:r>
          </a:p>
          <a:p>
            <a:pPr marL="630936" lvl="2" indent="0">
              <a:buNone/>
            </a:pP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[5];</a:t>
            </a:r>
          </a:p>
          <a:p>
            <a:pPr marL="630936" lvl="2" indent="0">
              <a:buNone/>
            </a:pP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*p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+ 5;</a:t>
            </a:r>
          </a:p>
          <a:p>
            <a:pPr marL="630936" lvl="2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*p = 42;</a:t>
            </a:r>
          </a:p>
          <a:p>
            <a:pPr lvl="2"/>
            <a:endParaRPr lang="en-US" sz="1400" dirty="0"/>
          </a:p>
          <a:p>
            <a:pPr lvl="1"/>
            <a:r>
              <a:rPr lang="en-US" dirty="0" smtClean="0"/>
              <a:t>Strings in fix-sized buffers (like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[32]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Possible, but dangerous (</a:t>
            </a:r>
            <a:r>
              <a:rPr lang="en-US" b="1" dirty="0" smtClean="0">
                <a:solidFill>
                  <a:srgbClr val="FF0000"/>
                </a:solidFill>
              </a:rPr>
              <a:t>must not overflow!!!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Do not forget to allocate space for trailing zero!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19. 5. 2021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5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Pointers, Arrays, and Strings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2699792" y="2367070"/>
            <a:ext cx="5302542" cy="504056"/>
          </a:xfrm>
          <a:prstGeom prst="wedgeRoundRectCallout">
            <a:avLst>
              <a:gd name="adj1" fmla="val -57314"/>
              <a:gd name="adj2" fmla="val -1597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May hold </a:t>
            </a:r>
            <a:r>
              <a:rPr lang="en-US" b="1" dirty="0" smtClean="0"/>
              <a:t>random</a:t>
            </a:r>
            <a:r>
              <a:rPr lang="en-US" dirty="0" smtClean="0"/>
              <a:t> address – </a:t>
            </a:r>
            <a:r>
              <a:rPr lang="en-US" b="1" dirty="0" smtClean="0">
                <a:solidFill>
                  <a:srgbClr val="FF0000"/>
                </a:solidFill>
              </a:rPr>
              <a:t>always initialize!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067943" y="3323480"/>
            <a:ext cx="4618857" cy="1183523"/>
          </a:xfrm>
          <a:prstGeom prst="wedgeRoundRectCallout">
            <a:avLst>
              <a:gd name="adj1" fmla="val -82767"/>
              <a:gd name="adj2" fmla="val 2902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Huge mistake! </a:t>
            </a:r>
            <a:r>
              <a:rPr lang="en-US" dirty="0" smtClean="0"/>
              <a:t>Writing data right after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 smtClean="0"/>
              <a:t> array (where possibly some other variable is, but who knows?)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running text message on </a:t>
            </a:r>
            <a:r>
              <a:rPr lang="en-US" dirty="0" smtClean="0"/>
              <a:t>LCD</a:t>
            </a:r>
          </a:p>
          <a:p>
            <a:pPr lvl="1"/>
            <a:r>
              <a:rPr lang="en-US" dirty="0" smtClean="0"/>
              <a:t>Download prepared starter pack and open it</a:t>
            </a:r>
            <a:endParaRPr lang="en-US" dirty="0"/>
          </a:p>
          <a:p>
            <a:pPr lvl="1"/>
            <a:r>
              <a:rPr lang="en-US" dirty="0"/>
              <a:t>Message </a:t>
            </a:r>
            <a:r>
              <a:rPr lang="en-US" dirty="0" smtClean="0"/>
              <a:t>is sent over via serial link</a:t>
            </a:r>
          </a:p>
          <a:p>
            <a:pPr lvl="2"/>
            <a:r>
              <a:rPr lang="en-US" dirty="0"/>
              <a:t>Use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SerialInputHandler</a:t>
            </a:r>
            <a:r>
              <a:rPr lang="en-US" dirty="0" smtClean="0"/>
              <a:t> class</a:t>
            </a:r>
            <a:endParaRPr lang="en-US" dirty="0"/>
          </a:p>
          <a:p>
            <a:pPr lvl="1"/>
            <a:r>
              <a:rPr lang="en-US" dirty="0" smtClean="0"/>
              <a:t>Display multiplex works like in the last assignment</a:t>
            </a:r>
            <a:endParaRPr lang="en-US" dirty="0"/>
          </a:p>
          <a:p>
            <a:pPr lvl="1"/>
            <a:r>
              <a:rPr lang="en-US" dirty="0"/>
              <a:t>Text scrolls (4 chars are visible at a time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Advance position every 300ms</a:t>
            </a:r>
            <a:endParaRPr lang="en-US" dirty="0"/>
          </a:p>
          <a:p>
            <a:pPr lvl="2"/>
            <a:r>
              <a:rPr lang="en-US" dirty="0"/>
              <a:t>Loop the scrolling (once its gone, start over again)</a:t>
            </a:r>
          </a:p>
          <a:p>
            <a:pPr lvl="1"/>
            <a:r>
              <a:rPr lang="en-US" dirty="0" smtClean="0"/>
              <a:t>Use pointers in your </a:t>
            </a:r>
            <a:r>
              <a:rPr lang="en-US" dirty="0" smtClean="0"/>
              <a:t>code !!!</a:t>
            </a: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19. 5. 2021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6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436096" y="775920"/>
            <a:ext cx="2849763" cy="505081"/>
          </a:xfrm>
          <a:prstGeom prst="wedgeRoundRectCallout">
            <a:avLst>
              <a:gd name="adj1" fmla="val -32000"/>
              <a:gd name="adj2" fmla="val 9638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Final task In </a:t>
            </a:r>
            <a:r>
              <a:rPr lang="en-US" dirty="0" err="1" smtClean="0"/>
              <a:t>ReCodEx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115616" y="5445224"/>
            <a:ext cx="7047574" cy="468052"/>
            <a:chOff x="899592" y="4293096"/>
            <a:chExt cx="7047574" cy="468052"/>
          </a:xfrm>
        </p:grpSpPr>
        <p:sp>
          <p:nvSpPr>
            <p:cNvPr id="9" name="Rectangle 8"/>
            <p:cNvSpPr/>
            <p:nvPr/>
          </p:nvSpPr>
          <p:spPr bwMode="auto">
            <a:xfrm>
              <a:off x="899592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H</a:t>
              </a: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403122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907178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p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410708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p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914764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o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418294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922350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err="1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</a:t>
              </a: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425880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s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929245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432084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g</a:t>
              </a: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933541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r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6437597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6939054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</a:t>
              </a:r>
              <a:endPara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443110" y="4293096"/>
              <a:ext cx="504056" cy="468052"/>
            </a:xfrm>
            <a:prstGeom prst="rect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rPr>
                <a:t>t</a:t>
              </a:r>
            </a:p>
          </p:txBody>
        </p:sp>
      </p:grpSp>
      <p:sp>
        <p:nvSpPr>
          <p:cNvPr id="23" name="Rounded Rectangle 22"/>
          <p:cNvSpPr/>
          <p:nvPr/>
        </p:nvSpPr>
        <p:spPr bwMode="auto">
          <a:xfrm>
            <a:off x="-950508" y="5371591"/>
            <a:ext cx="2046044" cy="615318"/>
          </a:xfrm>
          <a:prstGeom prst="round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0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40741E-7 L 0.99219 -0.002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1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19. 5. 2021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by Martin Kruliš (v1.0)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717-4DED-4A38-BDE4-30D0F0A142DB}" type="slidenum">
              <a:rPr lang="cs-CZ" smtClean="0"/>
              <a:t>7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cs-CZ" dirty="0"/>
          </a:p>
        </p:txBody>
      </p:sp>
      <p:pic>
        <p:nvPicPr>
          <p:cNvPr id="7" name="Picture 7" descr="http://www.peirnet.net/moodle/file.php/1/face_question_mark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019" y="1481138"/>
            <a:ext cx="4525962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562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5045</TotalTime>
  <Words>553</Words>
  <Application>Microsoft Office PowerPoint</Application>
  <PresentationFormat>On-screen Show (4:3)</PresentationFormat>
  <Paragraphs>134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Courier New</vt:lpstr>
      <vt:lpstr>Lucida Sans Unicode</vt:lpstr>
      <vt:lpstr>Verdana</vt:lpstr>
      <vt:lpstr>Wingdings 2</vt:lpstr>
      <vt:lpstr>Wingdings 3</vt:lpstr>
      <vt:lpstr>Shluk</vt:lpstr>
      <vt:lpstr>NSWI170: Lab 06 Running Text Messages</vt:lpstr>
      <vt:lpstr>Pointers, Arrays, and Strings</vt:lpstr>
      <vt:lpstr>Pointers, Arrays, and Strings</vt:lpstr>
      <vt:lpstr>Pointers, Arrays, and Strings</vt:lpstr>
      <vt:lpstr>Pointers, Arrays, and Strings</vt:lpstr>
      <vt:lpstr>Task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Beaver</dc:creator>
  <cp:lastModifiedBy>krulis</cp:lastModifiedBy>
  <cp:revision>549</cp:revision>
  <dcterms:created xsi:type="dcterms:W3CDTF">2011-06-05T13:18:40Z</dcterms:created>
  <dcterms:modified xsi:type="dcterms:W3CDTF">2021-05-17T21:14:48Z</dcterms:modified>
</cp:coreProperties>
</file>