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72" r:id="rId3"/>
    <p:sldId id="274" r:id="rId4"/>
    <p:sldId id="275" r:id="rId5"/>
    <p:sldId id="276" r:id="rId6"/>
    <p:sldId id="277" r:id="rId7"/>
    <p:sldId id="278"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206" autoAdjust="0"/>
  </p:normalViewPr>
  <p:slideViewPr>
    <p:cSldViewPr>
      <p:cViewPr varScale="1">
        <p:scale>
          <a:sx n="94" d="100"/>
          <a:sy n="94" d="100"/>
        </p:scale>
        <p:origin x="209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30.04.2021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869DF-6110-41A2-A008-13AD35443CEC}" type="slidenum">
              <a:rPr lang="cs-CZ" smtClean="0"/>
              <a:t>1</a:t>
            </a:fld>
            <a:endParaRPr lang="cs-CZ"/>
          </a:p>
        </p:txBody>
      </p:sp>
    </p:spTree>
    <p:extLst>
      <p:ext uri="{BB962C8B-B14F-4D97-AF65-F5344CB8AC3E}">
        <p14:creationId xmlns:p14="http://schemas.microsoft.com/office/powerpoint/2010/main" val="2915490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completely</a:t>
            </a:r>
            <a:r>
              <a:rPr lang="en-US" baseline="0" dirty="0" smtClean="0"/>
              <a:t> sufficient to change the displayed digit (position 0-3) in every loop without additional timing. Assuming the only other actions handled in loop are button processing</a:t>
            </a:r>
            <a:r>
              <a:rPr lang="cs-CZ" baseline="0" dirty="0" smtClean="0"/>
              <a:t> and </a:t>
            </a:r>
            <a:r>
              <a:rPr lang="en-US" baseline="0" dirty="0" smtClean="0"/>
              <a:t>subsequent state changes (i.e., some loops may be slightly slower than others, but they take approximately the same amount of time on average).</a:t>
            </a:r>
          </a:p>
          <a:p>
            <a:r>
              <a:rPr lang="en-US" baseline="0" dirty="0" smtClean="0"/>
              <a:t>Btw. do not try some “smart” optimizations. For instance, when showing number 1000, one might think that we can display ‘000’ together. However, doing so would require much more sophisticated code if we want to ensure that all digits glow about the same and it is very difficult to get it right (</a:t>
            </a:r>
            <a:r>
              <a:rPr lang="en-US" baseline="0" smtClean="0"/>
              <a:t>especially for the </a:t>
            </a:r>
            <a:r>
              <a:rPr lang="en-US" baseline="0" dirty="0" err="1" smtClean="0"/>
              <a:t>ReCodEx</a:t>
            </a:r>
            <a:r>
              <a:rPr lang="en-US" baseline="0" dirty="0" smtClean="0"/>
              <a:t> assignment).</a:t>
            </a:r>
            <a:endParaRPr lang="en-US" dirty="0"/>
          </a:p>
        </p:txBody>
      </p:sp>
      <p:sp>
        <p:nvSpPr>
          <p:cNvPr id="4" name="Slide Number Placeholder 3"/>
          <p:cNvSpPr>
            <a:spLocks noGrp="1"/>
          </p:cNvSpPr>
          <p:nvPr>
            <p:ph type="sldNum" sz="quarter" idx="10"/>
          </p:nvPr>
        </p:nvSpPr>
        <p:spPr/>
        <p:txBody>
          <a:bodyPr/>
          <a:lstStyle/>
          <a:p>
            <a:fld id="{FEC869DF-6110-41A2-A008-13AD35443CEC}" type="slidenum">
              <a:rPr lang="cs-CZ" smtClean="0"/>
              <a:t>4</a:t>
            </a:fld>
            <a:endParaRPr lang="cs-CZ"/>
          </a:p>
        </p:txBody>
      </p:sp>
    </p:spTree>
    <p:extLst>
      <p:ext uri="{BB962C8B-B14F-4D97-AF65-F5344CB8AC3E}">
        <p14:creationId xmlns:p14="http://schemas.microsoft.com/office/powerpoint/2010/main" val="10404672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r>
              <a:rPr lang="en-US" smtClean="0"/>
              <a:t>5. 5. 2021</a:t>
            </a:r>
            <a:endParaRPr lang="cs-CZ"/>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r>
              <a:rPr lang="cs-CZ" smtClean="0"/>
              <a:t>by Martin Kruliš (v1.0)</a:t>
            </a:r>
            <a:endParaRPr lang="cs-CZ"/>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452BA717-4DED-4A38-BDE4-30D0F0A142D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r>
              <a:rPr lang="en-US" smtClean="0"/>
              <a:t>5. 5. 2021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r>
              <a:rPr lang="en-US" smtClean="0"/>
              <a:t>5. 5. 2021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eaLnBrk="1" latinLnBrk="0" hangingPunct="1"/>
            <a:r>
              <a:rPr lang="cs-CZ" dirty="0" smtClean="0"/>
              <a:t>Kliknutím lze upravit styly předlohy textu.</a:t>
            </a:r>
          </a:p>
          <a:p>
            <a:pPr lvl="1" eaLnBrk="1" latinLnBrk="0" hangingPunct="1"/>
            <a:r>
              <a:rPr lang="cs-CZ" dirty="0" smtClean="0"/>
              <a:t>Druhá úroveň</a:t>
            </a:r>
          </a:p>
          <a:p>
            <a:pPr lvl="2" eaLnBrk="1" latinLnBrk="0" hangingPunct="1"/>
            <a:r>
              <a:rPr lang="cs-CZ" dirty="0" smtClean="0"/>
              <a:t>Třetí úroveň</a:t>
            </a:r>
          </a:p>
          <a:p>
            <a:pPr lvl="3" eaLnBrk="1" latinLnBrk="0" hangingPunct="1"/>
            <a:r>
              <a:rPr lang="cs-CZ" dirty="0" smtClean="0"/>
              <a:t>Čtvrtá úroveň</a:t>
            </a:r>
          </a:p>
          <a:p>
            <a:pPr lvl="4" eaLnBrk="1" latinLnBrk="0" hangingPunct="1"/>
            <a:r>
              <a:rPr lang="cs-CZ" dirty="0" smtClean="0"/>
              <a:t>Pátá úroveň</a:t>
            </a:r>
            <a:endParaRPr kumimoji="0" lang="en-US" dirty="0"/>
          </a:p>
        </p:txBody>
      </p:sp>
      <p:sp>
        <p:nvSpPr>
          <p:cNvPr id="4" name="Zástupný symbol pro datum 3"/>
          <p:cNvSpPr>
            <a:spLocks noGrp="1"/>
          </p:cNvSpPr>
          <p:nvPr>
            <p:ph type="dt" sz="half" idx="10"/>
          </p:nvPr>
        </p:nvSpPr>
        <p:spPr/>
        <p:txBody>
          <a:bodyPr/>
          <a:lstStyle/>
          <a:p>
            <a:r>
              <a:rPr lang="en-US" smtClean="0"/>
              <a:t>5. 5. 2021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
        <p:nvSpPr>
          <p:cNvPr id="7" name="Nadpis 6"/>
          <p:cNvSpPr>
            <a:spLocks noGrp="1"/>
          </p:cNvSpPr>
          <p:nvPr>
            <p:ph type="title"/>
          </p:nvPr>
        </p:nvSpPr>
        <p:spPr/>
        <p:txBody>
          <a:bodyPr rtlCol="0"/>
          <a:lstStyle/>
          <a:p>
            <a:r>
              <a:rPr kumimoji="0" lang="cs-CZ" smtClean="0"/>
              <a:t>Kliknutím lze upravit styl.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r>
              <a:rPr lang="en-US" smtClean="0"/>
              <a:t>5. 5. 2021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a:t>
            </a:fld>
            <a:endParaRPr lang="cs-CZ"/>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r>
              <a:rPr lang="en-US" smtClean="0"/>
              <a:t>5. 5. 2021</a:t>
            </a:r>
            <a:endParaRPr lang="cs-CZ"/>
          </a:p>
        </p:txBody>
      </p:sp>
      <p:sp>
        <p:nvSpPr>
          <p:cNvPr id="6" name="Zástupný symbol pro zápatí 5"/>
          <p:cNvSpPr>
            <a:spLocks noGrp="1"/>
          </p:cNvSpPr>
          <p:nvPr>
            <p:ph type="ftr" sz="quarter" idx="11"/>
          </p:nvPr>
        </p:nvSpPr>
        <p:spPr/>
        <p:txBody>
          <a:bodyPr/>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p>
            <a:fld id="{452BA717-4DED-4A38-BDE4-30D0F0A142DB}" type="slidenum">
              <a:rPr lang="cs-CZ" smtClean="0"/>
              <a:t>‹#›</a:t>
            </a:fld>
            <a:endParaRPr lang="cs-CZ"/>
          </a:p>
        </p:txBody>
      </p:sp>
      <p:sp>
        <p:nvSpPr>
          <p:cNvPr id="8" name="Nadpis 7"/>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r>
              <a:rPr lang="en-US" smtClean="0"/>
              <a:t>5. 5. 2021</a:t>
            </a:r>
            <a:endParaRPr lang="cs-CZ"/>
          </a:p>
        </p:txBody>
      </p:sp>
      <p:sp>
        <p:nvSpPr>
          <p:cNvPr id="8" name="Zástupný symbol pro zápatí 7"/>
          <p:cNvSpPr>
            <a:spLocks noGrp="1"/>
          </p:cNvSpPr>
          <p:nvPr>
            <p:ph type="ftr" sz="quarter" idx="11"/>
          </p:nvPr>
        </p:nvSpPr>
        <p:spPr/>
        <p:txBody>
          <a:bodyPr/>
          <a:lstStyle/>
          <a:p>
            <a:r>
              <a:rPr lang="cs-CZ" smtClean="0"/>
              <a:t>by Martin Kruliš (v1.0)</a:t>
            </a:r>
            <a:endParaRPr lang="cs-CZ"/>
          </a:p>
        </p:txBody>
      </p:sp>
      <p:sp>
        <p:nvSpPr>
          <p:cNvPr id="9" name="Zástupný symbol pro číslo snímku 8"/>
          <p:cNvSpPr>
            <a:spLocks noGrp="1"/>
          </p:cNvSpPr>
          <p:nvPr>
            <p:ph type="sldNum" sz="quarter" idx="12"/>
          </p:nvPr>
        </p:nvSpPr>
        <p:spPr/>
        <p:txBody>
          <a:bodyPr/>
          <a:lstStyle/>
          <a:p>
            <a:fld id="{452BA717-4DED-4A38-BDE4-30D0F0A142D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5. 5. 2021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a:t>
            </a:fld>
            <a:endParaRPr lang="cs-CZ"/>
          </a:p>
        </p:txBody>
      </p:sp>
      <p:sp>
        <p:nvSpPr>
          <p:cNvPr id="6" name="Nadpis 5"/>
          <p:cNvSpPr>
            <a:spLocks noGrp="1"/>
          </p:cNvSpPr>
          <p:nvPr>
            <p:ph type="title"/>
          </p:nvPr>
        </p:nvSpPr>
        <p:spPr/>
        <p:txBody>
          <a:bodyPr rtlCol="0"/>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r>
              <a:rPr lang="en-US" smtClean="0"/>
              <a:t>5. 5. 2021</a:t>
            </a:r>
            <a:endParaRPr lang="cs-CZ"/>
          </a:p>
        </p:txBody>
      </p:sp>
      <p:sp>
        <p:nvSpPr>
          <p:cNvPr id="3" name="Zástupný symbol pro zápatí 2"/>
          <p:cNvSpPr>
            <a:spLocks noGrp="1"/>
          </p:cNvSpPr>
          <p:nvPr>
            <p:ph type="ftr" sz="quarter" idx="11"/>
          </p:nvPr>
        </p:nvSpPr>
        <p:spPr/>
        <p:txBody>
          <a:bodyPr/>
          <a:lstStyle/>
          <a:p>
            <a:r>
              <a:rPr lang="cs-CZ" smtClean="0"/>
              <a:t>by Martin Kruliš (v1.0)</a:t>
            </a:r>
            <a:endParaRPr lang="cs-CZ"/>
          </a:p>
        </p:txBody>
      </p:sp>
      <p:sp>
        <p:nvSpPr>
          <p:cNvPr id="4" name="Zástupný symbol pro číslo snímku 3"/>
          <p:cNvSpPr>
            <a:spLocks noGrp="1"/>
          </p:cNvSpPr>
          <p:nvPr>
            <p:ph type="sldNum" sz="quarter" idx="12"/>
          </p:nvPr>
        </p:nvSpPr>
        <p:spPr/>
        <p:txBody>
          <a:bodyPr/>
          <a:lstStyle/>
          <a:p>
            <a:fld id="{452BA717-4DED-4A38-BDE4-30D0F0A142D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p>
            <a:r>
              <a:rPr lang="en-US" smtClean="0"/>
              <a:t>5. 5. 2021</a:t>
            </a:r>
            <a:endParaRPr lang="cs-CZ"/>
          </a:p>
        </p:txBody>
      </p:sp>
      <p:sp>
        <p:nvSpPr>
          <p:cNvPr id="6" name="Zástupný symbol pro zápatí 5"/>
          <p:cNvSpPr>
            <a:spLocks noGrp="1"/>
          </p:cNvSpPr>
          <p:nvPr>
            <p:ph type="ftr" sz="quarter" idx="11"/>
          </p:nvPr>
        </p:nvSpPr>
        <p:spPr/>
        <p:txBody>
          <a:bodyPr/>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p>
            <a:fld id="{452BA717-4DED-4A38-BDE4-30D0F0A142DB}"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r>
              <a:rPr lang="en-US" smtClean="0"/>
              <a:t>5. 5. 2021</a:t>
            </a:r>
            <a:endParaRPr lang="cs-CZ"/>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cs-CZ" smtClean="0"/>
              <a:t>by Martin Kruliš (v1.0)</a:t>
            </a:r>
            <a:endParaRPr lang="cs-CZ"/>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452BA717-4DED-4A38-BDE4-30D0F0A142DB}" type="slidenum">
              <a:rPr lang="cs-CZ" smtClean="0"/>
              <a:t>‹#›</a:t>
            </a:fld>
            <a:endParaRPr lang="cs-CZ"/>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smtClean="0"/>
              <a:t>5. 5. 2021</a:t>
            </a:r>
            <a:endParaRPr lang="cs-CZ"/>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cs-CZ" smtClean="0"/>
              <a:t>by Martin Kruliš (v1.0)</a:t>
            </a:r>
            <a:endParaRPr lang="cs-CZ"/>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2BA717-4DED-4A38-BDE4-30D0F0A142DB}"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NSWI170: Lab 05</a:t>
            </a:r>
            <a:br>
              <a:rPr lang="en-US" dirty="0" smtClean="0"/>
            </a:br>
            <a:r>
              <a:rPr lang="en-US" dirty="0" smtClean="0"/>
              <a:t>Display Multiplexing</a:t>
            </a:r>
            <a:endParaRPr lang="cs-CZ" dirty="0"/>
          </a:p>
        </p:txBody>
      </p:sp>
      <p:sp>
        <p:nvSpPr>
          <p:cNvPr id="3" name="Podnadpis 2"/>
          <p:cNvSpPr>
            <a:spLocks noGrp="1"/>
          </p:cNvSpPr>
          <p:nvPr>
            <p:ph type="subTitle" idx="1"/>
          </p:nvPr>
        </p:nvSpPr>
        <p:spPr/>
        <p:txBody>
          <a:bodyPr/>
          <a:lstStyle/>
          <a:p>
            <a:r>
              <a:rPr lang="en-US" dirty="0" smtClean="0"/>
              <a:t>Martin </a:t>
            </a:r>
            <a:r>
              <a:rPr lang="en-US" dirty="0" err="1" smtClean="0"/>
              <a:t>Kruli</a:t>
            </a:r>
            <a:r>
              <a:rPr lang="cs-CZ" dirty="0" smtClean="0"/>
              <a:t>š</a:t>
            </a:r>
            <a:endParaRPr lang="cs-CZ" dirty="0"/>
          </a:p>
        </p:txBody>
      </p:sp>
      <p:sp>
        <p:nvSpPr>
          <p:cNvPr id="4" name="Zástupný symbol pro datum 3"/>
          <p:cNvSpPr>
            <a:spLocks noGrp="1"/>
          </p:cNvSpPr>
          <p:nvPr>
            <p:ph type="dt" sz="half" idx="10"/>
          </p:nvPr>
        </p:nvSpPr>
        <p:spPr/>
        <p:txBody>
          <a:bodyPr/>
          <a:lstStyle/>
          <a:p>
            <a:r>
              <a:rPr lang="en-US" smtClean="0"/>
              <a:t>5. 5. 2021</a:t>
            </a:r>
            <a:endParaRPr lang="cs-CZ"/>
          </a:p>
        </p:txBody>
      </p:sp>
      <p:sp>
        <p:nvSpPr>
          <p:cNvPr id="5" name="Zástupný symbol pro zápatí 4"/>
          <p:cNvSpPr>
            <a:spLocks noGrp="1"/>
          </p:cNvSpPr>
          <p:nvPr>
            <p:ph type="ftr" sz="quarter" idx="11"/>
          </p:nvPr>
        </p:nvSpPr>
        <p:spPr/>
        <p:txBody>
          <a:bodyPr/>
          <a:lstStyle/>
          <a:p>
            <a:r>
              <a:rPr lang="cs-CZ" smtClean="0"/>
              <a:t>by Martin Kruliš (v1.0)</a:t>
            </a:r>
            <a:endParaRPr lang="cs-CZ"/>
          </a:p>
        </p:txBody>
      </p:sp>
      <p:sp>
        <p:nvSpPr>
          <p:cNvPr id="6" name="Zástupný symbol pro číslo snímku 5"/>
          <p:cNvSpPr>
            <a:spLocks noGrp="1"/>
          </p:cNvSpPr>
          <p:nvPr>
            <p:ph type="sldNum" sz="quarter" idx="12"/>
          </p:nvPr>
        </p:nvSpPr>
        <p:spPr/>
        <p:txBody>
          <a:bodyPr/>
          <a:lstStyle/>
          <a:p>
            <a:fld id="{452BA717-4DED-4A38-BDE4-30D0F0A142DB}" type="slidenum">
              <a:rPr lang="cs-CZ" smtClean="0"/>
              <a:t>1</a:t>
            </a:fld>
            <a:endParaRPr lang="cs-CZ"/>
          </a:p>
        </p:txBody>
      </p:sp>
    </p:spTree>
    <p:extLst>
      <p:ext uri="{BB962C8B-B14F-4D97-AF65-F5344CB8AC3E}">
        <p14:creationId xmlns:p14="http://schemas.microsoft.com/office/powerpoint/2010/main" val="1041894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435280" cy="4525963"/>
          </a:xfrm>
        </p:spPr>
        <p:txBody>
          <a:bodyPr>
            <a:normAutofit/>
          </a:bodyPr>
          <a:lstStyle/>
          <a:p>
            <a:r>
              <a:rPr lang="en-US" dirty="0" smtClean="0"/>
              <a:t>Take your code from Labs #4</a:t>
            </a:r>
          </a:p>
          <a:p>
            <a:pPr lvl="1"/>
            <a:r>
              <a:rPr lang="en-US" dirty="0" smtClean="0"/>
              <a:t>Counter works from 0-9999</a:t>
            </a:r>
          </a:p>
          <a:p>
            <a:pPr lvl="2"/>
            <a:r>
              <a:rPr lang="en-US" dirty="0" smtClean="0"/>
              <a:t>Only one digit is displayed at a time</a:t>
            </a:r>
          </a:p>
          <a:p>
            <a:pPr lvl="1"/>
            <a:r>
              <a:rPr lang="en-US" dirty="0" smtClean="0"/>
              <a:t>Button 1/2 increments/decrements the counter</a:t>
            </a:r>
          </a:p>
          <a:p>
            <a:pPr lvl="2"/>
            <a:r>
              <a:rPr lang="en-US" dirty="0"/>
              <a:t>A</a:t>
            </a:r>
            <a:r>
              <a:rPr lang="en-US" dirty="0" smtClean="0"/>
              <a:t>t displayed position</a:t>
            </a:r>
          </a:p>
          <a:p>
            <a:pPr lvl="1"/>
            <a:r>
              <a:rPr lang="en-US" dirty="0" smtClean="0"/>
              <a:t>Button 3 changes the visible digit</a:t>
            </a:r>
          </a:p>
        </p:txBody>
      </p:sp>
      <p:sp>
        <p:nvSpPr>
          <p:cNvPr id="3" name="Date Placeholder 2"/>
          <p:cNvSpPr>
            <a:spLocks noGrp="1"/>
          </p:cNvSpPr>
          <p:nvPr>
            <p:ph type="dt" sz="half" idx="10"/>
          </p:nvPr>
        </p:nvSpPr>
        <p:spPr/>
        <p:txBody>
          <a:bodyPr/>
          <a:lstStyle/>
          <a:p>
            <a:r>
              <a:rPr lang="en-US" smtClean="0"/>
              <a:t>5. 5. 2021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2</a:t>
            </a:fld>
            <a:endParaRPr lang="cs-CZ"/>
          </a:p>
        </p:txBody>
      </p:sp>
      <p:sp>
        <p:nvSpPr>
          <p:cNvPr id="6" name="Title 5"/>
          <p:cNvSpPr>
            <a:spLocks noGrp="1"/>
          </p:cNvSpPr>
          <p:nvPr>
            <p:ph type="title"/>
          </p:nvPr>
        </p:nvSpPr>
        <p:spPr/>
        <p:txBody>
          <a:bodyPr/>
          <a:lstStyle/>
          <a:p>
            <a:r>
              <a:rPr lang="en-US" dirty="0" smtClean="0"/>
              <a:t>Initial State</a:t>
            </a:r>
            <a:endParaRPr lang="en-US" dirty="0"/>
          </a:p>
        </p:txBody>
      </p:sp>
    </p:spTree>
    <p:extLst>
      <p:ext uri="{BB962C8B-B14F-4D97-AF65-F5344CB8AC3E}">
        <p14:creationId xmlns:p14="http://schemas.microsoft.com/office/powerpoint/2010/main" val="2833923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525963"/>
          </a:xfrm>
        </p:spPr>
        <p:txBody>
          <a:bodyPr>
            <a:normAutofit/>
          </a:bodyPr>
          <a:lstStyle/>
          <a:p>
            <a:r>
              <a:rPr lang="en-US" dirty="0" smtClean="0"/>
              <a:t>Task 1: Naïve approach</a:t>
            </a:r>
          </a:p>
          <a:p>
            <a:pPr lvl="1"/>
            <a:r>
              <a:rPr lang="en-US" dirty="0" smtClean="0"/>
              <a:t>Remove the functionality of button 3</a:t>
            </a:r>
          </a:p>
          <a:p>
            <a:pPr lvl="2"/>
            <a:r>
              <a:rPr lang="en-US" dirty="0" smtClean="0"/>
              <a:t>And button 1 and 2 will always do only +1/-1</a:t>
            </a:r>
          </a:p>
          <a:p>
            <a:pPr lvl="1"/>
            <a:r>
              <a:rPr lang="en-US" dirty="0" smtClean="0"/>
              <a:t>Display all 4 digits in every loop</a:t>
            </a:r>
          </a:p>
          <a:p>
            <a:pPr lvl="2"/>
            <a:r>
              <a:rPr lang="en-US" dirty="0" smtClean="0"/>
              <a:t>One by one in a sequence</a:t>
            </a:r>
          </a:p>
          <a:p>
            <a:pPr lvl="3"/>
            <a:endParaRPr lang="en-US" dirty="0"/>
          </a:p>
          <a:p>
            <a:r>
              <a:rPr lang="en-US" dirty="0" smtClean="0"/>
              <a:t>Observation:</a:t>
            </a:r>
          </a:p>
          <a:p>
            <a:pPr lvl="1"/>
            <a:r>
              <a:rPr lang="en-US" dirty="0" smtClean="0"/>
              <a:t>Do you see any anomaly in the behavior of the LEDs?</a:t>
            </a:r>
          </a:p>
          <a:p>
            <a:pPr lvl="1"/>
            <a:r>
              <a:rPr lang="en-US" dirty="0" smtClean="0"/>
              <a:t>If not, try to </a:t>
            </a:r>
            <a:r>
              <a:rPr lang="cs-CZ" dirty="0" err="1" smtClean="0"/>
              <a:t>put</a:t>
            </a:r>
            <a:r>
              <a:rPr lang="en-US" dirty="0" smtClean="0"/>
              <a:t> </a:t>
            </a:r>
            <a:r>
              <a:rPr lang="en-US" b="1" dirty="0" smtClean="0">
                <a:latin typeface="Courier New" panose="02070309020205020404" pitchFamily="49" charset="0"/>
                <a:cs typeface="Courier New" panose="02070309020205020404" pitchFamily="49" charset="0"/>
              </a:rPr>
              <a:t>delay(2)</a:t>
            </a:r>
            <a:r>
              <a:rPr lang="en-US" dirty="0" smtClean="0"/>
              <a:t> at the end of </a:t>
            </a:r>
            <a:r>
              <a:rPr lang="en-US" b="1" dirty="0" smtClean="0">
                <a:latin typeface="Courier New" panose="02070309020205020404" pitchFamily="49" charset="0"/>
                <a:cs typeface="Courier New" panose="02070309020205020404" pitchFamily="49" charset="0"/>
              </a:rPr>
              <a:t>loop()</a:t>
            </a:r>
            <a:endParaRPr lang="en-US" dirty="0"/>
          </a:p>
          <a:p>
            <a:pPr lvl="1"/>
            <a:r>
              <a:rPr lang="en-US" dirty="0" smtClean="0"/>
              <a:t>Yes, one of the digits (the one being displayed last) is actually brighter (since it lingers longer)</a:t>
            </a:r>
            <a:endParaRPr lang="en-US" dirty="0"/>
          </a:p>
        </p:txBody>
      </p:sp>
      <p:sp>
        <p:nvSpPr>
          <p:cNvPr id="3" name="Date Placeholder 2"/>
          <p:cNvSpPr>
            <a:spLocks noGrp="1"/>
          </p:cNvSpPr>
          <p:nvPr>
            <p:ph type="dt" sz="half" idx="10"/>
          </p:nvPr>
        </p:nvSpPr>
        <p:spPr/>
        <p:txBody>
          <a:bodyPr/>
          <a:lstStyle/>
          <a:p>
            <a:r>
              <a:rPr lang="en-US" smtClean="0"/>
              <a:t>5. 5. 2021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3</a:t>
            </a:fld>
            <a:endParaRPr lang="cs-CZ"/>
          </a:p>
        </p:txBody>
      </p:sp>
      <p:sp>
        <p:nvSpPr>
          <p:cNvPr id="6" name="Title 5"/>
          <p:cNvSpPr>
            <a:spLocks noGrp="1"/>
          </p:cNvSpPr>
          <p:nvPr>
            <p:ph type="title"/>
          </p:nvPr>
        </p:nvSpPr>
        <p:spPr/>
        <p:txBody>
          <a:bodyPr/>
          <a:lstStyle/>
          <a:p>
            <a:r>
              <a:rPr lang="en-US" dirty="0" smtClean="0"/>
              <a:t>Displaying all 4 digits</a:t>
            </a:r>
            <a:endParaRPr lang="en-US" dirty="0"/>
          </a:p>
        </p:txBody>
      </p:sp>
    </p:spTree>
    <p:extLst>
      <p:ext uri="{BB962C8B-B14F-4D97-AF65-F5344CB8AC3E}">
        <p14:creationId xmlns:p14="http://schemas.microsoft.com/office/powerpoint/2010/main" val="275917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500"/>
                                        <p:tgtEl>
                                          <p:spTgt spid="2">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fade">
                                      <p:cBhvr>
                                        <p:cTn id="10" dur="500"/>
                                        <p:tgtEl>
                                          <p:spTgt spid="2">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animEffect transition="in" filter="fade">
                                      <p:cBhvr>
                                        <p:cTn id="13" dur="500"/>
                                        <p:tgtEl>
                                          <p:spTgt spid="2">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xEl>
                                              <p:pRg st="9" end="9"/>
                                            </p:txEl>
                                          </p:spTgt>
                                        </p:tgtEl>
                                        <p:attrNameLst>
                                          <p:attrName>style.visibility</p:attrName>
                                        </p:attrNameLst>
                                      </p:cBhvr>
                                      <p:to>
                                        <p:strVal val="visible"/>
                                      </p:to>
                                    </p:set>
                                    <p:animEffect transition="in" filter="fade">
                                      <p:cBhvr>
                                        <p:cTn id="18"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525963"/>
          </a:xfrm>
        </p:spPr>
        <p:txBody>
          <a:bodyPr>
            <a:normAutofit/>
          </a:bodyPr>
          <a:lstStyle/>
          <a:p>
            <a:r>
              <a:rPr lang="en-US" dirty="0" smtClean="0"/>
              <a:t>Task 2: Equalizing brightness</a:t>
            </a:r>
          </a:p>
          <a:p>
            <a:pPr lvl="1"/>
            <a:r>
              <a:rPr lang="en-US" dirty="0" smtClean="0"/>
              <a:t>Display one digit at a time in each loop</a:t>
            </a:r>
          </a:p>
          <a:p>
            <a:pPr lvl="2"/>
            <a:r>
              <a:rPr lang="en-US" dirty="0" smtClean="0"/>
              <a:t>Loop over the digits evenly</a:t>
            </a:r>
          </a:p>
          <a:p>
            <a:pPr lvl="2"/>
            <a:r>
              <a:rPr lang="en-US" dirty="0" smtClean="0"/>
              <a:t>Make sure each loop takes the same amount of time</a:t>
            </a:r>
            <a:br>
              <a:rPr lang="en-US" dirty="0" smtClean="0"/>
            </a:br>
            <a:r>
              <a:rPr lang="en-US" dirty="0" smtClean="0"/>
              <a:t>(do not forget to remove the </a:t>
            </a:r>
            <a:r>
              <a:rPr lang="en-US" b="1" dirty="0" smtClean="0">
                <a:latin typeface="Courier New" panose="02070309020205020404" pitchFamily="49" charset="0"/>
                <a:cs typeface="Courier New" panose="02070309020205020404" pitchFamily="49" charset="0"/>
              </a:rPr>
              <a:t>delay()</a:t>
            </a:r>
            <a:r>
              <a:rPr lang="en-US" dirty="0" smtClean="0"/>
              <a:t>)</a:t>
            </a:r>
          </a:p>
          <a:p>
            <a:pPr lvl="1"/>
            <a:r>
              <a:rPr lang="en-US" dirty="0" smtClean="0"/>
              <a:t>Make an interface for the display</a:t>
            </a:r>
            <a:br>
              <a:rPr lang="en-US" dirty="0" smtClean="0"/>
            </a:br>
            <a:r>
              <a:rPr lang="en-US" dirty="0" smtClean="0"/>
              <a:t>(separated from the rest of your code)</a:t>
            </a:r>
          </a:p>
          <a:p>
            <a:pPr lvl="2"/>
            <a:r>
              <a:rPr lang="en-US" dirty="0" smtClean="0"/>
              <a:t>Structure that holds display state with two functions:</a:t>
            </a:r>
          </a:p>
          <a:p>
            <a:pPr lvl="3"/>
            <a:r>
              <a:rPr lang="en-US" dirty="0" smtClean="0"/>
              <a:t>One that sets the internal number</a:t>
            </a:r>
          </a:p>
          <a:p>
            <a:pPr lvl="3"/>
            <a:r>
              <a:rPr lang="en-US" dirty="0" smtClean="0"/>
              <a:t>Second which is </a:t>
            </a:r>
            <a:r>
              <a:rPr lang="en-US" dirty="0"/>
              <a:t>c</a:t>
            </a:r>
            <a:r>
              <a:rPr lang="en-US" dirty="0" smtClean="0"/>
              <a:t>alled repeatedly in every </a:t>
            </a:r>
            <a:r>
              <a:rPr lang="en-US" b="1" dirty="0" smtClean="0">
                <a:latin typeface="Courier New" panose="02070309020205020404" pitchFamily="49" charset="0"/>
                <a:cs typeface="Courier New" panose="02070309020205020404" pitchFamily="49" charset="0"/>
              </a:rPr>
              <a:t>loop()</a:t>
            </a:r>
            <a:r>
              <a:rPr lang="en-US" dirty="0" smtClean="0"/>
              <a:t> to display the current number</a:t>
            </a:r>
          </a:p>
          <a:p>
            <a:pPr lvl="4"/>
            <a:r>
              <a:rPr lang="en-US" dirty="0"/>
              <a:t>A</a:t>
            </a:r>
            <a:r>
              <a:rPr lang="en-US" dirty="0" smtClean="0"/>
              <a:t>utomatically alternates visible digit on every call</a:t>
            </a:r>
            <a:endParaRPr lang="en-US" dirty="0"/>
          </a:p>
        </p:txBody>
      </p:sp>
      <p:sp>
        <p:nvSpPr>
          <p:cNvPr id="3" name="Date Placeholder 2"/>
          <p:cNvSpPr>
            <a:spLocks noGrp="1"/>
          </p:cNvSpPr>
          <p:nvPr>
            <p:ph type="dt" sz="half" idx="10"/>
          </p:nvPr>
        </p:nvSpPr>
        <p:spPr/>
        <p:txBody>
          <a:bodyPr/>
          <a:lstStyle/>
          <a:p>
            <a:r>
              <a:rPr lang="en-US" smtClean="0"/>
              <a:t>5. 5. 2021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4</a:t>
            </a:fld>
            <a:endParaRPr lang="cs-CZ"/>
          </a:p>
        </p:txBody>
      </p:sp>
      <p:sp>
        <p:nvSpPr>
          <p:cNvPr id="6" name="Title 5"/>
          <p:cNvSpPr>
            <a:spLocks noGrp="1"/>
          </p:cNvSpPr>
          <p:nvPr>
            <p:ph type="title"/>
          </p:nvPr>
        </p:nvSpPr>
        <p:spPr/>
        <p:txBody>
          <a:bodyPr/>
          <a:lstStyle/>
          <a:p>
            <a:r>
              <a:rPr lang="en-US" dirty="0"/>
              <a:t>Displaying all 4 digits</a:t>
            </a:r>
          </a:p>
        </p:txBody>
      </p:sp>
      <p:sp>
        <p:nvSpPr>
          <p:cNvPr id="7" name="Rounded Rectangular Callout 6"/>
          <p:cNvSpPr/>
          <p:nvPr/>
        </p:nvSpPr>
        <p:spPr>
          <a:xfrm>
            <a:off x="6727032" y="3263140"/>
            <a:ext cx="1800200" cy="505081"/>
          </a:xfrm>
          <a:prstGeom prst="wedgeRoundRectCallout">
            <a:avLst>
              <a:gd name="adj1" fmla="val -54011"/>
              <a:gd name="adj2" fmla="val -1007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On average!</a:t>
            </a:r>
            <a:endParaRPr lang="en-US" dirty="0"/>
          </a:p>
        </p:txBody>
      </p:sp>
    </p:spTree>
    <p:extLst>
      <p:ext uri="{BB962C8B-B14F-4D97-AF65-F5344CB8AC3E}">
        <p14:creationId xmlns:p14="http://schemas.microsoft.com/office/powerpoint/2010/main" val="940895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91264" cy="4683976"/>
          </a:xfrm>
        </p:spPr>
        <p:txBody>
          <a:bodyPr>
            <a:noAutofit/>
          </a:bodyPr>
          <a:lstStyle/>
          <a:p>
            <a:r>
              <a:rPr lang="en-US" dirty="0" smtClean="0"/>
              <a:t>Task 3: Improving Appearance</a:t>
            </a:r>
          </a:p>
          <a:p>
            <a:pPr lvl="1"/>
            <a:r>
              <a:rPr lang="en-US" dirty="0" smtClean="0"/>
              <a:t>Do </a:t>
            </a:r>
            <a:r>
              <a:rPr lang="en-US" dirty="0"/>
              <a:t>not display leading zeroes</a:t>
            </a:r>
          </a:p>
          <a:p>
            <a:pPr lvl="2"/>
            <a:r>
              <a:rPr lang="en-US" dirty="0"/>
              <a:t>12 is displayed as 12 (aligned to the right), not as </a:t>
            </a:r>
            <a:r>
              <a:rPr lang="en-US" dirty="0" smtClean="0"/>
              <a:t>0012</a:t>
            </a:r>
          </a:p>
          <a:p>
            <a:pPr lvl="2"/>
            <a:r>
              <a:rPr lang="en-US" dirty="0" smtClean="0"/>
              <a:t>Do not forget that 0 is still displayed as 1 digit</a:t>
            </a:r>
            <a:endParaRPr lang="en-US" dirty="0"/>
          </a:p>
          <a:p>
            <a:pPr lvl="1"/>
            <a:r>
              <a:rPr lang="en-US" dirty="0" smtClean="0"/>
              <a:t>Update the display structure to include decimal dot</a:t>
            </a:r>
          </a:p>
          <a:p>
            <a:pPr lvl="2"/>
            <a:r>
              <a:rPr lang="en-US" dirty="0" smtClean="0"/>
              <a:t>To be displayed at given position</a:t>
            </a:r>
            <a:endParaRPr lang="cs-CZ" dirty="0" smtClean="0"/>
          </a:p>
          <a:p>
            <a:pPr lvl="2"/>
            <a:r>
              <a:rPr lang="en-US" dirty="0" smtClean="0"/>
              <a:t>A method that sets its location</a:t>
            </a:r>
          </a:p>
          <a:p>
            <a:pPr lvl="3"/>
            <a:r>
              <a:rPr lang="en-US" dirty="0" smtClean="0"/>
              <a:t>Rightmost dot should probably not be displayed</a:t>
            </a:r>
          </a:p>
          <a:p>
            <a:pPr lvl="1"/>
            <a:r>
              <a:rPr lang="en-US" dirty="0" smtClean="0"/>
              <a:t>Test the new interface</a:t>
            </a:r>
          </a:p>
          <a:p>
            <a:pPr lvl="2"/>
            <a:r>
              <a:rPr lang="en-US" dirty="0" smtClean="0"/>
              <a:t>Button 3 can shift the position of the dot, for example</a:t>
            </a:r>
            <a:endParaRPr lang="en-US" dirty="0"/>
          </a:p>
        </p:txBody>
      </p:sp>
      <p:sp>
        <p:nvSpPr>
          <p:cNvPr id="3" name="Date Placeholder 2"/>
          <p:cNvSpPr>
            <a:spLocks noGrp="1"/>
          </p:cNvSpPr>
          <p:nvPr>
            <p:ph type="dt" sz="half" idx="10"/>
          </p:nvPr>
        </p:nvSpPr>
        <p:spPr/>
        <p:txBody>
          <a:bodyPr/>
          <a:lstStyle/>
          <a:p>
            <a:r>
              <a:rPr lang="en-US" smtClean="0"/>
              <a:t>5. 5. 2021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5</a:t>
            </a:fld>
            <a:endParaRPr lang="cs-CZ"/>
          </a:p>
        </p:txBody>
      </p:sp>
      <p:sp>
        <p:nvSpPr>
          <p:cNvPr id="6" name="Title 5"/>
          <p:cNvSpPr>
            <a:spLocks noGrp="1"/>
          </p:cNvSpPr>
          <p:nvPr>
            <p:ph type="title"/>
          </p:nvPr>
        </p:nvSpPr>
        <p:spPr/>
        <p:txBody>
          <a:bodyPr/>
          <a:lstStyle/>
          <a:p>
            <a:r>
              <a:rPr lang="en-US" dirty="0"/>
              <a:t>Displaying all 4 digits</a:t>
            </a:r>
          </a:p>
        </p:txBody>
      </p:sp>
    </p:spTree>
    <p:extLst>
      <p:ext uri="{BB962C8B-B14F-4D97-AF65-F5344CB8AC3E}">
        <p14:creationId xmlns:p14="http://schemas.microsoft.com/office/powerpoint/2010/main" val="829882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Task 4: Create Stopwatch</a:t>
            </a:r>
          </a:p>
          <a:p>
            <a:pPr lvl="1"/>
            <a:r>
              <a:rPr lang="en-US" dirty="0" smtClean="0"/>
              <a:t>The visible precision is 100ms (i.e., 0.1s)</a:t>
            </a:r>
          </a:p>
          <a:p>
            <a:pPr lvl="2"/>
            <a:r>
              <a:rPr lang="en-US" dirty="0" smtClean="0"/>
              <a:t>Internal precision should be at least 1ms</a:t>
            </a:r>
            <a:br>
              <a:rPr lang="en-US" dirty="0" smtClean="0"/>
            </a:br>
            <a:r>
              <a:rPr lang="en-US" dirty="0" smtClean="0"/>
              <a:t>(</a:t>
            </a:r>
            <a:r>
              <a:rPr lang="cs-CZ" dirty="0" smtClean="0"/>
              <a:t>u</a:t>
            </a:r>
            <a:r>
              <a:rPr lang="en-US" dirty="0" smtClean="0"/>
              <a:t>se </a:t>
            </a:r>
            <a:r>
              <a:rPr lang="en-US" b="1" dirty="0" err="1">
                <a:latin typeface="Courier New" panose="02070309020205020404" pitchFamily="49" charset="0"/>
                <a:cs typeface="Courier New" panose="02070309020205020404" pitchFamily="49" charset="0"/>
              </a:rPr>
              <a:t>millis</a:t>
            </a:r>
            <a:r>
              <a:rPr lang="en-US" b="1" dirty="0">
                <a:latin typeface="Courier New" panose="02070309020205020404" pitchFamily="49" charset="0"/>
                <a:cs typeface="Courier New" panose="02070309020205020404" pitchFamily="49" charset="0"/>
              </a:rPr>
              <a:t>()</a:t>
            </a:r>
            <a:r>
              <a:rPr lang="en-US" dirty="0"/>
              <a:t> for correct </a:t>
            </a:r>
            <a:r>
              <a:rPr lang="en-US" dirty="0" smtClean="0"/>
              <a:t>timing</a:t>
            </a:r>
            <a:r>
              <a:rPr lang="cs-CZ" dirty="0"/>
              <a:t>)</a:t>
            </a:r>
            <a:endParaRPr lang="en-US" dirty="0" smtClean="0"/>
          </a:p>
          <a:p>
            <a:pPr lvl="2"/>
            <a:r>
              <a:rPr lang="en-US" dirty="0" smtClean="0"/>
              <a:t>Use decimal dot to separate the last digit</a:t>
            </a:r>
            <a:endParaRPr lang="en-US" dirty="0"/>
          </a:p>
          <a:p>
            <a:pPr lvl="2"/>
            <a:r>
              <a:rPr lang="en-US" dirty="0" smtClean="0"/>
              <a:t>Always display at least 2 digits (zero is 0.0)</a:t>
            </a:r>
          </a:p>
          <a:p>
            <a:pPr lvl="1"/>
            <a:r>
              <a:rPr lang="en-US" dirty="0" smtClean="0"/>
              <a:t>Button 1 starts/stops the stopwatch</a:t>
            </a:r>
          </a:p>
          <a:p>
            <a:pPr lvl="1"/>
            <a:r>
              <a:rPr lang="en-US" dirty="0" smtClean="0"/>
              <a:t>Button 2 splits the time (freezes display)</a:t>
            </a:r>
          </a:p>
          <a:p>
            <a:pPr lvl="1"/>
            <a:r>
              <a:rPr lang="en-US" dirty="0" smtClean="0"/>
              <a:t>Button 3 resets the stopwatch to 0</a:t>
            </a:r>
          </a:p>
          <a:p>
            <a:pPr lvl="2"/>
            <a:r>
              <a:rPr lang="en-US" dirty="0" smtClean="0"/>
              <a:t>Only when stopped, no effect when counting</a:t>
            </a:r>
          </a:p>
          <a:p>
            <a:pPr lvl="1"/>
            <a:r>
              <a:rPr lang="en-US" dirty="0" smtClean="0"/>
              <a:t>Be precise (correct) with timing!</a:t>
            </a:r>
          </a:p>
        </p:txBody>
      </p:sp>
      <p:sp>
        <p:nvSpPr>
          <p:cNvPr id="3" name="Date Placeholder 2"/>
          <p:cNvSpPr>
            <a:spLocks noGrp="1"/>
          </p:cNvSpPr>
          <p:nvPr>
            <p:ph type="dt" sz="half" idx="10"/>
          </p:nvPr>
        </p:nvSpPr>
        <p:spPr/>
        <p:txBody>
          <a:bodyPr/>
          <a:lstStyle/>
          <a:p>
            <a:r>
              <a:rPr lang="en-US" smtClean="0"/>
              <a:t>5. 5. 2021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6</a:t>
            </a:fld>
            <a:endParaRPr lang="cs-CZ"/>
          </a:p>
        </p:txBody>
      </p:sp>
      <p:sp>
        <p:nvSpPr>
          <p:cNvPr id="6" name="Title 5"/>
          <p:cNvSpPr>
            <a:spLocks noGrp="1"/>
          </p:cNvSpPr>
          <p:nvPr>
            <p:ph type="title"/>
          </p:nvPr>
        </p:nvSpPr>
        <p:spPr/>
        <p:txBody>
          <a:bodyPr/>
          <a:lstStyle/>
          <a:p>
            <a:r>
              <a:rPr lang="en-US" dirty="0" smtClean="0"/>
              <a:t>Stopwatch</a:t>
            </a:r>
            <a:endParaRPr lang="en-US" dirty="0"/>
          </a:p>
        </p:txBody>
      </p:sp>
      <p:sp>
        <p:nvSpPr>
          <p:cNvPr id="7" name="Rounded Rectangular Callout 6"/>
          <p:cNvSpPr/>
          <p:nvPr/>
        </p:nvSpPr>
        <p:spPr>
          <a:xfrm>
            <a:off x="3995936" y="775920"/>
            <a:ext cx="4289923" cy="505081"/>
          </a:xfrm>
          <a:prstGeom prst="wedgeRoundRectCallout">
            <a:avLst>
              <a:gd name="adj1" fmla="val -32000"/>
              <a:gd name="adj2" fmla="val 9638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Submit this code to </a:t>
            </a:r>
            <a:r>
              <a:rPr lang="en-US" dirty="0" err="1" smtClean="0"/>
              <a:t>ReCodEx</a:t>
            </a:r>
            <a:endParaRPr lang="en-US" dirty="0"/>
          </a:p>
        </p:txBody>
      </p:sp>
    </p:spTree>
    <p:extLst>
      <p:ext uri="{BB962C8B-B14F-4D97-AF65-F5344CB8AC3E}">
        <p14:creationId xmlns:p14="http://schemas.microsoft.com/office/powerpoint/2010/main" val="1768617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Stopwatch states in more detail</a:t>
            </a:r>
          </a:p>
          <a:p>
            <a:pPr lvl="1"/>
            <a:r>
              <a:rPr lang="en-US" dirty="0" smtClean="0"/>
              <a:t>Button 2 works as lap time splitter</a:t>
            </a:r>
          </a:p>
          <a:p>
            <a:pPr lvl="2"/>
            <a:r>
              <a:rPr lang="en-US" dirty="0" smtClean="0"/>
              <a:t>Freezes display number, but the stopwatch goes on</a:t>
            </a:r>
          </a:p>
          <a:p>
            <a:pPr lvl="2"/>
            <a:r>
              <a:rPr lang="en-US" dirty="0" smtClean="0"/>
              <a:t>Only allowed when stopwatch is running</a:t>
            </a:r>
          </a:p>
          <a:p>
            <a:pPr lvl="2"/>
            <a:r>
              <a:rPr lang="en-US" dirty="0" smtClean="0"/>
              <a:t>Button 1 cannot stop the watch when time is lapped</a:t>
            </a:r>
          </a:p>
          <a:p>
            <a:pPr lvl="1"/>
            <a:r>
              <a:rPr lang="en-US" dirty="0" smtClean="0"/>
              <a:t>See the diagram below</a:t>
            </a:r>
            <a:endParaRPr lang="en-US" dirty="0"/>
          </a:p>
        </p:txBody>
      </p:sp>
      <p:sp>
        <p:nvSpPr>
          <p:cNvPr id="3" name="Date Placeholder 2"/>
          <p:cNvSpPr>
            <a:spLocks noGrp="1"/>
          </p:cNvSpPr>
          <p:nvPr>
            <p:ph type="dt" sz="half" idx="10"/>
          </p:nvPr>
        </p:nvSpPr>
        <p:spPr/>
        <p:txBody>
          <a:bodyPr/>
          <a:lstStyle/>
          <a:p>
            <a:r>
              <a:rPr lang="en-US" smtClean="0"/>
              <a:t>5. 5. 2021</a:t>
            </a:r>
            <a:endParaRPr lang="cs-CZ"/>
          </a:p>
        </p:txBody>
      </p:sp>
      <p:sp>
        <p:nvSpPr>
          <p:cNvPr id="4" name="Footer Placeholder 3"/>
          <p:cNvSpPr>
            <a:spLocks noGrp="1"/>
          </p:cNvSpPr>
          <p:nvPr>
            <p:ph type="ftr" sz="quarter" idx="11"/>
          </p:nvPr>
        </p:nvSpPr>
        <p:spPr/>
        <p:txBody>
          <a:bodyPr/>
          <a:lstStyle/>
          <a:p>
            <a:r>
              <a:rPr lang="cs-CZ" smtClean="0"/>
              <a:t>by Martin Kruliš (v1.0)</a:t>
            </a:r>
            <a:endParaRPr lang="cs-CZ"/>
          </a:p>
        </p:txBody>
      </p:sp>
      <p:sp>
        <p:nvSpPr>
          <p:cNvPr id="5" name="Slide Number Placeholder 4"/>
          <p:cNvSpPr>
            <a:spLocks noGrp="1"/>
          </p:cNvSpPr>
          <p:nvPr>
            <p:ph type="sldNum" sz="quarter" idx="12"/>
          </p:nvPr>
        </p:nvSpPr>
        <p:spPr/>
        <p:txBody>
          <a:bodyPr/>
          <a:lstStyle/>
          <a:p>
            <a:fld id="{452BA717-4DED-4A38-BDE4-30D0F0A142DB}" type="slidenum">
              <a:rPr lang="cs-CZ" smtClean="0"/>
              <a:t>7</a:t>
            </a:fld>
            <a:endParaRPr lang="cs-CZ"/>
          </a:p>
        </p:txBody>
      </p:sp>
      <p:sp>
        <p:nvSpPr>
          <p:cNvPr id="6" name="Title 5"/>
          <p:cNvSpPr>
            <a:spLocks noGrp="1"/>
          </p:cNvSpPr>
          <p:nvPr>
            <p:ph type="title"/>
          </p:nvPr>
        </p:nvSpPr>
        <p:spPr/>
        <p:txBody>
          <a:bodyPr/>
          <a:lstStyle/>
          <a:p>
            <a:r>
              <a:rPr lang="en-US" dirty="0" smtClean="0"/>
              <a:t>Stopwatch</a:t>
            </a:r>
            <a:endParaRPr lang="en-US" dirty="0"/>
          </a:p>
        </p:txBody>
      </p:sp>
      <p:sp>
        <p:nvSpPr>
          <p:cNvPr id="7" name="Oval 6"/>
          <p:cNvSpPr/>
          <p:nvPr/>
        </p:nvSpPr>
        <p:spPr bwMode="auto">
          <a:xfrm>
            <a:off x="1835696" y="4813545"/>
            <a:ext cx="1296144" cy="648072"/>
          </a:xfrm>
          <a:prstGeom prst="ellipse">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stopped</a:t>
            </a:r>
          </a:p>
        </p:txBody>
      </p:sp>
      <p:cxnSp>
        <p:nvCxnSpPr>
          <p:cNvPr id="8" name="Straight Arrow Connector 7"/>
          <p:cNvCxnSpPr>
            <a:endCxn id="7" idx="2"/>
          </p:cNvCxnSpPr>
          <p:nvPr/>
        </p:nvCxnSpPr>
        <p:spPr bwMode="auto">
          <a:xfrm>
            <a:off x="1187624" y="5137581"/>
            <a:ext cx="648072"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 name="Oval 8"/>
          <p:cNvSpPr/>
          <p:nvPr/>
        </p:nvSpPr>
        <p:spPr bwMode="auto">
          <a:xfrm>
            <a:off x="4391837" y="4822311"/>
            <a:ext cx="1296144" cy="648072"/>
          </a:xfrm>
          <a:prstGeom prst="ellipse">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running</a:t>
            </a:r>
          </a:p>
        </p:txBody>
      </p:sp>
      <p:sp>
        <p:nvSpPr>
          <p:cNvPr id="10" name="TextBox 9"/>
          <p:cNvSpPr txBox="1"/>
          <p:nvPr/>
        </p:nvSpPr>
        <p:spPr>
          <a:xfrm>
            <a:off x="3531336" y="4628879"/>
            <a:ext cx="466794" cy="369332"/>
          </a:xfrm>
          <a:prstGeom prst="rect">
            <a:avLst/>
          </a:prstGeom>
          <a:noFill/>
        </p:spPr>
        <p:txBody>
          <a:bodyPr wrap="none" rtlCol="0">
            <a:spAutoFit/>
          </a:bodyPr>
          <a:lstStyle/>
          <a:p>
            <a:r>
              <a:rPr lang="en-US" dirty="0" smtClean="0"/>
              <a:t>B1</a:t>
            </a:r>
            <a:endParaRPr lang="en-US" dirty="0"/>
          </a:p>
        </p:txBody>
      </p:sp>
      <p:sp>
        <p:nvSpPr>
          <p:cNvPr id="11" name="Oval 10"/>
          <p:cNvSpPr/>
          <p:nvPr/>
        </p:nvSpPr>
        <p:spPr bwMode="auto">
          <a:xfrm>
            <a:off x="6874091" y="4814329"/>
            <a:ext cx="1296144" cy="648072"/>
          </a:xfrm>
          <a:prstGeom prst="ellipse">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lapped</a:t>
            </a:r>
          </a:p>
        </p:txBody>
      </p:sp>
      <p:cxnSp>
        <p:nvCxnSpPr>
          <p:cNvPr id="12" name="Elbow Connector 14"/>
          <p:cNvCxnSpPr>
            <a:stCxn id="7" idx="4"/>
            <a:endCxn id="7" idx="3"/>
          </p:cNvCxnSpPr>
          <p:nvPr/>
        </p:nvCxnSpPr>
        <p:spPr bwMode="auto">
          <a:xfrm rot="5400000" flipH="1">
            <a:off x="2207186" y="5185035"/>
            <a:ext cx="94908" cy="458256"/>
          </a:xfrm>
          <a:prstGeom prst="curvedConnector3">
            <a:avLst>
              <a:gd name="adj1" fmla="val -240865"/>
            </a:avLst>
          </a:prstGeom>
          <a:solidFill>
            <a:schemeClr val="accent1"/>
          </a:solidFill>
          <a:ln w="9525" cap="flat" cmpd="sng" algn="ctr">
            <a:solidFill>
              <a:schemeClr val="tx1"/>
            </a:solidFill>
            <a:prstDash val="solid"/>
            <a:round/>
            <a:headEnd type="none" w="med" len="med"/>
            <a:tailEnd type="triangle"/>
          </a:ln>
          <a:effectLst/>
        </p:spPr>
      </p:cxnSp>
      <p:sp>
        <p:nvSpPr>
          <p:cNvPr id="13" name="TextBox 12"/>
          <p:cNvSpPr txBox="1"/>
          <p:nvPr/>
        </p:nvSpPr>
        <p:spPr>
          <a:xfrm>
            <a:off x="2039788" y="5736041"/>
            <a:ext cx="466794" cy="369332"/>
          </a:xfrm>
          <a:prstGeom prst="rect">
            <a:avLst/>
          </a:prstGeom>
          <a:noFill/>
        </p:spPr>
        <p:txBody>
          <a:bodyPr wrap="none" rtlCol="0">
            <a:spAutoFit/>
          </a:bodyPr>
          <a:lstStyle/>
          <a:p>
            <a:r>
              <a:rPr lang="en-US" dirty="0" smtClean="0"/>
              <a:t>B3</a:t>
            </a:r>
            <a:endParaRPr lang="en-US" dirty="0"/>
          </a:p>
        </p:txBody>
      </p:sp>
      <p:sp>
        <p:nvSpPr>
          <p:cNvPr id="14" name="TextBox 13"/>
          <p:cNvSpPr txBox="1"/>
          <p:nvPr/>
        </p:nvSpPr>
        <p:spPr>
          <a:xfrm>
            <a:off x="6061960" y="4613372"/>
            <a:ext cx="466794" cy="369332"/>
          </a:xfrm>
          <a:prstGeom prst="rect">
            <a:avLst/>
          </a:prstGeom>
          <a:noFill/>
        </p:spPr>
        <p:txBody>
          <a:bodyPr wrap="none" rtlCol="0">
            <a:spAutoFit/>
          </a:bodyPr>
          <a:lstStyle/>
          <a:p>
            <a:r>
              <a:rPr lang="en-US" dirty="0" smtClean="0"/>
              <a:t>B2</a:t>
            </a:r>
            <a:endParaRPr lang="en-US" dirty="0"/>
          </a:p>
        </p:txBody>
      </p:sp>
      <p:cxnSp>
        <p:nvCxnSpPr>
          <p:cNvPr id="15" name="Curved Connector 14"/>
          <p:cNvCxnSpPr>
            <a:stCxn id="9" idx="7"/>
            <a:endCxn id="11" idx="1"/>
          </p:cNvCxnSpPr>
          <p:nvPr/>
        </p:nvCxnSpPr>
        <p:spPr bwMode="auto">
          <a:xfrm rot="5400000" flipH="1" flipV="1">
            <a:off x="6277045" y="4130357"/>
            <a:ext cx="7982" cy="1565742"/>
          </a:xfrm>
          <a:prstGeom prst="curvedConnector3">
            <a:avLst>
              <a:gd name="adj1" fmla="val 4152969"/>
            </a:avLst>
          </a:prstGeom>
          <a:solidFill>
            <a:schemeClr val="accent1"/>
          </a:solidFill>
          <a:ln w="9525" cap="flat" cmpd="sng" algn="ctr">
            <a:solidFill>
              <a:schemeClr val="tx1"/>
            </a:solidFill>
            <a:prstDash val="solid"/>
            <a:round/>
            <a:headEnd type="none" w="med" len="med"/>
            <a:tailEnd type="triangle"/>
          </a:ln>
          <a:effectLst/>
        </p:spPr>
      </p:cxnSp>
      <p:cxnSp>
        <p:nvCxnSpPr>
          <p:cNvPr id="16" name="Curved Connector 15"/>
          <p:cNvCxnSpPr>
            <a:stCxn id="11" idx="3"/>
            <a:endCxn id="9" idx="5"/>
          </p:cNvCxnSpPr>
          <p:nvPr/>
        </p:nvCxnSpPr>
        <p:spPr bwMode="auto">
          <a:xfrm rot="5400000">
            <a:off x="6277045" y="4588613"/>
            <a:ext cx="7982" cy="1565742"/>
          </a:xfrm>
          <a:prstGeom prst="curvedConnector3">
            <a:avLst>
              <a:gd name="adj1" fmla="val 4152969"/>
            </a:avLst>
          </a:prstGeom>
          <a:solidFill>
            <a:schemeClr val="accent1"/>
          </a:solidFill>
          <a:ln w="9525" cap="flat" cmpd="sng" algn="ctr">
            <a:solidFill>
              <a:schemeClr val="tx1"/>
            </a:solidFill>
            <a:prstDash val="solid"/>
            <a:round/>
            <a:headEnd type="none" w="med" len="med"/>
            <a:tailEnd type="triangle"/>
          </a:ln>
          <a:effectLst/>
        </p:spPr>
      </p:cxnSp>
      <p:sp>
        <p:nvSpPr>
          <p:cNvPr id="17" name="TextBox 16"/>
          <p:cNvSpPr txBox="1"/>
          <p:nvPr/>
        </p:nvSpPr>
        <p:spPr>
          <a:xfrm>
            <a:off x="6047639" y="5406796"/>
            <a:ext cx="466794" cy="369332"/>
          </a:xfrm>
          <a:prstGeom prst="rect">
            <a:avLst/>
          </a:prstGeom>
          <a:noFill/>
        </p:spPr>
        <p:txBody>
          <a:bodyPr wrap="none" rtlCol="0">
            <a:spAutoFit/>
          </a:bodyPr>
          <a:lstStyle/>
          <a:p>
            <a:r>
              <a:rPr lang="en-US" dirty="0" smtClean="0"/>
              <a:t>B2</a:t>
            </a:r>
            <a:endParaRPr lang="en-US" dirty="0"/>
          </a:p>
        </p:txBody>
      </p:sp>
      <p:cxnSp>
        <p:nvCxnSpPr>
          <p:cNvPr id="18" name="Curved Connector 17"/>
          <p:cNvCxnSpPr>
            <a:stCxn id="7" idx="7"/>
            <a:endCxn id="9" idx="1"/>
          </p:cNvCxnSpPr>
          <p:nvPr/>
        </p:nvCxnSpPr>
        <p:spPr bwMode="auto">
          <a:xfrm rot="16200000" flipH="1">
            <a:off x="3757455" y="4093022"/>
            <a:ext cx="8766" cy="1639629"/>
          </a:xfrm>
          <a:prstGeom prst="curvedConnector3">
            <a:avLst>
              <a:gd name="adj1" fmla="val -3690486"/>
            </a:avLst>
          </a:prstGeom>
          <a:solidFill>
            <a:schemeClr val="accent1"/>
          </a:solidFill>
          <a:ln w="9525" cap="flat" cmpd="sng" algn="ctr">
            <a:solidFill>
              <a:schemeClr val="tx1"/>
            </a:solidFill>
            <a:prstDash val="solid"/>
            <a:round/>
            <a:headEnd type="none" w="med" len="med"/>
            <a:tailEnd type="triangle"/>
          </a:ln>
          <a:effectLst/>
        </p:spPr>
      </p:cxnSp>
      <p:cxnSp>
        <p:nvCxnSpPr>
          <p:cNvPr id="19" name="Curved Connector 18"/>
          <p:cNvCxnSpPr>
            <a:stCxn id="9" idx="3"/>
            <a:endCxn id="7" idx="5"/>
          </p:cNvCxnSpPr>
          <p:nvPr/>
        </p:nvCxnSpPr>
        <p:spPr bwMode="auto">
          <a:xfrm rot="5400000" flipH="1">
            <a:off x="3757456" y="4551278"/>
            <a:ext cx="8766" cy="1639629"/>
          </a:xfrm>
          <a:prstGeom prst="curvedConnector3">
            <a:avLst>
              <a:gd name="adj1" fmla="val -3690486"/>
            </a:avLst>
          </a:prstGeom>
          <a:solidFill>
            <a:schemeClr val="accent1"/>
          </a:solidFill>
          <a:ln w="9525" cap="flat" cmpd="sng" algn="ctr">
            <a:solidFill>
              <a:schemeClr val="tx1"/>
            </a:solidFill>
            <a:prstDash val="solid"/>
            <a:round/>
            <a:headEnd type="none" w="med" len="med"/>
            <a:tailEnd type="triangle"/>
          </a:ln>
          <a:effectLst/>
        </p:spPr>
      </p:cxnSp>
      <p:sp>
        <p:nvSpPr>
          <p:cNvPr id="20" name="TextBox 19"/>
          <p:cNvSpPr txBox="1"/>
          <p:nvPr/>
        </p:nvSpPr>
        <p:spPr>
          <a:xfrm>
            <a:off x="3531336" y="5366709"/>
            <a:ext cx="466794" cy="369332"/>
          </a:xfrm>
          <a:prstGeom prst="rect">
            <a:avLst/>
          </a:prstGeom>
          <a:noFill/>
        </p:spPr>
        <p:txBody>
          <a:bodyPr wrap="none" rtlCol="0">
            <a:spAutoFit/>
          </a:bodyPr>
          <a:lstStyle/>
          <a:p>
            <a:r>
              <a:rPr lang="en-US" dirty="0" smtClean="0"/>
              <a:t>B1</a:t>
            </a:r>
            <a:endParaRPr lang="en-US" dirty="0"/>
          </a:p>
        </p:txBody>
      </p:sp>
    </p:spTree>
    <p:extLst>
      <p:ext uri="{BB962C8B-B14F-4D97-AF65-F5344CB8AC3E}">
        <p14:creationId xmlns:p14="http://schemas.microsoft.com/office/powerpoint/2010/main" val="2397047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r>
              <a:rPr lang="en-US" smtClean="0"/>
              <a:t>5. 5. 2021</a:t>
            </a:r>
            <a:endParaRPr lang="cs-CZ"/>
          </a:p>
        </p:txBody>
      </p:sp>
      <p:sp>
        <p:nvSpPr>
          <p:cNvPr id="4" name="Zástupný symbol pro zápatí 3"/>
          <p:cNvSpPr>
            <a:spLocks noGrp="1"/>
          </p:cNvSpPr>
          <p:nvPr>
            <p:ph type="ftr" sz="quarter" idx="11"/>
          </p:nvPr>
        </p:nvSpPr>
        <p:spPr/>
        <p:txBody>
          <a:bodyPr/>
          <a:lstStyle/>
          <a:p>
            <a:r>
              <a:rPr lang="cs-CZ" smtClean="0"/>
              <a:t>by Martin Kruliš (v1.0)</a:t>
            </a:r>
            <a:endParaRPr lang="cs-CZ"/>
          </a:p>
        </p:txBody>
      </p:sp>
      <p:sp>
        <p:nvSpPr>
          <p:cNvPr id="5" name="Zástupný symbol pro číslo snímku 4"/>
          <p:cNvSpPr>
            <a:spLocks noGrp="1"/>
          </p:cNvSpPr>
          <p:nvPr>
            <p:ph type="sldNum" sz="quarter" idx="12"/>
          </p:nvPr>
        </p:nvSpPr>
        <p:spPr/>
        <p:txBody>
          <a:bodyPr/>
          <a:lstStyle/>
          <a:p>
            <a:fld id="{452BA717-4DED-4A38-BDE4-30D0F0A142DB}" type="slidenum">
              <a:rPr lang="cs-CZ" smtClean="0"/>
              <a:t>8</a:t>
            </a:fld>
            <a:endParaRPr lang="cs-CZ"/>
          </a:p>
        </p:txBody>
      </p:sp>
      <p:sp>
        <p:nvSpPr>
          <p:cNvPr id="6" name="Nadpis 5"/>
          <p:cNvSpPr>
            <a:spLocks noGrp="1"/>
          </p:cNvSpPr>
          <p:nvPr>
            <p:ph type="title"/>
          </p:nvPr>
        </p:nvSpPr>
        <p:spPr/>
        <p:txBody>
          <a:bodyPr/>
          <a:lstStyle/>
          <a:p>
            <a:r>
              <a:rPr lang="en-US" dirty="0" smtClean="0"/>
              <a:t>Discussion</a:t>
            </a:r>
            <a:endParaRPr lang="cs-CZ" dirty="0"/>
          </a:p>
        </p:txBody>
      </p:sp>
      <p:pic>
        <p:nvPicPr>
          <p:cNvPr id="7" name="Picture 7" descr="http://www.peirnet.net/moodle/file.php/1/face_question_mark.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09019" y="1481138"/>
            <a:ext cx="4525962"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56298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4985</TotalTime>
  <Words>556</Words>
  <Application>Microsoft Office PowerPoint</Application>
  <PresentationFormat>On-screen Show (4:3)</PresentationFormat>
  <Paragraphs>98</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Courier New</vt:lpstr>
      <vt:lpstr>Lucida Sans Unicode</vt:lpstr>
      <vt:lpstr>Verdana</vt:lpstr>
      <vt:lpstr>Wingdings 2</vt:lpstr>
      <vt:lpstr>Wingdings 3</vt:lpstr>
      <vt:lpstr>Shluk</vt:lpstr>
      <vt:lpstr>NSWI170: Lab 05 Display Multiplexing</vt:lpstr>
      <vt:lpstr>Initial State</vt:lpstr>
      <vt:lpstr>Displaying all 4 digits</vt:lpstr>
      <vt:lpstr>Displaying all 4 digits</vt:lpstr>
      <vt:lpstr>Displaying all 4 digits</vt:lpstr>
      <vt:lpstr>Stopwatch</vt:lpstr>
      <vt:lpstr>Stopwatch</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krulis</cp:lastModifiedBy>
  <cp:revision>537</cp:revision>
  <dcterms:created xsi:type="dcterms:W3CDTF">2011-06-05T13:18:40Z</dcterms:created>
  <dcterms:modified xsi:type="dcterms:W3CDTF">2021-04-30T16:58:21Z</dcterms:modified>
</cp:coreProperties>
</file>