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78" r:id="rId3"/>
    <p:sldId id="279" r:id="rId4"/>
    <p:sldId id="280" r:id="rId5"/>
    <p:sldId id="281" r:id="rId6"/>
    <p:sldId id="287" r:id="rId7"/>
    <p:sldId id="282" r:id="rId8"/>
    <p:sldId id="286" r:id="rId9"/>
    <p:sldId id="284" r:id="rId10"/>
    <p:sldId id="288" r:id="rId11"/>
    <p:sldId id="290" r:id="rId12"/>
    <p:sldId id="285" r:id="rId13"/>
    <p:sldId id="289" r:id="rId14"/>
    <p:sldId id="26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06" autoAdjust="0"/>
  </p:normalViewPr>
  <p:slideViewPr>
    <p:cSldViewPr>
      <p:cViewPr varScale="1">
        <p:scale>
          <a:sx n="94" d="100"/>
          <a:sy n="94" d="100"/>
        </p:scale>
        <p:origin x="20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https://media.makeameme.org/created/buttons-buttons-everywhere.jpg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490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Bit operations are</a:t>
            </a:r>
            <a:r>
              <a:rPr lang="en-US" baseline="0" dirty="0" smtClean="0"/>
              <a:t> also available as Arduino functions (bit(), </a:t>
            </a:r>
            <a:r>
              <a:rPr lang="en-US" baseline="0" dirty="0" err="1" smtClean="0"/>
              <a:t>bitRead</a:t>
            </a:r>
            <a:r>
              <a:rPr lang="en-US" baseline="0" dirty="0" smtClean="0"/>
              <a:t>(), </a:t>
            </a:r>
            <a:r>
              <a:rPr lang="en-US" baseline="0" dirty="0" err="1" smtClean="0"/>
              <a:t>bitSet</a:t>
            </a:r>
            <a:r>
              <a:rPr lang="en-US" baseline="0" dirty="0" smtClean="0"/>
              <a:t>(), </a:t>
            </a:r>
            <a:r>
              <a:rPr lang="en-US" baseline="0" dirty="0" err="1" smtClean="0"/>
              <a:t>bitClear</a:t>
            </a:r>
            <a:r>
              <a:rPr lang="en-US" baseline="0" dirty="0" smtClean="0"/>
              <a:t>()). You may use these functions instead of C-operators, but make sure you know, how to implement them (since you might need them for other things than Arduino).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429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Hint</a:t>
            </a:r>
            <a:r>
              <a:rPr lang="en-US" baseline="0" dirty="0" smtClean="0"/>
              <a:t>: when you read the state of the button, save its state into variable if you need to use it multiple times. Repetitive calls to </a:t>
            </a:r>
            <a:r>
              <a:rPr lang="en-US" baseline="0" dirty="0" err="1" smtClean="0"/>
              <a:t>digitalRead</a:t>
            </a:r>
            <a:r>
              <a:rPr lang="en-US" baseline="0" dirty="0" smtClean="0"/>
              <a:t>() within one iteration of main loop are slow and you might get different results (as the actual state of the button may change in the middle of the loop).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182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Side task hint:</a:t>
            </a:r>
            <a:r>
              <a:rPr lang="en-US" baseline="0" dirty="0" smtClean="0"/>
              <a:t> use arrays for all button-related variables and constants (button pin, button last state, increment value).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dirty="0" smtClean="0"/>
              <a:t>Kliknutím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NSWI170: Lab 03</a:t>
            </a:r>
            <a:br>
              <a:rPr lang="en-US" dirty="0" smtClean="0"/>
            </a:br>
            <a:r>
              <a:rPr lang="en-US" dirty="0" smtClean="0"/>
              <a:t>Buttons Controlling LEDs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</a:t>
            </a:r>
            <a:r>
              <a:rPr lang="en-US" dirty="0" err="1" smtClean="0"/>
              <a:t>Kruli</a:t>
            </a:r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8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code encapsulation</a:t>
            </a:r>
          </a:p>
          <a:p>
            <a:pPr marL="393192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393192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pin;</a:t>
            </a:r>
          </a:p>
          <a:p>
            <a:pPr marL="393192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own;</a:t>
            </a:r>
          </a:p>
          <a:p>
            <a:pPr marL="393192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whenPressed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93192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393192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3192" lvl="1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buttons[3];</a:t>
            </a:r>
          </a:p>
          <a:p>
            <a:pPr marL="393192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3192" lvl="1" indent="0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doSomethingWithButton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button) {</a:t>
            </a:r>
          </a:p>
          <a:p>
            <a:pPr marL="393192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button.isDown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</a:p>
          <a:p>
            <a:pPr marL="393192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10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707904" y="1883762"/>
            <a:ext cx="3530288" cy="597199"/>
          </a:xfrm>
          <a:prstGeom prst="wedgeRoundRectCallout">
            <a:avLst>
              <a:gd name="adj1" fmla="val -62071"/>
              <a:gd name="adj2" fmla="val -183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Structure encapsulates data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746488" y="2908268"/>
            <a:ext cx="2983408" cy="1430463"/>
          </a:xfrm>
          <a:prstGeom prst="wedgeRoundRectCallout">
            <a:avLst>
              <a:gd name="adj1" fmla="val -33805"/>
              <a:gd name="adj2" fmla="val 7544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Passing by reference</a:t>
            </a:r>
          </a:p>
          <a:p>
            <a:pPr algn="ctr"/>
            <a:r>
              <a:rPr lang="en-US" dirty="0" smtClean="0"/>
              <a:t>(global variables may be accessed only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loop()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setup()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2555776" y="5610418"/>
            <a:ext cx="4248472" cy="597199"/>
          </a:xfrm>
          <a:prstGeom prst="wedgeRoundRectCallout">
            <a:avLst>
              <a:gd name="adj1" fmla="val -42939"/>
              <a:gd name="adj2" fmla="val -9486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Dot notation to access properties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5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advanced C++ programmers</a:t>
            </a:r>
          </a:p>
          <a:p>
            <a:pPr marL="393192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3192" lvl="1" indent="0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Button {</a:t>
            </a:r>
          </a:p>
          <a:p>
            <a:pPr marL="393192" lvl="1" indent="0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393192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down;</a:t>
            </a:r>
          </a:p>
          <a:p>
            <a:pPr marL="393192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3192" lvl="1" indent="0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393192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isDown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393192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down;</a:t>
            </a:r>
          </a:p>
          <a:p>
            <a:pPr marL="393192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393192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11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27220" y="2060848"/>
            <a:ext cx="3456384" cy="825158"/>
          </a:xfrm>
          <a:prstGeom prst="wedgeRoundRectCallout">
            <a:avLst>
              <a:gd name="adj1" fmla="val -69126"/>
              <a:gd name="adj2" fmla="val -476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Almost the same as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/>
              <a:t> (in C++ we prefer classes)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2987824" y="3052947"/>
            <a:ext cx="5472608" cy="825158"/>
          </a:xfrm>
          <a:prstGeom prst="wedgeRoundRectCallout">
            <a:avLst>
              <a:gd name="adj1" fmla="val -66734"/>
              <a:gd name="adj2" fmla="val 4325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Visibility specifiers (can be used 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/>
              <a:t> too, but 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 smtClean="0"/>
              <a:t> is the default)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3157692" y="4857186"/>
            <a:ext cx="5132872" cy="825158"/>
          </a:xfrm>
          <a:prstGeom prst="wedgeRoundRectCallout">
            <a:avLst>
              <a:gd name="adj1" fmla="val -44367"/>
              <a:gd name="adj2" fmla="val -10573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– a function associated with class (can see member variables)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5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r>
              <a:rPr lang="en-US" dirty="0"/>
              <a:t>Bonus </a:t>
            </a:r>
            <a:r>
              <a:rPr lang="en-US" dirty="0" smtClean="0"/>
              <a:t>1: Alternating behavior</a:t>
            </a:r>
            <a:endParaRPr lang="en-US" dirty="0"/>
          </a:p>
          <a:p>
            <a:pPr lvl="1"/>
            <a:r>
              <a:rPr lang="en-US" dirty="0"/>
              <a:t>Make the third button switch between the </a:t>
            </a:r>
            <a:r>
              <a:rPr lang="en-US" dirty="0" smtClean="0"/>
              <a:t>three implemented </a:t>
            </a:r>
            <a:r>
              <a:rPr lang="en-US" dirty="0"/>
              <a:t>strategies of updating the </a:t>
            </a:r>
            <a:r>
              <a:rPr lang="en-US" dirty="0" smtClean="0"/>
              <a:t>counter</a:t>
            </a:r>
          </a:p>
          <a:p>
            <a:pPr lvl="2"/>
            <a:r>
              <a:rPr lang="en-US" dirty="0" smtClean="0"/>
              <a:t>Represented by tasks 3, 4, and </a:t>
            </a:r>
            <a:r>
              <a:rPr lang="en-US" dirty="0" smtClean="0"/>
              <a:t>6</a:t>
            </a:r>
          </a:p>
          <a:p>
            <a:pPr lvl="2"/>
            <a:endParaRPr lang="en-US" sz="1400" dirty="0" smtClean="0"/>
          </a:p>
          <a:p>
            <a:r>
              <a:rPr lang="en-US" dirty="0" smtClean="0"/>
              <a:t>Bonus 2: Larger counter</a:t>
            </a:r>
            <a:endParaRPr lang="en-US" dirty="0"/>
          </a:p>
          <a:p>
            <a:pPr lvl="1"/>
            <a:r>
              <a:rPr lang="en-US" dirty="0"/>
              <a:t>Allow the counter to grow from 0 to </a:t>
            </a:r>
            <a:r>
              <a:rPr lang="en-US" dirty="0" smtClean="0"/>
              <a:t>256</a:t>
            </a:r>
          </a:p>
          <a:p>
            <a:pPr lvl="1"/>
            <a:r>
              <a:rPr lang="en-US" dirty="0" smtClean="0"/>
              <a:t>LEDs </a:t>
            </a:r>
            <a:r>
              <a:rPr lang="en-US" dirty="0"/>
              <a:t>will alternate to show the lower 4 bits and higher 4 bits of the counter in an interval (if no button is pressed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E.g., alternating every 1 </a:t>
            </a:r>
            <a:r>
              <a:rPr lang="en-US" dirty="0" smtClean="0"/>
              <a:t>second or when button 3 is pressed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87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r>
              <a:rPr lang="en-US" dirty="0"/>
              <a:t>Bonus </a:t>
            </a:r>
            <a:r>
              <a:rPr lang="en-US" dirty="0" smtClean="0"/>
              <a:t>3: </a:t>
            </a:r>
            <a:r>
              <a:rPr lang="en-US" dirty="0" err="1" smtClean="0"/>
              <a:t>Debouncing</a:t>
            </a:r>
            <a:endParaRPr lang="en-US" dirty="0" smtClean="0"/>
          </a:p>
          <a:p>
            <a:pPr lvl="1"/>
            <a:r>
              <a:rPr lang="en-US" dirty="0" smtClean="0"/>
              <a:t>Deal with the button oscillation problem</a:t>
            </a:r>
          </a:p>
          <a:p>
            <a:pPr lvl="1"/>
            <a:r>
              <a:rPr lang="en-US" dirty="0" smtClean="0"/>
              <a:t>Set up a short </a:t>
            </a:r>
            <a:r>
              <a:rPr lang="en-US" dirty="0" err="1" smtClean="0"/>
              <a:t>debouncing</a:t>
            </a:r>
            <a:r>
              <a:rPr lang="en-US" dirty="0" smtClean="0"/>
              <a:t> interval</a:t>
            </a:r>
          </a:p>
          <a:p>
            <a:pPr lvl="2"/>
            <a:r>
              <a:rPr lang="en-US" dirty="0" smtClean="0"/>
              <a:t>Starts when button state changes</a:t>
            </a:r>
          </a:p>
          <a:p>
            <a:pPr lvl="2"/>
            <a:r>
              <a:rPr lang="en-US" dirty="0" smtClean="0"/>
              <a:t>Following changes are ignored until the end of interval</a:t>
            </a:r>
          </a:p>
          <a:p>
            <a:pPr lvl="2"/>
            <a:r>
              <a:rPr lang="en-US" dirty="0" smtClean="0"/>
              <a:t>Set up the constant wisely (1-20 </a:t>
            </a:r>
            <a:r>
              <a:rPr lang="en-US" dirty="0" err="1" smtClean="0"/>
              <a:t>ms</a:t>
            </a:r>
            <a:r>
              <a:rPr lang="en-US" dirty="0" smtClean="0"/>
              <a:t> sounds right)</a:t>
            </a:r>
          </a:p>
          <a:p>
            <a:pPr lvl="3"/>
            <a:r>
              <a:rPr lang="en-US" dirty="0" smtClean="0"/>
              <a:t>Smaller </a:t>
            </a:r>
            <a:r>
              <a:rPr lang="en-US" smtClean="0"/>
              <a:t>values may not be </a:t>
            </a:r>
            <a:r>
              <a:rPr lang="en-US" dirty="0" smtClean="0"/>
              <a:t>enough</a:t>
            </a:r>
          </a:p>
          <a:p>
            <a:pPr lvl="3"/>
            <a:r>
              <a:rPr lang="en-US" dirty="0" smtClean="0"/>
              <a:t>Larger values make the controls somewhat sluggish</a:t>
            </a:r>
          </a:p>
          <a:p>
            <a:pPr lvl="1"/>
            <a:endParaRPr lang="en-US" dirty="0"/>
          </a:p>
          <a:p>
            <a:r>
              <a:rPr lang="en-US" dirty="0" smtClean="0"/>
              <a:t>Make the buttons implementation re-usable</a:t>
            </a:r>
          </a:p>
          <a:p>
            <a:pPr lvl="1"/>
            <a:r>
              <a:rPr lang="en-US" dirty="0" smtClean="0"/>
              <a:t>Might prove handy for subsequent assignments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13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29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14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cs-CZ" dirty="0"/>
          </a:p>
        </p:txBody>
      </p:sp>
      <p:pic>
        <p:nvPicPr>
          <p:cNvPr id="7" name="Picture 7" descr="http://www.peirnet.net/moodle/file.php/1/face_question_mar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9" y="1481138"/>
            <a:ext cx="452596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62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LEDs</a:t>
            </a:r>
          </a:p>
          <a:p>
            <a:pPr lvl="1"/>
            <a:r>
              <a:rPr lang="en-US" dirty="0" smtClean="0"/>
              <a:t>Pins must be set to output</a:t>
            </a:r>
            <a:br>
              <a:rPr lang="en-US" dirty="0" smtClean="0"/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(led1_pin, OUTPUT);</a:t>
            </a:r>
          </a:p>
          <a:p>
            <a:pPr lvl="1"/>
            <a:r>
              <a:rPr lang="en-US" dirty="0" smtClean="0"/>
              <a:t>Digital write changes state</a:t>
            </a:r>
            <a:br>
              <a:rPr lang="en-US" dirty="0" smtClean="0"/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(led1_pin, HIGH);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HIGH</a:t>
            </a:r>
            <a:r>
              <a:rPr lang="en-US" dirty="0" smtClean="0"/>
              <a:t> ~ off,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LOW</a:t>
            </a:r>
            <a:r>
              <a:rPr lang="en-US" dirty="0" smtClean="0"/>
              <a:t> ~ on (better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dirty="0" smtClean="0"/>
              <a:t>/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OFF</a:t>
            </a:r>
            <a:r>
              <a:rPr lang="en-US" dirty="0" smtClean="0"/>
              <a:t> constants)</a:t>
            </a:r>
          </a:p>
          <a:p>
            <a:pPr lvl="1"/>
            <a:r>
              <a:rPr lang="en-US" dirty="0" smtClean="0"/>
              <a:t>Use constants instead of numeric literals!</a:t>
            </a:r>
            <a:endParaRPr lang="en-US" dirty="0"/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led1_pin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nstead of 13</a:t>
            </a:r>
          </a:p>
          <a:p>
            <a:pPr lvl="1"/>
            <a:r>
              <a:rPr lang="en-US" dirty="0" smtClean="0"/>
              <a:t>Do not repeat yourselves!</a:t>
            </a:r>
          </a:p>
          <a:p>
            <a:pPr lvl="2"/>
            <a:r>
              <a:rPr lang="en-US" dirty="0" smtClean="0"/>
              <a:t>Make good use of functions, loops, arrays…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68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1: Bit-wise LED Encoder</a:t>
            </a:r>
          </a:p>
          <a:p>
            <a:pPr lvl="1"/>
            <a:r>
              <a:rPr lang="en-US" dirty="0" smtClean="0"/>
              <a:t>Write a function that takes integer and changes the LED states according to its lower 4 bits</a:t>
            </a:r>
          </a:p>
          <a:p>
            <a:pPr lvl="2"/>
            <a:r>
              <a:rPr lang="en-US" dirty="0" smtClean="0"/>
              <a:t>0 ~ LED is off, 1 ~ LED is 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Useful to remember</a:t>
            </a:r>
          </a:p>
          <a:p>
            <a:pPr lvl="2"/>
            <a:r>
              <a:rPr lang="en-US" dirty="0" smtClean="0"/>
              <a:t>Bitwise operators: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smtClean="0"/>
              <a:t> (AND),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 smtClean="0"/>
              <a:t> (OR),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dirty="0" smtClean="0"/>
              <a:t> (negation)</a:t>
            </a:r>
          </a:p>
          <a:p>
            <a:pPr lvl="2"/>
            <a:r>
              <a:rPr lang="en-US" dirty="0" smtClean="0"/>
              <a:t>Bit shifts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endParaRPr lang="en-US" dirty="0"/>
          </a:p>
          <a:p>
            <a:pPr lvl="1"/>
            <a:r>
              <a:rPr lang="en-US" dirty="0" smtClean="0"/>
              <a:t>Test it (try to display some constant values)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3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Encoder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579339" y="3181618"/>
            <a:ext cx="216024" cy="864096"/>
            <a:chOff x="6156176" y="2996952"/>
            <a:chExt cx="216024" cy="864096"/>
          </a:xfrm>
        </p:grpSpPr>
        <p:sp>
          <p:nvSpPr>
            <p:cNvPr id="7" name="Rectangle 6"/>
            <p:cNvSpPr/>
            <p:nvPr/>
          </p:nvSpPr>
          <p:spPr>
            <a:xfrm>
              <a:off x="6156176" y="2996952"/>
              <a:ext cx="216024" cy="216024"/>
            </a:xfrm>
            <a:prstGeom prst="rect">
              <a:avLst/>
            </a:prstGeom>
            <a:noFill/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56176" y="3212976"/>
              <a:ext cx="216024" cy="2160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56176" y="3434146"/>
              <a:ext cx="216024" cy="216024"/>
            </a:xfrm>
            <a:prstGeom prst="rect">
              <a:avLst/>
            </a:prstGeom>
            <a:noFill/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56176" y="3645024"/>
              <a:ext cx="216024" cy="2160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08966" y="3429000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= </a:t>
            </a:r>
            <a:r>
              <a:rPr lang="en-US" b="1" dirty="0" smtClean="0">
                <a:solidFill>
                  <a:srgbClr val="C00000"/>
                </a:solidFill>
              </a:rPr>
              <a:t>0101</a:t>
            </a:r>
            <a:r>
              <a:rPr lang="en-US" dirty="0" smtClean="0"/>
              <a:t>b =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819049" y="3181618"/>
            <a:ext cx="216024" cy="864096"/>
            <a:chOff x="6156176" y="2996952"/>
            <a:chExt cx="216024" cy="864096"/>
          </a:xfrm>
        </p:grpSpPr>
        <p:sp>
          <p:nvSpPr>
            <p:cNvPr id="14" name="Rectangle 13"/>
            <p:cNvSpPr/>
            <p:nvPr/>
          </p:nvSpPr>
          <p:spPr>
            <a:xfrm>
              <a:off x="6156176" y="2996952"/>
              <a:ext cx="216024" cy="2160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56176" y="3212976"/>
              <a:ext cx="216024" cy="216024"/>
            </a:xfrm>
            <a:prstGeom prst="rect">
              <a:avLst/>
            </a:prstGeom>
            <a:noFill/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156176" y="3434146"/>
              <a:ext cx="216024" cy="2160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56176" y="3645024"/>
              <a:ext cx="216024" cy="2160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017785" y="3429000"/>
            <a:ext cx="179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= </a:t>
            </a:r>
            <a:r>
              <a:rPr lang="en-US" b="1" dirty="0" smtClean="0">
                <a:solidFill>
                  <a:srgbClr val="C00000"/>
                </a:solidFill>
              </a:rPr>
              <a:t>1011</a:t>
            </a:r>
            <a:r>
              <a:rPr lang="en-US" dirty="0" smtClean="0"/>
              <a:t>b =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7214484" y="3181618"/>
            <a:ext cx="216024" cy="864096"/>
            <a:chOff x="6156176" y="2996952"/>
            <a:chExt cx="216024" cy="864096"/>
          </a:xfrm>
        </p:grpSpPr>
        <p:sp>
          <p:nvSpPr>
            <p:cNvPr id="20" name="Rectangle 19"/>
            <p:cNvSpPr/>
            <p:nvPr/>
          </p:nvSpPr>
          <p:spPr>
            <a:xfrm>
              <a:off x="6156176" y="2996952"/>
              <a:ext cx="216024" cy="216024"/>
            </a:xfrm>
            <a:prstGeom prst="rect">
              <a:avLst/>
            </a:prstGeom>
            <a:noFill/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56176" y="3212976"/>
              <a:ext cx="216024" cy="2160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56176" y="3434146"/>
              <a:ext cx="216024" cy="216024"/>
            </a:xfrm>
            <a:prstGeom prst="rect">
              <a:avLst/>
            </a:prstGeom>
            <a:noFill/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156176" y="3645024"/>
              <a:ext cx="216024" cy="2160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276133" y="3429000"/>
            <a:ext cx="1938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 =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0101</a:t>
            </a:r>
            <a:r>
              <a:rPr lang="en-US" dirty="0" smtClean="0"/>
              <a:t>b 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8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2: Continuous Counting</a:t>
            </a:r>
          </a:p>
          <a:p>
            <a:pPr lvl="1"/>
            <a:r>
              <a:rPr lang="en-US" dirty="0" smtClean="0"/>
              <a:t>Create counter that continuously increments its self (modulo 16)</a:t>
            </a:r>
          </a:p>
          <a:p>
            <a:pPr lvl="2"/>
            <a:r>
              <a:rPr lang="en-US" dirty="0" smtClean="0"/>
              <a:t>With reasonable interval (e.g., 1s)</a:t>
            </a:r>
          </a:p>
          <a:p>
            <a:pPr lvl="2"/>
            <a:r>
              <a:rPr lang="en-US" dirty="0" smtClean="0"/>
              <a:t>Use the same approach as in Lab02 (avoid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delay()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Display the value of the counter on LEDs</a:t>
            </a:r>
          </a:p>
          <a:p>
            <a:pPr lvl="2"/>
            <a:r>
              <a:rPr lang="en-US" dirty="0" smtClean="0"/>
              <a:t>Using the function from Task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4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4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(button1_pin, INPUT)</a:t>
            </a:r>
          </a:p>
          <a:p>
            <a:pPr lvl="2"/>
            <a:r>
              <a:rPr lang="en-US" dirty="0"/>
              <a:t>Actually, this should be the </a:t>
            </a:r>
            <a:r>
              <a:rPr lang="en-US" dirty="0" smtClean="0"/>
              <a:t>default, but do it anyway</a:t>
            </a:r>
            <a:endParaRPr lang="en-US" dirty="0"/>
          </a:p>
          <a:p>
            <a:r>
              <a:rPr lang="en-US" dirty="0" smtClean="0"/>
              <a:t>Get button state</a:t>
            </a:r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digitalRead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(button1_pin)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cs-CZ" dirty="0"/>
              <a:t>Inverse </a:t>
            </a:r>
            <a:r>
              <a:rPr lang="cs-CZ" dirty="0" err="1"/>
              <a:t>logic</a:t>
            </a:r>
            <a:r>
              <a:rPr lang="cs-CZ" dirty="0"/>
              <a:t> (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~ button is pressed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Need to be checked periodically in the main loop</a:t>
            </a:r>
          </a:p>
          <a:p>
            <a:pPr lvl="2"/>
            <a:r>
              <a:rPr lang="en-US" dirty="0" smtClean="0"/>
              <a:t>Note that buttons are not perfect. It might happen that when a button is pressed/released, it creates a short oscillation effect (as if the button is pressed and released in quick succession a few times).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5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Buttons</a:t>
            </a:r>
          </a:p>
        </p:txBody>
      </p:sp>
    </p:spTree>
    <p:extLst>
      <p:ext uri="{BB962C8B-B14F-4D97-AF65-F5344CB8AC3E}">
        <p14:creationId xmlns:p14="http://schemas.microsoft.com/office/powerpoint/2010/main" val="324552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</a:t>
            </a:r>
            <a:r>
              <a:rPr lang="en-US" dirty="0" smtClean="0"/>
              <a:t>3: Increment when button is pressed</a:t>
            </a:r>
          </a:p>
          <a:p>
            <a:pPr lvl="1"/>
            <a:r>
              <a:rPr lang="en-US" dirty="0" smtClean="0"/>
              <a:t>Update the code so the counter is incremented only when the button #1 is being pressed (is held down)</a:t>
            </a:r>
          </a:p>
          <a:p>
            <a:pPr lvl="1"/>
            <a:r>
              <a:rPr lang="en-US" dirty="0" smtClean="0"/>
              <a:t>The speed of the update should remain the same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Small improvement</a:t>
            </a:r>
          </a:p>
          <a:p>
            <a:pPr lvl="1"/>
            <a:r>
              <a:rPr lang="en-US" dirty="0" smtClean="0"/>
              <a:t>The counter is incremented the moment the button is pressed and then it continues in regular intervals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6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 Controlling Counter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65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</a:t>
            </a:r>
            <a:r>
              <a:rPr lang="en-US" dirty="0" smtClean="0"/>
              <a:t>4: </a:t>
            </a:r>
            <a:endParaRPr lang="en-US" dirty="0"/>
          </a:p>
          <a:p>
            <a:pPr lvl="1"/>
            <a:r>
              <a:rPr lang="en-US" dirty="0" smtClean="0"/>
              <a:t>Stop automatically (continuously) incrementing the counter</a:t>
            </a:r>
          </a:p>
          <a:p>
            <a:pPr lvl="1"/>
            <a:r>
              <a:rPr lang="en-US" dirty="0" smtClean="0"/>
              <a:t>Counter </a:t>
            </a:r>
            <a:r>
              <a:rPr lang="en-US" dirty="0"/>
              <a:t>should increment only when the button </a:t>
            </a:r>
            <a:r>
              <a:rPr lang="en-US" dirty="0" smtClean="0"/>
              <a:t>#1 </a:t>
            </a:r>
            <a:r>
              <a:rPr lang="en-US" dirty="0"/>
              <a:t>is </a:t>
            </a:r>
            <a:r>
              <a:rPr lang="en-US" dirty="0" smtClean="0"/>
              <a:t>pressed (once)</a:t>
            </a:r>
          </a:p>
          <a:p>
            <a:pPr lvl="2"/>
            <a:r>
              <a:rPr lang="en-US" dirty="0" smtClean="0"/>
              <a:t>I.e., when the button state changes from not pressed to pressed</a:t>
            </a:r>
          </a:p>
          <a:p>
            <a:pPr lvl="2"/>
            <a:r>
              <a:rPr lang="en-US" dirty="0" smtClean="0"/>
              <a:t>Keep the copy of last known state of the button in global variable to find out when the state is changing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7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 Controlling Counter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2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5: Decrement</a:t>
            </a:r>
            <a:endParaRPr lang="en-US" dirty="0"/>
          </a:p>
          <a:p>
            <a:pPr lvl="1"/>
            <a:r>
              <a:rPr lang="en-US" dirty="0"/>
              <a:t>Make </a:t>
            </a:r>
            <a:r>
              <a:rPr lang="en-US" dirty="0" smtClean="0"/>
              <a:t>the second </a:t>
            </a:r>
            <a:r>
              <a:rPr lang="en-US" dirty="0"/>
              <a:t>button </a:t>
            </a:r>
            <a:r>
              <a:rPr lang="en-US" dirty="0" smtClean="0"/>
              <a:t>work </a:t>
            </a:r>
            <a:r>
              <a:rPr lang="en-US" dirty="0"/>
              <a:t>in a similar manner </a:t>
            </a:r>
            <a:r>
              <a:rPr lang="en-US" dirty="0" smtClean="0"/>
              <a:t>like the </a:t>
            </a:r>
            <a:r>
              <a:rPr lang="en-US" dirty="0"/>
              <a:t>first one, only it will decrement the counter</a:t>
            </a:r>
          </a:p>
          <a:p>
            <a:pPr lvl="1"/>
            <a:r>
              <a:rPr lang="en-US" dirty="0"/>
              <a:t>Note: How do you decrement in modulo </a:t>
            </a:r>
            <a:r>
              <a:rPr lang="en-US" dirty="0" smtClean="0"/>
              <a:t>arithmetic?</a:t>
            </a:r>
            <a:endParaRPr lang="en-US" dirty="0"/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(x + 15) % 16</a:t>
            </a:r>
          </a:p>
          <a:p>
            <a:endParaRPr lang="en-US" dirty="0" smtClean="0"/>
          </a:p>
          <a:p>
            <a:r>
              <a:rPr lang="en-US" dirty="0" smtClean="0"/>
              <a:t>Side task</a:t>
            </a:r>
          </a:p>
          <a:p>
            <a:pPr lvl="1"/>
            <a:r>
              <a:rPr lang="en-US" dirty="0" smtClean="0"/>
              <a:t>Make the third button add </a:t>
            </a:r>
            <a:r>
              <a:rPr lang="en-US" dirty="0" smtClean="0"/>
              <a:t>5 </a:t>
            </a:r>
            <a:r>
              <a:rPr lang="en-US" dirty="0" smtClean="0"/>
              <a:t>to the counter</a:t>
            </a:r>
          </a:p>
          <a:p>
            <a:pPr lvl="1"/>
            <a:r>
              <a:rPr lang="en-US" dirty="0" smtClean="0"/>
              <a:t>Do you see the pattern (all three buttons are doing almost the same)?</a:t>
            </a:r>
          </a:p>
          <a:p>
            <a:pPr lvl="2"/>
            <a:r>
              <a:rPr lang="en-US" dirty="0" smtClean="0"/>
              <a:t>If your code seems redundant, simplify it!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8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 Controlling Counter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211960" y="3573016"/>
            <a:ext cx="3280624" cy="531333"/>
          </a:xfrm>
          <a:prstGeom prst="wedgeRoundRectCallout">
            <a:avLst>
              <a:gd name="adj1" fmla="val -48269"/>
              <a:gd name="adj2" fmla="val -9420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is almost like increment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73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6: Making buttons smarter</a:t>
            </a:r>
            <a:endParaRPr lang="en-US" dirty="0"/>
          </a:p>
          <a:p>
            <a:pPr lvl="1"/>
            <a:r>
              <a:rPr lang="en-US" dirty="0"/>
              <a:t>Buttons will still increment/decrement the counter when </a:t>
            </a:r>
            <a:r>
              <a:rPr lang="en-US" dirty="0" smtClean="0"/>
              <a:t>pressed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button is held for a while it starts to increment/decrement the counter continuously</a:t>
            </a:r>
          </a:p>
          <a:p>
            <a:pPr lvl="2"/>
            <a:r>
              <a:rPr lang="en-US" dirty="0" smtClean="0"/>
              <a:t>There should be 2 delay constants – how long before the continuous update start and how fast it proceeds</a:t>
            </a:r>
            <a:br>
              <a:rPr lang="en-US" dirty="0" smtClean="0"/>
            </a:br>
            <a:r>
              <a:rPr lang="en-US" dirty="0" smtClean="0"/>
              <a:t>(e.g., it starts after 1s and increments every 300ms)</a:t>
            </a:r>
          </a:p>
          <a:p>
            <a:pPr lvl="2"/>
            <a:r>
              <a:rPr lang="en-US" dirty="0" smtClean="0"/>
              <a:t>Do not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delay()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Remember there is more than 1 button</a:t>
            </a:r>
          </a:p>
          <a:p>
            <a:pPr lvl="2"/>
            <a:r>
              <a:rPr lang="en-US" dirty="0" smtClean="0"/>
              <a:t>You need to time operations of each button independently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7. 4. 2021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(v1.1)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9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Buttons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796136" y="404664"/>
            <a:ext cx="3026232" cy="1103346"/>
          </a:xfrm>
          <a:prstGeom prst="wedgeRoundRectCallout">
            <a:avLst>
              <a:gd name="adj1" fmla="val -62071"/>
              <a:gd name="adj2" fmla="val 4804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This is today’s final assignment, details are in </a:t>
            </a:r>
            <a:r>
              <a:rPr lang="en-US" dirty="0" err="1"/>
              <a:t>ReCodEx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08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4145</TotalTime>
  <Words>1085</Words>
  <Application>Microsoft Office PowerPoint</Application>
  <PresentationFormat>On-screen Show (4:3)</PresentationFormat>
  <Paragraphs>178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Courier New</vt:lpstr>
      <vt:lpstr>Lucida Sans Unicode</vt:lpstr>
      <vt:lpstr>Verdana</vt:lpstr>
      <vt:lpstr>Wingdings 2</vt:lpstr>
      <vt:lpstr>Wingdings 3</vt:lpstr>
      <vt:lpstr>Shluk</vt:lpstr>
      <vt:lpstr>NSWI170: Lab 03 Buttons Controlling LEDs</vt:lpstr>
      <vt:lpstr>Revision</vt:lpstr>
      <vt:lpstr>Bit Encoder</vt:lpstr>
      <vt:lpstr>Continuous Counting</vt:lpstr>
      <vt:lpstr>Buttons</vt:lpstr>
      <vt:lpstr>Buttons Controlling Counter</vt:lpstr>
      <vt:lpstr>Buttons Controlling Counter</vt:lpstr>
      <vt:lpstr>Buttons Controlling Counter</vt:lpstr>
      <vt:lpstr>Smart Buttons</vt:lpstr>
      <vt:lpstr>Structures</vt:lpstr>
      <vt:lpstr>Classes</vt:lpstr>
      <vt:lpstr>Bonuses</vt:lpstr>
      <vt:lpstr>Bonuses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krulis</cp:lastModifiedBy>
  <cp:revision>456</cp:revision>
  <dcterms:created xsi:type="dcterms:W3CDTF">2011-06-05T13:18:40Z</dcterms:created>
  <dcterms:modified xsi:type="dcterms:W3CDTF">2021-04-06T22:17:48Z</dcterms:modified>
</cp:coreProperties>
</file>