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sldIdLst>
    <p:sldId id="256" r:id="rId2"/>
    <p:sldId id="269" r:id="rId3"/>
    <p:sldId id="270" r:id="rId4"/>
    <p:sldId id="271" r:id="rId5"/>
    <p:sldId id="278" r:id="rId6"/>
    <p:sldId id="272" r:id="rId7"/>
    <p:sldId id="273" r:id="rId8"/>
    <p:sldId id="274" r:id="rId9"/>
    <p:sldId id="275" r:id="rId10"/>
    <p:sldId id="276" r:id="rId11"/>
    <p:sldId id="277" r:id="rId12"/>
    <p:sldId id="263" r:id="rId1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8B832"/>
    <a:srgbClr val="83C937"/>
    <a:srgbClr val="E69400"/>
    <a:srgbClr val="934757"/>
    <a:srgbClr val="823E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206" autoAdjust="0"/>
  </p:normalViewPr>
  <p:slideViewPr>
    <p:cSldViewPr>
      <p:cViewPr varScale="1">
        <p:scale>
          <a:sx n="97" d="100"/>
          <a:sy n="97" d="100"/>
        </p:scale>
        <p:origin x="1158"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A62FB9-24EC-482A-A27C-5C03C0816037}" type="datetimeFigureOut">
              <a:rPr lang="cs-CZ" smtClean="0"/>
              <a:t>24.03.2021</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C869DF-6110-41A2-A008-13AD35443CEC}" type="slidenum">
              <a:rPr lang="cs-CZ" smtClean="0"/>
              <a:t>‹#›</a:t>
            </a:fld>
            <a:endParaRPr lang="cs-CZ"/>
          </a:p>
        </p:txBody>
      </p:sp>
    </p:spTree>
    <p:extLst>
      <p:ext uri="{BB962C8B-B14F-4D97-AF65-F5344CB8AC3E}">
        <p14:creationId xmlns:p14="http://schemas.microsoft.com/office/powerpoint/2010/main" val="27034657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youtu.be/AoDzcXPOFC0"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IDE</a:t>
            </a:r>
            <a:r>
              <a:rPr lang="en-US" baseline="0" dirty="0" smtClean="0"/>
              <a:t> is very simple and designed for amateurs. You just write the code and hit the upload button. The code will automatically compile and upload to your device.</a:t>
            </a:r>
            <a:endParaRPr lang="en-US" dirty="0" smtClean="0"/>
          </a:p>
          <a:p>
            <a:endParaRPr lang="en-US" dirty="0" smtClean="0"/>
          </a:p>
          <a:p>
            <a:r>
              <a:rPr lang="en-US" dirty="0" smtClean="0"/>
              <a:t>Hint: If</a:t>
            </a:r>
            <a:r>
              <a:rPr lang="en-US" baseline="0" dirty="0" smtClean="0"/>
              <a:t> you have trouble connecting your IDE to your Arduino (upload fails), check that you have the right COM port selected (Tools &gt; Port).</a:t>
            </a:r>
            <a:endParaRPr lang="en-US" dirty="0"/>
          </a:p>
        </p:txBody>
      </p:sp>
      <p:sp>
        <p:nvSpPr>
          <p:cNvPr id="4" name="Slide Number Placeholder 3"/>
          <p:cNvSpPr>
            <a:spLocks noGrp="1"/>
          </p:cNvSpPr>
          <p:nvPr>
            <p:ph type="sldNum" sz="quarter" idx="10"/>
          </p:nvPr>
        </p:nvSpPr>
        <p:spPr/>
        <p:txBody>
          <a:bodyPr/>
          <a:lstStyle/>
          <a:p>
            <a:fld id="{FEC869DF-6110-41A2-A008-13AD35443CEC}" type="slidenum">
              <a:rPr lang="cs-CZ" smtClean="0"/>
              <a:t>2</a:t>
            </a:fld>
            <a:endParaRPr lang="cs-CZ"/>
          </a:p>
        </p:txBody>
      </p:sp>
    </p:spTree>
    <p:extLst>
      <p:ext uri="{BB962C8B-B14F-4D97-AF65-F5344CB8AC3E}">
        <p14:creationId xmlns:p14="http://schemas.microsoft.com/office/powerpoint/2010/main" val="11772846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Remember how variable scope (visibility) works in C. Local variables (within block/function)</a:t>
            </a:r>
            <a:r>
              <a:rPr lang="en-US" baseline="0" dirty="0" smtClean="0"/>
              <a:t> are created at the beginning of the block and terminated at the end. I.e., local variables within the loop() function will not hold their value between two subsequent loops.</a:t>
            </a:r>
          </a:p>
          <a:p>
            <a:r>
              <a:rPr lang="en-US" baseline="0" dirty="0" smtClean="0"/>
              <a:t>For maintaining global state we need global variables. (In most languages, using global variables should be avoided and is considered bad practice; however, in Arduino project, we have little choice so global variables are considered OK for variables that need to hold values with duration that needs to span over multiple loops).</a:t>
            </a:r>
            <a:endParaRPr lang="en-US" dirty="0"/>
          </a:p>
        </p:txBody>
      </p:sp>
      <p:sp>
        <p:nvSpPr>
          <p:cNvPr id="4" name="Slide Number Placeholder 3"/>
          <p:cNvSpPr>
            <a:spLocks noGrp="1"/>
          </p:cNvSpPr>
          <p:nvPr>
            <p:ph type="sldNum" sz="quarter" idx="10"/>
          </p:nvPr>
        </p:nvSpPr>
        <p:spPr/>
        <p:txBody>
          <a:bodyPr/>
          <a:lstStyle/>
          <a:p>
            <a:fld id="{FEC869DF-6110-41A2-A008-13AD35443CEC}" type="slidenum">
              <a:rPr lang="cs-CZ" smtClean="0"/>
              <a:t>4</a:t>
            </a:fld>
            <a:endParaRPr lang="cs-CZ"/>
          </a:p>
        </p:txBody>
      </p:sp>
    </p:spTree>
    <p:extLst>
      <p:ext uri="{BB962C8B-B14F-4D97-AF65-F5344CB8AC3E}">
        <p14:creationId xmlns:p14="http://schemas.microsoft.com/office/powerpoint/2010/main" val="18469601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a:t>
            </a:r>
            <a:r>
              <a:rPr lang="en-US" baseline="0" dirty="0" smtClean="0"/>
              <a:t> `for(;;)` is extremely ugly code. If you really need to create infinite loop (be careful when you does), use `while (true</a:t>
            </a:r>
            <a:r>
              <a:rPr lang="en-US" baseline="0" smtClean="0"/>
              <a:t>)` instead.</a:t>
            </a:r>
            <a:endParaRPr lang="en-US" dirty="0"/>
          </a:p>
        </p:txBody>
      </p:sp>
      <p:sp>
        <p:nvSpPr>
          <p:cNvPr id="4" name="Slide Number Placeholder 3"/>
          <p:cNvSpPr>
            <a:spLocks noGrp="1"/>
          </p:cNvSpPr>
          <p:nvPr>
            <p:ph type="sldNum" sz="quarter" idx="10"/>
          </p:nvPr>
        </p:nvSpPr>
        <p:spPr/>
        <p:txBody>
          <a:bodyPr/>
          <a:lstStyle/>
          <a:p>
            <a:fld id="{FEC869DF-6110-41A2-A008-13AD35443CEC}" type="slidenum">
              <a:rPr lang="cs-CZ" smtClean="0"/>
              <a:t>5</a:t>
            </a:fld>
            <a:endParaRPr lang="cs-CZ"/>
          </a:p>
        </p:txBody>
      </p:sp>
    </p:spTree>
    <p:extLst>
      <p:ext uri="{BB962C8B-B14F-4D97-AF65-F5344CB8AC3E}">
        <p14:creationId xmlns:p14="http://schemas.microsoft.com/office/powerpoint/2010/main" val="41150651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See</a:t>
            </a:r>
            <a:r>
              <a:rPr lang="en-US" baseline="0" dirty="0" smtClean="0"/>
              <a:t> https://www.arduino.cc/reference/en/language/functions/time/delay/</a:t>
            </a:r>
            <a:endParaRPr lang="en-US" dirty="0" smtClean="0"/>
          </a:p>
          <a:p>
            <a:endParaRPr lang="en-US" dirty="0" smtClean="0"/>
          </a:p>
          <a:p>
            <a:r>
              <a:rPr lang="en-US" dirty="0" smtClean="0"/>
              <a:t>Once again: NEVER EVER use literal numbers</a:t>
            </a:r>
            <a:r>
              <a:rPr lang="en-US" baseline="0" dirty="0" smtClean="0"/>
              <a:t> (like 13) directly in code. Who knows what 13 </a:t>
            </a:r>
            <a:r>
              <a:rPr lang="en-US" baseline="0" smtClean="0"/>
              <a:t>really represents? </a:t>
            </a:r>
            <a:r>
              <a:rPr lang="en-US" baseline="0" dirty="0" smtClean="0"/>
              <a:t>Furthermore, if we were to give you another shield with similar functions but different wiring (where the LEDs are connected to different pins), you would not have wanted to rewrite most of your code (just use different library with different constant values).</a:t>
            </a:r>
          </a:p>
          <a:p>
            <a:r>
              <a:rPr lang="en-US" baseline="0" dirty="0" smtClean="0"/>
              <a:t>I.e., use constants like led1_pin.</a:t>
            </a:r>
          </a:p>
          <a:p>
            <a:endParaRPr lang="en-US" baseline="0" dirty="0" smtClean="0"/>
          </a:p>
          <a:p>
            <a:r>
              <a:rPr lang="en-US" baseline="0" dirty="0" smtClean="0"/>
              <a:t>If you fail this task, check out Arduino IDE examples.</a:t>
            </a:r>
            <a:endParaRPr lang="en-US" dirty="0"/>
          </a:p>
        </p:txBody>
      </p:sp>
      <p:sp>
        <p:nvSpPr>
          <p:cNvPr id="4" name="Slide Number Placeholder 3"/>
          <p:cNvSpPr>
            <a:spLocks noGrp="1"/>
          </p:cNvSpPr>
          <p:nvPr>
            <p:ph type="sldNum" sz="quarter" idx="10"/>
          </p:nvPr>
        </p:nvSpPr>
        <p:spPr/>
        <p:txBody>
          <a:bodyPr/>
          <a:lstStyle/>
          <a:p>
            <a:fld id="{FEC869DF-6110-41A2-A008-13AD35443CEC}" type="slidenum">
              <a:rPr lang="cs-CZ" smtClean="0"/>
              <a:t>8</a:t>
            </a:fld>
            <a:endParaRPr lang="cs-CZ"/>
          </a:p>
        </p:txBody>
      </p:sp>
    </p:spTree>
    <p:extLst>
      <p:ext uri="{BB962C8B-B14F-4D97-AF65-F5344CB8AC3E}">
        <p14:creationId xmlns:p14="http://schemas.microsoft.com/office/powerpoint/2010/main" val="42414195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https://www.arduino.cc/reference/en/language/functions/time/millis/</a:t>
            </a:r>
          </a:p>
          <a:p>
            <a:r>
              <a:rPr lang="en-US" dirty="0" smtClean="0"/>
              <a:t>Alternatively https://www.arduino.cc/reference/en/language/functions/time/micros/ , but</a:t>
            </a:r>
            <a:r>
              <a:rPr lang="en-US" baseline="0" dirty="0" smtClean="0"/>
              <a:t> be careful. This is actually too fine grained for us and microsecond counter overflows every 70 minutes or so.</a:t>
            </a:r>
            <a:endParaRPr lang="en-US" dirty="0" smtClean="0"/>
          </a:p>
          <a:p>
            <a:endParaRPr lang="en-US" dirty="0"/>
          </a:p>
        </p:txBody>
      </p:sp>
      <p:sp>
        <p:nvSpPr>
          <p:cNvPr id="4" name="Slide Number Placeholder 3"/>
          <p:cNvSpPr>
            <a:spLocks noGrp="1"/>
          </p:cNvSpPr>
          <p:nvPr>
            <p:ph type="sldNum" sz="quarter" idx="10"/>
          </p:nvPr>
        </p:nvSpPr>
        <p:spPr/>
        <p:txBody>
          <a:bodyPr/>
          <a:lstStyle/>
          <a:p>
            <a:fld id="{FEC869DF-6110-41A2-A008-13AD35443CEC}" type="slidenum">
              <a:rPr lang="cs-CZ" smtClean="0"/>
              <a:t>9</a:t>
            </a:fld>
            <a:endParaRPr lang="cs-CZ"/>
          </a:p>
        </p:txBody>
      </p:sp>
    </p:spTree>
    <p:extLst>
      <p:ext uri="{BB962C8B-B14F-4D97-AF65-F5344CB8AC3E}">
        <p14:creationId xmlns:p14="http://schemas.microsoft.com/office/powerpoint/2010/main" val="6549540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Keeping</a:t>
            </a:r>
            <a:r>
              <a:rPr lang="en-US" baseline="0" dirty="0" smtClean="0"/>
              <a:t> your code DRY is not just a fashion, it is considered a normal programming practice. It will be required in the final home assignment and failure to comply with this requirement may lead to failure of the course!</a:t>
            </a:r>
            <a:endParaRPr lang="en-US" dirty="0"/>
          </a:p>
        </p:txBody>
      </p:sp>
      <p:sp>
        <p:nvSpPr>
          <p:cNvPr id="4" name="Slide Number Placeholder 3"/>
          <p:cNvSpPr>
            <a:spLocks noGrp="1"/>
          </p:cNvSpPr>
          <p:nvPr>
            <p:ph type="sldNum" sz="quarter" idx="10"/>
          </p:nvPr>
        </p:nvSpPr>
        <p:spPr/>
        <p:txBody>
          <a:bodyPr/>
          <a:lstStyle/>
          <a:p>
            <a:fld id="{FEC869DF-6110-41A2-A008-13AD35443CEC}" type="slidenum">
              <a:rPr lang="cs-CZ" smtClean="0"/>
              <a:t>10</a:t>
            </a:fld>
            <a:endParaRPr lang="cs-CZ"/>
          </a:p>
        </p:txBody>
      </p:sp>
    </p:spTree>
    <p:extLst>
      <p:ext uri="{BB962C8B-B14F-4D97-AF65-F5344CB8AC3E}">
        <p14:creationId xmlns:p14="http://schemas.microsoft.com/office/powerpoint/2010/main" val="7674075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Simple snake </a:t>
            </a:r>
            <a:r>
              <a:rPr lang="en-US" smtClean="0"/>
              <a:t>and PWM </a:t>
            </a:r>
            <a:r>
              <a:rPr lang="en-US" dirty="0" smtClean="0"/>
              <a:t>anti-aliased</a:t>
            </a:r>
            <a:r>
              <a:rPr lang="en-US" baseline="0" dirty="0" smtClean="0"/>
              <a:t> ping-pong are presented in the video: </a:t>
            </a:r>
            <a:r>
              <a:rPr lang="en-US" dirty="0" smtClean="0">
                <a:hlinkClick r:id="rId3"/>
              </a:rPr>
              <a:t>https://youtu.be/AoDzcXPOFC0</a:t>
            </a:r>
            <a:endParaRPr lang="en-US" dirty="0" smtClean="0"/>
          </a:p>
          <a:p>
            <a:endParaRPr lang="cs-CZ" dirty="0" smtClean="0"/>
          </a:p>
          <a:p>
            <a:r>
              <a:rPr lang="cs-CZ" dirty="0" err="1" smtClean="0"/>
              <a:t>For</a:t>
            </a:r>
            <a:r>
              <a:rPr lang="cs-CZ" dirty="0" smtClean="0"/>
              <a:t> PWM </a:t>
            </a:r>
            <a:r>
              <a:rPr lang="cs-CZ" dirty="0" err="1" smtClean="0"/>
              <a:t>see</a:t>
            </a:r>
            <a:r>
              <a:rPr lang="cs-CZ" dirty="0" smtClean="0"/>
              <a:t> https://en.wikipedia.org/wiki/Pulse-width_modulation</a:t>
            </a:r>
          </a:p>
          <a:p>
            <a:r>
              <a:rPr lang="en-US" dirty="0" smtClean="0"/>
              <a:t>Use</a:t>
            </a:r>
            <a:r>
              <a:rPr lang="en-US" baseline="0" dirty="0" smtClean="0"/>
              <a:t> short duty cycle (&lt; 1ms), use loop counter or micros() function for timing that. First try to dim/lighten up smoothly one LED, then try to implement anti-aliased snake.</a:t>
            </a:r>
            <a:endParaRPr lang="en-US" dirty="0"/>
          </a:p>
        </p:txBody>
      </p:sp>
      <p:sp>
        <p:nvSpPr>
          <p:cNvPr id="4" name="Slide Number Placeholder 3"/>
          <p:cNvSpPr>
            <a:spLocks noGrp="1"/>
          </p:cNvSpPr>
          <p:nvPr>
            <p:ph type="sldNum" sz="quarter" idx="10"/>
          </p:nvPr>
        </p:nvSpPr>
        <p:spPr/>
        <p:txBody>
          <a:bodyPr/>
          <a:lstStyle/>
          <a:p>
            <a:fld id="{FEC869DF-6110-41A2-A008-13AD35443CEC}" type="slidenum">
              <a:rPr lang="cs-CZ" smtClean="0"/>
              <a:t>11</a:t>
            </a:fld>
            <a:endParaRPr lang="cs-CZ"/>
          </a:p>
        </p:txBody>
      </p:sp>
    </p:spTree>
    <p:extLst>
      <p:ext uri="{BB962C8B-B14F-4D97-AF65-F5344CB8AC3E}">
        <p14:creationId xmlns:p14="http://schemas.microsoft.com/office/powerpoint/2010/main" val="448802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0" name="Pravoúhlý trojúhelník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Nadpis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cs-CZ" smtClean="0"/>
              <a:t>Kliknutím lze upravit styl.</a:t>
            </a:r>
            <a:endParaRPr kumimoji="0" lang="en-US"/>
          </a:p>
        </p:txBody>
      </p:sp>
      <p:sp>
        <p:nvSpPr>
          <p:cNvPr id="17" name="Podnadpis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cs-CZ" smtClean="0"/>
              <a:t>Kliknutím lze upravit styl předlohy.</a:t>
            </a:r>
            <a:endParaRPr kumimoji="0" lang="en-US"/>
          </a:p>
        </p:txBody>
      </p:sp>
      <p:grpSp>
        <p:nvGrpSpPr>
          <p:cNvPr id="2" name="Skupina 1"/>
          <p:cNvGrpSpPr/>
          <p:nvPr/>
        </p:nvGrpSpPr>
        <p:grpSpPr>
          <a:xfrm>
            <a:off x="-3765" y="4953000"/>
            <a:ext cx="9147765" cy="1912088"/>
            <a:chOff x="-3765" y="4832896"/>
            <a:chExt cx="9147765" cy="2032192"/>
          </a:xfrm>
        </p:grpSpPr>
        <p:sp>
          <p:nvSpPr>
            <p:cNvPr id="7" name="Volný tvar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Volný tvar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Volný tvar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Přímá spojnice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Zástupný symbol pro datum 29"/>
          <p:cNvSpPr>
            <a:spLocks noGrp="1"/>
          </p:cNvSpPr>
          <p:nvPr>
            <p:ph type="dt" sz="half" idx="10"/>
          </p:nvPr>
        </p:nvSpPr>
        <p:spPr/>
        <p:txBody>
          <a:bodyPr/>
          <a:lstStyle>
            <a:lvl1pPr>
              <a:defRPr>
                <a:solidFill>
                  <a:srgbClr val="FFFFFF"/>
                </a:solidFill>
              </a:defRPr>
            </a:lvl1pPr>
            <a:extLst/>
          </a:lstStyle>
          <a:p>
            <a:r>
              <a:rPr lang="en-US" smtClean="0"/>
              <a:t>24. 3. 2021</a:t>
            </a:r>
            <a:endParaRPr lang="cs-CZ"/>
          </a:p>
        </p:txBody>
      </p:sp>
      <p:sp>
        <p:nvSpPr>
          <p:cNvPr id="19" name="Zástupný symbol pro zápatí 18"/>
          <p:cNvSpPr>
            <a:spLocks noGrp="1"/>
          </p:cNvSpPr>
          <p:nvPr>
            <p:ph type="ftr" sz="quarter" idx="11"/>
          </p:nvPr>
        </p:nvSpPr>
        <p:spPr/>
        <p:txBody>
          <a:bodyPr/>
          <a:lstStyle>
            <a:lvl1pPr>
              <a:defRPr>
                <a:solidFill>
                  <a:schemeClr val="accent1">
                    <a:tint val="20000"/>
                  </a:schemeClr>
                </a:solidFill>
              </a:defRPr>
            </a:lvl1pPr>
            <a:extLst/>
          </a:lstStyle>
          <a:p>
            <a:r>
              <a:rPr lang="cs-CZ" smtClean="0"/>
              <a:t>by Martin Kruliš (v1.0)</a:t>
            </a:r>
            <a:endParaRPr lang="cs-CZ"/>
          </a:p>
        </p:txBody>
      </p:sp>
      <p:sp>
        <p:nvSpPr>
          <p:cNvPr id="27" name="Zástupný symbol pro číslo snímku 26"/>
          <p:cNvSpPr>
            <a:spLocks noGrp="1"/>
          </p:cNvSpPr>
          <p:nvPr>
            <p:ph type="sldNum" sz="quarter" idx="12"/>
          </p:nvPr>
        </p:nvSpPr>
        <p:spPr/>
        <p:txBody>
          <a:bodyPr/>
          <a:lstStyle>
            <a:lvl1pPr>
              <a:defRPr>
                <a:solidFill>
                  <a:srgbClr val="FFFFFF"/>
                </a:solidFill>
              </a:defRPr>
            </a:lvl1pPr>
            <a:extLst/>
          </a:lstStyle>
          <a:p>
            <a:fld id="{452BA717-4DED-4A38-BDE4-30D0F0A142DB}"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457200" y="1481329"/>
            <a:ext cx="8229600" cy="4386071"/>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r>
              <a:rPr lang="en-US" smtClean="0"/>
              <a:t>24. 3. 2021</a:t>
            </a:r>
            <a:endParaRPr lang="cs-CZ"/>
          </a:p>
        </p:txBody>
      </p:sp>
      <p:sp>
        <p:nvSpPr>
          <p:cNvPr id="5" name="Zástupný symbol pro zápatí 4"/>
          <p:cNvSpPr>
            <a:spLocks noGrp="1"/>
          </p:cNvSpPr>
          <p:nvPr>
            <p:ph type="ftr" sz="quarter" idx="11"/>
          </p:nvPr>
        </p:nvSpPr>
        <p:spPr/>
        <p:txBody>
          <a:bodyPr/>
          <a:lstStyle/>
          <a:p>
            <a:r>
              <a:rPr lang="cs-CZ" smtClean="0"/>
              <a:t>by Martin Kruliš (v1.0)</a:t>
            </a:r>
            <a:endParaRPr lang="cs-CZ"/>
          </a:p>
        </p:txBody>
      </p:sp>
      <p:sp>
        <p:nvSpPr>
          <p:cNvPr id="6" name="Zástupný symbol pro číslo snímku 5"/>
          <p:cNvSpPr>
            <a:spLocks noGrp="1"/>
          </p:cNvSpPr>
          <p:nvPr>
            <p:ph type="sldNum" sz="quarter" idx="12"/>
          </p:nvPr>
        </p:nvSpPr>
        <p:spPr/>
        <p:txBody>
          <a:bodyPr/>
          <a:lstStyle/>
          <a:p>
            <a:fld id="{452BA717-4DED-4A38-BDE4-30D0F0A142DB}"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44013" y="274640"/>
            <a:ext cx="1777470" cy="5592761"/>
          </a:xfrm>
        </p:spPr>
        <p:txBody>
          <a:bodyPr vert="eaVer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457200" y="274641"/>
            <a:ext cx="6324600" cy="5592760"/>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r>
              <a:rPr lang="en-US" smtClean="0"/>
              <a:t>24. 3. 2021</a:t>
            </a:r>
            <a:endParaRPr lang="cs-CZ"/>
          </a:p>
        </p:txBody>
      </p:sp>
      <p:sp>
        <p:nvSpPr>
          <p:cNvPr id="5" name="Zástupný symbol pro zápatí 4"/>
          <p:cNvSpPr>
            <a:spLocks noGrp="1"/>
          </p:cNvSpPr>
          <p:nvPr>
            <p:ph type="ftr" sz="quarter" idx="11"/>
          </p:nvPr>
        </p:nvSpPr>
        <p:spPr/>
        <p:txBody>
          <a:bodyPr/>
          <a:lstStyle/>
          <a:p>
            <a:r>
              <a:rPr lang="cs-CZ" smtClean="0"/>
              <a:t>by Martin Kruliš (v1.0)</a:t>
            </a:r>
            <a:endParaRPr lang="cs-CZ"/>
          </a:p>
        </p:txBody>
      </p:sp>
      <p:sp>
        <p:nvSpPr>
          <p:cNvPr id="6" name="Zástupný symbol pro číslo snímku 5"/>
          <p:cNvSpPr>
            <a:spLocks noGrp="1"/>
          </p:cNvSpPr>
          <p:nvPr>
            <p:ph type="sldNum" sz="quarter" idx="12"/>
          </p:nvPr>
        </p:nvSpPr>
        <p:spPr/>
        <p:txBody>
          <a:bodyPr/>
          <a:lstStyle/>
          <a:p>
            <a:fld id="{452BA717-4DED-4A38-BDE4-30D0F0A142DB}"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pPr lvl="0" eaLnBrk="1" latinLnBrk="0" hangingPunct="1"/>
            <a:r>
              <a:rPr lang="cs-CZ" dirty="0" smtClean="0"/>
              <a:t>Kliknutím lze upravit styly předlohy textu.</a:t>
            </a:r>
          </a:p>
          <a:p>
            <a:pPr lvl="1" eaLnBrk="1" latinLnBrk="0" hangingPunct="1"/>
            <a:r>
              <a:rPr lang="cs-CZ" dirty="0" smtClean="0"/>
              <a:t>Druhá úroveň</a:t>
            </a:r>
          </a:p>
          <a:p>
            <a:pPr lvl="2" eaLnBrk="1" latinLnBrk="0" hangingPunct="1"/>
            <a:r>
              <a:rPr lang="cs-CZ" dirty="0" smtClean="0"/>
              <a:t>Třetí úroveň</a:t>
            </a:r>
          </a:p>
          <a:p>
            <a:pPr lvl="3" eaLnBrk="1" latinLnBrk="0" hangingPunct="1"/>
            <a:r>
              <a:rPr lang="cs-CZ" dirty="0" smtClean="0"/>
              <a:t>Čtvrtá úroveň</a:t>
            </a:r>
          </a:p>
          <a:p>
            <a:pPr lvl="4" eaLnBrk="1" latinLnBrk="0" hangingPunct="1"/>
            <a:r>
              <a:rPr lang="cs-CZ" dirty="0" smtClean="0"/>
              <a:t>Pátá úroveň</a:t>
            </a:r>
            <a:endParaRPr kumimoji="0" lang="en-US" dirty="0"/>
          </a:p>
        </p:txBody>
      </p:sp>
      <p:sp>
        <p:nvSpPr>
          <p:cNvPr id="4" name="Zástupný symbol pro datum 3"/>
          <p:cNvSpPr>
            <a:spLocks noGrp="1"/>
          </p:cNvSpPr>
          <p:nvPr>
            <p:ph type="dt" sz="half" idx="10"/>
          </p:nvPr>
        </p:nvSpPr>
        <p:spPr/>
        <p:txBody>
          <a:bodyPr/>
          <a:lstStyle/>
          <a:p>
            <a:r>
              <a:rPr lang="en-US" smtClean="0"/>
              <a:t>24. 3. 2021</a:t>
            </a:r>
            <a:endParaRPr lang="cs-CZ"/>
          </a:p>
        </p:txBody>
      </p:sp>
      <p:sp>
        <p:nvSpPr>
          <p:cNvPr id="5" name="Zástupný symbol pro zápatí 4"/>
          <p:cNvSpPr>
            <a:spLocks noGrp="1"/>
          </p:cNvSpPr>
          <p:nvPr>
            <p:ph type="ftr" sz="quarter" idx="11"/>
          </p:nvPr>
        </p:nvSpPr>
        <p:spPr/>
        <p:txBody>
          <a:bodyPr/>
          <a:lstStyle/>
          <a:p>
            <a:r>
              <a:rPr lang="cs-CZ" smtClean="0"/>
              <a:t>by Martin Kruliš (v1.0)</a:t>
            </a:r>
            <a:endParaRPr lang="cs-CZ"/>
          </a:p>
        </p:txBody>
      </p:sp>
      <p:sp>
        <p:nvSpPr>
          <p:cNvPr id="6" name="Zástupný symbol pro číslo snímku 5"/>
          <p:cNvSpPr>
            <a:spLocks noGrp="1"/>
          </p:cNvSpPr>
          <p:nvPr>
            <p:ph type="sldNum" sz="quarter" idx="12"/>
          </p:nvPr>
        </p:nvSpPr>
        <p:spPr/>
        <p:txBody>
          <a:bodyPr/>
          <a:lstStyle/>
          <a:p>
            <a:fld id="{452BA717-4DED-4A38-BDE4-30D0F0A142DB}" type="slidenum">
              <a:rPr lang="cs-CZ" smtClean="0"/>
              <a:t>‹#›</a:t>
            </a:fld>
            <a:endParaRPr lang="cs-CZ"/>
          </a:p>
        </p:txBody>
      </p:sp>
      <p:sp>
        <p:nvSpPr>
          <p:cNvPr id="7" name="Nadpis 6"/>
          <p:cNvSpPr>
            <a:spLocks noGrp="1"/>
          </p:cNvSpPr>
          <p:nvPr>
            <p:ph type="title"/>
          </p:nvPr>
        </p:nvSpPr>
        <p:spPr/>
        <p:txBody>
          <a:bodyPr rtlCol="0"/>
          <a:lstStyle/>
          <a:p>
            <a:r>
              <a:rPr kumimoji="0" lang="cs-CZ" smtClean="0"/>
              <a:t>Kliknutím lze upravit styl.</a:t>
            </a:r>
            <a:endParaRPr kumimoji="0"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cs-CZ" smtClean="0"/>
              <a:t>Kliknutím lze upravit styl.</a:t>
            </a:r>
            <a:endParaRPr kumimoji="0" lang="en-US"/>
          </a:p>
        </p:txBody>
      </p:sp>
      <p:sp>
        <p:nvSpPr>
          <p:cNvPr id="3" name="Zástupný symbol pro text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cs-CZ" smtClean="0"/>
              <a:t>Kliknutím lze upravit styly předlohy textu.</a:t>
            </a:r>
          </a:p>
        </p:txBody>
      </p:sp>
      <p:sp>
        <p:nvSpPr>
          <p:cNvPr id="4" name="Zástupný symbol pro datum 3"/>
          <p:cNvSpPr>
            <a:spLocks noGrp="1"/>
          </p:cNvSpPr>
          <p:nvPr>
            <p:ph type="dt" sz="half" idx="10"/>
          </p:nvPr>
        </p:nvSpPr>
        <p:spPr/>
        <p:txBody>
          <a:bodyPr/>
          <a:lstStyle/>
          <a:p>
            <a:r>
              <a:rPr lang="en-US" smtClean="0"/>
              <a:t>24. 3. 2021</a:t>
            </a:r>
            <a:endParaRPr lang="cs-CZ"/>
          </a:p>
        </p:txBody>
      </p:sp>
      <p:sp>
        <p:nvSpPr>
          <p:cNvPr id="5" name="Zástupný symbol pro zápatí 4"/>
          <p:cNvSpPr>
            <a:spLocks noGrp="1"/>
          </p:cNvSpPr>
          <p:nvPr>
            <p:ph type="ftr" sz="quarter" idx="11"/>
          </p:nvPr>
        </p:nvSpPr>
        <p:spPr/>
        <p:txBody>
          <a:bodyPr/>
          <a:lstStyle/>
          <a:p>
            <a:r>
              <a:rPr lang="cs-CZ" smtClean="0"/>
              <a:t>by Martin Kruliš (v1.0)</a:t>
            </a:r>
            <a:endParaRPr lang="cs-CZ"/>
          </a:p>
        </p:txBody>
      </p:sp>
      <p:sp>
        <p:nvSpPr>
          <p:cNvPr id="6" name="Zástupný symbol pro číslo snímku 5"/>
          <p:cNvSpPr>
            <a:spLocks noGrp="1"/>
          </p:cNvSpPr>
          <p:nvPr>
            <p:ph type="sldNum" sz="quarter" idx="12"/>
          </p:nvPr>
        </p:nvSpPr>
        <p:spPr/>
        <p:txBody>
          <a:bodyPr/>
          <a:lstStyle/>
          <a:p>
            <a:fld id="{452BA717-4DED-4A38-BDE4-30D0F0A142DB}" type="slidenum">
              <a:rPr lang="cs-CZ" smtClean="0"/>
              <a:t>‹#›</a:t>
            </a:fld>
            <a:endParaRPr lang="cs-CZ"/>
          </a:p>
        </p:txBody>
      </p:sp>
      <p:sp>
        <p:nvSpPr>
          <p:cNvPr id="7" name="Dvojitá šipka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Dvojitá šipka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2">
        <a:schemeClr val="bg1"/>
      </p:bgRef>
    </p:bg>
    <p:spTree>
      <p:nvGrpSpPr>
        <p:cNvPr id="1" name=""/>
        <p:cNvGrpSpPr/>
        <p:nvPr/>
      </p:nvGrpSpPr>
      <p:grpSpPr>
        <a:xfrm>
          <a:off x="0" y="0"/>
          <a:ext cx="0" cy="0"/>
          <a:chOff x="0" y="0"/>
          <a:chExt cx="0" cy="0"/>
        </a:xfrm>
      </p:grpSpPr>
      <p:sp>
        <p:nvSpPr>
          <p:cNvPr id="3" name="Zástupný symbol pro obsah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r>
              <a:rPr lang="en-US" smtClean="0"/>
              <a:t>24. 3. 2021</a:t>
            </a:r>
            <a:endParaRPr lang="cs-CZ"/>
          </a:p>
        </p:txBody>
      </p:sp>
      <p:sp>
        <p:nvSpPr>
          <p:cNvPr id="6" name="Zástupný symbol pro zápatí 5"/>
          <p:cNvSpPr>
            <a:spLocks noGrp="1"/>
          </p:cNvSpPr>
          <p:nvPr>
            <p:ph type="ftr" sz="quarter" idx="11"/>
          </p:nvPr>
        </p:nvSpPr>
        <p:spPr/>
        <p:txBody>
          <a:bodyPr/>
          <a:lstStyle/>
          <a:p>
            <a:r>
              <a:rPr lang="cs-CZ" smtClean="0"/>
              <a:t>by Martin Kruliš (v1.0)</a:t>
            </a:r>
            <a:endParaRPr lang="cs-CZ"/>
          </a:p>
        </p:txBody>
      </p:sp>
      <p:sp>
        <p:nvSpPr>
          <p:cNvPr id="7" name="Zástupný symbol pro číslo snímku 6"/>
          <p:cNvSpPr>
            <a:spLocks noGrp="1"/>
          </p:cNvSpPr>
          <p:nvPr>
            <p:ph type="sldNum" sz="quarter" idx="12"/>
          </p:nvPr>
        </p:nvSpPr>
        <p:spPr/>
        <p:txBody>
          <a:bodyPr/>
          <a:lstStyle/>
          <a:p>
            <a:fld id="{452BA717-4DED-4A38-BDE4-30D0F0A142DB}" type="slidenum">
              <a:rPr lang="cs-CZ" smtClean="0"/>
              <a:t>‹#›</a:t>
            </a:fld>
            <a:endParaRPr lang="cs-CZ"/>
          </a:p>
        </p:txBody>
      </p:sp>
      <p:sp>
        <p:nvSpPr>
          <p:cNvPr id="8" name="Nadpis 7"/>
          <p:cNvSpPr>
            <a:spLocks noGrp="1"/>
          </p:cNvSpPr>
          <p:nvPr>
            <p:ph type="title"/>
          </p:nvPr>
        </p:nvSpPr>
        <p:spPr/>
        <p:txBody>
          <a:bodyPr rtlCol="0"/>
          <a:lstStyle/>
          <a:p>
            <a:r>
              <a:rPr kumimoji="0" lang="cs-CZ" smtClean="0"/>
              <a:t>Kliknutím lze upravit styl.</a:t>
            </a:r>
            <a:endParaRPr kumimoji="0" 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3">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8229600" cy="1143000"/>
          </a:xfrm>
        </p:spPr>
        <p:txBody>
          <a:bodyPr anchor="ctr"/>
          <a:lstStyle>
            <a:lvl1pPr>
              <a:defRPr/>
            </a:lvl1pPr>
            <a:extLst/>
          </a:lstStyle>
          <a:p>
            <a:r>
              <a:rPr kumimoji="0" lang="cs-CZ" smtClean="0"/>
              <a:t>Kliknutím lze upravit styl.</a:t>
            </a:r>
            <a:endParaRPr kumimoji="0" lang="en-US"/>
          </a:p>
        </p:txBody>
      </p:sp>
      <p:sp>
        <p:nvSpPr>
          <p:cNvPr id="3" name="Zástupný symbol pro text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Kliknutím lze upravit styly předlohy textu.</a:t>
            </a:r>
          </a:p>
        </p:txBody>
      </p:sp>
      <p:sp>
        <p:nvSpPr>
          <p:cNvPr id="4" name="Zástupný symbol pro text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Kliknutím lze upravit styly předlohy textu.</a:t>
            </a:r>
          </a:p>
        </p:txBody>
      </p:sp>
      <p:sp>
        <p:nvSpPr>
          <p:cNvPr id="5" name="Zástupný symbol pro obsah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p>
            <a:r>
              <a:rPr lang="en-US" smtClean="0"/>
              <a:t>24. 3. 2021</a:t>
            </a:r>
            <a:endParaRPr lang="cs-CZ"/>
          </a:p>
        </p:txBody>
      </p:sp>
      <p:sp>
        <p:nvSpPr>
          <p:cNvPr id="8" name="Zástupný symbol pro zápatí 7"/>
          <p:cNvSpPr>
            <a:spLocks noGrp="1"/>
          </p:cNvSpPr>
          <p:nvPr>
            <p:ph type="ftr" sz="quarter" idx="11"/>
          </p:nvPr>
        </p:nvSpPr>
        <p:spPr/>
        <p:txBody>
          <a:bodyPr/>
          <a:lstStyle/>
          <a:p>
            <a:r>
              <a:rPr lang="cs-CZ" smtClean="0"/>
              <a:t>by Martin Kruliš (v1.0)</a:t>
            </a:r>
            <a:endParaRPr lang="cs-CZ"/>
          </a:p>
        </p:txBody>
      </p:sp>
      <p:sp>
        <p:nvSpPr>
          <p:cNvPr id="9" name="Zástupný symbol pro číslo snímku 8"/>
          <p:cNvSpPr>
            <a:spLocks noGrp="1"/>
          </p:cNvSpPr>
          <p:nvPr>
            <p:ph type="sldNum" sz="quarter" idx="12"/>
          </p:nvPr>
        </p:nvSpPr>
        <p:spPr/>
        <p:txBody>
          <a:bodyPr/>
          <a:lstStyle/>
          <a:p>
            <a:fld id="{452BA717-4DED-4A38-BDE4-30D0F0A142DB}"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bg>
      <p:bgRef idx="1002">
        <a:schemeClr val="bg1"/>
      </p:bgRef>
    </p:bg>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p>
            <a:r>
              <a:rPr lang="en-US" smtClean="0"/>
              <a:t>24. 3. 2021</a:t>
            </a:r>
            <a:endParaRPr lang="cs-CZ"/>
          </a:p>
        </p:txBody>
      </p:sp>
      <p:sp>
        <p:nvSpPr>
          <p:cNvPr id="4" name="Zástupný symbol pro zápatí 3"/>
          <p:cNvSpPr>
            <a:spLocks noGrp="1"/>
          </p:cNvSpPr>
          <p:nvPr>
            <p:ph type="ftr" sz="quarter" idx="11"/>
          </p:nvPr>
        </p:nvSpPr>
        <p:spPr/>
        <p:txBody>
          <a:bodyPr/>
          <a:lstStyle/>
          <a:p>
            <a:r>
              <a:rPr lang="cs-CZ" smtClean="0"/>
              <a:t>by Martin Kruliš (v1.0)</a:t>
            </a:r>
            <a:endParaRPr lang="cs-CZ"/>
          </a:p>
        </p:txBody>
      </p:sp>
      <p:sp>
        <p:nvSpPr>
          <p:cNvPr id="5" name="Zástupný symbol pro číslo snímku 4"/>
          <p:cNvSpPr>
            <a:spLocks noGrp="1"/>
          </p:cNvSpPr>
          <p:nvPr>
            <p:ph type="sldNum" sz="quarter" idx="12"/>
          </p:nvPr>
        </p:nvSpPr>
        <p:spPr/>
        <p:txBody>
          <a:bodyPr/>
          <a:lstStyle/>
          <a:p>
            <a:fld id="{452BA717-4DED-4A38-BDE4-30D0F0A142DB}" type="slidenum">
              <a:rPr lang="cs-CZ" smtClean="0"/>
              <a:t>‹#›</a:t>
            </a:fld>
            <a:endParaRPr lang="cs-CZ"/>
          </a:p>
        </p:txBody>
      </p:sp>
      <p:sp>
        <p:nvSpPr>
          <p:cNvPr id="6" name="Nadpis 5"/>
          <p:cNvSpPr>
            <a:spLocks noGrp="1"/>
          </p:cNvSpPr>
          <p:nvPr>
            <p:ph type="title"/>
          </p:nvPr>
        </p:nvSpPr>
        <p:spPr/>
        <p:txBody>
          <a:bodyPr rtlCol="0"/>
          <a:lstStyle/>
          <a:p>
            <a:r>
              <a:rPr kumimoji="0" lang="cs-CZ" smtClean="0"/>
              <a:t>Kliknutím lze upravit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r>
              <a:rPr lang="en-US" smtClean="0"/>
              <a:t>24. 3. 2021</a:t>
            </a:r>
            <a:endParaRPr lang="cs-CZ"/>
          </a:p>
        </p:txBody>
      </p:sp>
      <p:sp>
        <p:nvSpPr>
          <p:cNvPr id="3" name="Zástupný symbol pro zápatí 2"/>
          <p:cNvSpPr>
            <a:spLocks noGrp="1"/>
          </p:cNvSpPr>
          <p:nvPr>
            <p:ph type="ftr" sz="quarter" idx="11"/>
          </p:nvPr>
        </p:nvSpPr>
        <p:spPr/>
        <p:txBody>
          <a:bodyPr/>
          <a:lstStyle/>
          <a:p>
            <a:r>
              <a:rPr lang="cs-CZ" smtClean="0"/>
              <a:t>by Martin Kruliš (v1.0)</a:t>
            </a:r>
            <a:endParaRPr lang="cs-CZ"/>
          </a:p>
        </p:txBody>
      </p:sp>
      <p:sp>
        <p:nvSpPr>
          <p:cNvPr id="4" name="Zástupný symbol pro číslo snímku 3"/>
          <p:cNvSpPr>
            <a:spLocks noGrp="1"/>
          </p:cNvSpPr>
          <p:nvPr>
            <p:ph type="sldNum" sz="quarter" idx="12"/>
          </p:nvPr>
        </p:nvSpPr>
        <p:spPr/>
        <p:txBody>
          <a:bodyPr/>
          <a:lstStyle/>
          <a:p>
            <a:fld id="{452BA717-4DED-4A38-BDE4-30D0F0A142DB}"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3">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cs-CZ" smtClean="0"/>
              <a:t>Kliknutím lze upravit styl.</a:t>
            </a:r>
            <a:endParaRPr kumimoji="0" lang="en-US"/>
          </a:p>
        </p:txBody>
      </p:sp>
      <p:sp>
        <p:nvSpPr>
          <p:cNvPr id="3" name="Zástupný symbol pro text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cs-CZ" smtClean="0"/>
              <a:t>Kliknutím lze upravit styly předlohy textu.</a:t>
            </a:r>
          </a:p>
        </p:txBody>
      </p:sp>
      <p:sp>
        <p:nvSpPr>
          <p:cNvPr id="4" name="Zástupný symbol pro obsah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a:xfrm>
            <a:off x="6727032" y="6407944"/>
            <a:ext cx="1920240" cy="365760"/>
          </a:xfrm>
        </p:spPr>
        <p:txBody>
          <a:bodyPr/>
          <a:lstStyle/>
          <a:p>
            <a:r>
              <a:rPr lang="en-US" smtClean="0"/>
              <a:t>24. 3. 2021</a:t>
            </a:r>
            <a:endParaRPr lang="cs-CZ"/>
          </a:p>
        </p:txBody>
      </p:sp>
      <p:sp>
        <p:nvSpPr>
          <p:cNvPr id="6" name="Zástupný symbol pro zápatí 5"/>
          <p:cNvSpPr>
            <a:spLocks noGrp="1"/>
          </p:cNvSpPr>
          <p:nvPr>
            <p:ph type="ftr" sz="quarter" idx="11"/>
          </p:nvPr>
        </p:nvSpPr>
        <p:spPr/>
        <p:txBody>
          <a:bodyPr/>
          <a:lstStyle/>
          <a:p>
            <a:r>
              <a:rPr lang="cs-CZ" smtClean="0"/>
              <a:t>by Martin Kruliš (v1.0)</a:t>
            </a:r>
            <a:endParaRPr lang="cs-CZ"/>
          </a:p>
        </p:txBody>
      </p:sp>
      <p:sp>
        <p:nvSpPr>
          <p:cNvPr id="7" name="Zástupný symbol pro číslo snímku 6"/>
          <p:cNvSpPr>
            <a:spLocks noGrp="1"/>
          </p:cNvSpPr>
          <p:nvPr>
            <p:ph type="sldNum" sz="quarter" idx="12"/>
          </p:nvPr>
        </p:nvSpPr>
        <p:spPr/>
        <p:txBody>
          <a:bodyPr/>
          <a:lstStyle/>
          <a:p>
            <a:fld id="{452BA717-4DED-4A38-BDE4-30D0F0A142DB}"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2">
        <a:schemeClr val="bg1"/>
      </p:bgRef>
    </p:bg>
    <p:spTree>
      <p:nvGrpSpPr>
        <p:cNvPr id="1" name=""/>
        <p:cNvGrpSpPr/>
        <p:nvPr/>
      </p:nvGrpSpPr>
      <p:grpSpPr>
        <a:xfrm>
          <a:off x="0" y="0"/>
          <a:ext cx="0" cy="0"/>
          <a:chOff x="0" y="0"/>
          <a:chExt cx="0" cy="0"/>
        </a:xfrm>
      </p:grpSpPr>
      <p:sp>
        <p:nvSpPr>
          <p:cNvPr id="4" name="Zástupný symbol pro text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cs-CZ" smtClean="0"/>
              <a:t>Kliknutím lze upravit styly předlohy textu.</a:t>
            </a:r>
          </a:p>
        </p:txBody>
      </p:sp>
      <p:sp>
        <p:nvSpPr>
          <p:cNvPr id="3" name="Zástupný symbol pro obrázek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cs-CZ" smtClean="0"/>
              <a:t>Kliknutím na ikonu přidáte obrázek.</a:t>
            </a:r>
            <a:endParaRPr kumimoji="0" lang="en-US" dirty="0"/>
          </a:p>
        </p:txBody>
      </p:sp>
      <p:sp>
        <p:nvSpPr>
          <p:cNvPr id="5" name="Zástupný symbol pro datum 4"/>
          <p:cNvSpPr>
            <a:spLocks noGrp="1"/>
          </p:cNvSpPr>
          <p:nvPr>
            <p:ph type="dt" sz="half" idx="10"/>
          </p:nvPr>
        </p:nvSpPr>
        <p:spPr/>
        <p:txBody>
          <a:bodyPr/>
          <a:lstStyle>
            <a:lvl1pPr>
              <a:defRPr>
                <a:solidFill>
                  <a:schemeClr val="tx1"/>
                </a:solidFill>
              </a:defRPr>
            </a:lvl1pPr>
            <a:extLst/>
          </a:lstStyle>
          <a:p>
            <a:r>
              <a:rPr lang="en-US" smtClean="0"/>
              <a:t>24. 3. 2021</a:t>
            </a:r>
            <a:endParaRPr lang="cs-CZ"/>
          </a:p>
        </p:txBody>
      </p:sp>
      <p:sp>
        <p:nvSpPr>
          <p:cNvPr id="6" name="Zástupný symbol pro zápatí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cs-CZ" smtClean="0"/>
              <a:t>by Martin Kruliš (v1.0)</a:t>
            </a:r>
            <a:endParaRPr lang="cs-CZ"/>
          </a:p>
        </p:txBody>
      </p:sp>
      <p:sp>
        <p:nvSpPr>
          <p:cNvPr id="7" name="Zástupný symbol pro číslo snímku 6"/>
          <p:cNvSpPr>
            <a:spLocks noGrp="1"/>
          </p:cNvSpPr>
          <p:nvPr>
            <p:ph type="sldNum" sz="quarter" idx="12"/>
          </p:nvPr>
        </p:nvSpPr>
        <p:spPr/>
        <p:txBody>
          <a:bodyPr/>
          <a:lstStyle>
            <a:lvl1pPr>
              <a:defRPr>
                <a:solidFill>
                  <a:schemeClr val="tx1"/>
                </a:solidFill>
              </a:defRPr>
            </a:lvl1pPr>
            <a:extLst/>
          </a:lstStyle>
          <a:p>
            <a:fld id="{452BA717-4DED-4A38-BDE4-30D0F0A142DB}" type="slidenum">
              <a:rPr lang="cs-CZ" smtClean="0"/>
              <a:t>‹#›</a:t>
            </a:fld>
            <a:endParaRPr lang="cs-CZ"/>
          </a:p>
        </p:txBody>
      </p:sp>
      <p:sp>
        <p:nvSpPr>
          <p:cNvPr id="2" name="Nadpis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cs-CZ" smtClean="0"/>
              <a:t>Kliknutím lze upravit styl.</a:t>
            </a:r>
            <a:endParaRPr kumimoji="0" lang="en-US"/>
          </a:p>
        </p:txBody>
      </p:sp>
      <p:sp>
        <p:nvSpPr>
          <p:cNvPr id="8" name="Volný tvar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Volný tvar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Pravoúhlý trojúhelník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Přímá spojnice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Dvojitá šipka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Dvojitá šipka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Volný tvar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Volný tvar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Pravoúhlý trojúhelník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Přímá spojnice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Zástupný symbol pro nadpis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cs-CZ" smtClean="0"/>
              <a:t>Kliknutím lze upravit styl.</a:t>
            </a:r>
            <a:endParaRPr kumimoji="0" lang="en-US"/>
          </a:p>
        </p:txBody>
      </p:sp>
      <p:sp>
        <p:nvSpPr>
          <p:cNvPr id="30" name="Zástupný symbol pro text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0" name="Zástupný symbol pro datum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r>
              <a:rPr lang="en-US" smtClean="0"/>
              <a:t>24. 3. 2021</a:t>
            </a:r>
            <a:endParaRPr lang="cs-CZ"/>
          </a:p>
        </p:txBody>
      </p:sp>
      <p:sp>
        <p:nvSpPr>
          <p:cNvPr id="22" name="Zástupný symbol pro zápatí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cs-CZ" smtClean="0"/>
              <a:t>by Martin Kruliš (v1.0)</a:t>
            </a:r>
            <a:endParaRPr lang="cs-CZ"/>
          </a:p>
        </p:txBody>
      </p:sp>
      <p:sp>
        <p:nvSpPr>
          <p:cNvPr id="18" name="Zástupný symbol pro číslo snímku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52BA717-4DED-4A38-BDE4-30D0F0A142DB}"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arduino.cc/en/main/software"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f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US" dirty="0" smtClean="0"/>
              <a:t>NSWI170: Lab 02</a:t>
            </a:r>
            <a:br>
              <a:rPr lang="en-US" dirty="0" smtClean="0"/>
            </a:br>
            <a:r>
              <a:rPr lang="en-US" dirty="0" smtClean="0"/>
              <a:t>Arduino Introduction</a:t>
            </a:r>
            <a:endParaRPr lang="cs-CZ" dirty="0"/>
          </a:p>
        </p:txBody>
      </p:sp>
      <p:sp>
        <p:nvSpPr>
          <p:cNvPr id="3" name="Podnadpis 2"/>
          <p:cNvSpPr>
            <a:spLocks noGrp="1"/>
          </p:cNvSpPr>
          <p:nvPr>
            <p:ph type="subTitle" idx="1"/>
          </p:nvPr>
        </p:nvSpPr>
        <p:spPr/>
        <p:txBody>
          <a:bodyPr/>
          <a:lstStyle/>
          <a:p>
            <a:r>
              <a:rPr lang="en-US" dirty="0" smtClean="0"/>
              <a:t>Martin </a:t>
            </a:r>
            <a:r>
              <a:rPr lang="en-US" dirty="0" err="1" smtClean="0"/>
              <a:t>Kruli</a:t>
            </a:r>
            <a:r>
              <a:rPr lang="cs-CZ" dirty="0" smtClean="0"/>
              <a:t>š</a:t>
            </a:r>
            <a:endParaRPr lang="cs-CZ" dirty="0"/>
          </a:p>
        </p:txBody>
      </p:sp>
      <p:sp>
        <p:nvSpPr>
          <p:cNvPr id="4" name="Zástupný symbol pro datum 3"/>
          <p:cNvSpPr>
            <a:spLocks noGrp="1"/>
          </p:cNvSpPr>
          <p:nvPr>
            <p:ph type="dt" sz="half" idx="10"/>
          </p:nvPr>
        </p:nvSpPr>
        <p:spPr/>
        <p:txBody>
          <a:bodyPr/>
          <a:lstStyle/>
          <a:p>
            <a:r>
              <a:rPr lang="en-US" smtClean="0"/>
              <a:t>24. 3. 2021</a:t>
            </a:r>
            <a:endParaRPr lang="cs-CZ"/>
          </a:p>
        </p:txBody>
      </p:sp>
      <p:sp>
        <p:nvSpPr>
          <p:cNvPr id="5" name="Zástupný symbol pro zápatí 4"/>
          <p:cNvSpPr>
            <a:spLocks noGrp="1"/>
          </p:cNvSpPr>
          <p:nvPr>
            <p:ph type="ftr" sz="quarter" idx="11"/>
          </p:nvPr>
        </p:nvSpPr>
        <p:spPr/>
        <p:txBody>
          <a:bodyPr/>
          <a:lstStyle/>
          <a:p>
            <a:r>
              <a:rPr lang="cs-CZ" smtClean="0"/>
              <a:t>by Martin Kruliš (v1.0)</a:t>
            </a:r>
            <a:endParaRPr lang="cs-CZ"/>
          </a:p>
        </p:txBody>
      </p:sp>
      <p:sp>
        <p:nvSpPr>
          <p:cNvPr id="6" name="Zástupný symbol pro číslo snímku 5"/>
          <p:cNvSpPr>
            <a:spLocks noGrp="1"/>
          </p:cNvSpPr>
          <p:nvPr>
            <p:ph type="sldNum" sz="quarter" idx="12"/>
          </p:nvPr>
        </p:nvSpPr>
        <p:spPr/>
        <p:txBody>
          <a:bodyPr/>
          <a:lstStyle/>
          <a:p>
            <a:fld id="{452BA717-4DED-4A38-BDE4-30D0F0A142DB}" type="slidenum">
              <a:rPr lang="cs-CZ" smtClean="0"/>
              <a:t>1</a:t>
            </a:fld>
            <a:endParaRPr lang="cs-CZ"/>
          </a:p>
        </p:txBody>
      </p:sp>
    </p:spTree>
    <p:extLst>
      <p:ext uri="{BB962C8B-B14F-4D97-AF65-F5344CB8AC3E}">
        <p14:creationId xmlns:p14="http://schemas.microsoft.com/office/powerpoint/2010/main" val="10418940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dirty="0" smtClean="0"/>
              <a:t>Blink all LEDs together</a:t>
            </a:r>
          </a:p>
          <a:p>
            <a:pPr lvl="1"/>
            <a:r>
              <a:rPr lang="en-US" dirty="0" smtClean="0"/>
              <a:t>Do not forget to initialize all four LEDs in setup</a:t>
            </a:r>
          </a:p>
          <a:p>
            <a:pPr lvl="1"/>
            <a:r>
              <a:rPr lang="en-US" dirty="0" smtClean="0"/>
              <a:t>Instead of just one LED, turn them all ON/OFF (based on your timing from previous step)</a:t>
            </a:r>
          </a:p>
          <a:p>
            <a:pPr lvl="1"/>
            <a:endParaRPr lang="en-US" dirty="0"/>
          </a:p>
          <a:p>
            <a:r>
              <a:rPr lang="en-US" dirty="0" smtClean="0"/>
              <a:t>Keep your code DRY</a:t>
            </a:r>
          </a:p>
          <a:p>
            <a:pPr lvl="1"/>
            <a:r>
              <a:rPr lang="en-US" dirty="0" smtClean="0"/>
              <a:t>DRY = Do not Repeat Yourselves</a:t>
            </a:r>
          </a:p>
          <a:p>
            <a:pPr lvl="1"/>
            <a:r>
              <a:rPr lang="en-US" dirty="0" smtClean="0"/>
              <a:t>Do not copy/paste code</a:t>
            </a:r>
          </a:p>
          <a:p>
            <a:pPr lvl="1"/>
            <a:r>
              <a:rPr lang="en-US" dirty="0" smtClean="0"/>
              <a:t>When the same code is executed multiple times use for-loops (and arrays when necessary)</a:t>
            </a:r>
          </a:p>
          <a:p>
            <a:pPr lvl="2"/>
            <a:r>
              <a:rPr lang="en-US" dirty="0" smtClean="0"/>
              <a:t>Remember previous labs!</a:t>
            </a:r>
          </a:p>
        </p:txBody>
      </p:sp>
      <p:sp>
        <p:nvSpPr>
          <p:cNvPr id="3" name="Date Placeholder 2"/>
          <p:cNvSpPr>
            <a:spLocks noGrp="1"/>
          </p:cNvSpPr>
          <p:nvPr>
            <p:ph type="dt" sz="half" idx="10"/>
          </p:nvPr>
        </p:nvSpPr>
        <p:spPr/>
        <p:txBody>
          <a:bodyPr/>
          <a:lstStyle/>
          <a:p>
            <a:r>
              <a:rPr lang="en-US" smtClean="0"/>
              <a:t>24. 3. 2021</a:t>
            </a:r>
            <a:endParaRPr lang="cs-CZ"/>
          </a:p>
        </p:txBody>
      </p:sp>
      <p:sp>
        <p:nvSpPr>
          <p:cNvPr id="4" name="Footer Placeholder 3"/>
          <p:cNvSpPr>
            <a:spLocks noGrp="1"/>
          </p:cNvSpPr>
          <p:nvPr>
            <p:ph type="ftr" sz="quarter" idx="11"/>
          </p:nvPr>
        </p:nvSpPr>
        <p:spPr/>
        <p:txBody>
          <a:bodyPr/>
          <a:lstStyle/>
          <a:p>
            <a:r>
              <a:rPr lang="cs-CZ" smtClean="0"/>
              <a:t>by Martin Kruliš (v1.0)</a:t>
            </a:r>
            <a:endParaRPr lang="cs-CZ"/>
          </a:p>
        </p:txBody>
      </p:sp>
      <p:sp>
        <p:nvSpPr>
          <p:cNvPr id="5" name="Slide Number Placeholder 4"/>
          <p:cNvSpPr>
            <a:spLocks noGrp="1"/>
          </p:cNvSpPr>
          <p:nvPr>
            <p:ph type="sldNum" sz="quarter" idx="12"/>
          </p:nvPr>
        </p:nvSpPr>
        <p:spPr/>
        <p:txBody>
          <a:bodyPr/>
          <a:lstStyle/>
          <a:p>
            <a:fld id="{452BA717-4DED-4A38-BDE4-30D0F0A142DB}" type="slidenum">
              <a:rPr lang="cs-CZ" smtClean="0"/>
              <a:t>10</a:t>
            </a:fld>
            <a:endParaRPr lang="cs-CZ"/>
          </a:p>
        </p:txBody>
      </p:sp>
      <p:sp>
        <p:nvSpPr>
          <p:cNvPr id="6" name="Title 5"/>
          <p:cNvSpPr>
            <a:spLocks noGrp="1"/>
          </p:cNvSpPr>
          <p:nvPr>
            <p:ph type="title"/>
          </p:nvPr>
        </p:nvSpPr>
        <p:spPr/>
        <p:txBody>
          <a:bodyPr/>
          <a:lstStyle/>
          <a:p>
            <a:r>
              <a:rPr lang="en-US" dirty="0" smtClean="0"/>
              <a:t>Beyond Blinking</a:t>
            </a:r>
            <a:endParaRPr lang="en-US" dirty="0"/>
          </a:p>
        </p:txBody>
      </p:sp>
    </p:spTree>
    <p:extLst>
      <p:ext uri="{BB962C8B-B14F-4D97-AF65-F5344CB8AC3E}">
        <p14:creationId xmlns:p14="http://schemas.microsoft.com/office/powerpoint/2010/main" val="6098437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755984"/>
          </a:xfrm>
        </p:spPr>
        <p:txBody>
          <a:bodyPr>
            <a:noAutofit/>
          </a:bodyPr>
          <a:lstStyle/>
          <a:p>
            <a:r>
              <a:rPr lang="en-US" dirty="0" smtClean="0"/>
              <a:t>Create animated pattern</a:t>
            </a:r>
          </a:p>
          <a:p>
            <a:pPr lvl="1"/>
            <a:r>
              <a:rPr lang="en-US" dirty="0" smtClean="0"/>
              <a:t>Blink LEDs sequentially (snake pattern)</a:t>
            </a:r>
          </a:p>
          <a:p>
            <a:pPr lvl="2"/>
            <a:r>
              <a:rPr lang="en-US" dirty="0" smtClean="0"/>
              <a:t>First to last, exactly 1 LED is always on</a:t>
            </a:r>
          </a:p>
          <a:p>
            <a:pPr lvl="1"/>
            <a:r>
              <a:rPr lang="en-US" dirty="0" smtClean="0"/>
              <a:t>Alternatively, create a different pattern (ping-pong)</a:t>
            </a:r>
          </a:p>
          <a:p>
            <a:pPr lvl="1"/>
            <a:endParaRPr lang="en-US" sz="1200" dirty="0"/>
          </a:p>
          <a:p>
            <a:r>
              <a:rPr lang="en-US" dirty="0" smtClean="0"/>
              <a:t>Bonus1: Create longer snake</a:t>
            </a:r>
          </a:p>
          <a:p>
            <a:pPr lvl="1"/>
            <a:r>
              <a:rPr lang="en-US" dirty="0" smtClean="0"/>
              <a:t>E.g. for length 3, the pattern, the sequence for LEDs turned on will be: -, 1, 12, 123, 234, 34, 4, -</a:t>
            </a:r>
          </a:p>
          <a:p>
            <a:r>
              <a:rPr lang="en-US" dirty="0" smtClean="0"/>
              <a:t>Bonus2: Anti-aliased snake using PWM</a:t>
            </a:r>
            <a:br>
              <a:rPr lang="en-US" dirty="0" smtClean="0"/>
            </a:br>
            <a:r>
              <a:rPr lang="en-US" dirty="0" smtClean="0"/>
              <a:t>(Pulse</a:t>
            </a:r>
            <a:r>
              <a:rPr lang="cs-CZ" dirty="0"/>
              <a:t>-</a:t>
            </a:r>
            <a:r>
              <a:rPr lang="cs-CZ" dirty="0" err="1" smtClean="0"/>
              <a:t>Width</a:t>
            </a:r>
            <a:r>
              <a:rPr lang="en-US" dirty="0" smtClean="0"/>
              <a:t> Modulation)</a:t>
            </a:r>
          </a:p>
          <a:p>
            <a:pPr lvl="1"/>
            <a:r>
              <a:rPr lang="en-US" dirty="0" smtClean="0"/>
              <a:t>Last LED is dimming whilst the following LED is lightening up…</a:t>
            </a:r>
            <a:endParaRPr lang="en-US" dirty="0"/>
          </a:p>
        </p:txBody>
      </p:sp>
      <p:sp>
        <p:nvSpPr>
          <p:cNvPr id="3" name="Date Placeholder 2"/>
          <p:cNvSpPr>
            <a:spLocks noGrp="1"/>
          </p:cNvSpPr>
          <p:nvPr>
            <p:ph type="dt" sz="half" idx="10"/>
          </p:nvPr>
        </p:nvSpPr>
        <p:spPr/>
        <p:txBody>
          <a:bodyPr/>
          <a:lstStyle/>
          <a:p>
            <a:r>
              <a:rPr lang="en-US" smtClean="0"/>
              <a:t>24. 3. 2021</a:t>
            </a:r>
            <a:endParaRPr lang="cs-CZ"/>
          </a:p>
        </p:txBody>
      </p:sp>
      <p:sp>
        <p:nvSpPr>
          <p:cNvPr id="4" name="Footer Placeholder 3"/>
          <p:cNvSpPr>
            <a:spLocks noGrp="1"/>
          </p:cNvSpPr>
          <p:nvPr>
            <p:ph type="ftr" sz="quarter" idx="11"/>
          </p:nvPr>
        </p:nvSpPr>
        <p:spPr/>
        <p:txBody>
          <a:bodyPr/>
          <a:lstStyle/>
          <a:p>
            <a:r>
              <a:rPr lang="cs-CZ" smtClean="0"/>
              <a:t>by Martin Kruliš (v1.0)</a:t>
            </a:r>
            <a:endParaRPr lang="cs-CZ"/>
          </a:p>
        </p:txBody>
      </p:sp>
      <p:sp>
        <p:nvSpPr>
          <p:cNvPr id="5" name="Slide Number Placeholder 4"/>
          <p:cNvSpPr>
            <a:spLocks noGrp="1"/>
          </p:cNvSpPr>
          <p:nvPr>
            <p:ph type="sldNum" sz="quarter" idx="12"/>
          </p:nvPr>
        </p:nvSpPr>
        <p:spPr/>
        <p:txBody>
          <a:bodyPr/>
          <a:lstStyle/>
          <a:p>
            <a:fld id="{452BA717-4DED-4A38-BDE4-30D0F0A142DB}" type="slidenum">
              <a:rPr lang="cs-CZ" smtClean="0"/>
              <a:t>11</a:t>
            </a:fld>
            <a:endParaRPr lang="cs-CZ"/>
          </a:p>
        </p:txBody>
      </p:sp>
      <p:sp>
        <p:nvSpPr>
          <p:cNvPr id="6" name="Title 5"/>
          <p:cNvSpPr>
            <a:spLocks noGrp="1"/>
          </p:cNvSpPr>
          <p:nvPr>
            <p:ph type="title"/>
          </p:nvPr>
        </p:nvSpPr>
        <p:spPr/>
        <p:txBody>
          <a:bodyPr/>
          <a:lstStyle/>
          <a:p>
            <a:r>
              <a:rPr lang="en-US" dirty="0" smtClean="0"/>
              <a:t>Beyond Blinking</a:t>
            </a:r>
            <a:endParaRPr lang="en-US" dirty="0"/>
          </a:p>
        </p:txBody>
      </p:sp>
      <p:sp>
        <p:nvSpPr>
          <p:cNvPr id="8" name="Rounded Rectangular Callout 7"/>
          <p:cNvSpPr/>
          <p:nvPr/>
        </p:nvSpPr>
        <p:spPr>
          <a:xfrm>
            <a:off x="5967772" y="548680"/>
            <a:ext cx="2862380" cy="1197603"/>
          </a:xfrm>
          <a:prstGeom prst="wedgeRoundRectCallout">
            <a:avLst>
              <a:gd name="adj1" fmla="val 16574"/>
              <a:gd name="adj2" fmla="val 135502"/>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t>This is today’s final assignment, details are in </a:t>
            </a:r>
            <a:r>
              <a:rPr lang="en-US" dirty="0" err="1" smtClean="0"/>
              <a:t>ReCodEx</a:t>
            </a:r>
            <a:endParaRPr lang="en-US" dirty="0"/>
          </a:p>
        </p:txBody>
      </p:sp>
    </p:spTree>
    <p:extLst>
      <p:ext uri="{BB962C8B-B14F-4D97-AF65-F5344CB8AC3E}">
        <p14:creationId xmlns:p14="http://schemas.microsoft.com/office/powerpoint/2010/main" val="12774215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p>
            <a:r>
              <a:rPr lang="en-US" smtClean="0"/>
              <a:t>24. 3. 2021</a:t>
            </a:r>
            <a:endParaRPr lang="cs-CZ"/>
          </a:p>
        </p:txBody>
      </p:sp>
      <p:sp>
        <p:nvSpPr>
          <p:cNvPr id="4" name="Zástupný symbol pro zápatí 3"/>
          <p:cNvSpPr>
            <a:spLocks noGrp="1"/>
          </p:cNvSpPr>
          <p:nvPr>
            <p:ph type="ftr" sz="quarter" idx="11"/>
          </p:nvPr>
        </p:nvSpPr>
        <p:spPr/>
        <p:txBody>
          <a:bodyPr/>
          <a:lstStyle/>
          <a:p>
            <a:r>
              <a:rPr lang="cs-CZ" smtClean="0"/>
              <a:t>by Martin Kruliš (v1.0)</a:t>
            </a:r>
            <a:endParaRPr lang="cs-CZ"/>
          </a:p>
        </p:txBody>
      </p:sp>
      <p:sp>
        <p:nvSpPr>
          <p:cNvPr id="5" name="Zástupný symbol pro číslo snímku 4"/>
          <p:cNvSpPr>
            <a:spLocks noGrp="1"/>
          </p:cNvSpPr>
          <p:nvPr>
            <p:ph type="sldNum" sz="quarter" idx="12"/>
          </p:nvPr>
        </p:nvSpPr>
        <p:spPr/>
        <p:txBody>
          <a:bodyPr/>
          <a:lstStyle/>
          <a:p>
            <a:fld id="{452BA717-4DED-4A38-BDE4-30D0F0A142DB}" type="slidenum">
              <a:rPr lang="cs-CZ" smtClean="0"/>
              <a:t>12</a:t>
            </a:fld>
            <a:endParaRPr lang="cs-CZ"/>
          </a:p>
        </p:txBody>
      </p:sp>
      <p:sp>
        <p:nvSpPr>
          <p:cNvPr id="6" name="Nadpis 5"/>
          <p:cNvSpPr>
            <a:spLocks noGrp="1"/>
          </p:cNvSpPr>
          <p:nvPr>
            <p:ph type="title"/>
          </p:nvPr>
        </p:nvSpPr>
        <p:spPr/>
        <p:txBody>
          <a:bodyPr/>
          <a:lstStyle/>
          <a:p>
            <a:r>
              <a:rPr lang="en-US" dirty="0" smtClean="0"/>
              <a:t>Discussion</a:t>
            </a:r>
            <a:endParaRPr lang="cs-CZ" dirty="0"/>
          </a:p>
        </p:txBody>
      </p:sp>
      <p:pic>
        <p:nvPicPr>
          <p:cNvPr id="7" name="Picture 7" descr="http://www.peirnet.net/moodle/file.php/1/face_question_mark.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09019" y="1481138"/>
            <a:ext cx="4525962"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256298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Open-source HW and SW project</a:t>
            </a:r>
          </a:p>
          <a:p>
            <a:r>
              <a:rPr lang="en-US" dirty="0"/>
              <a:t>HW</a:t>
            </a:r>
          </a:p>
          <a:p>
            <a:pPr lvl="1"/>
            <a:r>
              <a:rPr lang="en-US" dirty="0"/>
              <a:t>Arduino </a:t>
            </a:r>
            <a:r>
              <a:rPr lang="en-US" dirty="0" smtClean="0"/>
              <a:t>board</a:t>
            </a:r>
          </a:p>
          <a:p>
            <a:pPr lvl="2"/>
            <a:r>
              <a:rPr lang="en-US" dirty="0"/>
              <a:t>B</a:t>
            </a:r>
            <a:r>
              <a:rPr lang="en-US" dirty="0" smtClean="0"/>
              <a:t>ase </a:t>
            </a:r>
            <a:r>
              <a:rPr lang="en-US" dirty="0"/>
              <a:t>board with sets of digital and analog pins</a:t>
            </a:r>
          </a:p>
          <a:p>
            <a:pPr lvl="1"/>
            <a:r>
              <a:rPr lang="en-US" dirty="0"/>
              <a:t>Expansion board (</a:t>
            </a:r>
            <a:r>
              <a:rPr lang="en-US" dirty="0" smtClean="0"/>
              <a:t>shield)</a:t>
            </a:r>
          </a:p>
          <a:p>
            <a:pPr lvl="2"/>
            <a:r>
              <a:rPr lang="en-US" dirty="0"/>
              <a:t>C</a:t>
            </a:r>
            <a:r>
              <a:rPr lang="en-US" dirty="0" smtClean="0"/>
              <a:t>onnected </a:t>
            </a:r>
            <a:r>
              <a:rPr lang="en-US" dirty="0"/>
              <a:t>by pins providing various functionality</a:t>
            </a:r>
          </a:p>
          <a:p>
            <a:pPr lvl="1"/>
            <a:endParaRPr lang="en-US" dirty="0" smtClean="0"/>
          </a:p>
          <a:p>
            <a:r>
              <a:rPr lang="en-US" dirty="0" smtClean="0"/>
              <a:t>SW</a:t>
            </a:r>
            <a:endParaRPr lang="en-US" dirty="0"/>
          </a:p>
          <a:p>
            <a:pPr lvl="1"/>
            <a:r>
              <a:rPr lang="en-US" dirty="0"/>
              <a:t>Arduino </a:t>
            </a:r>
            <a:r>
              <a:rPr lang="en-US" dirty="0" smtClean="0"/>
              <a:t>IDE (not Arduino Web Editor!)</a:t>
            </a:r>
            <a:br>
              <a:rPr lang="en-US" dirty="0" smtClean="0"/>
            </a:br>
            <a:r>
              <a:rPr lang="en-US" dirty="0">
                <a:hlinkClick r:id="rId3"/>
              </a:rPr>
              <a:t>https://</a:t>
            </a:r>
            <a:r>
              <a:rPr lang="en-US" dirty="0" smtClean="0">
                <a:hlinkClick r:id="rId3"/>
              </a:rPr>
              <a:t>www.arduino.cc/en/main/software</a:t>
            </a:r>
            <a:endParaRPr lang="en-US" dirty="0" smtClean="0"/>
          </a:p>
        </p:txBody>
      </p:sp>
      <p:sp>
        <p:nvSpPr>
          <p:cNvPr id="3" name="Date Placeholder 2"/>
          <p:cNvSpPr>
            <a:spLocks noGrp="1"/>
          </p:cNvSpPr>
          <p:nvPr>
            <p:ph type="dt" sz="half" idx="10"/>
          </p:nvPr>
        </p:nvSpPr>
        <p:spPr/>
        <p:txBody>
          <a:bodyPr/>
          <a:lstStyle/>
          <a:p>
            <a:r>
              <a:rPr lang="en-US" smtClean="0"/>
              <a:t>24. 3. 2021</a:t>
            </a:r>
            <a:endParaRPr lang="cs-CZ"/>
          </a:p>
        </p:txBody>
      </p:sp>
      <p:sp>
        <p:nvSpPr>
          <p:cNvPr id="4" name="Footer Placeholder 3"/>
          <p:cNvSpPr>
            <a:spLocks noGrp="1"/>
          </p:cNvSpPr>
          <p:nvPr>
            <p:ph type="ftr" sz="quarter" idx="11"/>
          </p:nvPr>
        </p:nvSpPr>
        <p:spPr/>
        <p:txBody>
          <a:bodyPr/>
          <a:lstStyle/>
          <a:p>
            <a:r>
              <a:rPr lang="cs-CZ" smtClean="0"/>
              <a:t>by Martin Kruliš (v1.0)</a:t>
            </a:r>
            <a:endParaRPr lang="cs-CZ"/>
          </a:p>
        </p:txBody>
      </p:sp>
      <p:sp>
        <p:nvSpPr>
          <p:cNvPr id="5" name="Slide Number Placeholder 4"/>
          <p:cNvSpPr>
            <a:spLocks noGrp="1"/>
          </p:cNvSpPr>
          <p:nvPr>
            <p:ph type="sldNum" sz="quarter" idx="12"/>
          </p:nvPr>
        </p:nvSpPr>
        <p:spPr/>
        <p:txBody>
          <a:bodyPr/>
          <a:lstStyle/>
          <a:p>
            <a:fld id="{452BA717-4DED-4A38-BDE4-30D0F0A142DB}" type="slidenum">
              <a:rPr lang="cs-CZ" smtClean="0"/>
              <a:t>2</a:t>
            </a:fld>
            <a:endParaRPr lang="cs-CZ"/>
          </a:p>
        </p:txBody>
      </p:sp>
      <p:sp>
        <p:nvSpPr>
          <p:cNvPr id="6" name="Title 5"/>
          <p:cNvSpPr>
            <a:spLocks noGrp="1"/>
          </p:cNvSpPr>
          <p:nvPr>
            <p:ph type="title"/>
          </p:nvPr>
        </p:nvSpPr>
        <p:spPr/>
        <p:txBody>
          <a:bodyPr/>
          <a:lstStyle/>
          <a:p>
            <a:r>
              <a:rPr lang="en-US" dirty="0" smtClean="0"/>
              <a:t>Arduino</a:t>
            </a:r>
            <a:endParaRPr lang="en-US" dirty="0"/>
          </a:p>
        </p:txBody>
      </p:sp>
    </p:spTree>
    <p:extLst>
      <p:ext uri="{BB962C8B-B14F-4D97-AF65-F5344CB8AC3E}">
        <p14:creationId xmlns:p14="http://schemas.microsoft.com/office/powerpoint/2010/main" val="5443814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Entry level board</a:t>
            </a:r>
          </a:p>
          <a:p>
            <a:pPr lvl="1"/>
            <a:r>
              <a:rPr lang="en-US" dirty="0"/>
              <a:t>CPU ATmega328P</a:t>
            </a:r>
          </a:p>
          <a:p>
            <a:pPr lvl="1"/>
            <a:r>
              <a:rPr lang="en-US" dirty="0"/>
              <a:t>14 digital I/O pins</a:t>
            </a:r>
          </a:p>
          <a:p>
            <a:pPr lvl="2"/>
            <a:r>
              <a:rPr lang="en-US" dirty="0"/>
              <a:t>Of which 6 can be used as PWM outputs</a:t>
            </a:r>
          </a:p>
          <a:p>
            <a:pPr lvl="1"/>
            <a:r>
              <a:rPr lang="en-US" dirty="0"/>
              <a:t>6 analog inputs</a:t>
            </a:r>
          </a:p>
          <a:p>
            <a:pPr lvl="1"/>
            <a:r>
              <a:rPr lang="en-US" dirty="0"/>
              <a:t>Clock speed 16 MHz</a:t>
            </a:r>
          </a:p>
          <a:p>
            <a:pPr lvl="1"/>
            <a:r>
              <a:rPr lang="en-US" dirty="0"/>
              <a:t>FLASH memory 32 KB</a:t>
            </a:r>
          </a:p>
          <a:p>
            <a:pPr lvl="1"/>
            <a:r>
              <a:rPr lang="en-US" dirty="0"/>
              <a:t>SRAM 2 KB</a:t>
            </a:r>
          </a:p>
          <a:p>
            <a:pPr lvl="1"/>
            <a:r>
              <a:rPr lang="en-US" dirty="0"/>
              <a:t>EEPROM 1 KB</a:t>
            </a:r>
          </a:p>
          <a:p>
            <a:pPr lvl="1"/>
            <a:r>
              <a:rPr lang="en-US" dirty="0"/>
              <a:t>USB</a:t>
            </a:r>
          </a:p>
          <a:p>
            <a:pPr lvl="1"/>
            <a:r>
              <a:rPr lang="en-US" dirty="0"/>
              <a:t>DC </a:t>
            </a:r>
            <a:r>
              <a:rPr lang="en-US" dirty="0" smtClean="0"/>
              <a:t>power</a:t>
            </a:r>
            <a:endParaRPr lang="en-US" dirty="0"/>
          </a:p>
        </p:txBody>
      </p:sp>
      <p:sp>
        <p:nvSpPr>
          <p:cNvPr id="3" name="Date Placeholder 2"/>
          <p:cNvSpPr>
            <a:spLocks noGrp="1"/>
          </p:cNvSpPr>
          <p:nvPr>
            <p:ph type="dt" sz="half" idx="10"/>
          </p:nvPr>
        </p:nvSpPr>
        <p:spPr/>
        <p:txBody>
          <a:bodyPr/>
          <a:lstStyle/>
          <a:p>
            <a:r>
              <a:rPr lang="en-US" smtClean="0"/>
              <a:t>24. 3. 2021</a:t>
            </a:r>
            <a:endParaRPr lang="cs-CZ"/>
          </a:p>
        </p:txBody>
      </p:sp>
      <p:sp>
        <p:nvSpPr>
          <p:cNvPr id="4" name="Footer Placeholder 3"/>
          <p:cNvSpPr>
            <a:spLocks noGrp="1"/>
          </p:cNvSpPr>
          <p:nvPr>
            <p:ph type="ftr" sz="quarter" idx="11"/>
          </p:nvPr>
        </p:nvSpPr>
        <p:spPr/>
        <p:txBody>
          <a:bodyPr/>
          <a:lstStyle/>
          <a:p>
            <a:r>
              <a:rPr lang="cs-CZ" smtClean="0"/>
              <a:t>by Martin Kruliš (v1.0)</a:t>
            </a:r>
            <a:endParaRPr lang="cs-CZ"/>
          </a:p>
        </p:txBody>
      </p:sp>
      <p:sp>
        <p:nvSpPr>
          <p:cNvPr id="5" name="Slide Number Placeholder 4"/>
          <p:cNvSpPr>
            <a:spLocks noGrp="1"/>
          </p:cNvSpPr>
          <p:nvPr>
            <p:ph type="sldNum" sz="quarter" idx="12"/>
          </p:nvPr>
        </p:nvSpPr>
        <p:spPr/>
        <p:txBody>
          <a:bodyPr/>
          <a:lstStyle/>
          <a:p>
            <a:fld id="{452BA717-4DED-4A38-BDE4-30D0F0A142DB}" type="slidenum">
              <a:rPr lang="cs-CZ" smtClean="0"/>
              <a:t>3</a:t>
            </a:fld>
            <a:endParaRPr lang="cs-CZ"/>
          </a:p>
        </p:txBody>
      </p:sp>
      <p:sp>
        <p:nvSpPr>
          <p:cNvPr id="6" name="Title 5"/>
          <p:cNvSpPr>
            <a:spLocks noGrp="1"/>
          </p:cNvSpPr>
          <p:nvPr>
            <p:ph type="title"/>
          </p:nvPr>
        </p:nvSpPr>
        <p:spPr/>
        <p:txBody>
          <a:bodyPr/>
          <a:lstStyle/>
          <a:p>
            <a:r>
              <a:rPr lang="en-US" dirty="0" smtClean="0"/>
              <a:t>Arduino UNO</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35664" y="317879"/>
            <a:ext cx="2851136" cy="2249490"/>
          </a:xfrm>
          <a:prstGeom prst="rect">
            <a:avLst/>
          </a:prstGeom>
        </p:spPr>
      </p:pic>
    </p:spTree>
    <p:extLst>
      <p:ext uri="{BB962C8B-B14F-4D97-AF65-F5344CB8AC3E}">
        <p14:creationId xmlns:p14="http://schemas.microsoft.com/office/powerpoint/2010/main" val="2928411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Sketch</a:t>
            </a:r>
          </a:p>
          <a:p>
            <a:pPr lvl="1"/>
            <a:r>
              <a:rPr lang="en-US" dirty="0"/>
              <a:t>An application</a:t>
            </a:r>
          </a:p>
          <a:p>
            <a:r>
              <a:rPr lang="en-US" dirty="0"/>
              <a:t>Library</a:t>
            </a:r>
          </a:p>
          <a:p>
            <a:pPr lvl="1"/>
            <a:r>
              <a:rPr lang="en-US" dirty="0"/>
              <a:t>Shared interface and implementation</a:t>
            </a:r>
          </a:p>
          <a:p>
            <a:r>
              <a:rPr lang="en-US" dirty="0"/>
              <a:t>Two important functions</a:t>
            </a:r>
          </a:p>
          <a:p>
            <a:pPr lvl="1"/>
            <a:r>
              <a:rPr lang="en-US" b="1" dirty="0">
                <a:latin typeface="Courier New" panose="02070309020205020404" pitchFamily="49" charset="0"/>
                <a:cs typeface="Courier New" panose="02070309020205020404" pitchFamily="49" charset="0"/>
              </a:rPr>
              <a:t>void </a:t>
            </a:r>
            <a:r>
              <a:rPr lang="en-US" b="1" dirty="0" smtClean="0">
                <a:latin typeface="Courier New" panose="02070309020205020404" pitchFamily="49" charset="0"/>
                <a:cs typeface="Courier New" panose="02070309020205020404" pitchFamily="49" charset="0"/>
              </a:rPr>
              <a:t>setup() { ... }</a:t>
            </a:r>
          </a:p>
          <a:p>
            <a:pPr lvl="2"/>
            <a:r>
              <a:rPr lang="en-US" dirty="0" smtClean="0"/>
              <a:t>Called once at the start of a sketch</a:t>
            </a:r>
          </a:p>
          <a:p>
            <a:pPr lvl="1"/>
            <a:r>
              <a:rPr lang="en-US" b="1" dirty="0" smtClean="0">
                <a:latin typeface="Courier New" panose="02070309020205020404" pitchFamily="49" charset="0"/>
                <a:cs typeface="Courier New" panose="02070309020205020404" pitchFamily="49" charset="0"/>
              </a:rPr>
              <a:t>void </a:t>
            </a:r>
            <a:r>
              <a:rPr lang="en-US" b="1" dirty="0">
                <a:latin typeface="Courier New" panose="02070309020205020404" pitchFamily="49" charset="0"/>
                <a:cs typeface="Courier New" panose="02070309020205020404" pitchFamily="49" charset="0"/>
              </a:rPr>
              <a:t>loop() { </a:t>
            </a:r>
            <a:r>
              <a:rPr lang="en-US" b="1" dirty="0" smtClean="0">
                <a:latin typeface="Courier New" panose="02070309020205020404" pitchFamily="49" charset="0"/>
                <a:cs typeface="Courier New" panose="02070309020205020404" pitchFamily="49" charset="0"/>
              </a:rPr>
              <a:t>... }</a:t>
            </a:r>
            <a:endParaRPr lang="en-US" b="1" dirty="0">
              <a:latin typeface="Courier New" panose="02070309020205020404" pitchFamily="49" charset="0"/>
              <a:cs typeface="Courier New" panose="02070309020205020404" pitchFamily="49" charset="0"/>
            </a:endParaRPr>
          </a:p>
          <a:p>
            <a:pPr lvl="2"/>
            <a:r>
              <a:rPr lang="en-US" dirty="0"/>
              <a:t>Called repeatedly ~1000-times per sec</a:t>
            </a:r>
          </a:p>
          <a:p>
            <a:pPr lvl="1"/>
            <a:r>
              <a:rPr lang="en-US" dirty="0" smtClean="0"/>
              <a:t>The </a:t>
            </a:r>
            <a:r>
              <a:rPr lang="en-US" b="1" dirty="0" smtClean="0">
                <a:latin typeface="Courier New" panose="02070309020205020404" pitchFamily="49" charset="0"/>
                <a:cs typeface="Courier New" panose="02070309020205020404" pitchFamily="49" charset="0"/>
              </a:rPr>
              <a:t>main()</a:t>
            </a:r>
            <a:r>
              <a:rPr lang="en-US" dirty="0" smtClean="0"/>
              <a:t> is supplied by the framework itself</a:t>
            </a:r>
            <a:endParaRPr lang="en-US" dirty="0"/>
          </a:p>
        </p:txBody>
      </p:sp>
      <p:sp>
        <p:nvSpPr>
          <p:cNvPr id="3" name="Date Placeholder 2"/>
          <p:cNvSpPr>
            <a:spLocks noGrp="1"/>
          </p:cNvSpPr>
          <p:nvPr>
            <p:ph type="dt" sz="half" idx="10"/>
          </p:nvPr>
        </p:nvSpPr>
        <p:spPr/>
        <p:txBody>
          <a:bodyPr/>
          <a:lstStyle/>
          <a:p>
            <a:r>
              <a:rPr lang="en-US" smtClean="0"/>
              <a:t>24. 3. 2021</a:t>
            </a:r>
            <a:endParaRPr lang="cs-CZ"/>
          </a:p>
        </p:txBody>
      </p:sp>
      <p:sp>
        <p:nvSpPr>
          <p:cNvPr id="4" name="Footer Placeholder 3"/>
          <p:cNvSpPr>
            <a:spLocks noGrp="1"/>
          </p:cNvSpPr>
          <p:nvPr>
            <p:ph type="ftr" sz="quarter" idx="11"/>
          </p:nvPr>
        </p:nvSpPr>
        <p:spPr/>
        <p:txBody>
          <a:bodyPr/>
          <a:lstStyle/>
          <a:p>
            <a:r>
              <a:rPr lang="cs-CZ" smtClean="0"/>
              <a:t>by Martin Kruliš (v1.0)</a:t>
            </a:r>
            <a:endParaRPr lang="cs-CZ"/>
          </a:p>
        </p:txBody>
      </p:sp>
      <p:sp>
        <p:nvSpPr>
          <p:cNvPr id="5" name="Slide Number Placeholder 4"/>
          <p:cNvSpPr>
            <a:spLocks noGrp="1"/>
          </p:cNvSpPr>
          <p:nvPr>
            <p:ph type="sldNum" sz="quarter" idx="12"/>
          </p:nvPr>
        </p:nvSpPr>
        <p:spPr/>
        <p:txBody>
          <a:bodyPr/>
          <a:lstStyle/>
          <a:p>
            <a:fld id="{452BA717-4DED-4A38-BDE4-30D0F0A142DB}" type="slidenum">
              <a:rPr lang="cs-CZ" smtClean="0"/>
              <a:t>4</a:t>
            </a:fld>
            <a:endParaRPr lang="cs-CZ"/>
          </a:p>
        </p:txBody>
      </p:sp>
      <p:sp>
        <p:nvSpPr>
          <p:cNvPr id="6" name="Title 5"/>
          <p:cNvSpPr>
            <a:spLocks noGrp="1"/>
          </p:cNvSpPr>
          <p:nvPr>
            <p:ph type="title"/>
          </p:nvPr>
        </p:nvSpPr>
        <p:spPr/>
        <p:txBody>
          <a:bodyPr/>
          <a:lstStyle/>
          <a:p>
            <a:r>
              <a:rPr lang="en-US" dirty="0" smtClean="0"/>
              <a:t>Arduino IDE</a:t>
            </a:r>
            <a:endParaRPr lang="en-US" dirty="0"/>
          </a:p>
        </p:txBody>
      </p:sp>
    </p:spTree>
    <p:extLst>
      <p:ext uri="{BB962C8B-B14F-4D97-AF65-F5344CB8AC3E}">
        <p14:creationId xmlns:p14="http://schemas.microsoft.com/office/powerpoint/2010/main" val="31073040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683976"/>
          </a:xfrm>
        </p:spPr>
        <p:txBody>
          <a:bodyPr>
            <a:noAutofit/>
          </a:bodyPr>
          <a:lstStyle/>
          <a:p>
            <a:r>
              <a:rPr lang="en-US" dirty="0" smtClean="0"/>
              <a:t>Arduino main.cpp (part)</a:t>
            </a:r>
          </a:p>
          <a:p>
            <a:pPr marL="393192" lvl="1" indent="0">
              <a:buNone/>
            </a:pPr>
            <a:r>
              <a:rPr lang="en-US" sz="1800" b="1" dirty="0" err="1">
                <a:solidFill>
                  <a:srgbClr val="0070C0"/>
                </a:solidFill>
                <a:latin typeface="Courier New" panose="02070309020205020404" pitchFamily="49" charset="0"/>
                <a:cs typeface="Courier New" panose="02070309020205020404" pitchFamily="49" charset="0"/>
              </a:rPr>
              <a:t>int</a:t>
            </a:r>
            <a:r>
              <a:rPr lang="en-US" sz="1800" b="1" dirty="0">
                <a:latin typeface="Courier New" panose="02070309020205020404" pitchFamily="49" charset="0"/>
                <a:cs typeface="Courier New" panose="02070309020205020404" pitchFamily="49" charset="0"/>
              </a:rPr>
              <a:t> main(</a:t>
            </a:r>
            <a:r>
              <a:rPr lang="en-US" sz="1800" b="1" dirty="0">
                <a:solidFill>
                  <a:srgbClr val="0070C0"/>
                </a:solidFill>
                <a:latin typeface="Courier New" panose="02070309020205020404" pitchFamily="49" charset="0"/>
                <a:cs typeface="Courier New" panose="02070309020205020404" pitchFamily="49" charset="0"/>
              </a:rPr>
              <a:t>void</a:t>
            </a:r>
            <a:r>
              <a:rPr lang="en-US" sz="1800" b="1" dirty="0">
                <a:latin typeface="Courier New" panose="02070309020205020404" pitchFamily="49" charset="0"/>
                <a:cs typeface="Courier New" panose="02070309020205020404" pitchFamily="49" charset="0"/>
              </a:rPr>
              <a:t>)</a:t>
            </a:r>
          </a:p>
          <a:p>
            <a:pPr marL="393192" lvl="1" indent="0">
              <a:buNone/>
            </a:pPr>
            <a:r>
              <a:rPr lang="en-US" sz="1800" b="1" dirty="0">
                <a:latin typeface="Courier New" panose="02070309020205020404" pitchFamily="49" charset="0"/>
                <a:cs typeface="Courier New" panose="02070309020205020404" pitchFamily="49" charset="0"/>
              </a:rPr>
              <a:t>{</a:t>
            </a:r>
          </a:p>
          <a:p>
            <a:pPr marL="393192" lvl="1" indent="0">
              <a:buNone/>
            </a:pPr>
            <a:r>
              <a:rPr lang="en-US" sz="1800" b="1" dirty="0" smtClean="0">
                <a:latin typeface="Courier New" panose="02070309020205020404" pitchFamily="49" charset="0"/>
                <a:cs typeface="Courier New" panose="02070309020205020404" pitchFamily="49" charset="0"/>
              </a:rPr>
              <a:t>    </a:t>
            </a:r>
            <a:r>
              <a:rPr lang="en-US" sz="1800" b="1" dirty="0" err="1" smtClean="0">
                <a:latin typeface="Courier New" panose="02070309020205020404" pitchFamily="49" charset="0"/>
                <a:cs typeface="Courier New" panose="02070309020205020404" pitchFamily="49" charset="0"/>
              </a:rPr>
              <a:t>init</a:t>
            </a:r>
            <a:r>
              <a:rPr lang="en-US" sz="1800" b="1" dirty="0" smtClean="0">
                <a:latin typeface="Courier New" panose="02070309020205020404" pitchFamily="49" charset="0"/>
                <a:cs typeface="Courier New" panose="02070309020205020404" pitchFamily="49" charset="0"/>
              </a:rPr>
              <a:t>();</a:t>
            </a:r>
          </a:p>
          <a:p>
            <a:pPr marL="393192" lvl="1" indent="0">
              <a:buNone/>
            </a:pPr>
            <a:r>
              <a:rPr lang="en-US" sz="1800" b="1" dirty="0">
                <a:latin typeface="Courier New" panose="02070309020205020404" pitchFamily="49" charset="0"/>
                <a:cs typeface="Courier New" panose="02070309020205020404" pitchFamily="49" charset="0"/>
              </a:rPr>
              <a:t> </a:t>
            </a:r>
            <a:r>
              <a:rPr lang="en-US" sz="1800" b="1" dirty="0" smtClean="0">
                <a:latin typeface="Courier New" panose="02070309020205020404" pitchFamily="49" charset="0"/>
                <a:cs typeface="Courier New" panose="02070309020205020404" pitchFamily="49" charset="0"/>
              </a:rPr>
              <a:t>   ...</a:t>
            </a:r>
          </a:p>
          <a:p>
            <a:pPr marL="393192" lvl="1" indent="0">
              <a:buNone/>
            </a:pPr>
            <a:endParaRPr lang="en-US" sz="1800" b="1" dirty="0">
              <a:latin typeface="Courier New" panose="02070309020205020404" pitchFamily="49" charset="0"/>
              <a:cs typeface="Courier New" panose="02070309020205020404" pitchFamily="49" charset="0"/>
            </a:endParaRPr>
          </a:p>
          <a:p>
            <a:pPr marL="393192" lvl="1" indent="0">
              <a:buNone/>
            </a:pPr>
            <a:r>
              <a:rPr lang="en-US" sz="1800" b="1" dirty="0" smtClean="0">
                <a:latin typeface="Courier New" panose="02070309020205020404" pitchFamily="49" charset="0"/>
                <a:cs typeface="Courier New" panose="02070309020205020404" pitchFamily="49" charset="0"/>
              </a:rPr>
              <a:t>    setup</a:t>
            </a:r>
            <a:r>
              <a:rPr lang="en-US" sz="1800" b="1" dirty="0">
                <a:latin typeface="Courier New" panose="02070309020205020404" pitchFamily="49" charset="0"/>
                <a:cs typeface="Courier New" panose="02070309020205020404" pitchFamily="49" charset="0"/>
              </a:rPr>
              <a:t>();</a:t>
            </a:r>
          </a:p>
          <a:p>
            <a:pPr marL="393192" lvl="1" indent="0">
              <a:buNone/>
            </a:pPr>
            <a:r>
              <a:rPr lang="en-US" sz="1800" b="1" dirty="0">
                <a:latin typeface="Courier New" panose="02070309020205020404" pitchFamily="49" charset="0"/>
                <a:cs typeface="Courier New" panose="02070309020205020404" pitchFamily="49" charset="0"/>
              </a:rPr>
              <a:t>    </a:t>
            </a:r>
          </a:p>
          <a:p>
            <a:pPr marL="393192" lvl="1" indent="0">
              <a:buNone/>
            </a:pPr>
            <a:r>
              <a:rPr lang="en-US" sz="1800" b="1" dirty="0" smtClean="0">
                <a:latin typeface="Courier New" panose="02070309020205020404" pitchFamily="49" charset="0"/>
                <a:cs typeface="Courier New" panose="02070309020205020404" pitchFamily="49" charset="0"/>
              </a:rPr>
              <a:t>    </a:t>
            </a:r>
            <a:r>
              <a:rPr lang="en-US" sz="1800" b="1" dirty="0" smtClean="0">
                <a:solidFill>
                  <a:srgbClr val="0070C0"/>
                </a:solidFill>
                <a:latin typeface="Courier New" panose="02070309020205020404" pitchFamily="49" charset="0"/>
                <a:cs typeface="Courier New" panose="02070309020205020404" pitchFamily="49" charset="0"/>
              </a:rPr>
              <a:t>for</a:t>
            </a:r>
            <a:r>
              <a:rPr lang="en-US" sz="1800" b="1" dirty="0" smtClean="0">
                <a:latin typeface="Courier New" panose="02070309020205020404" pitchFamily="49" charset="0"/>
                <a:cs typeface="Courier New" panose="02070309020205020404" pitchFamily="49" charset="0"/>
              </a:rPr>
              <a:t> </a:t>
            </a:r>
            <a:r>
              <a:rPr lang="en-US" sz="1800" b="1" dirty="0">
                <a:latin typeface="Courier New" panose="02070309020205020404" pitchFamily="49" charset="0"/>
                <a:cs typeface="Courier New" panose="02070309020205020404" pitchFamily="49" charset="0"/>
              </a:rPr>
              <a:t>(;;) {</a:t>
            </a:r>
          </a:p>
          <a:p>
            <a:pPr marL="393192" lvl="1" indent="0">
              <a:buNone/>
            </a:pPr>
            <a:r>
              <a:rPr lang="en-US" sz="1800" b="1" dirty="0" smtClean="0">
                <a:latin typeface="Courier New" panose="02070309020205020404" pitchFamily="49" charset="0"/>
                <a:cs typeface="Courier New" panose="02070309020205020404" pitchFamily="49" charset="0"/>
              </a:rPr>
              <a:t>        loop</a:t>
            </a:r>
            <a:r>
              <a:rPr lang="en-US" sz="1800" b="1" dirty="0">
                <a:latin typeface="Courier New" panose="02070309020205020404" pitchFamily="49" charset="0"/>
                <a:cs typeface="Courier New" panose="02070309020205020404" pitchFamily="49" charset="0"/>
              </a:rPr>
              <a:t>();</a:t>
            </a:r>
          </a:p>
          <a:p>
            <a:pPr marL="393192" lvl="1" indent="0">
              <a:buNone/>
            </a:pPr>
            <a:r>
              <a:rPr lang="en-US" sz="1800" b="1" dirty="0" smtClean="0">
                <a:latin typeface="Courier New" panose="02070309020205020404" pitchFamily="49" charset="0"/>
                <a:cs typeface="Courier New" panose="02070309020205020404" pitchFamily="49" charset="0"/>
              </a:rPr>
              <a:t>        </a:t>
            </a:r>
            <a:r>
              <a:rPr lang="en-US" sz="1800" b="1" dirty="0" smtClean="0">
                <a:solidFill>
                  <a:srgbClr val="0070C0"/>
                </a:solidFill>
                <a:latin typeface="Courier New" panose="02070309020205020404" pitchFamily="49" charset="0"/>
                <a:cs typeface="Courier New" panose="02070309020205020404" pitchFamily="49" charset="0"/>
              </a:rPr>
              <a:t>if</a:t>
            </a:r>
            <a:r>
              <a:rPr lang="en-US" sz="1800" b="1" dirty="0" smtClean="0">
                <a:latin typeface="Courier New" panose="02070309020205020404" pitchFamily="49" charset="0"/>
                <a:cs typeface="Courier New" panose="02070309020205020404" pitchFamily="49" charset="0"/>
              </a:rPr>
              <a:t> </a:t>
            </a:r>
            <a:r>
              <a:rPr lang="en-US" sz="1800" b="1" dirty="0">
                <a:latin typeface="Courier New" panose="02070309020205020404" pitchFamily="49" charset="0"/>
                <a:cs typeface="Courier New" panose="02070309020205020404" pitchFamily="49" charset="0"/>
              </a:rPr>
              <a:t>(</a:t>
            </a:r>
            <a:r>
              <a:rPr lang="en-US" sz="1800" b="1" dirty="0" err="1">
                <a:latin typeface="Courier New" panose="02070309020205020404" pitchFamily="49" charset="0"/>
                <a:cs typeface="Courier New" panose="02070309020205020404" pitchFamily="49" charset="0"/>
              </a:rPr>
              <a:t>serialEventRun</a:t>
            </a:r>
            <a:r>
              <a:rPr lang="en-US" sz="1800" b="1" dirty="0">
                <a:latin typeface="Courier New" panose="02070309020205020404" pitchFamily="49" charset="0"/>
                <a:cs typeface="Courier New" panose="02070309020205020404" pitchFamily="49" charset="0"/>
              </a:rPr>
              <a:t>) </a:t>
            </a:r>
            <a:r>
              <a:rPr lang="en-US" sz="1800" b="1" dirty="0" err="1">
                <a:latin typeface="Courier New" panose="02070309020205020404" pitchFamily="49" charset="0"/>
                <a:cs typeface="Courier New" panose="02070309020205020404" pitchFamily="49" charset="0"/>
              </a:rPr>
              <a:t>serialEventRun</a:t>
            </a:r>
            <a:r>
              <a:rPr lang="en-US" sz="1800" b="1" dirty="0">
                <a:latin typeface="Courier New" panose="02070309020205020404" pitchFamily="49" charset="0"/>
                <a:cs typeface="Courier New" panose="02070309020205020404" pitchFamily="49" charset="0"/>
              </a:rPr>
              <a:t>();</a:t>
            </a:r>
          </a:p>
          <a:p>
            <a:pPr marL="393192" lvl="1" indent="0">
              <a:buNone/>
            </a:pPr>
            <a:r>
              <a:rPr lang="en-US" sz="1800" b="1" dirty="0" smtClean="0">
                <a:latin typeface="Courier New" panose="02070309020205020404" pitchFamily="49" charset="0"/>
                <a:cs typeface="Courier New" panose="02070309020205020404" pitchFamily="49" charset="0"/>
              </a:rPr>
              <a:t>    }    </a:t>
            </a:r>
            <a:endParaRPr lang="en-US" sz="1800" b="1" dirty="0">
              <a:latin typeface="Courier New" panose="02070309020205020404" pitchFamily="49" charset="0"/>
              <a:cs typeface="Courier New" panose="02070309020205020404" pitchFamily="49" charset="0"/>
            </a:endParaRPr>
          </a:p>
          <a:p>
            <a:pPr marL="393192" lvl="1" indent="0">
              <a:buNone/>
            </a:pPr>
            <a:r>
              <a:rPr lang="en-US" sz="1800" b="1" dirty="0" smtClean="0">
                <a:latin typeface="Courier New" panose="02070309020205020404" pitchFamily="49" charset="0"/>
                <a:cs typeface="Courier New" panose="02070309020205020404" pitchFamily="49" charset="0"/>
              </a:rPr>
              <a:t>    </a:t>
            </a:r>
            <a:r>
              <a:rPr lang="en-US" sz="1800" b="1" dirty="0" smtClean="0">
                <a:solidFill>
                  <a:srgbClr val="0070C0"/>
                </a:solidFill>
                <a:latin typeface="Courier New" panose="02070309020205020404" pitchFamily="49" charset="0"/>
                <a:cs typeface="Courier New" panose="02070309020205020404" pitchFamily="49" charset="0"/>
              </a:rPr>
              <a:t>return</a:t>
            </a:r>
            <a:r>
              <a:rPr lang="en-US" sz="1800" b="1" dirty="0" smtClean="0">
                <a:latin typeface="Courier New" panose="02070309020205020404" pitchFamily="49" charset="0"/>
                <a:cs typeface="Courier New" panose="02070309020205020404" pitchFamily="49" charset="0"/>
              </a:rPr>
              <a:t> </a:t>
            </a:r>
            <a:r>
              <a:rPr lang="en-US" sz="1800" b="1" dirty="0">
                <a:latin typeface="Courier New" panose="02070309020205020404" pitchFamily="49" charset="0"/>
                <a:cs typeface="Courier New" panose="02070309020205020404" pitchFamily="49" charset="0"/>
              </a:rPr>
              <a:t>0;</a:t>
            </a:r>
          </a:p>
          <a:p>
            <a:pPr marL="393192" lvl="1" indent="0">
              <a:buNone/>
            </a:pPr>
            <a:r>
              <a:rPr lang="en-US" sz="1800" b="1" dirty="0">
                <a:latin typeface="Courier New" panose="02070309020205020404" pitchFamily="49" charset="0"/>
                <a:cs typeface="Courier New" panose="02070309020205020404" pitchFamily="49" charset="0"/>
              </a:rPr>
              <a:t>}</a:t>
            </a:r>
          </a:p>
        </p:txBody>
      </p:sp>
      <p:sp>
        <p:nvSpPr>
          <p:cNvPr id="3" name="Date Placeholder 2"/>
          <p:cNvSpPr>
            <a:spLocks noGrp="1"/>
          </p:cNvSpPr>
          <p:nvPr>
            <p:ph type="dt" sz="half" idx="10"/>
          </p:nvPr>
        </p:nvSpPr>
        <p:spPr/>
        <p:txBody>
          <a:bodyPr/>
          <a:lstStyle/>
          <a:p>
            <a:r>
              <a:rPr lang="en-US" smtClean="0"/>
              <a:t>24. 3. 2021</a:t>
            </a:r>
            <a:endParaRPr lang="cs-CZ"/>
          </a:p>
        </p:txBody>
      </p:sp>
      <p:sp>
        <p:nvSpPr>
          <p:cNvPr id="4" name="Footer Placeholder 3"/>
          <p:cNvSpPr>
            <a:spLocks noGrp="1"/>
          </p:cNvSpPr>
          <p:nvPr>
            <p:ph type="ftr" sz="quarter" idx="11"/>
          </p:nvPr>
        </p:nvSpPr>
        <p:spPr/>
        <p:txBody>
          <a:bodyPr/>
          <a:lstStyle/>
          <a:p>
            <a:r>
              <a:rPr lang="cs-CZ" smtClean="0"/>
              <a:t>by Martin Kruliš (v1.0)</a:t>
            </a:r>
            <a:endParaRPr lang="cs-CZ"/>
          </a:p>
        </p:txBody>
      </p:sp>
      <p:sp>
        <p:nvSpPr>
          <p:cNvPr id="5" name="Slide Number Placeholder 4"/>
          <p:cNvSpPr>
            <a:spLocks noGrp="1"/>
          </p:cNvSpPr>
          <p:nvPr>
            <p:ph type="sldNum" sz="quarter" idx="12"/>
          </p:nvPr>
        </p:nvSpPr>
        <p:spPr/>
        <p:txBody>
          <a:bodyPr/>
          <a:lstStyle/>
          <a:p>
            <a:fld id="{452BA717-4DED-4A38-BDE4-30D0F0A142DB}" type="slidenum">
              <a:rPr lang="cs-CZ" smtClean="0"/>
              <a:t>5</a:t>
            </a:fld>
            <a:endParaRPr lang="cs-CZ"/>
          </a:p>
        </p:txBody>
      </p:sp>
      <p:sp>
        <p:nvSpPr>
          <p:cNvPr id="6" name="Title 5"/>
          <p:cNvSpPr>
            <a:spLocks noGrp="1"/>
          </p:cNvSpPr>
          <p:nvPr>
            <p:ph type="title"/>
          </p:nvPr>
        </p:nvSpPr>
        <p:spPr/>
        <p:txBody>
          <a:bodyPr/>
          <a:lstStyle/>
          <a:p>
            <a:r>
              <a:rPr lang="en-US" dirty="0"/>
              <a:t>Arduino IDE</a:t>
            </a:r>
          </a:p>
        </p:txBody>
      </p:sp>
      <p:sp>
        <p:nvSpPr>
          <p:cNvPr id="7" name="Rounded Rectangular Callout 6"/>
          <p:cNvSpPr/>
          <p:nvPr/>
        </p:nvSpPr>
        <p:spPr>
          <a:xfrm>
            <a:off x="2847772" y="2805605"/>
            <a:ext cx="3064600" cy="576064"/>
          </a:xfrm>
          <a:prstGeom prst="wedgeRoundRectCallout">
            <a:avLst>
              <a:gd name="adj1" fmla="val -70031"/>
              <a:gd name="adj2" fmla="val 67326"/>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t>Called once before loop</a:t>
            </a:r>
            <a:endParaRPr lang="en-US" dirty="0"/>
          </a:p>
        </p:txBody>
      </p:sp>
      <p:sp>
        <p:nvSpPr>
          <p:cNvPr id="8" name="Rounded Rectangular Callout 7"/>
          <p:cNvSpPr/>
          <p:nvPr/>
        </p:nvSpPr>
        <p:spPr>
          <a:xfrm>
            <a:off x="3779912" y="3717032"/>
            <a:ext cx="2808312" cy="894002"/>
          </a:xfrm>
          <a:prstGeom prst="wedgeRoundRectCallout">
            <a:avLst>
              <a:gd name="adj1" fmla="val -75657"/>
              <a:gd name="adj2" fmla="val 47920"/>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t>Called in infinite loop, should not block</a:t>
            </a:r>
            <a:endParaRPr lang="en-US" dirty="0"/>
          </a:p>
        </p:txBody>
      </p:sp>
    </p:spTree>
    <p:extLst>
      <p:ext uri="{BB962C8B-B14F-4D97-AF65-F5344CB8AC3E}">
        <p14:creationId xmlns:p14="http://schemas.microsoft.com/office/powerpoint/2010/main" val="5324539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5915000" cy="4611968"/>
          </a:xfrm>
        </p:spPr>
        <p:txBody>
          <a:bodyPr>
            <a:noAutofit/>
          </a:bodyPr>
          <a:lstStyle/>
          <a:p>
            <a:r>
              <a:rPr lang="en-US" sz="2000" dirty="0" smtClean="0"/>
              <a:t>Compilation and Execution</a:t>
            </a:r>
          </a:p>
          <a:p>
            <a:pPr lvl="1"/>
            <a:r>
              <a:rPr lang="en-US" sz="1800" dirty="0"/>
              <a:t>The sketch is compiled by a compiler </a:t>
            </a:r>
            <a:r>
              <a:rPr lang="en-US" sz="1800" dirty="0" smtClean="0"/>
              <a:t>in Arduino </a:t>
            </a:r>
            <a:r>
              <a:rPr lang="en-US" sz="1800" dirty="0"/>
              <a:t>IDE for the target CPU</a:t>
            </a:r>
          </a:p>
          <a:p>
            <a:pPr lvl="1"/>
            <a:r>
              <a:rPr lang="en-US" sz="1800" dirty="0"/>
              <a:t>Resulting binary code is uploaded via USB/serial to an Arduino board and the board is reset</a:t>
            </a:r>
          </a:p>
          <a:p>
            <a:pPr lvl="1"/>
            <a:r>
              <a:rPr lang="en-US" sz="1800" dirty="0"/>
              <a:t>EEPROM on the board contains boot loader, which is executed after board reset</a:t>
            </a:r>
          </a:p>
          <a:p>
            <a:pPr lvl="1"/>
            <a:r>
              <a:rPr lang="en-US" sz="1800" dirty="0"/>
              <a:t>If there is some USB/serial payload after the reset, it is read by boot loader, stored to the FLASH memory on the board, and executed</a:t>
            </a:r>
          </a:p>
          <a:p>
            <a:pPr lvl="1"/>
            <a:r>
              <a:rPr lang="en-US" sz="1800" dirty="0"/>
              <a:t>If there is no payload, boot loader executes already stored sketch in the FLASH </a:t>
            </a:r>
            <a:r>
              <a:rPr lang="en-US" sz="1800" dirty="0" smtClean="0"/>
              <a:t>memory</a:t>
            </a:r>
            <a:endParaRPr lang="en-US" sz="1800" dirty="0"/>
          </a:p>
        </p:txBody>
      </p:sp>
      <p:sp>
        <p:nvSpPr>
          <p:cNvPr id="3" name="Date Placeholder 2"/>
          <p:cNvSpPr>
            <a:spLocks noGrp="1"/>
          </p:cNvSpPr>
          <p:nvPr>
            <p:ph type="dt" sz="half" idx="10"/>
          </p:nvPr>
        </p:nvSpPr>
        <p:spPr/>
        <p:txBody>
          <a:bodyPr/>
          <a:lstStyle/>
          <a:p>
            <a:r>
              <a:rPr lang="en-US" smtClean="0"/>
              <a:t>24. 3. 2021</a:t>
            </a:r>
            <a:endParaRPr lang="cs-CZ"/>
          </a:p>
        </p:txBody>
      </p:sp>
      <p:sp>
        <p:nvSpPr>
          <p:cNvPr id="4" name="Footer Placeholder 3"/>
          <p:cNvSpPr>
            <a:spLocks noGrp="1"/>
          </p:cNvSpPr>
          <p:nvPr>
            <p:ph type="ftr" sz="quarter" idx="11"/>
          </p:nvPr>
        </p:nvSpPr>
        <p:spPr/>
        <p:txBody>
          <a:bodyPr/>
          <a:lstStyle/>
          <a:p>
            <a:r>
              <a:rPr lang="cs-CZ" smtClean="0"/>
              <a:t>by Martin Kruliš (v1.0)</a:t>
            </a:r>
            <a:endParaRPr lang="cs-CZ"/>
          </a:p>
        </p:txBody>
      </p:sp>
      <p:sp>
        <p:nvSpPr>
          <p:cNvPr id="5" name="Slide Number Placeholder 4"/>
          <p:cNvSpPr>
            <a:spLocks noGrp="1"/>
          </p:cNvSpPr>
          <p:nvPr>
            <p:ph type="sldNum" sz="quarter" idx="12"/>
          </p:nvPr>
        </p:nvSpPr>
        <p:spPr/>
        <p:txBody>
          <a:bodyPr/>
          <a:lstStyle/>
          <a:p>
            <a:fld id="{452BA717-4DED-4A38-BDE4-30D0F0A142DB}" type="slidenum">
              <a:rPr lang="cs-CZ" smtClean="0"/>
              <a:t>6</a:t>
            </a:fld>
            <a:endParaRPr lang="cs-CZ"/>
          </a:p>
        </p:txBody>
      </p:sp>
      <p:sp>
        <p:nvSpPr>
          <p:cNvPr id="6" name="Title 5"/>
          <p:cNvSpPr>
            <a:spLocks noGrp="1"/>
          </p:cNvSpPr>
          <p:nvPr>
            <p:ph type="title"/>
          </p:nvPr>
        </p:nvSpPr>
        <p:spPr/>
        <p:txBody>
          <a:bodyPr/>
          <a:lstStyle/>
          <a:p>
            <a:r>
              <a:rPr lang="en-US" dirty="0" smtClean="0"/>
              <a:t>Executing Sketch on Arduino</a:t>
            </a:r>
            <a:endParaRPr lang="en-US" dirty="0"/>
          </a:p>
        </p:txBody>
      </p:sp>
      <p:sp>
        <p:nvSpPr>
          <p:cNvPr id="7" name="Rectangle 6"/>
          <p:cNvSpPr/>
          <p:nvPr/>
        </p:nvSpPr>
        <p:spPr bwMode="auto">
          <a:xfrm>
            <a:off x="6876256" y="1589519"/>
            <a:ext cx="1512168" cy="467238"/>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Sketch .c</a:t>
            </a:r>
          </a:p>
        </p:txBody>
      </p:sp>
      <p:sp>
        <p:nvSpPr>
          <p:cNvPr id="8" name="Rectangle 7"/>
          <p:cNvSpPr/>
          <p:nvPr/>
        </p:nvSpPr>
        <p:spPr bwMode="auto">
          <a:xfrm>
            <a:off x="6878718" y="2848845"/>
            <a:ext cx="1512168" cy="467238"/>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dirty="0" smtClean="0"/>
              <a:t>Binary code</a:t>
            </a:r>
            <a:endParaRPr kumimoji="0" lang="en-US" sz="1800" b="0" i="0" u="none" strike="noStrike" cap="none" normalizeH="0" baseline="0" dirty="0" smtClean="0">
              <a:ln>
                <a:noFill/>
              </a:ln>
              <a:solidFill>
                <a:schemeClr val="tx1"/>
              </a:solidFill>
              <a:effectLst/>
              <a:latin typeface="Arial" charset="0"/>
            </a:endParaRPr>
          </a:p>
        </p:txBody>
      </p:sp>
      <p:sp>
        <p:nvSpPr>
          <p:cNvPr id="9" name="Down Arrow 8"/>
          <p:cNvSpPr/>
          <p:nvPr/>
        </p:nvSpPr>
        <p:spPr bwMode="auto">
          <a:xfrm>
            <a:off x="7452320" y="2056757"/>
            <a:ext cx="360040" cy="792088"/>
          </a:xfrm>
          <a:prstGeom prst="downArrow">
            <a:avLst/>
          </a:prstGeom>
          <a:solidFill>
            <a:srgbClr val="FFC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Compile</a:t>
            </a:r>
          </a:p>
        </p:txBody>
      </p:sp>
      <p:sp>
        <p:nvSpPr>
          <p:cNvPr id="10" name="Down Arrow 9"/>
          <p:cNvSpPr/>
          <p:nvPr/>
        </p:nvSpPr>
        <p:spPr bwMode="auto">
          <a:xfrm>
            <a:off x="7452320" y="3316083"/>
            <a:ext cx="360040" cy="792088"/>
          </a:xfrm>
          <a:prstGeom prst="downArrow">
            <a:avLst/>
          </a:prstGeom>
          <a:solidFill>
            <a:srgbClr val="FFC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USB/serial</a:t>
            </a:r>
          </a:p>
        </p:txBody>
      </p:sp>
      <p:sp>
        <p:nvSpPr>
          <p:cNvPr id="11" name="Rectangle 10"/>
          <p:cNvSpPr/>
          <p:nvPr/>
        </p:nvSpPr>
        <p:spPr bwMode="auto">
          <a:xfrm>
            <a:off x="6882787" y="5367497"/>
            <a:ext cx="1512168" cy="467238"/>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FLASH</a:t>
            </a:r>
          </a:p>
        </p:txBody>
      </p:sp>
      <p:sp>
        <p:nvSpPr>
          <p:cNvPr id="12" name="Rectangle 11"/>
          <p:cNvSpPr/>
          <p:nvPr/>
        </p:nvSpPr>
        <p:spPr bwMode="auto">
          <a:xfrm>
            <a:off x="6882787" y="4108171"/>
            <a:ext cx="1512168" cy="467238"/>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Bootloader</a:t>
            </a:r>
          </a:p>
        </p:txBody>
      </p:sp>
      <p:sp>
        <p:nvSpPr>
          <p:cNvPr id="13" name="Down Arrow 12"/>
          <p:cNvSpPr/>
          <p:nvPr/>
        </p:nvSpPr>
        <p:spPr bwMode="auto">
          <a:xfrm>
            <a:off x="7452320" y="4578039"/>
            <a:ext cx="360040" cy="792088"/>
          </a:xfrm>
          <a:prstGeom prst="downArrow">
            <a:avLst/>
          </a:prstGeom>
          <a:solidFill>
            <a:srgbClr val="FFC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Write memory</a:t>
            </a:r>
          </a:p>
        </p:txBody>
      </p:sp>
      <p:sp>
        <p:nvSpPr>
          <p:cNvPr id="14" name="Rectangle 13"/>
          <p:cNvSpPr/>
          <p:nvPr/>
        </p:nvSpPr>
        <p:spPr bwMode="auto">
          <a:xfrm>
            <a:off x="6372200" y="1480693"/>
            <a:ext cx="2448272" cy="2016224"/>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FF0000"/>
                </a:solidFill>
                <a:effectLst/>
                <a:latin typeface="Arial" charset="0"/>
              </a:rPr>
              <a:t>Host</a:t>
            </a:r>
          </a:p>
        </p:txBody>
      </p:sp>
      <p:sp>
        <p:nvSpPr>
          <p:cNvPr id="15" name="Rectangle 14"/>
          <p:cNvSpPr/>
          <p:nvPr/>
        </p:nvSpPr>
        <p:spPr bwMode="auto">
          <a:xfrm>
            <a:off x="6408204" y="3966594"/>
            <a:ext cx="2448272" cy="2016224"/>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B0F0"/>
                </a:solidFill>
                <a:effectLst/>
                <a:latin typeface="Arial" charset="0"/>
              </a:rPr>
              <a:t>Arduino</a:t>
            </a:r>
          </a:p>
        </p:txBody>
      </p:sp>
    </p:spTree>
    <p:extLst>
      <p:ext uri="{BB962C8B-B14F-4D97-AF65-F5344CB8AC3E}">
        <p14:creationId xmlns:p14="http://schemas.microsoft.com/office/powerpoint/2010/main" val="360472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Simple “interactive” shield</a:t>
            </a:r>
          </a:p>
          <a:p>
            <a:pPr lvl="1"/>
            <a:r>
              <a:rPr lang="en-US" dirty="0"/>
              <a:t>3 buttons</a:t>
            </a:r>
          </a:p>
          <a:p>
            <a:pPr lvl="1"/>
            <a:r>
              <a:rPr lang="en-US" dirty="0"/>
              <a:t>4 LEDs</a:t>
            </a:r>
          </a:p>
          <a:p>
            <a:pPr lvl="1"/>
            <a:r>
              <a:rPr lang="en-US" dirty="0"/>
              <a:t>4-digit display</a:t>
            </a:r>
          </a:p>
          <a:p>
            <a:pPr lvl="1"/>
            <a:r>
              <a:rPr lang="en-US" dirty="0"/>
              <a:t>1 buzzer – </a:t>
            </a:r>
            <a:r>
              <a:rPr lang="en-US" dirty="0" smtClean="0"/>
              <a:t>will not </a:t>
            </a:r>
            <a:r>
              <a:rPr lang="en-US" dirty="0"/>
              <a:t>be used, too noisy</a:t>
            </a:r>
          </a:p>
          <a:p>
            <a:pPr lvl="1"/>
            <a:r>
              <a:rPr lang="en-US" dirty="0"/>
              <a:t>1 potentiometer – </a:t>
            </a:r>
            <a:r>
              <a:rPr lang="en-US" dirty="0" smtClean="0"/>
              <a:t>will not </a:t>
            </a:r>
            <a:r>
              <a:rPr lang="en-US" dirty="0"/>
              <a:t>be used, too small</a:t>
            </a:r>
          </a:p>
          <a:p>
            <a:pPr lvl="1"/>
            <a:r>
              <a:rPr lang="en-US" dirty="0"/>
              <a:t>More info – follow the URL in the “Links” tab</a:t>
            </a:r>
          </a:p>
          <a:p>
            <a:r>
              <a:rPr lang="en-US" dirty="0" err="1"/>
              <a:t>Funshield</a:t>
            </a:r>
            <a:r>
              <a:rPr lang="en-US" dirty="0"/>
              <a:t> library</a:t>
            </a:r>
          </a:p>
          <a:p>
            <a:pPr lvl="1"/>
            <a:r>
              <a:rPr lang="en-US" dirty="0"/>
              <a:t>Download </a:t>
            </a:r>
            <a:r>
              <a:rPr lang="en-US" dirty="0" smtClean="0"/>
              <a:t>it from the lecture web (Labs)</a:t>
            </a:r>
          </a:p>
          <a:p>
            <a:pPr lvl="1"/>
            <a:r>
              <a:rPr lang="en-US" dirty="0" smtClean="0"/>
              <a:t>Sketch &gt; Include Library &gt; Add .ZIP library… (once)</a:t>
            </a:r>
          </a:p>
          <a:p>
            <a:pPr lvl="1"/>
            <a:r>
              <a:rPr lang="en-US" dirty="0" smtClean="0"/>
              <a:t>Sketch &gt; Include Library &gt; </a:t>
            </a:r>
            <a:r>
              <a:rPr lang="en-US" dirty="0" err="1" smtClean="0"/>
              <a:t>Funshield</a:t>
            </a:r>
            <a:r>
              <a:rPr lang="en-US" dirty="0" smtClean="0"/>
              <a:t> (every project)</a:t>
            </a:r>
            <a:endParaRPr lang="en-US" dirty="0"/>
          </a:p>
        </p:txBody>
      </p:sp>
      <p:sp>
        <p:nvSpPr>
          <p:cNvPr id="3" name="Date Placeholder 2"/>
          <p:cNvSpPr>
            <a:spLocks noGrp="1"/>
          </p:cNvSpPr>
          <p:nvPr>
            <p:ph type="dt" sz="half" idx="10"/>
          </p:nvPr>
        </p:nvSpPr>
        <p:spPr/>
        <p:txBody>
          <a:bodyPr/>
          <a:lstStyle/>
          <a:p>
            <a:r>
              <a:rPr lang="en-US" smtClean="0"/>
              <a:t>24. 3. 2021</a:t>
            </a:r>
            <a:endParaRPr lang="cs-CZ"/>
          </a:p>
        </p:txBody>
      </p:sp>
      <p:sp>
        <p:nvSpPr>
          <p:cNvPr id="4" name="Footer Placeholder 3"/>
          <p:cNvSpPr>
            <a:spLocks noGrp="1"/>
          </p:cNvSpPr>
          <p:nvPr>
            <p:ph type="ftr" sz="quarter" idx="11"/>
          </p:nvPr>
        </p:nvSpPr>
        <p:spPr/>
        <p:txBody>
          <a:bodyPr/>
          <a:lstStyle/>
          <a:p>
            <a:r>
              <a:rPr lang="cs-CZ" smtClean="0"/>
              <a:t>by Martin Kruliš (v1.0)</a:t>
            </a:r>
            <a:endParaRPr lang="cs-CZ"/>
          </a:p>
        </p:txBody>
      </p:sp>
      <p:sp>
        <p:nvSpPr>
          <p:cNvPr id="5" name="Slide Number Placeholder 4"/>
          <p:cNvSpPr>
            <a:spLocks noGrp="1"/>
          </p:cNvSpPr>
          <p:nvPr>
            <p:ph type="sldNum" sz="quarter" idx="12"/>
          </p:nvPr>
        </p:nvSpPr>
        <p:spPr/>
        <p:txBody>
          <a:bodyPr/>
          <a:lstStyle/>
          <a:p>
            <a:fld id="{452BA717-4DED-4A38-BDE4-30D0F0A142DB}" type="slidenum">
              <a:rPr lang="cs-CZ" smtClean="0"/>
              <a:t>7</a:t>
            </a:fld>
            <a:endParaRPr lang="cs-CZ"/>
          </a:p>
        </p:txBody>
      </p:sp>
      <p:sp>
        <p:nvSpPr>
          <p:cNvPr id="6" name="Title 5"/>
          <p:cNvSpPr>
            <a:spLocks noGrp="1"/>
          </p:cNvSpPr>
          <p:nvPr>
            <p:ph type="title"/>
          </p:nvPr>
        </p:nvSpPr>
        <p:spPr/>
        <p:txBody>
          <a:bodyPr/>
          <a:lstStyle/>
          <a:p>
            <a:r>
              <a:rPr lang="en-US" dirty="0" err="1" smtClean="0"/>
              <a:t>Funshield</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28184" y="126233"/>
            <a:ext cx="2708920" cy="2708920"/>
          </a:xfrm>
          <a:prstGeom prst="rect">
            <a:avLst/>
          </a:prstGeom>
        </p:spPr>
      </p:pic>
    </p:spTree>
    <p:extLst>
      <p:ext uri="{BB962C8B-B14F-4D97-AF65-F5344CB8AC3E}">
        <p14:creationId xmlns:p14="http://schemas.microsoft.com/office/powerpoint/2010/main" val="37742904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Initialize a LED pin</a:t>
            </a:r>
          </a:p>
          <a:p>
            <a:pPr lvl="1"/>
            <a:r>
              <a:rPr lang="en-US" b="1" dirty="0" err="1" smtClean="0">
                <a:latin typeface="Courier New" panose="02070309020205020404" pitchFamily="49" charset="0"/>
                <a:cs typeface="Courier New" panose="02070309020205020404" pitchFamily="49" charset="0"/>
              </a:rPr>
              <a:t>pinMode</a:t>
            </a:r>
            <a:r>
              <a:rPr lang="en-US" b="1" dirty="0" smtClean="0">
                <a:latin typeface="Courier New" panose="02070309020205020404" pitchFamily="49" charset="0"/>
                <a:cs typeface="Courier New" panose="02070309020205020404" pitchFamily="49" charset="0"/>
              </a:rPr>
              <a:t>(pin</a:t>
            </a:r>
            <a:r>
              <a:rPr lang="en-US" b="1" dirty="0">
                <a:latin typeface="Courier New" panose="02070309020205020404" pitchFamily="49" charset="0"/>
                <a:cs typeface="Courier New" panose="02070309020205020404" pitchFamily="49" charset="0"/>
              </a:rPr>
              <a:t>, OUTPUT/INPUT</a:t>
            </a:r>
            <a:r>
              <a:rPr lang="en-US" b="1" dirty="0" smtClean="0">
                <a:latin typeface="Courier New" panose="02070309020205020404" pitchFamily="49" charset="0"/>
                <a:cs typeface="Courier New" panose="02070309020205020404" pitchFamily="49" charset="0"/>
              </a:rPr>
              <a:t>)</a:t>
            </a:r>
          </a:p>
          <a:p>
            <a:pPr lvl="1"/>
            <a:r>
              <a:rPr lang="en-US" dirty="0" smtClean="0"/>
              <a:t>Pin constants are in </a:t>
            </a:r>
            <a:r>
              <a:rPr lang="en-US" b="1" dirty="0" err="1" smtClean="0">
                <a:latin typeface="Courier New" panose="02070309020205020404" pitchFamily="49" charset="0"/>
                <a:cs typeface="Courier New" panose="02070309020205020404" pitchFamily="49" charset="0"/>
              </a:rPr>
              <a:t>funshield.h</a:t>
            </a:r>
            <a:endParaRPr lang="en-US" b="1" dirty="0" smtClean="0">
              <a:latin typeface="Courier New" panose="02070309020205020404" pitchFamily="49" charset="0"/>
              <a:cs typeface="Courier New" panose="02070309020205020404" pitchFamily="49" charset="0"/>
            </a:endParaRPr>
          </a:p>
          <a:p>
            <a:pPr lvl="1"/>
            <a:r>
              <a:rPr lang="en-US" dirty="0" smtClean="0">
                <a:solidFill>
                  <a:srgbClr val="FF0000"/>
                </a:solidFill>
              </a:rPr>
              <a:t>Use constants instead of literal numbers !!!</a:t>
            </a:r>
            <a:endParaRPr lang="en-US" dirty="0" smtClean="0"/>
          </a:p>
          <a:p>
            <a:r>
              <a:rPr lang="en-US" dirty="0" smtClean="0"/>
              <a:t>Set LED pin state</a:t>
            </a:r>
          </a:p>
          <a:p>
            <a:pPr lvl="1"/>
            <a:r>
              <a:rPr lang="en-US" b="1" dirty="0" err="1" smtClean="0">
                <a:latin typeface="Courier New" panose="02070309020205020404" pitchFamily="49" charset="0"/>
                <a:cs typeface="Courier New" panose="02070309020205020404" pitchFamily="49" charset="0"/>
              </a:rPr>
              <a:t>digitalWrite</a:t>
            </a:r>
            <a:r>
              <a:rPr lang="en-US" b="1" dirty="0" smtClean="0">
                <a:latin typeface="Courier New" panose="02070309020205020404" pitchFamily="49" charset="0"/>
                <a:cs typeface="Courier New" panose="02070309020205020404" pitchFamily="49" charset="0"/>
              </a:rPr>
              <a:t>(pin</a:t>
            </a:r>
            <a:r>
              <a:rPr lang="en-US" b="1" dirty="0">
                <a:latin typeface="Courier New" panose="02070309020205020404" pitchFamily="49" charset="0"/>
                <a:cs typeface="Courier New" panose="02070309020205020404" pitchFamily="49" charset="0"/>
              </a:rPr>
              <a:t>, HIGH/LOW</a:t>
            </a:r>
            <a:r>
              <a:rPr lang="en-US" b="1" dirty="0" smtClean="0">
                <a:latin typeface="Courier New" panose="02070309020205020404" pitchFamily="49" charset="0"/>
                <a:cs typeface="Courier New" panose="02070309020205020404" pitchFamily="49" charset="0"/>
              </a:rPr>
              <a:t>)</a:t>
            </a:r>
          </a:p>
          <a:p>
            <a:pPr lvl="1"/>
            <a:r>
              <a:rPr lang="en-US" dirty="0" smtClean="0"/>
              <a:t>Actually </a:t>
            </a:r>
            <a:r>
              <a:rPr lang="en-US" b="1" dirty="0" smtClean="0">
                <a:latin typeface="Courier New" panose="02070309020205020404" pitchFamily="49" charset="0"/>
                <a:cs typeface="Courier New" panose="02070309020205020404" pitchFamily="49" charset="0"/>
              </a:rPr>
              <a:t>LOW</a:t>
            </a:r>
            <a:r>
              <a:rPr lang="en-US" dirty="0" smtClean="0"/>
              <a:t> value means LED is on (see </a:t>
            </a:r>
            <a:r>
              <a:rPr lang="en-US" b="1" dirty="0" smtClean="0">
                <a:latin typeface="Courier New" panose="02070309020205020404" pitchFamily="49" charset="0"/>
                <a:cs typeface="Courier New" panose="02070309020205020404" pitchFamily="49" charset="0"/>
              </a:rPr>
              <a:t>ON</a:t>
            </a:r>
            <a:r>
              <a:rPr lang="en-US" dirty="0" smtClean="0"/>
              <a:t>/</a:t>
            </a:r>
            <a:r>
              <a:rPr lang="en-US" b="1" dirty="0" smtClean="0">
                <a:latin typeface="Courier New" panose="02070309020205020404" pitchFamily="49" charset="0"/>
                <a:cs typeface="Courier New" panose="02070309020205020404" pitchFamily="49" charset="0"/>
              </a:rPr>
              <a:t>OFF</a:t>
            </a:r>
            <a:r>
              <a:rPr lang="en-US" dirty="0" smtClean="0"/>
              <a:t>)</a:t>
            </a:r>
          </a:p>
          <a:p>
            <a:r>
              <a:rPr lang="en-US" dirty="0" smtClean="0"/>
              <a:t>Make 1</a:t>
            </a:r>
            <a:r>
              <a:rPr lang="en-US" baseline="30000" dirty="0" smtClean="0"/>
              <a:t>st</a:t>
            </a:r>
            <a:r>
              <a:rPr lang="en-US" dirty="0" smtClean="0"/>
              <a:t> LED blink</a:t>
            </a:r>
            <a:endParaRPr lang="en-US" dirty="0"/>
          </a:p>
          <a:p>
            <a:pPr lvl="1"/>
            <a:r>
              <a:rPr lang="en-US" dirty="0" smtClean="0"/>
              <a:t>Main loop is too fast, use</a:t>
            </a:r>
          </a:p>
          <a:p>
            <a:pPr marL="630936" lvl="2" indent="0">
              <a:buNone/>
            </a:pPr>
            <a:r>
              <a:rPr lang="en-US" sz="2300" b="1" dirty="0">
                <a:latin typeface="Courier New" panose="02070309020205020404" pitchFamily="49" charset="0"/>
                <a:cs typeface="Courier New" panose="02070309020205020404" pitchFamily="49" charset="0"/>
              </a:rPr>
              <a:t>d</a:t>
            </a:r>
            <a:r>
              <a:rPr lang="en-US" sz="2300" b="1" dirty="0" smtClean="0">
                <a:latin typeface="Courier New" panose="02070309020205020404" pitchFamily="49" charset="0"/>
                <a:cs typeface="Courier New" panose="02070309020205020404" pitchFamily="49" charset="0"/>
              </a:rPr>
              <a:t>elay(</a:t>
            </a:r>
            <a:r>
              <a:rPr lang="en-US" sz="2300" b="1" dirty="0" err="1" smtClean="0">
                <a:latin typeface="Courier New" panose="02070309020205020404" pitchFamily="49" charset="0"/>
                <a:cs typeface="Courier New" panose="02070309020205020404" pitchFamily="49" charset="0"/>
              </a:rPr>
              <a:t>ms</a:t>
            </a:r>
            <a:r>
              <a:rPr lang="en-US" sz="2300" b="1" dirty="0" smtClean="0">
                <a:latin typeface="Courier New" panose="02070309020205020404" pitchFamily="49" charset="0"/>
                <a:cs typeface="Courier New" panose="02070309020205020404" pitchFamily="49" charset="0"/>
              </a:rPr>
              <a:t>)</a:t>
            </a:r>
            <a:endParaRPr lang="en-US" sz="2300" b="1" dirty="0">
              <a:latin typeface="Courier New" panose="02070309020205020404" pitchFamily="49" charset="0"/>
              <a:cs typeface="Courier New" panose="02070309020205020404" pitchFamily="49" charset="0"/>
            </a:endParaRPr>
          </a:p>
        </p:txBody>
      </p:sp>
      <p:sp>
        <p:nvSpPr>
          <p:cNvPr id="3" name="Date Placeholder 2"/>
          <p:cNvSpPr>
            <a:spLocks noGrp="1"/>
          </p:cNvSpPr>
          <p:nvPr>
            <p:ph type="dt" sz="half" idx="10"/>
          </p:nvPr>
        </p:nvSpPr>
        <p:spPr/>
        <p:txBody>
          <a:bodyPr/>
          <a:lstStyle/>
          <a:p>
            <a:r>
              <a:rPr lang="en-US" smtClean="0"/>
              <a:t>24. 3. 2021</a:t>
            </a:r>
            <a:endParaRPr lang="cs-CZ"/>
          </a:p>
        </p:txBody>
      </p:sp>
      <p:sp>
        <p:nvSpPr>
          <p:cNvPr id="4" name="Footer Placeholder 3"/>
          <p:cNvSpPr>
            <a:spLocks noGrp="1"/>
          </p:cNvSpPr>
          <p:nvPr>
            <p:ph type="ftr" sz="quarter" idx="11"/>
          </p:nvPr>
        </p:nvSpPr>
        <p:spPr/>
        <p:txBody>
          <a:bodyPr/>
          <a:lstStyle/>
          <a:p>
            <a:r>
              <a:rPr lang="cs-CZ" smtClean="0"/>
              <a:t>by Martin Kruliš (v1.0)</a:t>
            </a:r>
            <a:endParaRPr lang="cs-CZ"/>
          </a:p>
        </p:txBody>
      </p:sp>
      <p:sp>
        <p:nvSpPr>
          <p:cNvPr id="5" name="Slide Number Placeholder 4"/>
          <p:cNvSpPr>
            <a:spLocks noGrp="1"/>
          </p:cNvSpPr>
          <p:nvPr>
            <p:ph type="sldNum" sz="quarter" idx="12"/>
          </p:nvPr>
        </p:nvSpPr>
        <p:spPr/>
        <p:txBody>
          <a:bodyPr/>
          <a:lstStyle/>
          <a:p>
            <a:fld id="{452BA717-4DED-4A38-BDE4-30D0F0A142DB}" type="slidenum">
              <a:rPr lang="cs-CZ" smtClean="0"/>
              <a:t>8</a:t>
            </a:fld>
            <a:endParaRPr lang="cs-CZ"/>
          </a:p>
        </p:txBody>
      </p:sp>
      <p:sp>
        <p:nvSpPr>
          <p:cNvPr id="6" name="Title 5"/>
          <p:cNvSpPr>
            <a:spLocks noGrp="1"/>
          </p:cNvSpPr>
          <p:nvPr>
            <p:ph type="title"/>
          </p:nvPr>
        </p:nvSpPr>
        <p:spPr/>
        <p:txBody>
          <a:bodyPr/>
          <a:lstStyle/>
          <a:p>
            <a:r>
              <a:rPr lang="en-US" dirty="0" smtClean="0"/>
              <a:t>Blink a LED</a:t>
            </a:r>
            <a:endParaRPr lang="en-US" dirty="0"/>
          </a:p>
        </p:txBody>
      </p:sp>
      <p:sp>
        <p:nvSpPr>
          <p:cNvPr id="7" name="Rounded Rectangular Callout 6"/>
          <p:cNvSpPr/>
          <p:nvPr/>
        </p:nvSpPr>
        <p:spPr>
          <a:xfrm>
            <a:off x="5937285" y="4509120"/>
            <a:ext cx="2923451" cy="576064"/>
          </a:xfrm>
          <a:prstGeom prst="wedgeRoundRectCallout">
            <a:avLst>
              <a:gd name="adj1" fmla="val -12345"/>
              <a:gd name="adj2" fmla="val -86115"/>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err="1" smtClean="0"/>
              <a:t>Funshiled</a:t>
            </a:r>
            <a:r>
              <a:rPr lang="en-US" dirty="0" smtClean="0"/>
              <a:t> lib constants</a:t>
            </a:r>
            <a:endParaRPr lang="en-US" dirty="0"/>
          </a:p>
        </p:txBody>
      </p:sp>
      <p:sp>
        <p:nvSpPr>
          <p:cNvPr id="8" name="Rounded Rectangular Callout 7"/>
          <p:cNvSpPr/>
          <p:nvPr/>
        </p:nvSpPr>
        <p:spPr>
          <a:xfrm>
            <a:off x="4380072" y="5281449"/>
            <a:ext cx="3643531" cy="1088438"/>
          </a:xfrm>
          <a:prstGeom prst="wedgeRoundRectCallout">
            <a:avLst>
              <a:gd name="adj1" fmla="val 25974"/>
              <a:gd name="adj2" fmla="val -75275"/>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t>Some shields may have them inverted</a:t>
            </a:r>
            <a:r>
              <a:rPr lang="en-US" dirty="0" smtClean="0"/>
              <a:t> (check it out and update them if need be)</a:t>
            </a:r>
            <a:endParaRPr lang="en-US" dirty="0"/>
          </a:p>
        </p:txBody>
      </p:sp>
    </p:spTree>
    <p:extLst>
      <p:ext uri="{BB962C8B-B14F-4D97-AF65-F5344CB8AC3E}">
        <p14:creationId xmlns:p14="http://schemas.microsoft.com/office/powerpoint/2010/main" val="22535454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dirty="0" smtClean="0"/>
              <a:t>Avoid using </a:t>
            </a:r>
            <a:r>
              <a:rPr lang="en-US" b="1" dirty="0" smtClean="0">
                <a:latin typeface="Courier New" panose="02070309020205020404" pitchFamily="49" charset="0"/>
                <a:cs typeface="Courier New" panose="02070309020205020404" pitchFamily="49" charset="0"/>
              </a:rPr>
              <a:t>delay()</a:t>
            </a:r>
            <a:r>
              <a:rPr lang="en-US" dirty="0" smtClean="0"/>
              <a:t> – replace with timing</a:t>
            </a:r>
          </a:p>
          <a:p>
            <a:pPr lvl="1"/>
            <a:r>
              <a:rPr lang="en-US" b="1" dirty="0" err="1">
                <a:latin typeface="Courier New" panose="02070309020205020404" pitchFamily="49" charset="0"/>
                <a:cs typeface="Courier New" panose="02070309020205020404" pitchFamily="49" charset="0"/>
              </a:rPr>
              <a:t>m</a:t>
            </a:r>
            <a:r>
              <a:rPr lang="en-US" b="1" dirty="0" err="1" smtClean="0">
                <a:latin typeface="Courier New" panose="02070309020205020404" pitchFamily="49" charset="0"/>
                <a:cs typeface="Courier New" panose="02070309020205020404" pitchFamily="49" charset="0"/>
              </a:rPr>
              <a:t>illis</a:t>
            </a:r>
            <a:r>
              <a:rPr lang="en-US" b="1" dirty="0" smtClean="0">
                <a:latin typeface="Courier New" panose="02070309020205020404" pitchFamily="49" charset="0"/>
                <a:cs typeface="Courier New" panose="02070309020205020404" pitchFamily="49" charset="0"/>
              </a:rPr>
              <a:t>()</a:t>
            </a:r>
            <a:r>
              <a:rPr lang="en-US" dirty="0" smtClean="0"/>
              <a:t> – number of </a:t>
            </a:r>
            <a:r>
              <a:rPr lang="en-US" dirty="0" err="1" smtClean="0"/>
              <a:t>ms</a:t>
            </a:r>
            <a:r>
              <a:rPr lang="en-US" dirty="0" smtClean="0"/>
              <a:t> from start</a:t>
            </a:r>
          </a:p>
          <a:p>
            <a:pPr lvl="1"/>
            <a:r>
              <a:rPr lang="en-US" dirty="0" smtClean="0"/>
              <a:t>Returns </a:t>
            </a:r>
            <a:r>
              <a:rPr lang="en-US" b="1" dirty="0" smtClean="0">
                <a:latin typeface="Courier New" panose="02070309020205020404" pitchFamily="49" charset="0"/>
                <a:cs typeface="Courier New" panose="02070309020205020404" pitchFamily="49" charset="0"/>
              </a:rPr>
              <a:t>unsigned long</a:t>
            </a:r>
            <a:r>
              <a:rPr lang="en-US" dirty="0" smtClean="0"/>
              <a:t> value!</a:t>
            </a:r>
          </a:p>
          <a:p>
            <a:pPr lvl="1"/>
            <a:r>
              <a:rPr lang="en-US" dirty="0" smtClean="0"/>
              <a:t>You can use it to monitor passage of time</a:t>
            </a:r>
          </a:p>
          <a:p>
            <a:pPr lvl="2"/>
            <a:r>
              <a:rPr lang="en-US" dirty="0" smtClean="0"/>
              <a:t>Save actual </a:t>
            </a:r>
            <a:r>
              <a:rPr lang="en-US" dirty="0" err="1" smtClean="0"/>
              <a:t>ms</a:t>
            </a:r>
            <a:r>
              <a:rPr lang="en-US" dirty="0" smtClean="0"/>
              <a:t> time</a:t>
            </a:r>
          </a:p>
          <a:p>
            <a:pPr lvl="2"/>
            <a:r>
              <a:rPr lang="en-US" dirty="0" smtClean="0"/>
              <a:t>Check in every loop, how much time has actually passed, once it exceeds desired threshold (delay)…</a:t>
            </a:r>
          </a:p>
          <a:p>
            <a:pPr lvl="2"/>
            <a:r>
              <a:rPr lang="en-US" dirty="0" smtClean="0"/>
              <a:t>More than 1 </a:t>
            </a:r>
            <a:r>
              <a:rPr lang="en-US" dirty="0" err="1" smtClean="0"/>
              <a:t>ms</a:t>
            </a:r>
            <a:r>
              <a:rPr lang="en-US" dirty="0" smtClean="0"/>
              <a:t> may pass between two loops or the same value may be returned by two subsequent calls to </a:t>
            </a:r>
            <a:r>
              <a:rPr lang="en-US" b="1" dirty="0" err="1" smtClean="0">
                <a:latin typeface="Courier New" panose="02070309020205020404" pitchFamily="49" charset="0"/>
                <a:cs typeface="Courier New" panose="02070309020205020404" pitchFamily="49" charset="0"/>
              </a:rPr>
              <a:t>millis</a:t>
            </a:r>
            <a:r>
              <a:rPr lang="en-US" b="1" dirty="0" smtClean="0">
                <a:latin typeface="Courier New" panose="02070309020205020404" pitchFamily="49" charset="0"/>
                <a:cs typeface="Courier New" panose="02070309020205020404" pitchFamily="49" charset="0"/>
              </a:rPr>
              <a:t>()</a:t>
            </a:r>
            <a:r>
              <a:rPr lang="en-US" dirty="0" smtClean="0"/>
              <a:t> – no telling for sure (depends on the amount of work being done inside </a:t>
            </a:r>
            <a:r>
              <a:rPr lang="en-US" b="1" dirty="0" smtClean="0">
                <a:latin typeface="Courier New" panose="02070309020205020404" pitchFamily="49" charset="0"/>
                <a:cs typeface="Courier New" panose="02070309020205020404" pitchFamily="49" charset="0"/>
              </a:rPr>
              <a:t>loop()</a:t>
            </a:r>
            <a:r>
              <a:rPr lang="en-US" dirty="0" smtClean="0"/>
              <a:t>)</a:t>
            </a:r>
          </a:p>
        </p:txBody>
      </p:sp>
      <p:sp>
        <p:nvSpPr>
          <p:cNvPr id="3" name="Date Placeholder 2"/>
          <p:cNvSpPr>
            <a:spLocks noGrp="1"/>
          </p:cNvSpPr>
          <p:nvPr>
            <p:ph type="dt" sz="half" idx="10"/>
          </p:nvPr>
        </p:nvSpPr>
        <p:spPr/>
        <p:txBody>
          <a:bodyPr/>
          <a:lstStyle/>
          <a:p>
            <a:r>
              <a:rPr lang="en-US" smtClean="0"/>
              <a:t>24. 3. 2021</a:t>
            </a:r>
            <a:endParaRPr lang="cs-CZ"/>
          </a:p>
        </p:txBody>
      </p:sp>
      <p:sp>
        <p:nvSpPr>
          <p:cNvPr id="4" name="Footer Placeholder 3"/>
          <p:cNvSpPr>
            <a:spLocks noGrp="1"/>
          </p:cNvSpPr>
          <p:nvPr>
            <p:ph type="ftr" sz="quarter" idx="11"/>
          </p:nvPr>
        </p:nvSpPr>
        <p:spPr/>
        <p:txBody>
          <a:bodyPr/>
          <a:lstStyle/>
          <a:p>
            <a:r>
              <a:rPr lang="cs-CZ" smtClean="0"/>
              <a:t>by Martin Kruliš (v1.0)</a:t>
            </a:r>
            <a:endParaRPr lang="cs-CZ"/>
          </a:p>
        </p:txBody>
      </p:sp>
      <p:sp>
        <p:nvSpPr>
          <p:cNvPr id="5" name="Slide Number Placeholder 4"/>
          <p:cNvSpPr>
            <a:spLocks noGrp="1"/>
          </p:cNvSpPr>
          <p:nvPr>
            <p:ph type="sldNum" sz="quarter" idx="12"/>
          </p:nvPr>
        </p:nvSpPr>
        <p:spPr/>
        <p:txBody>
          <a:bodyPr/>
          <a:lstStyle/>
          <a:p>
            <a:fld id="{452BA717-4DED-4A38-BDE4-30D0F0A142DB}" type="slidenum">
              <a:rPr lang="cs-CZ" smtClean="0"/>
              <a:t>9</a:t>
            </a:fld>
            <a:endParaRPr lang="cs-CZ"/>
          </a:p>
        </p:txBody>
      </p:sp>
      <p:sp>
        <p:nvSpPr>
          <p:cNvPr id="6" name="Title 5"/>
          <p:cNvSpPr>
            <a:spLocks noGrp="1"/>
          </p:cNvSpPr>
          <p:nvPr>
            <p:ph type="title"/>
          </p:nvPr>
        </p:nvSpPr>
        <p:spPr/>
        <p:txBody>
          <a:bodyPr/>
          <a:lstStyle/>
          <a:p>
            <a:r>
              <a:rPr lang="en-US" dirty="0" smtClean="0"/>
              <a:t>Blinking without Blocking</a:t>
            </a:r>
            <a:endParaRPr lang="en-US" dirty="0"/>
          </a:p>
        </p:txBody>
      </p:sp>
    </p:spTree>
    <p:extLst>
      <p:ext uri="{BB962C8B-B14F-4D97-AF65-F5344CB8AC3E}">
        <p14:creationId xmlns:p14="http://schemas.microsoft.com/office/powerpoint/2010/main" val="346063989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hluk">
  <a:themeElements>
    <a:clrScheme name="Shlu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Shlu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Shlu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3810</TotalTime>
  <Words>1276</Words>
  <Application>Microsoft Office PowerPoint</Application>
  <PresentationFormat>On-screen Show (4:3)</PresentationFormat>
  <Paragraphs>185</Paragraphs>
  <Slides>12</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Calibri</vt:lpstr>
      <vt:lpstr>Courier New</vt:lpstr>
      <vt:lpstr>Lucida Sans Unicode</vt:lpstr>
      <vt:lpstr>Verdana</vt:lpstr>
      <vt:lpstr>Wingdings 2</vt:lpstr>
      <vt:lpstr>Wingdings 3</vt:lpstr>
      <vt:lpstr>Shluk</vt:lpstr>
      <vt:lpstr>NSWI170: Lab 02 Arduino Introduction</vt:lpstr>
      <vt:lpstr>Arduino</vt:lpstr>
      <vt:lpstr>Arduino UNO</vt:lpstr>
      <vt:lpstr>Arduino IDE</vt:lpstr>
      <vt:lpstr>Arduino IDE</vt:lpstr>
      <vt:lpstr>Executing Sketch on Arduino</vt:lpstr>
      <vt:lpstr>Funshield</vt:lpstr>
      <vt:lpstr>Blink a LED</vt:lpstr>
      <vt:lpstr>Blinking without Blocking</vt:lpstr>
      <vt:lpstr>Beyond Blinking</vt:lpstr>
      <vt:lpstr>Beyond Blinking</vt:lpstr>
      <vt:lpstr>Discussion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Beaver</dc:creator>
  <cp:lastModifiedBy>Martin Kruliš</cp:lastModifiedBy>
  <cp:revision>391</cp:revision>
  <dcterms:created xsi:type="dcterms:W3CDTF">2011-06-05T13:18:40Z</dcterms:created>
  <dcterms:modified xsi:type="dcterms:W3CDTF">2021-03-24T14:02:05Z</dcterms:modified>
</cp:coreProperties>
</file>