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65" r:id="rId3"/>
    <p:sldId id="266" r:id="rId4"/>
    <p:sldId id="267" r:id="rId5"/>
    <p:sldId id="271" r:id="rId6"/>
    <p:sldId id="269" r:id="rId7"/>
    <p:sldId id="270" r:id="rId8"/>
    <p:sldId id="272" r:id="rId9"/>
    <p:sldId id="273" r:id="rId10"/>
    <p:sldId id="268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832"/>
    <a:srgbClr val="83C937"/>
    <a:srgbClr val="E69400"/>
    <a:srgbClr val="934757"/>
    <a:srgbClr val="823E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531" autoAdjust="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62FB9-24EC-482A-A27C-5C03C0816037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869DF-6110-41A2-A008-13AD35443C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465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dirty="0" smtClean="0"/>
              <a:t>Kliknutím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epl.it/~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NSWI170: Lab 01</a:t>
            </a:r>
            <a:br>
              <a:rPr lang="en-US" dirty="0" smtClean="0"/>
            </a:br>
            <a:r>
              <a:rPr lang="en-US" dirty="0" smtClean="0"/>
              <a:t>C/C++ Language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Martin </a:t>
            </a:r>
            <a:r>
              <a:rPr lang="en-US" dirty="0" err="1" smtClean="0"/>
              <a:t>Kruli</a:t>
            </a:r>
            <a:r>
              <a:rPr lang="cs-CZ" dirty="0" smtClean="0"/>
              <a:t>š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8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91264" cy="4525963"/>
          </a:xfrm>
        </p:spPr>
        <p:txBody>
          <a:bodyPr/>
          <a:lstStyle/>
          <a:p>
            <a:r>
              <a:rPr lang="en-US" dirty="0" smtClean="0"/>
              <a:t>Complete the </a:t>
            </a:r>
            <a:r>
              <a:rPr lang="en-US" dirty="0" smtClean="0"/>
              <a:t>final task</a:t>
            </a:r>
            <a:endParaRPr lang="en-US" dirty="0" smtClean="0"/>
          </a:p>
          <a:p>
            <a:pPr lvl="1"/>
            <a:r>
              <a:rPr lang="en-US" dirty="0" smtClean="0"/>
              <a:t>Available </a:t>
            </a:r>
            <a:r>
              <a:rPr lang="en-US" dirty="0"/>
              <a:t>in </a:t>
            </a:r>
            <a:r>
              <a:rPr lang="en-US" dirty="0" err="1"/>
              <a:t>ReCodEx</a:t>
            </a:r>
            <a:r>
              <a:rPr lang="en-US" dirty="0"/>
              <a:t> as </a:t>
            </a:r>
            <a:r>
              <a:rPr lang="en-US" dirty="0" err="1" smtClean="0"/>
              <a:t>Celmomether</a:t>
            </a:r>
            <a:r>
              <a:rPr lang="en-US" dirty="0" smtClean="0"/>
              <a:t>/</a:t>
            </a:r>
            <a:r>
              <a:rPr lang="en-US" dirty="0" err="1" smtClean="0"/>
              <a:t>Ceplomeris</a:t>
            </a:r>
            <a:endParaRPr lang="en-US" dirty="0"/>
          </a:p>
          <a:p>
            <a:pPr lvl="1"/>
            <a:r>
              <a:rPr lang="en-US" dirty="0" smtClean="0"/>
              <a:t>Submit </a:t>
            </a:r>
            <a:r>
              <a:rPr lang="en-US" dirty="0" smtClean="0"/>
              <a:t>your </a:t>
            </a:r>
            <a:r>
              <a:rPr lang="en-US" dirty="0" smtClean="0"/>
              <a:t>code in </a:t>
            </a:r>
            <a:r>
              <a:rPr lang="en-US" dirty="0" err="1" smtClean="0"/>
              <a:t>ReCodEx</a:t>
            </a:r>
            <a:r>
              <a:rPr lang="en-US" dirty="0" smtClean="0"/>
              <a:t> (</a:t>
            </a:r>
            <a:r>
              <a:rPr lang="en-US" dirty="0" smtClean="0"/>
              <a:t>will be reviewed)</a:t>
            </a:r>
          </a:p>
          <a:p>
            <a:pPr lvl="1"/>
            <a:r>
              <a:rPr lang="en-US" dirty="0" smtClean="0"/>
              <a:t>Observe the deadline (no resurrections)</a:t>
            </a:r>
          </a:p>
          <a:p>
            <a:pPr lvl="2"/>
            <a:r>
              <a:rPr lang="en-US" dirty="0" smtClean="0"/>
              <a:t>If you have problem with deadline, you need to speak up before the deadline! </a:t>
            </a:r>
          </a:p>
          <a:p>
            <a:pPr lvl="3"/>
            <a:endParaRPr lang="en-US" dirty="0"/>
          </a:p>
          <a:p>
            <a:r>
              <a:rPr lang="en-US" dirty="0" smtClean="0"/>
              <a:t>Arduino</a:t>
            </a:r>
          </a:p>
          <a:p>
            <a:pPr lvl="1"/>
            <a:r>
              <a:rPr lang="en-US" dirty="0" smtClean="0"/>
              <a:t>Borrow/buy </a:t>
            </a:r>
            <a:r>
              <a:rPr lang="en-US" dirty="0" smtClean="0"/>
              <a:t>an Arduino set </a:t>
            </a:r>
            <a:r>
              <a:rPr lang="en-US" dirty="0" smtClean="0"/>
              <a:t>before next labs!</a:t>
            </a:r>
            <a:endParaRPr lang="en-US" dirty="0" smtClean="0"/>
          </a:p>
          <a:p>
            <a:pPr lvl="1"/>
            <a:r>
              <a:rPr lang="en-US" dirty="0"/>
              <a:t>I</a:t>
            </a:r>
            <a:r>
              <a:rPr lang="en-US" dirty="0" smtClean="0"/>
              <a:t>nstall </a:t>
            </a:r>
            <a:r>
              <a:rPr lang="en-US" dirty="0" smtClean="0"/>
              <a:t>Arduino </a:t>
            </a:r>
            <a:r>
              <a:rPr lang="en-US" dirty="0" smtClean="0"/>
              <a:t>IDE</a:t>
            </a:r>
          </a:p>
          <a:p>
            <a:pPr lvl="1"/>
            <a:r>
              <a:rPr lang="en-US" dirty="0" smtClean="0"/>
              <a:t>Possibly try it out, but we will get there…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10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2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11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cs-CZ" dirty="0"/>
          </a:p>
        </p:txBody>
      </p:sp>
      <p:pic>
        <p:nvPicPr>
          <p:cNvPr id="7" name="Picture 7" descr="http://www.peirnet.net/moodle/file.php/1/face_question_mark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019" y="1481138"/>
            <a:ext cx="4525962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562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Quick Revision</a:t>
            </a:r>
          </a:p>
          <a:p>
            <a:pPr lvl="1"/>
            <a:r>
              <a:rPr lang="en-US" dirty="0" smtClean="0"/>
              <a:t>Statically typed</a:t>
            </a:r>
          </a:p>
          <a:p>
            <a:pPr marL="630936" lvl="2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1;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Slightly different syntax than Python</a:t>
            </a:r>
          </a:p>
          <a:p>
            <a:pPr marL="630936" lvl="2" indent="0">
              <a:buNone/>
            </a:pP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630936" lvl="2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50; ++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630936" lvl="2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is_prime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let’s print primes...</a:t>
            </a:r>
          </a:p>
          <a:p>
            <a:pPr marL="630936" lvl="2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("%d\n",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630936" lvl="2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630936" lvl="2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630936" lvl="2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630936" lvl="2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2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C/C++ Language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1811673" y="5813815"/>
            <a:ext cx="2472368" cy="722505"/>
          </a:xfrm>
          <a:prstGeom prst="wedgeRoundRectCallout">
            <a:avLst>
              <a:gd name="adj1" fmla="val -69127"/>
              <a:gd name="adj2" fmla="val -4994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Blocks created by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  <a:r>
              <a:rPr lang="en-US" sz="1600" dirty="0" smtClean="0"/>
              <a:t>, not by indentation!</a:t>
            </a:r>
            <a:endParaRPr lang="en-US" sz="1600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5364088" y="4437113"/>
            <a:ext cx="2592288" cy="504056"/>
          </a:xfrm>
          <a:prstGeom prst="wedgeRoundRectCallout">
            <a:avLst>
              <a:gd name="adj1" fmla="val -69127"/>
              <a:gd name="adj2" fmla="val -4994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1600" dirty="0" smtClean="0"/>
              <a:t> after every statement</a:t>
            </a:r>
          </a:p>
        </p:txBody>
      </p:sp>
    </p:spTree>
    <p:extLst>
      <p:ext uri="{BB962C8B-B14F-4D97-AF65-F5344CB8AC3E}">
        <p14:creationId xmlns:p14="http://schemas.microsoft.com/office/powerpoint/2010/main" val="100758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525963"/>
          </a:xfrm>
        </p:spPr>
        <p:txBody>
          <a:bodyPr/>
          <a:lstStyle/>
          <a:p>
            <a:r>
              <a:rPr lang="en-US" dirty="0" smtClean="0"/>
              <a:t>T1: Hello World</a:t>
            </a:r>
          </a:p>
          <a:p>
            <a:pPr lvl="1"/>
            <a:r>
              <a:rPr lang="en-US" sz="2000" dirty="0">
                <a:hlinkClick r:id="rId2"/>
              </a:rPr>
              <a:t>https://repl.it</a:t>
            </a:r>
            <a:r>
              <a:rPr lang="en-US" sz="2000" dirty="0" smtClean="0">
                <a:hlinkClick r:id="rId2"/>
              </a:rPr>
              <a:t>/</a:t>
            </a:r>
            <a:endParaRPr lang="en-US" sz="2000" dirty="0" smtClean="0"/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("string");</a:t>
            </a:r>
          </a:p>
          <a:p>
            <a:pPr lvl="1"/>
            <a:r>
              <a:rPr lang="en-US" dirty="0" smtClean="0"/>
              <a:t>Print out “Hello world”</a:t>
            </a:r>
          </a:p>
          <a:p>
            <a:r>
              <a:rPr lang="en-US" dirty="0" smtClean="0"/>
              <a:t>T2: Create your first function</a:t>
            </a:r>
          </a:p>
          <a:p>
            <a:pPr lvl="1"/>
            <a:r>
              <a:rPr lang="en-US" dirty="0" smtClean="0"/>
              <a:t>Which takes an integer and prints as many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smtClean="0"/>
              <a:t> on a line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function_name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n) {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body */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T3: Print a triangle of height 5</a:t>
            </a:r>
          </a:p>
          <a:p>
            <a:pPr lvl="1"/>
            <a:r>
              <a:rPr lang="en-US" dirty="0" smtClean="0"/>
              <a:t>Using previously defined function</a:t>
            </a:r>
          </a:p>
          <a:p>
            <a:r>
              <a:rPr lang="en-US" dirty="0" smtClean="0"/>
              <a:t>T4: Print a triangle of height 42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3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92280" y="4365104"/>
            <a:ext cx="87395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**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***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****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*****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523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T5: Create a function that prints centered triangle of given height</a:t>
                </a:r>
              </a:p>
              <a:p>
                <a:pPr lvl="1"/>
                <a:r>
                  <a:rPr lang="en-US" dirty="0" smtClean="0"/>
                  <a:t>Create/modify previous function as you see fit</a:t>
                </a:r>
              </a:p>
              <a:p>
                <a:pPr marL="630936" lvl="2" indent="0">
                  <a:buNone/>
                </a:pPr>
                <a:endParaRPr lang="en-US" sz="1000" dirty="0" smtClean="0"/>
              </a:p>
              <a:p>
                <a:pPr marL="630936" lvl="2" indent="0">
                  <a:buNone/>
                </a:pPr>
                <a:r>
                  <a:rPr lang="en-US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*</a:t>
                </a:r>
              </a:p>
              <a:p>
                <a:pPr marL="630936" lvl="2" indent="0">
                  <a:buNone/>
                </a:pPr>
                <a:r>
                  <a:rPr lang="en-US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***</a:t>
                </a:r>
              </a:p>
              <a:p>
                <a:pPr marL="630936" lvl="2" indent="0">
                  <a:buNone/>
                </a:pPr>
                <a:r>
                  <a:rPr lang="en-US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*****</a:t>
                </a:r>
              </a:p>
              <a:p>
                <a:pPr marL="630936" lvl="2" indent="0">
                  <a:buNone/>
                </a:pPr>
                <a:r>
                  <a:rPr lang="en-US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*******</a:t>
                </a:r>
              </a:p>
              <a:p>
                <a:pPr marL="630936" lvl="2" indent="0">
                  <a:buNone/>
                </a:pPr>
                <a:r>
                  <a:rPr lang="en-US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*********</a:t>
                </a:r>
              </a:p>
              <a:p>
                <a:pPr marL="393192" lvl="1" indent="0">
                  <a:buNone/>
                </a:pPr>
                <a:endParaRPr lang="en-US" sz="1000" dirty="0" smtClean="0"/>
              </a:p>
              <a:p>
                <a:pPr lvl="1"/>
                <a:r>
                  <a:rPr lang="en-US" dirty="0" smtClean="0"/>
                  <a:t>Bonus 5.1: design your function so it may skip first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/>
                  <a:t> lines (i.e., it draws a trapezoid)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348" r="-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4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01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8"/>
                <a:ext cx="8229600" cy="4611968"/>
              </a:xfrm>
            </p:spPr>
            <p:txBody>
              <a:bodyPr>
                <a:noAutofit/>
              </a:bodyPr>
              <a:lstStyle/>
              <a:p>
                <a:r>
                  <a:rPr lang="en-US" dirty="0" smtClean="0"/>
                  <a:t>Bonus 5.2: Draw a Christmas Tree</a:t>
                </a:r>
              </a:p>
              <a:p>
                <a:pPr lvl="1"/>
                <a:r>
                  <a:rPr lang="en-US" dirty="0" smtClean="0"/>
                  <a:t>Segment height is a parameter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Draw an ornament every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𝑜</m:t>
                    </m:r>
                  </m:oMath>
                </a14:m>
                <a:r>
                  <a:rPr lang="en-US" dirty="0" smtClean="0"/>
                  <a:t> lines</a:t>
                </a:r>
              </a:p>
              <a:p>
                <a:pPr marL="914400" lvl="3" indent="0">
                  <a:buNone/>
                </a:pPr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*</a:t>
                </a:r>
              </a:p>
              <a:p>
                <a:pPr marL="914400" lvl="3" indent="0">
                  <a:buNone/>
                </a:pPr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</a:t>
                </a:r>
                <a:r>
                  <a:rPr lang="en-US" sz="20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***</a:t>
                </a:r>
              </a:p>
              <a:p>
                <a:pPr marL="914400" lvl="3" indent="0">
                  <a:buNone/>
                </a:pPr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*****</a:t>
                </a:r>
              </a:p>
              <a:p>
                <a:pPr marL="914400" lvl="3" indent="0">
                  <a:buNone/>
                </a:pPr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O***O</a:t>
                </a:r>
              </a:p>
              <a:p>
                <a:pPr marL="914400" lvl="3" indent="0">
                  <a:buNone/>
                </a:pPr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*****</a:t>
                </a:r>
              </a:p>
              <a:p>
                <a:pPr marL="914400" lvl="3" indent="0">
                  <a:buNone/>
                </a:pPr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*******</a:t>
                </a:r>
              </a:p>
              <a:p>
                <a:pPr marL="914400" lvl="3" indent="0">
                  <a:buNone/>
                </a:pPr>
                <a:r>
                  <a:rPr lang="en-US" sz="20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*****</a:t>
                </a:r>
              </a:p>
              <a:p>
                <a:pPr marL="914400" lvl="3" indent="0">
                  <a:buNone/>
                </a:pPr>
                <a:r>
                  <a:rPr lang="en-US" sz="20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O*******O</a:t>
                </a:r>
              </a:p>
              <a:p>
                <a:pPr marL="914400" lvl="3" indent="0">
                  <a:buNone/>
                </a:pPr>
                <a:r>
                  <a:rPr lang="en-US" sz="20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sz="20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*********</a:t>
                </a:r>
              </a:p>
              <a:p>
                <a:pPr marL="630936" lvl="2" indent="0">
                  <a:buNone/>
                </a:pPr>
                <a:endPara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630936" lvl="2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8229600" cy="4611968"/>
              </a:xfrm>
              <a:blipFill>
                <a:blip r:embed="rId2"/>
                <a:stretch>
                  <a:fillRect t="-1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5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55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 Array</a:t>
            </a:r>
          </a:p>
          <a:p>
            <a:pPr lvl="1"/>
            <a:r>
              <a:rPr lang="en-US" dirty="0" smtClean="0"/>
              <a:t>Sequence of values (of one type!)</a:t>
            </a:r>
          </a:p>
          <a:p>
            <a:pPr lvl="1"/>
            <a:r>
              <a:rPr lang="en-US" dirty="0" smtClean="0"/>
              <a:t>Fields accessible by numeric index (zero based)</a:t>
            </a:r>
          </a:p>
          <a:p>
            <a:pPr marL="630936" lvl="2" indent="0">
              <a:buNone/>
            </a:pP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x[42];</a:t>
            </a:r>
          </a:p>
          <a:p>
            <a:pPr marL="630936" lvl="2" indent="0">
              <a:buNone/>
            </a:pP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y[] { 1, 2, 3 };</a:t>
            </a:r>
          </a:p>
          <a:p>
            <a:pPr marL="630936" lvl="2" indent="0">
              <a:buNone/>
            </a:pP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z[2][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3]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{ 1, 2, 3 }, { 10, 20, 30 } };</a:t>
            </a:r>
          </a:p>
          <a:p>
            <a:pPr marL="630936" lvl="2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y[1] = z[0][2];</a:t>
            </a:r>
          </a:p>
          <a:p>
            <a:pPr marL="630936" lvl="2" indent="0">
              <a:buNone/>
            </a:pPr>
            <a:endParaRPr lang="en-US" sz="1200" dirty="0"/>
          </a:p>
          <a:p>
            <a:pPr lvl="1"/>
            <a:r>
              <a:rPr lang="en-US" dirty="0" smtClean="0"/>
              <a:t>Passing arrays as function arguments</a:t>
            </a:r>
          </a:p>
          <a:p>
            <a:pPr marL="630936" lvl="2" indent="0">
              <a:buNone/>
            </a:pP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avg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a[],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count) {</a:t>
            </a:r>
          </a:p>
          <a:p>
            <a:pPr marL="630936" lvl="2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…</a:t>
            </a:r>
          </a:p>
          <a:p>
            <a:pPr marL="630936" lvl="2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6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1907704" y="5442799"/>
            <a:ext cx="2762722" cy="477578"/>
          </a:xfrm>
          <a:prstGeom prst="wedgeRoundRectCallout">
            <a:avLst>
              <a:gd name="adj1" fmla="val -5625"/>
              <a:gd name="adj2" fmla="val -12635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Array of arbitrary length </a:t>
            </a:r>
            <a:endParaRPr lang="en-US" sz="1600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5004048" y="5310833"/>
            <a:ext cx="2527890" cy="717017"/>
          </a:xfrm>
          <a:prstGeom prst="wedgeRoundRectCallout">
            <a:avLst>
              <a:gd name="adj1" fmla="val -40432"/>
              <a:gd name="adj2" fmla="val -8425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So we need to pass down the size as well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3461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T6: Create a function that displays graph</a:t>
            </a:r>
          </a:p>
          <a:p>
            <a:pPr lvl="1"/>
            <a:r>
              <a:rPr lang="en-US" dirty="0" smtClean="0"/>
              <a:t>Data (integers) in array (e.g., measured values from a thermometer taking samples over period of time)</a:t>
            </a:r>
          </a:p>
          <a:p>
            <a:pPr lvl="1"/>
            <a:r>
              <a:rPr lang="en-US" dirty="0" smtClean="0"/>
              <a:t>Each value is printed out as number of * on a line</a:t>
            </a:r>
          </a:p>
          <a:p>
            <a:pPr lvl="1"/>
            <a:r>
              <a:rPr lang="en-US" dirty="0" smtClean="0"/>
              <a:t>Test it:</a:t>
            </a:r>
          </a:p>
          <a:p>
            <a:pPr marL="630936" lvl="2" indent="0">
              <a:buNone/>
            </a:pPr>
            <a:r>
              <a:rPr lang="en-US" sz="18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temps[] { 3, 4, 4, 5, 6, 8, 11, 11, 10, 5, 2, 0 };</a:t>
            </a:r>
            <a:endParaRPr lang="en-US" dirty="0" smtClean="0"/>
          </a:p>
          <a:p>
            <a:pPr lvl="1"/>
            <a:r>
              <a:rPr lang="en-US" dirty="0" smtClean="0"/>
              <a:t>A trick how to determine the size of the array</a:t>
            </a:r>
          </a:p>
          <a:p>
            <a:pPr marL="630936" lvl="2" indent="0">
              <a:buNone/>
            </a:pPr>
            <a:r>
              <a:rPr lang="en-US" sz="18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tempsCount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(temps) /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(temps[0]);</a:t>
            </a:r>
          </a:p>
          <a:p>
            <a:pPr lvl="2"/>
            <a:r>
              <a:rPr lang="en-US" dirty="0" smtClean="0"/>
              <a:t>Works only for arrays of known size</a:t>
            </a:r>
          </a:p>
          <a:p>
            <a:pPr marL="914400" lvl="3" indent="0">
              <a:buNone/>
            </a:pP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avg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a[],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914400" lvl="3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cs-CZ" sz="18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8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(a) will NOT work here as expected</a:t>
            </a:r>
          </a:p>
          <a:p>
            <a:pPr marL="914400" lvl="3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7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88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T7: Write a function that computes moving average of the temperatures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iven a slide window size as a parameter</a:t>
            </a:r>
          </a:p>
          <a:p>
            <a:pPr lvl="1"/>
            <a:r>
              <a:rPr lang="en-US" dirty="0" smtClean="0"/>
              <a:t>Averages are saved into a new array</a:t>
            </a:r>
          </a:p>
          <a:p>
            <a:pPr lvl="2"/>
            <a:r>
              <a:rPr lang="en-US" dirty="0" smtClean="0"/>
              <a:t>Create array of the same size as input, some fields may remain unused</a:t>
            </a:r>
          </a:p>
          <a:p>
            <a:pPr lvl="1"/>
            <a:r>
              <a:rPr lang="en-US" dirty="0" smtClean="0"/>
              <a:t>Then use function from T6 to display them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8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871356"/>
              </p:ext>
            </p:extLst>
          </p:nvPr>
        </p:nvGraphicFramePr>
        <p:xfrm>
          <a:off x="1591152" y="4725144"/>
          <a:ext cx="6096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323618969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16820726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11701313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31924542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18873122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96540178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11567283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21575910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18094349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73715800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89724795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0110508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28432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42766"/>
              </p:ext>
            </p:extLst>
          </p:nvPr>
        </p:nvGraphicFramePr>
        <p:xfrm>
          <a:off x="1591152" y="5636451"/>
          <a:ext cx="6096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402842413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24958954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53497476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02766930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4734336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22071545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51615990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66906005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87389978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9075164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94430176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83619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5220169"/>
                  </a:ext>
                </a:extLst>
              </a:tr>
            </a:tbl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1514774" y="4653136"/>
            <a:ext cx="1617066" cy="936104"/>
            <a:chOff x="1514774" y="4653136"/>
            <a:chExt cx="1617066" cy="936104"/>
          </a:xfrm>
        </p:grpSpPr>
        <p:sp>
          <p:nvSpPr>
            <p:cNvPr id="9" name="Rounded Rectangle 8"/>
            <p:cNvSpPr/>
            <p:nvPr/>
          </p:nvSpPr>
          <p:spPr>
            <a:xfrm>
              <a:off x="1547664" y="4653136"/>
              <a:ext cx="1584176" cy="504056"/>
            </a:xfrm>
            <a:prstGeom prst="round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1835696" y="5157192"/>
              <a:ext cx="0" cy="432048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1514774" y="5188550"/>
              <a:ext cx="320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Σ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4653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7.40741E-7 L 0.50591 0.003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95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507288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Vertical graph with positive and negative values</a:t>
            </a:r>
          </a:p>
          <a:p>
            <a:pPr lvl="1"/>
            <a:r>
              <a:rPr lang="en-US" dirty="0" smtClean="0"/>
              <a:t>Similar to T6, but the negative values needs special handling</a:t>
            </a:r>
          </a:p>
          <a:p>
            <a:pPr lvl="1"/>
            <a:r>
              <a:rPr lang="en-US" dirty="0" smtClean="0"/>
              <a:t>Zero values are represented by</a:t>
            </a:r>
            <a:br>
              <a:rPr lang="en-US" dirty="0" smtClean="0"/>
            </a:br>
            <a:r>
              <a:rPr lang="en-US" dirty="0" smtClean="0"/>
              <a:t>one column, graph is padded </a:t>
            </a:r>
            <a:br>
              <a:rPr lang="en-US" dirty="0" smtClean="0"/>
            </a:br>
            <a:r>
              <a:rPr lang="en-US" dirty="0" smtClean="0"/>
              <a:t>by spaces where necessary</a:t>
            </a:r>
          </a:p>
          <a:p>
            <a:pPr lvl="1"/>
            <a:r>
              <a:rPr lang="en-US" dirty="0" smtClean="0"/>
              <a:t>Furthermore, the values come</a:t>
            </a:r>
            <a:br>
              <a:rPr lang="en-US" dirty="0" smtClean="0"/>
            </a:br>
            <a:r>
              <a:rPr lang="en-US" dirty="0" smtClean="0"/>
              <a:t>from an unreliable thermometer (some may be missing) – replace them with last known value</a:t>
            </a:r>
            <a:endParaRPr lang="en-US" sz="1200" dirty="0" smtClean="0"/>
          </a:p>
          <a:p>
            <a:pPr lvl="2"/>
            <a:endParaRPr lang="en-US" sz="1200" dirty="0" smtClean="0"/>
          </a:p>
          <a:p>
            <a:pPr marL="393192" lvl="1" indent="0">
              <a:buNone/>
            </a:pPr>
            <a:r>
              <a:rPr lang="en-US" sz="18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constexpr</a:t>
            </a:r>
            <a:r>
              <a:rPr lang="en-US" sz="1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no_value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999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93192" lvl="1" indent="0">
              <a:buNone/>
            </a:pP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temps[] { 10, 9,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no_value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7,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no_value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no_value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};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10. 3. 2021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9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Assignment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5796136" y="2636912"/>
            <a:ext cx="2243097" cy="1323439"/>
            <a:chOff x="5869044" y="2412708"/>
            <a:chExt cx="2243097" cy="1323439"/>
          </a:xfrm>
        </p:grpSpPr>
        <p:sp>
          <p:nvSpPr>
            <p:cNvPr id="7" name="TextBox 6"/>
            <p:cNvSpPr txBox="1"/>
            <p:nvPr/>
          </p:nvSpPr>
          <p:spPr>
            <a:xfrm>
              <a:off x="6417148" y="2412708"/>
              <a:ext cx="117211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US" sz="16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*****</a:t>
              </a:r>
              <a:endPara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US" sz="16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***</a:t>
              </a:r>
              <a:endPara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US" sz="16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*</a:t>
              </a:r>
              <a:endPara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en-US" sz="16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**</a:t>
              </a:r>
              <a:endPara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****</a:t>
              </a:r>
              <a:endParaRPr lang="en-US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" name="Rounded Rectangular Callout 7"/>
            <p:cNvSpPr/>
            <p:nvPr/>
          </p:nvSpPr>
          <p:spPr>
            <a:xfrm>
              <a:off x="7680093" y="2412708"/>
              <a:ext cx="432048" cy="288032"/>
            </a:xfrm>
            <a:prstGeom prst="wedgeRoundRectCallout">
              <a:avLst>
                <a:gd name="adj1" fmla="val -91804"/>
                <a:gd name="adj2" fmla="val -8950"/>
                <a:gd name="adj3" fmla="val 16667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4</a:t>
              </a:r>
              <a:endParaRPr lang="en-US" sz="1400" dirty="0"/>
            </a:p>
          </p:txBody>
        </p:sp>
        <p:sp>
          <p:nvSpPr>
            <p:cNvPr id="9" name="Rounded Rectangular Callout 8"/>
            <p:cNvSpPr/>
            <p:nvPr/>
          </p:nvSpPr>
          <p:spPr>
            <a:xfrm>
              <a:off x="7273272" y="2930410"/>
              <a:ext cx="432048" cy="294201"/>
            </a:xfrm>
            <a:prstGeom prst="wedgeRoundRectCallout">
              <a:avLst>
                <a:gd name="adj1" fmla="val -99791"/>
                <a:gd name="adj2" fmla="val 35"/>
                <a:gd name="adj3" fmla="val 16667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0" name="Rounded Rectangular Callout 9"/>
            <p:cNvSpPr/>
            <p:nvPr/>
          </p:nvSpPr>
          <p:spPr>
            <a:xfrm>
              <a:off x="5869044" y="3333363"/>
              <a:ext cx="432048" cy="294201"/>
            </a:xfrm>
            <a:prstGeom prst="wedgeRoundRectCallout">
              <a:avLst>
                <a:gd name="adj1" fmla="val 91886"/>
                <a:gd name="adj2" fmla="val 17628"/>
                <a:gd name="adj3" fmla="val 16667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-3</a:t>
              </a:r>
              <a:endParaRPr lang="en-US" sz="14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808780" y="5952887"/>
            <a:ext cx="3493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10, 9, 8, 7, 5, 3, 1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5436096" y="5733256"/>
            <a:ext cx="216024" cy="218996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8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3555</TotalTime>
  <Words>782</Words>
  <Application>Microsoft Office PowerPoint</Application>
  <PresentationFormat>On-screen Show (4:3)</PresentationFormat>
  <Paragraphs>175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Calibri</vt:lpstr>
      <vt:lpstr>Cambria Math</vt:lpstr>
      <vt:lpstr>Courier New</vt:lpstr>
      <vt:lpstr>Lucida Sans Unicode</vt:lpstr>
      <vt:lpstr>Verdana</vt:lpstr>
      <vt:lpstr>Wingdings 2</vt:lpstr>
      <vt:lpstr>Wingdings 3</vt:lpstr>
      <vt:lpstr>Shluk</vt:lpstr>
      <vt:lpstr>NSWI170: Lab 01 C/C++ Language</vt:lpstr>
      <vt:lpstr>C/C++ Language</vt:lpstr>
      <vt:lpstr>Practice</vt:lpstr>
      <vt:lpstr>Practice</vt:lpstr>
      <vt:lpstr>Practice</vt:lpstr>
      <vt:lpstr>Arrays</vt:lpstr>
      <vt:lpstr>Practice</vt:lpstr>
      <vt:lpstr>Practice</vt:lpstr>
      <vt:lpstr>Final Assignment</vt:lpstr>
      <vt:lpstr>In Conclusion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Beaver</dc:creator>
  <cp:lastModifiedBy>krulis</cp:lastModifiedBy>
  <cp:revision>336</cp:revision>
  <dcterms:created xsi:type="dcterms:W3CDTF">2011-06-05T13:18:40Z</dcterms:created>
  <dcterms:modified xsi:type="dcterms:W3CDTF">2021-03-10T00:46:17Z</dcterms:modified>
</cp:coreProperties>
</file>