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528E2A-7987-42E7-8D84-6B2D7455883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70"/>
            <p14:sldId id="271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CC33"/>
    <a:srgbClr val="CC66FF"/>
    <a:srgbClr val="0066FF"/>
    <a:srgbClr val="9966FF"/>
    <a:srgbClr val="6666FF"/>
    <a:srgbClr val="666699"/>
    <a:srgbClr val="00CCFF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97" autoAdjust="0"/>
  </p:normalViewPr>
  <p:slideViewPr>
    <p:cSldViewPr>
      <p:cViewPr varScale="1">
        <p:scale>
          <a:sx n="80" d="100"/>
          <a:sy n="80" d="100"/>
        </p:scale>
        <p:origin x="69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Parallel programming and synchronization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Deadlock</a:t>
            </a:r>
          </a:p>
          <a:p>
            <a:pPr lvl="1"/>
            <a:r>
              <a:rPr lang="en-US" dirty="0" smtClean="0"/>
              <a:t>A state of a group of units of scheduling and resources, </a:t>
            </a:r>
            <a:r>
              <a:rPr lang="en-US" dirty="0" smtClean="0"/>
              <a:t>where every member of the group waits for an action, which can be performed by other member in the group</a:t>
            </a:r>
          </a:p>
          <a:p>
            <a:r>
              <a:rPr lang="en-US" dirty="0" smtClean="0"/>
              <a:t>Necessary conditions for deadlock (Coffman)</a:t>
            </a:r>
          </a:p>
          <a:p>
            <a:pPr lvl="1"/>
            <a:r>
              <a:rPr lang="en-US" dirty="0" smtClean="0"/>
              <a:t>Mutual exclusion</a:t>
            </a:r>
          </a:p>
          <a:p>
            <a:pPr lvl="2"/>
            <a:r>
              <a:rPr lang="en-US" dirty="0" smtClean="0"/>
              <a:t>At least one resource in exclusive mode</a:t>
            </a:r>
          </a:p>
          <a:p>
            <a:pPr lvl="1"/>
            <a:r>
              <a:rPr lang="en-US" dirty="0" smtClean="0"/>
              <a:t>Hold and wait</a:t>
            </a:r>
          </a:p>
          <a:p>
            <a:pPr lvl="2"/>
            <a:r>
              <a:rPr lang="en-US" dirty="0" smtClean="0"/>
              <a:t>US holding a resource requests for another one</a:t>
            </a:r>
          </a:p>
          <a:p>
            <a:pPr lvl="1"/>
            <a:r>
              <a:rPr lang="en-US" dirty="0" smtClean="0"/>
              <a:t>No preemption</a:t>
            </a:r>
          </a:p>
          <a:p>
            <a:pPr lvl="2"/>
            <a:r>
              <a:rPr lang="en-US" dirty="0" smtClean="0"/>
              <a:t>Resources cannot be reclaimed without harm</a:t>
            </a:r>
            <a:endParaRPr lang="en-US" dirty="0" smtClean="0"/>
          </a:p>
          <a:p>
            <a:pPr lvl="1"/>
            <a:r>
              <a:rPr lang="en-US" dirty="0" smtClean="0"/>
              <a:t>Circular wait</a:t>
            </a:r>
          </a:p>
          <a:p>
            <a:pPr lvl="2"/>
            <a:r>
              <a:rPr lang="en-US" dirty="0" smtClean="0"/>
              <a:t>There is a circle in a deadlock modelling graph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32340" y="3909467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632340" y="5229200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948264" y="4580731"/>
            <a:ext cx="504056" cy="504056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16416" y="4580731"/>
            <a:ext cx="504056" cy="504056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Arrow Connector 12"/>
          <p:cNvCxnSpPr>
            <a:stCxn id="4" idx="3"/>
            <a:endCxn id="7" idx="0"/>
          </p:cNvCxnSpPr>
          <p:nvPr/>
        </p:nvCxnSpPr>
        <p:spPr bwMode="auto">
          <a:xfrm>
            <a:off x="8136396" y="4161495"/>
            <a:ext cx="432048" cy="419236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stCxn id="7" idx="4"/>
            <a:endCxn id="5" idx="3"/>
          </p:cNvCxnSpPr>
          <p:nvPr/>
        </p:nvCxnSpPr>
        <p:spPr bwMode="auto">
          <a:xfrm rot="5400000">
            <a:off x="8154200" y="5066983"/>
            <a:ext cx="396441" cy="43204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5" idx="1"/>
            <a:endCxn id="6" idx="4"/>
          </p:cNvCxnSpPr>
          <p:nvPr/>
        </p:nvCxnSpPr>
        <p:spPr bwMode="auto">
          <a:xfrm rot="10800000">
            <a:off x="7200292" y="5084788"/>
            <a:ext cx="432048" cy="396441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6" idx="0"/>
            <a:endCxn id="4" idx="1"/>
          </p:cNvCxnSpPr>
          <p:nvPr/>
        </p:nvCxnSpPr>
        <p:spPr bwMode="auto">
          <a:xfrm rot="5400000" flipH="1" flipV="1">
            <a:off x="7206698" y="4155089"/>
            <a:ext cx="419236" cy="43204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169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493713"/>
          </a:xfrm>
        </p:spPr>
        <p:txBody>
          <a:bodyPr/>
          <a:lstStyle/>
          <a:p>
            <a:r>
              <a:rPr lang="en-US" dirty="0" smtClean="0"/>
              <a:t>Shared </a:t>
            </a:r>
            <a:r>
              <a:rPr lang="en-US" dirty="0" err="1" smtClean="0"/>
              <a:t>mutexes</a:t>
            </a:r>
            <a:endParaRPr lang="en-US" dirty="0" smtClean="0"/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 m2;</a:t>
            </a:r>
            <a:endParaRPr lang="en-US" sz="24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571" y="3514601"/>
            <a:ext cx="23968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Thread 1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m1.lock();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m2.lock();</a:t>
            </a:r>
          </a:p>
          <a:p>
            <a:endParaRPr lang="en-US" sz="24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m2.unlock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m1.unlock</a:t>
            </a:r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4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3514601"/>
            <a:ext cx="23968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Thread 2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m2.lock();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m1.lock();</a:t>
            </a:r>
          </a:p>
          <a:p>
            <a:endParaRPr lang="en-US" sz="24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m1.unlock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m2.unlock();</a:t>
            </a:r>
            <a:endParaRPr lang="en-US" sz="24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5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synchronization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</a:t>
            </a:r>
            <a:r>
              <a:rPr lang="en-US" dirty="0"/>
              <a:t>synchronization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Set of well-known synchronization problems</a:t>
            </a:r>
            <a:endParaRPr lang="cs-CZ" dirty="0"/>
          </a:p>
          <a:p>
            <a:pPr lvl="1"/>
            <a:r>
              <a:rPr lang="en-US" dirty="0" smtClean="0"/>
              <a:t>Demonstrate a problem using an allegory</a:t>
            </a:r>
          </a:p>
          <a:p>
            <a:pPr lvl="1"/>
            <a:r>
              <a:rPr lang="en-US" dirty="0" smtClean="0"/>
              <a:t>Avoid deadlock, starvation, and other problems</a:t>
            </a:r>
          </a:p>
          <a:p>
            <a:r>
              <a:rPr lang="en-US" dirty="0" smtClean="0"/>
              <a:t>Bounded-buffer (producer-consumer)</a:t>
            </a:r>
          </a:p>
          <a:p>
            <a:r>
              <a:rPr lang="en-US" dirty="0" smtClean="0"/>
              <a:t>Dining philosophers</a:t>
            </a:r>
          </a:p>
          <a:p>
            <a:r>
              <a:rPr lang="en-US" dirty="0" smtClean="0"/>
              <a:t>Readers and writers</a:t>
            </a:r>
          </a:p>
          <a:p>
            <a:r>
              <a:rPr lang="en-US" dirty="0" smtClean="0"/>
              <a:t>Sleeping barber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37259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Producer produces a product and he places it to the warehouse with a limited capacity. If the warehouse is full, producer will stop production of products.</a:t>
            </a:r>
          </a:p>
          <a:p>
            <a:pPr lvl="1"/>
            <a:r>
              <a:rPr lang="en-US" dirty="0" smtClean="0"/>
              <a:t>Consumer takes a product from the warehouse. If there is no item available, consumer will wait for an item.</a:t>
            </a:r>
          </a:p>
          <a:p>
            <a:pPr lvl="1"/>
            <a:r>
              <a:rPr lang="en-US" dirty="0" smtClean="0"/>
              <a:t>If the warehouse is empty and producer produces the first product and there is a waiting consumer, producer will wake up consumer</a:t>
            </a:r>
          </a:p>
          <a:p>
            <a:pPr lvl="1"/>
            <a:r>
              <a:rPr lang="en-US" dirty="0" smtClean="0"/>
              <a:t>If the warehouse is full and consumer takes the first product and there is stopped producer, consumer will wake up producer</a:t>
            </a:r>
            <a:endParaRPr lang="en-US" dirty="0"/>
          </a:p>
        </p:txBody>
      </p:sp>
      <p:pic>
        <p:nvPicPr>
          <p:cNvPr id="7" name="Picture 6" descr="File:Industrial factory.pn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301208"/>
            <a:ext cx="2242337" cy="1407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301208"/>
            <a:ext cx="3023980" cy="1450589"/>
          </a:xfrm>
          <a:prstGeom prst="rect">
            <a:avLst/>
          </a:prstGeom>
        </p:spPr>
      </p:pic>
      <p:pic>
        <p:nvPicPr>
          <p:cNvPr id="9" name="Picture 8" descr="Bikes on Caltrain - Etiquet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718230"/>
            <a:ext cx="764704" cy="76470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 bwMode="auto">
          <a:xfrm>
            <a:off x="2843808" y="5920562"/>
            <a:ext cx="653294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6516216" y="5920562"/>
            <a:ext cx="653294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 philosophers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5738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N philosophers sitting around a circular table</a:t>
            </a:r>
          </a:p>
          <a:p>
            <a:pPr lvl="1"/>
            <a:r>
              <a:rPr lang="cs-CZ" dirty="0" smtClean="0"/>
              <a:t>E</a:t>
            </a:r>
            <a:r>
              <a:rPr lang="en-US" dirty="0" smtClean="0"/>
              <a:t>ach </a:t>
            </a:r>
            <a:r>
              <a:rPr lang="en-US" dirty="0"/>
              <a:t>philosopher has a plate of Chinese food in front of </a:t>
            </a:r>
            <a:r>
              <a:rPr lang="en-US" dirty="0" smtClean="0"/>
              <a:t>him</a:t>
            </a:r>
            <a:endParaRPr lang="cs-CZ" dirty="0" smtClean="0"/>
          </a:p>
          <a:p>
            <a:pPr lvl="1"/>
            <a:r>
              <a:rPr lang="en-US" dirty="0" smtClean="0"/>
              <a:t>There is one chopstick between each dish, two chopsticks are needed to eat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life of a philosopher consists of thinking and </a:t>
            </a:r>
            <a:r>
              <a:rPr lang="en-US" dirty="0" smtClean="0"/>
              <a:t>eating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851920" y="4802336"/>
            <a:ext cx="1728192" cy="1642591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674963" y="6234087"/>
            <a:ext cx="576064" cy="576064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557614" y="4975559"/>
            <a:ext cx="576064" cy="576064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427984" y="4149080"/>
            <a:ext cx="576064" cy="576064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289796" y="4975559"/>
            <a:ext cx="576064" cy="576064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181005" y="6234087"/>
            <a:ext cx="576064" cy="576064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507805" y="4900724"/>
            <a:ext cx="416421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052615" y="5244783"/>
            <a:ext cx="416421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844406" y="5836294"/>
            <a:ext cx="416421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171205" y="5836294"/>
            <a:ext cx="416421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962995" y="5244783"/>
            <a:ext cx="416421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4941539" y="5013176"/>
            <a:ext cx="239467" cy="3206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3989634" y="5699105"/>
            <a:ext cx="374441" cy="2160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5061272" y="5721203"/>
            <a:ext cx="403486" cy="1939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4709045" y="5915130"/>
            <a:ext cx="3486" cy="451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229101" y="5013176"/>
            <a:ext cx="269948" cy="3446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2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 and writers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Common data structure</a:t>
            </a:r>
          </a:p>
          <a:p>
            <a:pPr lvl="1"/>
            <a:r>
              <a:rPr lang="en-US" dirty="0" smtClean="0"/>
              <a:t>Readers are able only to read data</a:t>
            </a:r>
          </a:p>
          <a:p>
            <a:pPr lvl="1"/>
            <a:r>
              <a:rPr lang="en-US" dirty="0" smtClean="0"/>
              <a:t>Writers change data or a data structure</a:t>
            </a:r>
          </a:p>
          <a:p>
            <a:pPr lvl="1"/>
            <a:r>
              <a:rPr lang="en-US" dirty="0" smtClean="0"/>
              <a:t>Many readers read simultaneously data</a:t>
            </a:r>
          </a:p>
          <a:p>
            <a:pPr lvl="1"/>
            <a:r>
              <a:rPr lang="en-US" dirty="0" smtClean="0"/>
              <a:t>Only one writer can change data/data structure</a:t>
            </a:r>
          </a:p>
          <a:p>
            <a:pPr lvl="1"/>
            <a:r>
              <a:rPr lang="en-US" dirty="0" smtClean="0"/>
              <a:t>Reader must wait, if there is a working writer</a:t>
            </a:r>
          </a:p>
          <a:p>
            <a:pPr lvl="1"/>
            <a:r>
              <a:rPr lang="en-US" dirty="0" smtClean="0"/>
              <a:t>Writer must wait, if there are working readers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Sleeping barber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8618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Barber shop with one barber, one barber chair, and N waiting chairs</a:t>
            </a:r>
          </a:p>
          <a:p>
            <a:pPr lvl="1"/>
            <a:r>
              <a:rPr lang="en-US" dirty="0" smtClean="0"/>
              <a:t>When there is no customer, barber goes to sleep in the barber chair</a:t>
            </a:r>
          </a:p>
          <a:p>
            <a:pPr lvl="1"/>
            <a:r>
              <a:rPr lang="en-US" dirty="0" smtClean="0"/>
              <a:t>Barber must be woken when a customer comes in</a:t>
            </a:r>
          </a:p>
          <a:p>
            <a:pPr lvl="1"/>
            <a:r>
              <a:rPr lang="en-US" dirty="0" smtClean="0"/>
              <a:t>When barber is cutting hair, new incoming customers are waiting in chairs or leaving the shop, if there is no empty chair</a:t>
            </a:r>
            <a:endParaRPr lang="en-US" dirty="0"/>
          </a:p>
        </p:txBody>
      </p:sp>
      <p:pic>
        <p:nvPicPr>
          <p:cNvPr id="4" name="Picture 3" descr="Illustration set of barber shop vector | Free stock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220" y="5132834"/>
            <a:ext cx="1640632" cy="1640632"/>
          </a:xfrm>
          <a:prstGeom prst="rect">
            <a:avLst/>
          </a:prstGeom>
        </p:spPr>
      </p:pic>
      <p:pic>
        <p:nvPicPr>
          <p:cNvPr id="9" name="Picture 8" descr="Chair Icon Design ·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33106"/>
            <a:ext cx="599728" cy="599728"/>
          </a:xfrm>
          <a:prstGeom prst="rect">
            <a:avLst/>
          </a:prstGeom>
        </p:spPr>
      </p:pic>
      <p:pic>
        <p:nvPicPr>
          <p:cNvPr id="10" name="Picture 9" descr="Chair Icon Design ·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808" y="4533106"/>
            <a:ext cx="599728" cy="599728"/>
          </a:xfrm>
          <a:prstGeom prst="rect">
            <a:avLst/>
          </a:prstGeom>
        </p:spPr>
      </p:pic>
      <p:pic>
        <p:nvPicPr>
          <p:cNvPr id="11" name="Picture 10" descr="Chair Icon Design ·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792" y="4533106"/>
            <a:ext cx="599728" cy="599728"/>
          </a:xfrm>
          <a:prstGeom prst="rect">
            <a:avLst/>
          </a:prstGeom>
        </p:spPr>
      </p:pic>
      <p:pic>
        <p:nvPicPr>
          <p:cNvPr id="12" name="Picture 11" descr="Chair Icon Design ·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76" y="4533106"/>
            <a:ext cx="599728" cy="59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concurrent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Parallel computing</a:t>
            </a:r>
          </a:p>
          <a:p>
            <a:pPr lvl="1"/>
            <a:r>
              <a:rPr lang="en-US" dirty="0" smtClean="0"/>
              <a:t>Calculations or executions of processes are carried out simultaneously</a:t>
            </a:r>
          </a:p>
          <a:p>
            <a:pPr lvl="1"/>
            <a:r>
              <a:rPr lang="en-US" dirty="0" smtClean="0"/>
              <a:t>Bit-level, instruction-level, data, and task parallelism</a:t>
            </a:r>
          </a:p>
          <a:p>
            <a:pPr lvl="1"/>
            <a:r>
              <a:rPr lang="en-US" dirty="0" smtClean="0"/>
              <a:t>Parallelism without concurrency – bit-level parallelism</a:t>
            </a:r>
          </a:p>
          <a:p>
            <a:pPr lvl="1"/>
            <a:r>
              <a:rPr lang="en-US" dirty="0" smtClean="0"/>
              <a:t>Problem broken into several similar subtasks, results combined</a:t>
            </a:r>
          </a:p>
          <a:p>
            <a:r>
              <a:rPr lang="en-US" dirty="0" smtClean="0"/>
              <a:t>Concurrent computing</a:t>
            </a:r>
          </a:p>
          <a:p>
            <a:pPr lvl="1"/>
            <a:r>
              <a:rPr lang="en-US" dirty="0" smtClean="0"/>
              <a:t>Computations are executed simultaneously</a:t>
            </a:r>
          </a:p>
          <a:p>
            <a:pPr lvl="1"/>
            <a:r>
              <a:rPr lang="en-US" dirty="0" smtClean="0"/>
              <a:t>Concurrent without parallelism – multitasking on a single CPU</a:t>
            </a:r>
          </a:p>
          <a:p>
            <a:pPr lvl="1"/>
            <a:r>
              <a:rPr lang="en-US" dirty="0" smtClean="0"/>
              <a:t>Processes do not work on related tasks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One address space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Multiprocessing</a:t>
            </a:r>
          </a:p>
          <a:p>
            <a:pPr lvl="1"/>
            <a:r>
              <a:rPr lang="en-US" dirty="0" smtClean="0"/>
              <a:t>Scheduling</a:t>
            </a:r>
          </a:p>
        </p:txBody>
      </p:sp>
    </p:spTree>
    <p:extLst>
      <p:ext uri="{BB962C8B-B14F-4D97-AF65-F5344CB8AC3E}">
        <p14:creationId xmlns:p14="http://schemas.microsoft.com/office/powerpoint/2010/main" val="14455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3610744" cy="4411662"/>
          </a:xfrm>
        </p:spPr>
        <p:txBody>
          <a:bodyPr/>
          <a:lstStyle/>
          <a:p>
            <a:r>
              <a:rPr lang="en-US" dirty="0" smtClean="0"/>
              <a:t>Race condition</a:t>
            </a:r>
          </a:p>
          <a:p>
            <a:pPr lvl="1"/>
            <a:r>
              <a:rPr lang="en-US" dirty="0" smtClean="0"/>
              <a:t>Result of a computation depends on the sequence or timing of units of scheduling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68" y="1719263"/>
            <a:ext cx="4402832" cy="441166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List {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PushFront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(Node *n) {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n-&gt;next = root;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root = n;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Node *root;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1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19263"/>
            <a:ext cx="3826768" cy="4411662"/>
          </a:xfrm>
        </p:spPr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8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8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Thread 1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lst.PushFront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endParaRPr lang="en-US" dirty="0" smtClean="0"/>
          </a:p>
          <a:p>
            <a:r>
              <a:rPr lang="en-US" dirty="0" smtClean="0"/>
              <a:t>Thread 2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lst.PushFront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427984" y="1772816"/>
            <a:ext cx="72008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370168" y="1848619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8278888" y="1844824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</p:txBody>
      </p:sp>
      <p:cxnSp>
        <p:nvCxnSpPr>
          <p:cNvPr id="12" name="Straight Arrow Connector 11"/>
          <p:cNvCxnSpPr>
            <a:stCxn id="7" idx="3"/>
            <a:endCxn id="9" idx="1"/>
          </p:cNvCxnSpPr>
          <p:nvPr/>
        </p:nvCxnSpPr>
        <p:spPr bwMode="auto">
          <a:xfrm>
            <a:off x="5148064" y="2096852"/>
            <a:ext cx="2222104" cy="3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>
            <a:stCxn id="9" idx="3"/>
            <a:endCxn id="10" idx="1"/>
          </p:cNvCxnSpPr>
          <p:nvPr/>
        </p:nvCxnSpPr>
        <p:spPr bwMode="auto">
          <a:xfrm flipV="1">
            <a:off x="7874224" y="2096852"/>
            <a:ext cx="404664" cy="3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4427984" y="2676711"/>
            <a:ext cx="72008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370168" y="2748719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8278888" y="2748719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552728" y="3256942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448439" y="2248830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37" name="Straight Arrow Connector 36"/>
          <p:cNvCxnSpPr>
            <a:stCxn id="32" idx="3"/>
            <a:endCxn id="35" idx="1"/>
          </p:cNvCxnSpPr>
          <p:nvPr/>
        </p:nvCxnSpPr>
        <p:spPr bwMode="auto">
          <a:xfrm>
            <a:off x="5148064" y="3000747"/>
            <a:ext cx="404664" cy="508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35" idx="3"/>
            <a:endCxn id="36" idx="1"/>
          </p:cNvCxnSpPr>
          <p:nvPr/>
        </p:nvCxnSpPr>
        <p:spPr bwMode="auto">
          <a:xfrm flipV="1">
            <a:off x="6056784" y="2500858"/>
            <a:ext cx="391655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stCxn id="36" idx="3"/>
            <a:endCxn id="33" idx="1"/>
          </p:cNvCxnSpPr>
          <p:nvPr/>
        </p:nvCxnSpPr>
        <p:spPr bwMode="auto">
          <a:xfrm>
            <a:off x="6952495" y="2500858"/>
            <a:ext cx="417673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>
            <a:stCxn id="33" idx="3"/>
            <a:endCxn id="34" idx="1"/>
          </p:cNvCxnSpPr>
          <p:nvPr/>
        </p:nvCxnSpPr>
        <p:spPr bwMode="auto">
          <a:xfrm>
            <a:off x="7874224" y="3000747"/>
            <a:ext cx="4046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>
            <a:stCxn id="32" idx="3"/>
            <a:endCxn id="33" idx="1"/>
          </p:cNvCxnSpPr>
          <p:nvPr/>
        </p:nvCxnSpPr>
        <p:spPr bwMode="auto">
          <a:xfrm>
            <a:off x="5148064" y="3000747"/>
            <a:ext cx="2222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>
            <a:stCxn id="32" idx="3"/>
            <a:endCxn id="36" idx="1"/>
          </p:cNvCxnSpPr>
          <p:nvPr/>
        </p:nvCxnSpPr>
        <p:spPr bwMode="auto">
          <a:xfrm flipV="1">
            <a:off x="5148064" y="2500858"/>
            <a:ext cx="1300375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4427984" y="3908809"/>
            <a:ext cx="72008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70168" y="3980817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278888" y="3980817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5552728" y="4489040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448439" y="3480928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cxnSp>
        <p:nvCxnSpPr>
          <p:cNvPr id="58" name="Straight Arrow Connector 57"/>
          <p:cNvCxnSpPr>
            <a:stCxn id="53" idx="3"/>
            <a:endCxn id="56" idx="1"/>
          </p:cNvCxnSpPr>
          <p:nvPr/>
        </p:nvCxnSpPr>
        <p:spPr bwMode="auto">
          <a:xfrm>
            <a:off x="5148064" y="4232845"/>
            <a:ext cx="404664" cy="508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>
            <a:stCxn id="56" idx="3"/>
            <a:endCxn id="57" idx="1"/>
          </p:cNvCxnSpPr>
          <p:nvPr/>
        </p:nvCxnSpPr>
        <p:spPr bwMode="auto">
          <a:xfrm flipV="1">
            <a:off x="6056784" y="3732956"/>
            <a:ext cx="391655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stCxn id="57" idx="3"/>
            <a:endCxn id="54" idx="1"/>
          </p:cNvCxnSpPr>
          <p:nvPr/>
        </p:nvCxnSpPr>
        <p:spPr bwMode="auto">
          <a:xfrm>
            <a:off x="6952495" y="3732956"/>
            <a:ext cx="417673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54" idx="3"/>
            <a:endCxn id="55" idx="1"/>
          </p:cNvCxnSpPr>
          <p:nvPr/>
        </p:nvCxnSpPr>
        <p:spPr bwMode="auto">
          <a:xfrm>
            <a:off x="7874224" y="4232845"/>
            <a:ext cx="4046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>
            <a:stCxn id="53" idx="3"/>
            <a:endCxn id="54" idx="1"/>
          </p:cNvCxnSpPr>
          <p:nvPr/>
        </p:nvCxnSpPr>
        <p:spPr bwMode="auto">
          <a:xfrm>
            <a:off x="5148064" y="4232845"/>
            <a:ext cx="2222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53" idx="3"/>
            <a:endCxn id="57" idx="1"/>
          </p:cNvCxnSpPr>
          <p:nvPr/>
        </p:nvCxnSpPr>
        <p:spPr bwMode="auto">
          <a:xfrm flipV="1">
            <a:off x="5148064" y="3732956"/>
            <a:ext cx="1300375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4427984" y="5140906"/>
            <a:ext cx="72008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370168" y="5212914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8278888" y="5212914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552728" y="5721137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448439" y="4713025"/>
            <a:ext cx="50405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cxnSp>
        <p:nvCxnSpPr>
          <p:cNvPr id="72" name="Straight Arrow Connector 71"/>
          <p:cNvCxnSpPr>
            <a:stCxn id="65" idx="3"/>
            <a:endCxn id="66" idx="1"/>
          </p:cNvCxnSpPr>
          <p:nvPr/>
        </p:nvCxnSpPr>
        <p:spPr bwMode="auto">
          <a:xfrm>
            <a:off x="7874224" y="5464942"/>
            <a:ext cx="4046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>
            <a:stCxn id="64" idx="3"/>
            <a:endCxn id="65" idx="1"/>
          </p:cNvCxnSpPr>
          <p:nvPr/>
        </p:nvCxnSpPr>
        <p:spPr bwMode="auto">
          <a:xfrm>
            <a:off x="5148064" y="5464942"/>
            <a:ext cx="2222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>
            <a:stCxn id="68" idx="3"/>
            <a:endCxn id="65" idx="1"/>
          </p:cNvCxnSpPr>
          <p:nvPr/>
        </p:nvCxnSpPr>
        <p:spPr bwMode="auto">
          <a:xfrm>
            <a:off x="6952495" y="4965053"/>
            <a:ext cx="417673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>
            <a:stCxn id="67" idx="3"/>
            <a:endCxn id="65" idx="1"/>
          </p:cNvCxnSpPr>
          <p:nvPr/>
        </p:nvCxnSpPr>
        <p:spPr bwMode="auto">
          <a:xfrm flipV="1">
            <a:off x="6056784" y="5464942"/>
            <a:ext cx="1313384" cy="508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>
            <a:stCxn id="64" idx="3"/>
            <a:endCxn id="67" idx="1"/>
          </p:cNvCxnSpPr>
          <p:nvPr/>
        </p:nvCxnSpPr>
        <p:spPr bwMode="auto">
          <a:xfrm>
            <a:off x="5148064" y="5464942"/>
            <a:ext cx="404664" cy="508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>
            <a:stCxn id="64" idx="3"/>
            <a:endCxn id="68" idx="1"/>
          </p:cNvCxnSpPr>
          <p:nvPr/>
        </p:nvCxnSpPr>
        <p:spPr bwMode="auto">
          <a:xfrm flipV="1">
            <a:off x="5148064" y="4965053"/>
            <a:ext cx="1300375" cy="499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0867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4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Concurrent access to a shared resource can lead to the race condition or even to an undefined behavior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Parts of the program, where the shared resource is accessed, need to be protected to avoid concurrent access</a:t>
            </a:r>
          </a:p>
          <a:p>
            <a:r>
              <a:rPr lang="en-US" dirty="0" smtClean="0"/>
              <a:t>Critical section</a:t>
            </a:r>
          </a:p>
          <a:p>
            <a:pPr lvl="1"/>
            <a:r>
              <a:rPr lang="en-US" dirty="0" smtClean="0"/>
              <a:t>Protected section of the program</a:t>
            </a:r>
          </a:p>
          <a:p>
            <a:r>
              <a:rPr lang="en-US" dirty="0" smtClean="0"/>
              <a:t>Mutual exclusion</a:t>
            </a:r>
          </a:p>
          <a:p>
            <a:pPr lvl="1"/>
            <a:r>
              <a:rPr lang="en-US" dirty="0" smtClean="0"/>
              <a:t>A critical section can be executed simultaneously by at most one unit of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Process synchronization</a:t>
            </a:r>
          </a:p>
          <a:p>
            <a:pPr lvl="1"/>
            <a:r>
              <a:rPr lang="en-US" dirty="0" smtClean="0"/>
              <a:t>Multiple units of scheduling do some form of a handshake at a certain point to make an agreement to a certain sequence of action</a:t>
            </a:r>
          </a:p>
          <a:p>
            <a:r>
              <a:rPr lang="en-US" dirty="0" smtClean="0"/>
              <a:t>Data synchronization</a:t>
            </a:r>
          </a:p>
          <a:p>
            <a:pPr lvl="1"/>
            <a:r>
              <a:rPr lang="en-US" dirty="0" smtClean="0"/>
              <a:t>Keeping multiple copies of data in coherence with each other</a:t>
            </a:r>
          </a:p>
          <a:p>
            <a:pPr lvl="1"/>
            <a:r>
              <a:rPr lang="en-US" dirty="0" smtClean="0"/>
              <a:t>Maintain data integrity</a:t>
            </a:r>
          </a:p>
          <a:p>
            <a:pPr lvl="1"/>
            <a:r>
              <a:rPr lang="en-US" dirty="0" smtClean="0"/>
              <a:t>Usually implemented by process synchronization</a:t>
            </a:r>
          </a:p>
          <a:p>
            <a:r>
              <a:rPr lang="en-US" dirty="0" smtClean="0"/>
              <a:t>Problems with synchronization</a:t>
            </a:r>
          </a:p>
          <a:p>
            <a:pPr lvl="1"/>
            <a:r>
              <a:rPr lang="en-US" dirty="0" smtClean="0"/>
              <a:t>Deadlock, starvation,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Synchronization primitives</a:t>
            </a:r>
          </a:p>
          <a:p>
            <a:pPr lvl="1"/>
            <a:r>
              <a:rPr lang="en-US" dirty="0" smtClean="0"/>
              <a:t>Implement process synchronization</a:t>
            </a:r>
          </a:p>
          <a:p>
            <a:pPr lvl="1"/>
            <a:r>
              <a:rPr lang="en-US" dirty="0" smtClean="0"/>
              <a:t>Active</a:t>
            </a:r>
          </a:p>
          <a:p>
            <a:pPr lvl="2"/>
            <a:r>
              <a:rPr lang="en-US" dirty="0" smtClean="0"/>
              <a:t>Instructions are executed during waiting for an access</a:t>
            </a:r>
          </a:p>
          <a:p>
            <a:pPr lvl="3"/>
            <a:r>
              <a:rPr lang="en-US" dirty="0" smtClean="0"/>
              <a:t>Busy-waiting</a:t>
            </a:r>
          </a:p>
          <a:p>
            <a:pPr lvl="1"/>
            <a:r>
              <a:rPr lang="en-US" dirty="0" smtClean="0"/>
              <a:t>Passive/blocking</a:t>
            </a:r>
          </a:p>
          <a:p>
            <a:pPr lvl="2"/>
            <a:r>
              <a:rPr lang="en-US" dirty="0" smtClean="0"/>
              <a:t>Unit of scheduling blocked until the access is allowed</a:t>
            </a:r>
          </a:p>
          <a:p>
            <a:r>
              <a:rPr lang="en-US" dirty="0" smtClean="0"/>
              <a:t>HW</a:t>
            </a:r>
          </a:p>
          <a:p>
            <a:pPr lvl="1"/>
            <a:r>
              <a:rPr lang="en-US" dirty="0" smtClean="0"/>
              <a:t>Atomic instructions</a:t>
            </a:r>
          </a:p>
          <a:p>
            <a:pPr lvl="2"/>
            <a:r>
              <a:rPr lang="en-US" dirty="0" smtClean="0"/>
              <a:t>Test-and-set (TSL), compare-and-swap (CAS)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2858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Spin-lock</a:t>
            </a:r>
          </a:p>
          <a:p>
            <a:pPr lvl="1"/>
            <a:r>
              <a:rPr lang="en-US" dirty="0" smtClean="0"/>
              <a:t>Busy-waiting using TSL/CAS</a:t>
            </a:r>
          </a:p>
          <a:p>
            <a:pPr lvl="1"/>
            <a:r>
              <a:rPr lang="en-US" dirty="0" smtClean="0"/>
              <a:t>Short latency, right for short waiting times</a:t>
            </a:r>
          </a:p>
          <a:p>
            <a:r>
              <a:rPr lang="en-US" dirty="0" smtClean="0"/>
              <a:t>Semaphore</a:t>
            </a:r>
          </a:p>
          <a:p>
            <a:pPr lvl="1"/>
            <a:r>
              <a:rPr lang="en-US" dirty="0" smtClean="0"/>
              <a:t>Protected counter and a queue of waiting US</a:t>
            </a:r>
          </a:p>
          <a:p>
            <a:pPr lvl="1"/>
            <a:r>
              <a:rPr lang="en-US" dirty="0" smtClean="0"/>
              <a:t>Atomic operations UP and DOWN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0120" y="4149080"/>
            <a:ext cx="376898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down() {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if(counter&gt;0) --counter;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{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queue.push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myUS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myUS.block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4149080"/>
            <a:ext cx="34932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up() {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if(counter==0 &amp;&amp; 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!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queue.empty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US =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queue.popany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US.unblock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 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++counter;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Mutex</a:t>
            </a:r>
            <a:endParaRPr lang="en-US" dirty="0"/>
          </a:p>
          <a:p>
            <a:pPr lvl="1"/>
            <a:r>
              <a:rPr lang="en-US" dirty="0"/>
              <a:t>Implements mutual exclusion</a:t>
            </a:r>
          </a:p>
          <a:p>
            <a:pPr lvl="1"/>
            <a:r>
              <a:rPr lang="en-US" dirty="0" smtClean="0"/>
              <a:t>Atomic operations </a:t>
            </a:r>
            <a:r>
              <a:rPr lang="en-US" dirty="0"/>
              <a:t>LOCK and UNLOCK</a:t>
            </a:r>
          </a:p>
          <a:p>
            <a:r>
              <a:rPr lang="en-US" dirty="0"/>
              <a:t>Barrier</a:t>
            </a:r>
          </a:p>
          <a:p>
            <a:pPr lvl="1"/>
            <a:r>
              <a:rPr lang="en-US" dirty="0"/>
              <a:t>Multiple units of scheduling meet in the same time on the same barrier</a:t>
            </a:r>
          </a:p>
          <a:p>
            <a:r>
              <a:rPr lang="en-US" dirty="0" smtClean="0"/>
              <a:t>Programming language</a:t>
            </a:r>
          </a:p>
          <a:p>
            <a:pPr lvl="1"/>
            <a:r>
              <a:rPr lang="en-US" dirty="0" smtClean="0"/>
              <a:t>Monitor</a:t>
            </a:r>
          </a:p>
          <a:p>
            <a:pPr lvl="2"/>
            <a:r>
              <a:rPr lang="en-US" dirty="0" smtClean="0"/>
              <a:t>Methods in an object executed with mutual exclusion</a:t>
            </a:r>
          </a:p>
          <a:p>
            <a:pPr lvl="2"/>
            <a:r>
              <a:rPr lang="en-US" dirty="0" smtClean="0"/>
              <a:t>Possibility to wait on a certain condition</a:t>
            </a:r>
          </a:p>
          <a:p>
            <a:pPr lvl="1"/>
            <a:r>
              <a:rPr lang="en-US" dirty="0" smtClean="0"/>
              <a:t>Java</a:t>
            </a:r>
          </a:p>
          <a:p>
            <a:pPr lvl="2"/>
            <a:r>
              <a:rPr lang="en-US" dirty="0" smtClean="0"/>
              <a:t>Keyword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4650</TotalTime>
  <Words>864</Words>
  <Application>Microsoft Office PowerPoint</Application>
  <PresentationFormat>On-screen Show (4:3)</PresentationFormat>
  <Paragraphs>197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Wingdings</vt:lpstr>
      <vt:lpstr>Courier New</vt:lpstr>
      <vt:lpstr>kuba</vt:lpstr>
      <vt:lpstr>Computer Systems</vt:lpstr>
      <vt:lpstr>Parallel and concurrent computing</vt:lpstr>
      <vt:lpstr>Race condition</vt:lpstr>
      <vt:lpstr>Race condition</vt:lpstr>
      <vt:lpstr>Critical section</vt:lpstr>
      <vt:lpstr>Synchronization</vt:lpstr>
      <vt:lpstr>Synchronization primitives</vt:lpstr>
      <vt:lpstr>Synchronization primitives</vt:lpstr>
      <vt:lpstr>Synchronization primitives</vt:lpstr>
      <vt:lpstr>Deadlock</vt:lpstr>
      <vt:lpstr>Deadlock – example</vt:lpstr>
      <vt:lpstr>Classic synchronization problems</vt:lpstr>
      <vt:lpstr>Producer-consumer</vt:lpstr>
      <vt:lpstr>Dining philosophers</vt:lpstr>
      <vt:lpstr>Readers and writers</vt:lpstr>
      <vt:lpstr>Sleeping barber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273</cp:revision>
  <dcterms:created xsi:type="dcterms:W3CDTF">2005-09-28T09:53:52Z</dcterms:created>
  <dcterms:modified xsi:type="dcterms:W3CDTF">2020-05-19T09:13:34Z</dcterms:modified>
</cp:coreProperties>
</file>