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2"/>
  </p:notes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  <p:sldId id="264" r:id="rId9"/>
    <p:sldId id="27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528E2A-7987-42E7-8D84-6B2D74558830}">
          <p14:sldIdLst>
            <p14:sldId id="256"/>
            <p14:sldId id="257"/>
            <p14:sldId id="260"/>
            <p14:sldId id="259"/>
            <p14:sldId id="261"/>
            <p14:sldId id="263"/>
            <p14:sldId id="262"/>
            <p14:sldId id="264"/>
            <p14:sldId id="27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CC33"/>
    <a:srgbClr val="CC66FF"/>
    <a:srgbClr val="0066FF"/>
    <a:srgbClr val="9966FF"/>
    <a:srgbClr val="6666FF"/>
    <a:srgbClr val="666699"/>
    <a:srgbClr val="00CCFF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97" autoAdjust="0"/>
  </p:normalViewPr>
  <p:slideViewPr>
    <p:cSldViewPr>
      <p:cViewPr varScale="1">
        <p:scale>
          <a:sx n="80" d="100"/>
          <a:sy n="80" d="100"/>
        </p:scale>
        <p:origin x="69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Computer Systems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95286" y="2923381"/>
            <a:ext cx="22320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Return address</a:t>
            </a:r>
            <a:endParaRPr lang="cs-CZ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 call – activation record (stack frame)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9113" y="1719263"/>
            <a:ext cx="5627687" cy="4805362"/>
          </a:xfrm>
        </p:spPr>
        <p:txBody>
          <a:bodyPr/>
          <a:lstStyle/>
          <a:p>
            <a:pPr eaLnBrk="1" hangingPunct="1"/>
            <a:r>
              <a:rPr lang="en-US" dirty="0" smtClean="0"/>
              <a:t>Saved machine status</a:t>
            </a:r>
            <a:endParaRPr lang="cs-CZ" dirty="0" smtClean="0"/>
          </a:p>
          <a:p>
            <a:pPr lvl="1" eaLnBrk="1" hangingPunct="1"/>
            <a:r>
              <a:rPr lang="en-US" dirty="0" smtClean="0"/>
              <a:t>Return address to the code</a:t>
            </a:r>
            <a:endParaRPr lang="cs-CZ" dirty="0" smtClean="0"/>
          </a:p>
          <a:p>
            <a:pPr lvl="1" eaLnBrk="1" hangingPunct="1"/>
            <a:r>
              <a:rPr lang="en-US" dirty="0" smtClean="0"/>
              <a:t>Registers</a:t>
            </a:r>
          </a:p>
          <a:p>
            <a:pPr eaLnBrk="1" hangingPunct="1"/>
            <a:r>
              <a:rPr lang="en-US" dirty="0"/>
              <a:t>Control link</a:t>
            </a:r>
            <a:endParaRPr lang="cs-CZ" dirty="0"/>
          </a:p>
          <a:p>
            <a:pPr lvl="1" eaLnBrk="1" hangingPunct="1"/>
            <a:r>
              <a:rPr lang="en-US" dirty="0"/>
              <a:t>Activation record of the </a:t>
            </a:r>
            <a:r>
              <a:rPr lang="en-US" dirty="0" smtClean="0"/>
              <a:t>caller</a:t>
            </a:r>
            <a:endParaRPr lang="cs-CZ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95286" y="1773238"/>
            <a:ext cx="2232025" cy="576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Return value</a:t>
            </a:r>
            <a:endParaRPr lang="cs-CZ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95286" y="2349500"/>
            <a:ext cx="2232025" cy="5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Actual parameters</a:t>
            </a:r>
            <a:endParaRPr lang="cs-CZ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5286" y="3494881"/>
            <a:ext cx="22320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Control link</a:t>
            </a:r>
            <a:endParaRPr lang="cs-CZ" dirty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5286" y="4063999"/>
            <a:ext cx="22320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Saved machine status</a:t>
            </a:r>
            <a:endParaRPr lang="cs-CZ" dirty="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95286" y="4651377"/>
            <a:ext cx="2232025" cy="576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Local data</a:t>
            </a:r>
            <a:endParaRPr lang="cs-CZ" dirty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95286" y="5227639"/>
            <a:ext cx="2232025" cy="5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Temporaries</a:t>
            </a:r>
            <a:endParaRPr lang="cs-CZ" dirty="0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395286" y="2924175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395286" y="4651377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9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Calling convention</a:t>
            </a:r>
            <a:endParaRPr 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Calling convention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Public name mangling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Call/return sequence for functions and procedures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Housekeeping responsibility</a:t>
            </a:r>
            <a:endParaRPr lang="cs-CZ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Parameter passing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Registers, stack</a:t>
            </a:r>
            <a:endParaRPr lang="cs-CZ" sz="21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Order of passed parameters</a:t>
            </a:r>
            <a:endParaRPr lang="cs-CZ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Return value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Registers, stacks</a:t>
            </a:r>
            <a:endParaRPr lang="cs-CZ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Registers role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Parameter passing, scratch, preserved</a:t>
            </a: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114952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Public name mangling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Real meaning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mangle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 smtClean="0"/>
              <a:t>mandlovat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 smtClean="0"/>
              <a:t>rozsekat, roztrhat, rozbít, rozdrtit, těžce poškodit, potlouci, pohmožditi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i="1" dirty="0" smtClean="0"/>
              <a:t>přen</a:t>
            </a:r>
            <a:r>
              <a:rPr lang="cs-CZ" sz="1600" dirty="0" smtClean="0"/>
              <a:t>. pokazit, </a:t>
            </a:r>
            <a:r>
              <a:rPr lang="cs-CZ" sz="1600" dirty="0" smtClean="0">
                <a:solidFill>
                  <a:srgbClr val="FF0000"/>
                </a:solidFill>
              </a:rPr>
              <a:t>znetvořit</a:t>
            </a:r>
            <a:r>
              <a:rPr lang="cs-CZ" sz="1600" dirty="0" smtClean="0"/>
              <a:t>, </a:t>
            </a:r>
            <a:r>
              <a:rPr lang="cs-CZ" sz="1600" dirty="0" smtClean="0">
                <a:solidFill>
                  <a:srgbClr val="FF0000"/>
                </a:solidFill>
              </a:rPr>
              <a:t>k nepoznání změnit</a:t>
            </a:r>
            <a:r>
              <a:rPr lang="cs-CZ" sz="1600" dirty="0" smtClean="0"/>
              <a:t>, překroutit, zkomolit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Examples</a:t>
            </a:r>
            <a:r>
              <a:rPr lang="cs-CZ" sz="19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long f1(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int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i, 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const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char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*m, 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struct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s *p)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_f1					</a:t>
            </a:r>
            <a:r>
              <a:rPr lang="cs-CZ" sz="1600" dirty="0" smtClean="0"/>
              <a:t>MSVC IA-32 C __</a:t>
            </a:r>
            <a:r>
              <a:rPr lang="cs-CZ" sz="1600" dirty="0" err="1" smtClean="0"/>
              <a:t>cdecl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@f1@12				</a:t>
            </a:r>
            <a:r>
              <a:rPr lang="cs-CZ" sz="1600" dirty="0" smtClean="0"/>
              <a:t>MSVC IA-32 C __</a:t>
            </a:r>
            <a:r>
              <a:rPr lang="cs-CZ" sz="1600" dirty="0" err="1" smtClean="0"/>
              <a:t>fastcall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_f1@12				</a:t>
            </a:r>
            <a:r>
              <a:rPr lang="cs-CZ" sz="1600" dirty="0" smtClean="0"/>
              <a:t>MSVC IA-32 C __</a:t>
            </a:r>
            <a:r>
              <a:rPr lang="cs-CZ" sz="1600" dirty="0" err="1" smtClean="0"/>
              <a:t>stdcall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?f1@@</a:t>
            </a:r>
            <a:r>
              <a:rPr lang="cs-CZ" sz="1700" b="1" dirty="0" err="1" smtClean="0">
                <a:solidFill>
                  <a:schemeClr val="hlink"/>
                </a:solidFill>
                <a:latin typeface="Courier New" pitchFamily="49" charset="0"/>
              </a:rPr>
              <a:t>YAJHPBDPAUs</a:t>
            </a: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@@@Z		</a:t>
            </a:r>
            <a:r>
              <a:rPr lang="cs-CZ" sz="1600" dirty="0" smtClean="0"/>
              <a:t>MSVC IA-32 C++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_f1					</a:t>
            </a:r>
            <a:r>
              <a:rPr lang="cs-CZ" sz="1600" dirty="0" smtClean="0"/>
              <a:t>GCC IA-32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__Z2f1iPKcP1s			</a:t>
            </a:r>
            <a:r>
              <a:rPr lang="cs-CZ" sz="1600" dirty="0" smtClean="0"/>
              <a:t>GCC IA-32 C++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f1					</a:t>
            </a:r>
            <a:r>
              <a:rPr lang="cs-CZ" sz="1600" dirty="0" smtClean="0"/>
              <a:t>MSVC IA-64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?f1@@</a:t>
            </a:r>
            <a:r>
              <a:rPr lang="cs-CZ" sz="1700" b="1" dirty="0" err="1" smtClean="0">
                <a:solidFill>
                  <a:schemeClr val="hlink"/>
                </a:solidFill>
                <a:latin typeface="Courier New" pitchFamily="49" charset="0"/>
              </a:rPr>
              <a:t>YAJHPEBDPEAUs</a:t>
            </a: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@@@Z		</a:t>
            </a:r>
            <a:r>
              <a:rPr lang="cs-CZ" sz="1600" dirty="0" smtClean="0"/>
              <a:t>MSVC IA-64 C++</a:t>
            </a:r>
          </a:p>
        </p:txBody>
      </p:sp>
      <p:pic>
        <p:nvPicPr>
          <p:cNvPr id="8196" name="Picture 4" descr="j02392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4868863"/>
            <a:ext cx="9763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495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Call/return sequence</a:t>
            </a:r>
            <a:endParaRPr lang="cs-CZ" dirty="0" smtClean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979613" y="2132013"/>
            <a:ext cx="3240087" cy="72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Parameters, return value</a:t>
            </a:r>
            <a:endParaRPr lang="cs-CZ" dirty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979613" y="2852738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Links, machine state</a:t>
            </a:r>
            <a:endParaRPr lang="cs-CZ" dirty="0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979613" y="3573463"/>
            <a:ext cx="3240087" cy="72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Local and temporal data</a:t>
            </a:r>
            <a:endParaRPr lang="cs-CZ" dirty="0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1979613" y="2132013"/>
            <a:ext cx="3240087" cy="21605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1979613" y="4292600"/>
            <a:ext cx="3240087" cy="72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Parameters, return value</a:t>
            </a:r>
            <a:endParaRPr lang="cs-CZ" dirty="0"/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1979613" y="5013325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Links, machine state</a:t>
            </a:r>
            <a:endParaRPr lang="cs-CZ" dirty="0"/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1979613" y="5734050"/>
            <a:ext cx="3240087" cy="72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Local and temporal data</a:t>
            </a:r>
            <a:endParaRPr lang="cs-CZ" dirty="0"/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1979613" y="4292600"/>
            <a:ext cx="3240087" cy="2160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7" name="Line 12"/>
          <p:cNvSpPr>
            <a:spLocks noChangeShapeType="1"/>
          </p:cNvSpPr>
          <p:nvPr/>
        </p:nvSpPr>
        <p:spPr bwMode="auto">
          <a:xfrm flipV="1">
            <a:off x="1979613" y="1698625"/>
            <a:ext cx="0" cy="4333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 flipV="1">
            <a:off x="5219700" y="1698625"/>
            <a:ext cx="0" cy="4333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29" name="Line 15"/>
          <p:cNvSpPr>
            <a:spLocks noChangeShapeType="1"/>
          </p:cNvSpPr>
          <p:nvPr/>
        </p:nvSpPr>
        <p:spPr bwMode="auto">
          <a:xfrm>
            <a:off x="755650" y="2133600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0" name="Line 16"/>
          <p:cNvSpPr>
            <a:spLocks noChangeShapeType="1"/>
          </p:cNvSpPr>
          <p:nvPr/>
        </p:nvSpPr>
        <p:spPr bwMode="auto">
          <a:xfrm>
            <a:off x="395288" y="2133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395288" y="4292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395288" y="645318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3" name="Text Box 14"/>
          <p:cNvSpPr txBox="1">
            <a:spLocks noChangeArrowheads="1"/>
          </p:cNvSpPr>
          <p:nvPr/>
        </p:nvSpPr>
        <p:spPr bwMode="auto">
          <a:xfrm>
            <a:off x="174418" y="2708275"/>
            <a:ext cx="1159292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Caller’s</a:t>
            </a:r>
            <a:br>
              <a:rPr lang="en-US" dirty="0" smtClean="0"/>
            </a:br>
            <a:r>
              <a:rPr lang="en-US" dirty="0" smtClean="0"/>
              <a:t>activation</a:t>
            </a:r>
            <a:br>
              <a:rPr lang="en-US" dirty="0" smtClean="0"/>
            </a:br>
            <a:r>
              <a:rPr lang="en-US" dirty="0" smtClean="0"/>
              <a:t>record</a:t>
            </a:r>
            <a:endParaRPr lang="cs-CZ" dirty="0"/>
          </a:p>
        </p:txBody>
      </p:sp>
      <p:sp>
        <p:nvSpPr>
          <p:cNvPr id="9234" name="Line 19"/>
          <p:cNvSpPr>
            <a:spLocks noChangeShapeType="1"/>
          </p:cNvSpPr>
          <p:nvPr/>
        </p:nvSpPr>
        <p:spPr bwMode="auto">
          <a:xfrm>
            <a:off x="755650" y="4294188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155369" y="4868863"/>
            <a:ext cx="1159292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Callee’s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activation</a:t>
            </a:r>
            <a:br>
              <a:rPr lang="en-US" dirty="0" smtClean="0"/>
            </a:br>
            <a:r>
              <a:rPr lang="en-US" dirty="0" smtClean="0"/>
              <a:t>record</a:t>
            </a:r>
            <a:endParaRPr lang="cs-CZ" dirty="0"/>
          </a:p>
        </p:txBody>
      </p:sp>
      <p:sp>
        <p:nvSpPr>
          <p:cNvPr id="9236" name="Line 21"/>
          <p:cNvSpPr>
            <a:spLocks noChangeShapeType="1"/>
          </p:cNvSpPr>
          <p:nvPr/>
        </p:nvSpPr>
        <p:spPr bwMode="auto">
          <a:xfrm>
            <a:off x="1692275" y="573405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7" name="Text Box 22"/>
          <p:cNvSpPr txBox="1">
            <a:spLocks noChangeArrowheads="1"/>
          </p:cNvSpPr>
          <p:nvPr/>
        </p:nvSpPr>
        <p:spPr bwMode="auto">
          <a:xfrm>
            <a:off x="1258888" y="5516563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FP</a:t>
            </a:r>
          </a:p>
        </p:txBody>
      </p:sp>
      <p:sp>
        <p:nvSpPr>
          <p:cNvPr id="9238" name="Line 23"/>
          <p:cNvSpPr>
            <a:spLocks noChangeShapeType="1"/>
          </p:cNvSpPr>
          <p:nvPr/>
        </p:nvSpPr>
        <p:spPr bwMode="auto">
          <a:xfrm>
            <a:off x="6137275" y="2854325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9" name="Line 24"/>
          <p:cNvSpPr>
            <a:spLocks noChangeShapeType="1"/>
          </p:cNvSpPr>
          <p:nvPr/>
        </p:nvSpPr>
        <p:spPr bwMode="auto">
          <a:xfrm>
            <a:off x="5776913" y="28543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0" name="Line 25"/>
          <p:cNvSpPr>
            <a:spLocks noChangeShapeType="1"/>
          </p:cNvSpPr>
          <p:nvPr/>
        </p:nvSpPr>
        <p:spPr bwMode="auto">
          <a:xfrm>
            <a:off x="5776913" y="50133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5376509" y="3573463"/>
            <a:ext cx="151836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Caller’s</a:t>
            </a:r>
            <a:br>
              <a:rPr lang="en-US" dirty="0" smtClean="0"/>
            </a:br>
            <a:r>
              <a:rPr lang="en-US" dirty="0" smtClean="0"/>
              <a:t>responsibility</a:t>
            </a:r>
            <a:endParaRPr lang="cs-CZ" dirty="0"/>
          </a:p>
        </p:txBody>
      </p:sp>
      <p:sp>
        <p:nvSpPr>
          <p:cNvPr id="9242" name="Line 27"/>
          <p:cNvSpPr>
            <a:spLocks noChangeShapeType="1"/>
          </p:cNvSpPr>
          <p:nvPr/>
        </p:nvSpPr>
        <p:spPr bwMode="auto">
          <a:xfrm>
            <a:off x="6137275" y="5014913"/>
            <a:ext cx="19050" cy="143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3" name="Text Box 28"/>
          <p:cNvSpPr txBox="1">
            <a:spLocks noChangeArrowheads="1"/>
          </p:cNvSpPr>
          <p:nvPr/>
        </p:nvSpPr>
        <p:spPr bwMode="auto">
          <a:xfrm>
            <a:off x="5376509" y="5373688"/>
            <a:ext cx="151836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Callee’s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responsibility</a:t>
            </a:r>
            <a:endParaRPr lang="cs-CZ" dirty="0"/>
          </a:p>
        </p:txBody>
      </p:sp>
      <p:sp>
        <p:nvSpPr>
          <p:cNvPr id="9244" name="Text Box 29"/>
          <p:cNvSpPr txBox="1">
            <a:spLocks noChangeArrowheads="1"/>
          </p:cNvSpPr>
          <p:nvPr/>
        </p:nvSpPr>
        <p:spPr bwMode="auto">
          <a:xfrm>
            <a:off x="5961063" y="1736941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9252" name="Freeform 37"/>
          <p:cNvSpPr>
            <a:spLocks/>
          </p:cNvSpPr>
          <p:nvPr/>
        </p:nvSpPr>
        <p:spPr bwMode="auto">
          <a:xfrm>
            <a:off x="1654175" y="3575050"/>
            <a:ext cx="325438" cy="1655763"/>
          </a:xfrm>
          <a:custGeom>
            <a:avLst/>
            <a:gdLst>
              <a:gd name="T0" fmla="*/ 205 w 205"/>
              <a:gd name="T1" fmla="*/ 1043 h 1043"/>
              <a:gd name="T2" fmla="*/ 0 w 205"/>
              <a:gd name="T3" fmla="*/ 565 h 1043"/>
              <a:gd name="T4" fmla="*/ 205 w 205"/>
              <a:gd name="T5" fmla="*/ 0 h 1043"/>
              <a:gd name="T6" fmla="*/ 0 60000 65536"/>
              <a:gd name="T7" fmla="*/ 0 60000 65536"/>
              <a:gd name="T8" fmla="*/ 0 60000 65536"/>
              <a:gd name="T9" fmla="*/ 0 w 205"/>
              <a:gd name="T10" fmla="*/ 0 h 1043"/>
              <a:gd name="T11" fmla="*/ 205 w 205"/>
              <a:gd name="T12" fmla="*/ 1043 h 1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1043">
                <a:moveTo>
                  <a:pt x="205" y="1043"/>
                </a:moveTo>
                <a:cubicBezTo>
                  <a:pt x="171" y="963"/>
                  <a:pt x="0" y="739"/>
                  <a:pt x="0" y="565"/>
                </a:cubicBezTo>
                <a:cubicBezTo>
                  <a:pt x="0" y="391"/>
                  <a:pt x="162" y="118"/>
                  <a:pt x="20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21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Parameter passing</a:t>
            </a:r>
            <a:endParaRPr lang="cs-CZ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29391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Call by value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Actual parameter is evaluated and the value is passed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Input parameters, the parameter is like a local variable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C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Call by reference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The caller passes a pointer to the variable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Input/output parameters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&amp; in C++</a:t>
            </a:r>
          </a:p>
          <a:p>
            <a:pPr>
              <a:lnSpc>
                <a:spcPct val="90000"/>
              </a:lnSpc>
            </a:pPr>
            <a:endParaRPr lang="en-US" sz="26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BigV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v,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rv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BigV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 = </a:t>
            </a:r>
            <a:r>
              <a:rPr lang="en-US" sz="26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fnc</a:t>
            </a:r>
            <a:r>
              <a:rPr lang="en-US" sz="2600" b="1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  <a:endParaRPr lang="cs-CZ" sz="2600" b="1" dirty="0" smtClean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6660232" y="2924944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8244408" y="2924944"/>
            <a:ext cx="0" cy="36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angle 4"/>
          <p:cNvSpPr/>
          <p:nvPr/>
        </p:nvSpPr>
        <p:spPr bwMode="auto">
          <a:xfrm>
            <a:off x="6660232" y="3140968"/>
            <a:ext cx="158417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 = 5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660232" y="3897052"/>
            <a:ext cx="158417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 =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3110" y="314096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1234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33109" y="389705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2345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6660232" y="4922712"/>
            <a:ext cx="1584176" cy="4772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BigV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60232" y="5402364"/>
            <a:ext cx="1584176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rv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= 2345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660232" y="5762404"/>
            <a:ext cx="1584176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 = 5</a:t>
            </a:r>
          </a:p>
        </p:txBody>
      </p:sp>
      <p:cxnSp>
        <p:nvCxnSpPr>
          <p:cNvPr id="12" name="Elbow Connector 11"/>
          <p:cNvCxnSpPr>
            <a:stCxn id="13" idx="3"/>
            <a:endCxn id="9" idx="3"/>
          </p:cNvCxnSpPr>
          <p:nvPr/>
        </p:nvCxnSpPr>
        <p:spPr bwMode="auto">
          <a:xfrm flipV="1">
            <a:off x="8244408" y="4077072"/>
            <a:ext cx="12700" cy="1505312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6660232" y="6122444"/>
            <a:ext cx="1584176" cy="33089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</a:t>
            </a:r>
          </a:p>
        </p:txBody>
      </p:sp>
    </p:spTree>
    <p:extLst>
      <p:ext uri="{BB962C8B-B14F-4D97-AF65-F5344CB8AC3E}">
        <p14:creationId xmlns:p14="http://schemas.microsoft.com/office/powerpoint/2010/main" val="32798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Named memory holding a value</a:t>
            </a:r>
          </a:p>
          <a:p>
            <a:r>
              <a:rPr lang="en-US" dirty="0" smtClean="0"/>
              <a:t>Has a type</a:t>
            </a:r>
          </a:p>
          <a:p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Static data</a:t>
            </a:r>
          </a:p>
          <a:p>
            <a:pPr lvl="2"/>
            <a:r>
              <a:rPr lang="en-US" dirty="0" smtClean="0"/>
              <a:t>Global variables in C</a:t>
            </a:r>
          </a:p>
          <a:p>
            <a:pPr lvl="1"/>
            <a:r>
              <a:rPr lang="en-US" dirty="0" smtClean="0"/>
              <a:t>Stack</a:t>
            </a:r>
          </a:p>
          <a:p>
            <a:pPr lvl="2"/>
            <a:r>
              <a:rPr lang="en-US" dirty="0" smtClean="0"/>
              <a:t>Local variables in C</a:t>
            </a:r>
          </a:p>
          <a:p>
            <a:pPr lvl="1"/>
            <a:r>
              <a:rPr lang="en-US" dirty="0" smtClean="0"/>
              <a:t>Heap</a:t>
            </a:r>
          </a:p>
          <a:p>
            <a:pPr lvl="2"/>
            <a:r>
              <a:rPr lang="en-US" dirty="0" smtClean="0"/>
              <a:t>Dynamic memory in C/C#</a:t>
            </a:r>
          </a:p>
          <a:p>
            <a:pPr lvl="1"/>
            <a:r>
              <a:rPr lang="en-US" dirty="0" smtClean="0"/>
              <a:t>Dictionary</a:t>
            </a:r>
          </a:p>
          <a:p>
            <a:pPr lvl="2"/>
            <a:r>
              <a:rPr lang="en-US" dirty="0" smtClean="0"/>
              <a:t>In Python</a:t>
            </a:r>
          </a:p>
          <a:p>
            <a:pPr lvl="2"/>
            <a:r>
              <a:rPr lang="en-US" dirty="0" smtClean="0"/>
              <a:t>Not a storage, it is a dynamic structure</a:t>
            </a:r>
          </a:p>
        </p:txBody>
      </p:sp>
    </p:spTree>
    <p:extLst>
      <p:ext uri="{BB962C8B-B14F-4D97-AF65-F5344CB8AC3E}">
        <p14:creationId xmlns:p14="http://schemas.microsoft.com/office/powerpoint/2010/main" val="2047440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Storage for dynamic memory</a:t>
            </a:r>
          </a:p>
          <a:p>
            <a:r>
              <a:rPr lang="en-US" dirty="0" smtClean="0"/>
              <a:t>Allocate</a:t>
            </a:r>
          </a:p>
          <a:p>
            <a:pPr lvl="1"/>
            <a:r>
              <a:rPr lang="en-US" dirty="0" smtClean="0"/>
              <a:t>Use all features from dynamic memory allocation</a:t>
            </a:r>
          </a:p>
          <a:p>
            <a:pPr lvl="2"/>
            <a:r>
              <a:rPr lang="en-US" dirty="0" smtClean="0"/>
              <a:t>Free blocks evidence</a:t>
            </a:r>
          </a:p>
          <a:p>
            <a:pPr lvl="2"/>
            <a:r>
              <a:rPr lang="en-US" dirty="0" smtClean="0"/>
              <a:t>Allocation algorithms</a:t>
            </a:r>
          </a:p>
          <a:p>
            <a:pPr lvl="3"/>
            <a:r>
              <a:rPr lang="en-US" dirty="0" smtClean="0"/>
              <a:t>Extremely simple and fast incremental allocation</a:t>
            </a:r>
          </a:p>
          <a:p>
            <a:r>
              <a:rPr lang="en-US" dirty="0" smtClean="0"/>
              <a:t>Deallocate</a:t>
            </a:r>
          </a:p>
          <a:p>
            <a:pPr lvl="1"/>
            <a:r>
              <a:rPr lang="en-US" dirty="0" smtClean="0"/>
              <a:t>Explicit action in some languages</a:t>
            </a:r>
          </a:p>
          <a:p>
            <a:pPr lvl="2"/>
            <a:r>
              <a:rPr lang="en-US" dirty="0" smtClean="0"/>
              <a:t>C, C++</a:t>
            </a:r>
          </a:p>
          <a:p>
            <a:pPr lvl="1"/>
            <a:r>
              <a:rPr lang="en-US" dirty="0" smtClean="0"/>
              <a:t>Automatic deallocation by garbage collection</a:t>
            </a:r>
          </a:p>
          <a:p>
            <a:pPr lvl="2"/>
            <a:r>
              <a:rPr lang="en-US" dirty="0" smtClean="0"/>
              <a:t>Remove burden and errors</a:t>
            </a:r>
          </a:p>
          <a:p>
            <a:pPr lvl="2"/>
            <a:r>
              <a:rPr lang="en-US" dirty="0" smtClean="0"/>
              <a:t>Works only with good knowledge of live objects and references</a:t>
            </a:r>
          </a:p>
        </p:txBody>
      </p:sp>
    </p:spTree>
    <p:extLst>
      <p:ext uri="{BB962C8B-B14F-4D97-AF65-F5344CB8AC3E}">
        <p14:creationId xmlns:p14="http://schemas.microsoft.com/office/powerpoint/2010/main" val="2942172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Automatic removal of unused memory blocks</a:t>
            </a:r>
          </a:p>
          <a:p>
            <a:pPr lvl="1"/>
            <a:r>
              <a:rPr lang="en-US" dirty="0" smtClean="0"/>
              <a:t>Advantages</a:t>
            </a:r>
          </a:p>
          <a:p>
            <a:pPr lvl="2"/>
            <a:r>
              <a:rPr lang="en-US" dirty="0" smtClean="0"/>
              <a:t>No dangling pointers, no double free, no memory leaks, allows heap consolidation and fast allocation</a:t>
            </a:r>
          </a:p>
          <a:p>
            <a:pPr lvl="1"/>
            <a:r>
              <a:rPr lang="en-US" dirty="0" smtClean="0"/>
              <a:t>Disadvantages</a:t>
            </a:r>
          </a:p>
          <a:p>
            <a:pPr lvl="2"/>
            <a:r>
              <a:rPr lang="en-US" dirty="0" smtClean="0"/>
              <a:t>Performance impact, even execution stall, unpredictable behavior</a:t>
            </a:r>
          </a:p>
          <a:p>
            <a:r>
              <a:rPr lang="en-US" dirty="0" smtClean="0"/>
              <a:t>GC strategies</a:t>
            </a:r>
          </a:p>
          <a:p>
            <a:pPr lvl="1"/>
            <a:r>
              <a:rPr lang="en-US" dirty="0" smtClean="0"/>
              <a:t>Tracing</a:t>
            </a:r>
          </a:p>
          <a:p>
            <a:pPr lvl="2"/>
            <a:r>
              <a:rPr lang="en-US" dirty="0" smtClean="0"/>
              <a:t>Reachable objects from live objects</a:t>
            </a:r>
          </a:p>
          <a:p>
            <a:pPr lvl="1"/>
            <a:r>
              <a:rPr lang="en-US" dirty="0" smtClean="0"/>
              <a:t>Reference counting</a:t>
            </a:r>
          </a:p>
          <a:p>
            <a:pPr lvl="2"/>
            <a:r>
              <a:rPr lang="en-US" dirty="0" smtClean="0"/>
              <a:t>Problems with cycles, space and speed overhead</a:t>
            </a:r>
          </a:p>
          <a:p>
            <a:pPr lvl="1"/>
            <a:r>
              <a:rPr lang="en-US" dirty="0" smtClean="0"/>
              <a:t>Advanced versions for languages with heavy use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84168" y="4005064"/>
            <a:ext cx="720080" cy="9361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408949" y="4005064"/>
            <a:ext cx="720080" cy="936104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84168" y="4581128"/>
            <a:ext cx="720080" cy="216024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4931" y="370343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586888" y="370238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408949" y="4356290"/>
            <a:ext cx="720080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6804248" y="3973116"/>
            <a:ext cx="604701" cy="7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>
            <a:stCxn id="10" idx="1"/>
          </p:cNvCxnSpPr>
          <p:nvPr/>
        </p:nvCxnSpPr>
        <p:spPr bwMode="auto">
          <a:xfrm flipH="1" flipV="1">
            <a:off x="6804248" y="4005064"/>
            <a:ext cx="604701" cy="4592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78237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Source code portability</a:t>
            </a:r>
          </a:p>
          <a:p>
            <a:pPr lvl="1"/>
            <a:r>
              <a:rPr lang="en-US" dirty="0" smtClean="0"/>
              <a:t>CPU architecture</a:t>
            </a:r>
          </a:p>
          <a:p>
            <a:pPr lvl="2"/>
            <a:r>
              <a:rPr lang="en-US" dirty="0" smtClean="0"/>
              <a:t>Different type sizes</a:t>
            </a:r>
          </a:p>
          <a:p>
            <a:pPr lvl="3"/>
            <a:r>
              <a:rPr lang="en-US" dirty="0" smtClean="0"/>
              <a:t>C, C++</a:t>
            </a:r>
          </a:p>
          <a:p>
            <a:pPr lvl="2"/>
            <a:r>
              <a:rPr lang="en-US" dirty="0" smtClean="0"/>
              <a:t>Fixed type sizes</a:t>
            </a:r>
          </a:p>
          <a:p>
            <a:pPr lvl="3"/>
            <a:r>
              <a:rPr lang="en-US" dirty="0" smtClean="0"/>
              <a:t>C#, Java</a:t>
            </a:r>
          </a:p>
          <a:p>
            <a:pPr lvl="1"/>
            <a:r>
              <a:rPr lang="en-US" dirty="0" smtClean="0"/>
              <a:t>Compiler</a:t>
            </a:r>
          </a:p>
          <a:p>
            <a:pPr lvl="2"/>
            <a:r>
              <a:rPr lang="en-US" dirty="0" smtClean="0"/>
              <a:t>Different language “flavors”</a:t>
            </a:r>
          </a:p>
          <a:p>
            <a:pPr lvl="3"/>
            <a:r>
              <a:rPr lang="en-US" dirty="0" smtClean="0"/>
              <a:t>C++ - </a:t>
            </a:r>
            <a:r>
              <a:rPr lang="en-US" dirty="0" err="1" smtClean="0"/>
              <a:t>gcc</a:t>
            </a:r>
            <a:r>
              <a:rPr lang="en-US" dirty="0" smtClean="0"/>
              <a:t>, </a:t>
            </a:r>
            <a:r>
              <a:rPr lang="en-US" dirty="0" err="1" smtClean="0"/>
              <a:t>msvc</a:t>
            </a:r>
            <a:r>
              <a:rPr lang="en-US" dirty="0" smtClean="0"/>
              <a:t>, clang, …</a:t>
            </a:r>
          </a:p>
          <a:p>
            <a:pPr lvl="2"/>
            <a:r>
              <a:rPr lang="en-US" dirty="0" smtClean="0"/>
              <a:t>Use only syntax and library from a language standard</a:t>
            </a:r>
          </a:p>
          <a:p>
            <a:pPr lvl="1"/>
            <a:r>
              <a:rPr lang="en-US" dirty="0" smtClean="0"/>
              <a:t>OS</a:t>
            </a:r>
          </a:p>
          <a:p>
            <a:pPr lvl="2"/>
            <a:r>
              <a:rPr lang="en-US" dirty="0" smtClean="0"/>
              <a:t>Different system/library calls</a:t>
            </a:r>
          </a:p>
          <a:p>
            <a:pPr lvl="3"/>
            <a:r>
              <a:rPr lang="en-US" dirty="0" smtClean="0"/>
              <a:t>Linux, Windows</a:t>
            </a:r>
          </a:p>
          <a:p>
            <a:pPr lvl="2"/>
            <a:r>
              <a:rPr lang="en-US" dirty="0" smtClean="0"/>
              <a:t>Sometimes easy</a:t>
            </a:r>
          </a:p>
          <a:p>
            <a:pPr lvl="3"/>
            <a:r>
              <a:rPr lang="en-US" dirty="0" smtClean="0"/>
              <a:t>BSD sockets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07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Portability by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“Binary” portability</a:t>
            </a:r>
          </a:p>
          <a:p>
            <a:pPr lvl="1"/>
            <a:r>
              <a:rPr lang="en-US" dirty="0" smtClean="0"/>
              <a:t>Old technique for ensuring portability of a code among different HW</a:t>
            </a:r>
          </a:p>
          <a:p>
            <a:pPr lvl="1"/>
            <a:r>
              <a:rPr lang="en-US" dirty="0" smtClean="0"/>
              <a:t>Used by many “modern” languages</a:t>
            </a:r>
          </a:p>
          <a:p>
            <a:pPr lvl="2"/>
            <a:r>
              <a:rPr lang="en-US" dirty="0" smtClean="0"/>
              <a:t>Java, C#</a:t>
            </a:r>
          </a:p>
          <a:p>
            <a:pPr lvl="1"/>
            <a:r>
              <a:rPr lang="en-US" dirty="0" smtClean="0"/>
              <a:t>Compiler translates a source code to the intermediate language</a:t>
            </a:r>
          </a:p>
          <a:p>
            <a:pPr lvl="2"/>
            <a:r>
              <a:rPr lang="en-US" dirty="0" smtClean="0"/>
              <a:t>Abstract instructions</a:t>
            </a:r>
          </a:p>
          <a:p>
            <a:pPr lvl="2"/>
            <a:r>
              <a:rPr lang="en-US" dirty="0" smtClean="0"/>
              <a:t>Java: bytecode, C#: CIL</a:t>
            </a:r>
          </a:p>
          <a:p>
            <a:pPr lvl="1"/>
            <a:r>
              <a:rPr lang="en-US" dirty="0" smtClean="0"/>
              <a:t>Native VM compiled for a given architecture</a:t>
            </a:r>
          </a:p>
          <a:p>
            <a:pPr lvl="2"/>
            <a:r>
              <a:rPr lang="en-US" dirty="0" smtClean="0"/>
              <a:t>Java: JRE, C#: CLR</a:t>
            </a:r>
          </a:p>
          <a:p>
            <a:pPr lvl="1"/>
            <a:r>
              <a:rPr lang="en-US" dirty="0" smtClean="0"/>
              <a:t>VM interprets intermediate language in a sandbox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8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view of a compiler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58633" y="2960948"/>
            <a:ext cx="1656183" cy="18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Source code </a:t>
            </a:r>
            <a:r>
              <a:rPr lang="en-US" dirty="0" smtClean="0"/>
              <a:t>in my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favorite </a:t>
            </a:r>
            <a:r>
              <a:rPr lang="en-US" dirty="0" smtClean="0"/>
              <a:t>programming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language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857208" y="2564904"/>
            <a:ext cx="3384376" cy="259228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</a:rPr>
              <a:t>The compiler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83976" y="2960948"/>
            <a:ext cx="1584176" cy="1800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Executable for my favorite operating system</a:t>
            </a:r>
          </a:p>
        </p:txBody>
      </p:sp>
      <p:cxnSp>
        <p:nvCxnSpPr>
          <p:cNvPr id="10" name="Straight Arrow Connector 9"/>
          <p:cNvCxnSpPr>
            <a:stCxn id="4" idx="3"/>
            <a:endCxn id="7" idx="1"/>
          </p:cNvCxnSpPr>
          <p:nvPr/>
        </p:nvCxnSpPr>
        <p:spPr bwMode="auto">
          <a:xfrm>
            <a:off x="2114816" y="3861048"/>
            <a:ext cx="742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 bwMode="auto">
          <a:xfrm>
            <a:off x="6241584" y="3861048"/>
            <a:ext cx="7423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3433272" y="5733256"/>
            <a:ext cx="2232248" cy="64807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Error messages</a:t>
            </a:r>
          </a:p>
        </p:txBody>
      </p:sp>
      <p:cxnSp>
        <p:nvCxnSpPr>
          <p:cNvPr id="18" name="Straight Arrow Connector 17"/>
          <p:cNvCxnSpPr>
            <a:stCxn id="7" idx="2"/>
            <a:endCxn id="16" idx="0"/>
          </p:cNvCxnSpPr>
          <p:nvPr/>
        </p:nvCxnSpPr>
        <p:spPr bwMode="auto">
          <a:xfrm>
            <a:off x="4549396" y="5157192"/>
            <a:ext cx="0" cy="5760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410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speed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JIT</a:t>
            </a:r>
          </a:p>
          <a:p>
            <a:pPr lvl="1"/>
            <a:r>
              <a:rPr lang="en-US" dirty="0" smtClean="0"/>
              <a:t>Just-in-Time</a:t>
            </a:r>
          </a:p>
          <a:p>
            <a:pPr lvl="1"/>
            <a:r>
              <a:rPr lang="en-US" dirty="0" smtClean="0"/>
              <a:t>Translate intermediate code to the native code on demand</a:t>
            </a:r>
          </a:p>
          <a:p>
            <a:r>
              <a:rPr lang="en-US" dirty="0" smtClean="0"/>
              <a:t>AOT</a:t>
            </a:r>
          </a:p>
          <a:p>
            <a:pPr lvl="1"/>
            <a:r>
              <a:rPr lang="en-US" dirty="0" smtClean="0"/>
              <a:t>Ahead-of-Time</a:t>
            </a:r>
          </a:p>
          <a:p>
            <a:pPr lvl="1"/>
            <a:r>
              <a:rPr lang="en-US" dirty="0" smtClean="0"/>
              <a:t>Translate the whole program in intermediate code to the native code during </a:t>
            </a:r>
            <a:r>
              <a:rPr lang="en-US" smtClean="0"/>
              <a:t>the installation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1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view of a 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From slides of the course Compiler Principles</a:t>
            </a:r>
          </a:p>
          <a:p>
            <a:pPr lvl="1"/>
            <a:r>
              <a:rPr lang="en-US" dirty="0"/>
              <a:t>Let’s have an input language L</a:t>
            </a:r>
            <a:r>
              <a:rPr lang="en-US" baseline="-25000" dirty="0"/>
              <a:t>in</a:t>
            </a:r>
            <a:r>
              <a:rPr lang="en-US" dirty="0"/>
              <a:t> generated by a grammar G</a:t>
            </a:r>
            <a:r>
              <a:rPr lang="en-US" baseline="-25000" dirty="0"/>
              <a:t>in</a:t>
            </a:r>
          </a:p>
          <a:p>
            <a:pPr lvl="1"/>
            <a:r>
              <a:rPr lang="en-US" dirty="0"/>
              <a:t>Let’s have an output language L</a:t>
            </a:r>
            <a:r>
              <a:rPr lang="en-US" baseline="-25000" dirty="0"/>
              <a:t>out</a:t>
            </a:r>
            <a:r>
              <a:rPr lang="en-US" dirty="0"/>
              <a:t> generated by a grammar G</a:t>
            </a:r>
            <a:r>
              <a:rPr lang="en-US" baseline="-25000" dirty="0"/>
              <a:t>out</a:t>
            </a:r>
            <a:r>
              <a:rPr lang="en-US" dirty="0"/>
              <a:t> or accepted by an automaton </a:t>
            </a:r>
            <a:r>
              <a:rPr lang="en-US" dirty="0" err="1"/>
              <a:t>A</a:t>
            </a:r>
            <a:r>
              <a:rPr lang="en-US" baseline="-25000" dirty="0" err="1"/>
              <a:t>out</a:t>
            </a:r>
            <a:endParaRPr lang="en-US" baseline="-25000" dirty="0"/>
          </a:p>
          <a:p>
            <a:pPr lvl="1"/>
            <a:r>
              <a:rPr lang="en-US" dirty="0"/>
              <a:t>The compiler is a mapping </a:t>
            </a:r>
            <a:r>
              <a:rPr lang="en-US" dirty="0" err="1"/>
              <a:t>L</a:t>
            </a:r>
            <a:r>
              <a:rPr lang="en-US" baseline="-25000" dirty="0" err="1"/>
              <a:t>in</a:t>
            </a:r>
            <a:r>
              <a:rPr lang="en-US" dirty="0" err="1"/>
              <a:t>→L</a:t>
            </a:r>
            <a:r>
              <a:rPr lang="en-US" baseline="-25000" dirty="0" err="1"/>
              <a:t>out</a:t>
            </a:r>
            <a:r>
              <a:rPr lang="en-US" dirty="0"/>
              <a:t>, where for all w</a:t>
            </a:r>
            <a:r>
              <a:rPr lang="en-US" baseline="-25000" dirty="0"/>
              <a:t>in</a:t>
            </a:r>
            <a:r>
              <a:rPr lang="en-US" dirty="0"/>
              <a:t> in L</a:t>
            </a:r>
            <a:r>
              <a:rPr lang="en-US" baseline="-25000" dirty="0"/>
              <a:t>in</a:t>
            </a:r>
            <a:r>
              <a:rPr lang="en-US" dirty="0"/>
              <a:t> exist </a:t>
            </a:r>
            <a:r>
              <a:rPr lang="en-US" dirty="0" err="1"/>
              <a:t>w</a:t>
            </a:r>
            <a:r>
              <a:rPr lang="en-US" baseline="-25000" dirty="0" err="1"/>
              <a:t>out</a:t>
            </a:r>
            <a:r>
              <a:rPr lang="en-US" dirty="0"/>
              <a:t> in L</a:t>
            </a:r>
            <a:r>
              <a:rPr lang="en-US" baseline="-25000" dirty="0"/>
              <a:t>out</a:t>
            </a:r>
            <a:r>
              <a:rPr lang="en-US" dirty="0"/>
              <a:t>. The mapping does not exist for  w</a:t>
            </a:r>
            <a:r>
              <a:rPr lang="en-US" baseline="-25000" dirty="0"/>
              <a:t>in</a:t>
            </a:r>
            <a:r>
              <a:rPr lang="en-US" dirty="0"/>
              <a:t> not in L</a:t>
            </a:r>
            <a:r>
              <a:rPr lang="en-US" baseline="-25000" dirty="0"/>
              <a:t>in</a:t>
            </a:r>
          </a:p>
          <a:p>
            <a:r>
              <a:rPr lang="en-US" dirty="0"/>
              <a:t>Don’t worry!</a:t>
            </a:r>
          </a:p>
          <a:p>
            <a:pPr lvl="1"/>
            <a:r>
              <a:rPr lang="en-US" dirty="0"/>
              <a:t>You have to visit Automata and Grammars (NTIN071) course (obligatory) and then Compiler Principles (NSWI098) course (elective)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view of a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7787208" cy="1565721"/>
          </a:xfrm>
        </p:spPr>
        <p:txBody>
          <a:bodyPr/>
          <a:lstStyle/>
          <a:p>
            <a:r>
              <a:rPr lang="en-US" dirty="0" smtClean="0"/>
              <a:t>Formal description of a language</a:t>
            </a:r>
          </a:p>
          <a:p>
            <a:pPr lvl="1"/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Lexical elements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73016"/>
            <a:ext cx="8291264" cy="2701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iteration-statement</a:t>
            </a:r>
            <a:r>
              <a:rPr lang="en-US" sz="2000" dirty="0"/>
              <a:t>:</a:t>
            </a:r>
          </a:p>
          <a:p>
            <a:pPr marL="720000" indent="0">
              <a:buNone/>
            </a:pPr>
            <a:r>
              <a:rPr lang="en-US" sz="2000" b="1" dirty="0" smtClean="0"/>
              <a:t>while </a:t>
            </a:r>
            <a:r>
              <a:rPr lang="en-US" sz="2000" b="1" dirty="0"/>
              <a:t>( </a:t>
            </a:r>
            <a:r>
              <a:rPr lang="en-US" sz="2000" i="1" dirty="0"/>
              <a:t>expression</a:t>
            </a:r>
            <a:r>
              <a:rPr lang="en-US" sz="2000" dirty="0"/>
              <a:t> </a:t>
            </a:r>
            <a:r>
              <a:rPr lang="en-US" sz="2000" b="1" dirty="0"/>
              <a:t>) </a:t>
            </a:r>
            <a:r>
              <a:rPr lang="en-US" sz="2000" i="1" dirty="0"/>
              <a:t>statement</a:t>
            </a:r>
          </a:p>
          <a:p>
            <a:pPr marL="720000" indent="0">
              <a:buNone/>
            </a:pPr>
            <a:r>
              <a:rPr lang="en-US" sz="2000" b="1" dirty="0"/>
              <a:t>do </a:t>
            </a:r>
            <a:r>
              <a:rPr lang="en-US" sz="2000" i="1" dirty="0"/>
              <a:t>statement</a:t>
            </a:r>
            <a:r>
              <a:rPr lang="en-US" sz="2000" dirty="0"/>
              <a:t> </a:t>
            </a:r>
            <a:r>
              <a:rPr lang="en-US" sz="2000" b="1" dirty="0"/>
              <a:t>while ( </a:t>
            </a:r>
            <a:r>
              <a:rPr lang="en-US" sz="2000" i="1" dirty="0"/>
              <a:t>expression</a:t>
            </a:r>
            <a:r>
              <a:rPr lang="en-US" sz="2000" dirty="0"/>
              <a:t> </a:t>
            </a:r>
            <a:r>
              <a:rPr lang="en-US" sz="2000" b="1" dirty="0"/>
              <a:t>) ;</a:t>
            </a:r>
          </a:p>
          <a:p>
            <a:pPr marL="720000" indent="0">
              <a:buNone/>
            </a:pPr>
            <a:r>
              <a:rPr lang="en-US" sz="2000" b="1" dirty="0"/>
              <a:t>for ( </a:t>
            </a:r>
            <a:r>
              <a:rPr lang="en-US" sz="2000" i="1" dirty="0" err="1"/>
              <a:t>expression</a:t>
            </a:r>
            <a:r>
              <a:rPr lang="en-US" sz="2000" baseline="-25000" dirty="0" err="1"/>
              <a:t>opt</a:t>
            </a:r>
            <a:r>
              <a:rPr lang="en-US" sz="2000" dirty="0"/>
              <a:t> </a:t>
            </a:r>
            <a:r>
              <a:rPr lang="en-US" sz="2000" b="1" dirty="0"/>
              <a:t>; </a:t>
            </a:r>
            <a:r>
              <a:rPr lang="en-US" sz="2000" i="1" dirty="0" err="1"/>
              <a:t>expression</a:t>
            </a:r>
            <a:r>
              <a:rPr lang="en-US" sz="2000" baseline="-25000" dirty="0" err="1"/>
              <a:t>opt</a:t>
            </a:r>
            <a:r>
              <a:rPr lang="en-US" sz="2000" dirty="0"/>
              <a:t> </a:t>
            </a:r>
            <a:r>
              <a:rPr lang="en-US" sz="2000" b="1" dirty="0"/>
              <a:t>; </a:t>
            </a:r>
            <a:r>
              <a:rPr lang="en-US" sz="2000" i="1" dirty="0" err="1"/>
              <a:t>expression</a:t>
            </a:r>
            <a:r>
              <a:rPr lang="en-US" sz="2000" baseline="-25000" dirty="0" err="1"/>
              <a:t>opt</a:t>
            </a:r>
            <a:r>
              <a:rPr lang="en-US" sz="2000" dirty="0"/>
              <a:t> </a:t>
            </a:r>
            <a:r>
              <a:rPr lang="en-US" sz="2000" b="1" dirty="0"/>
              <a:t>) </a:t>
            </a:r>
            <a:r>
              <a:rPr lang="en-US" sz="2000" i="1" dirty="0" smtClean="0"/>
              <a:t>statement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7606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practical view of a translation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44800" y="3213100"/>
            <a:ext cx="1439166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Preprocessor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300788" y="3213100"/>
            <a:ext cx="136683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Compiler</a:t>
            </a:r>
            <a:endParaRPr lang="cs-CZ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229350" y="5805488"/>
            <a:ext cx="136683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Assembler</a:t>
            </a:r>
            <a:endParaRPr lang="en-US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99792" y="5805488"/>
            <a:ext cx="158417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Linker</a:t>
            </a:r>
            <a:endParaRPr lang="en-US" dirty="0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4283966" y="3500438"/>
            <a:ext cx="5055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6948488" y="508635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5581650" y="60944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3060700" y="4508500"/>
            <a:ext cx="1152525" cy="792163"/>
          </a:xfrm>
          <a:prstGeom prst="flowChartMultidocumen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Libraries</a:t>
            </a:r>
            <a:br>
              <a:rPr lang="en-US" dirty="0"/>
            </a:br>
            <a:r>
              <a:rPr lang="en-US" dirty="0"/>
              <a:t>Objects</a:t>
            </a:r>
            <a:endParaRPr lang="cs-CZ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563938" y="53006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1116013" y="3213100"/>
            <a:ext cx="1008062" cy="647700"/>
          </a:xfrm>
          <a:prstGeom prst="flowChartDocument">
            <a:avLst/>
          </a:prstGeom>
          <a:solidFill>
            <a:srgbClr val="66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Source</a:t>
            </a:r>
            <a:br>
              <a:rPr lang="en-US" dirty="0"/>
            </a:br>
            <a:r>
              <a:rPr lang="en-US" dirty="0"/>
              <a:t>code</a:t>
            </a:r>
            <a:endParaRPr lang="cs-CZ" dirty="0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2124075" y="35004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4752975" y="3141663"/>
            <a:ext cx="936625" cy="647700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.pp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5581650" y="3500438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6445250" y="4437063"/>
            <a:ext cx="936625" cy="647700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.asm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6950075" y="37179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>
            <a:off x="4752975" y="5734050"/>
            <a:ext cx="936625" cy="647700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.obj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>
            <a:off x="4283966" y="6092825"/>
            <a:ext cx="50552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4" name="AutoShape 24"/>
          <p:cNvSpPr>
            <a:spLocks noChangeArrowheads="1"/>
          </p:cNvSpPr>
          <p:nvPr/>
        </p:nvSpPr>
        <p:spPr bwMode="auto">
          <a:xfrm>
            <a:off x="899592" y="5805488"/>
            <a:ext cx="1224483" cy="647700"/>
          </a:xfrm>
          <a:prstGeom prst="flowChartDocumen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Executable</a:t>
            </a:r>
            <a:br>
              <a:rPr lang="en-US" dirty="0" smtClean="0"/>
            </a:br>
            <a:r>
              <a:rPr lang="en-US" dirty="0" smtClean="0"/>
              <a:t>code</a:t>
            </a:r>
            <a:endParaRPr lang="cs-CZ" dirty="0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 flipV="1">
            <a:off x="2124074" y="6092825"/>
            <a:ext cx="575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6443663" y="1844675"/>
            <a:ext cx="1152525" cy="792163"/>
          </a:xfrm>
          <a:prstGeom prst="flowChartMulti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Interface</a:t>
            </a:r>
            <a:endParaRPr lang="cs-CZ" dirty="0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6948488" y="27082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8" name="Freeform 30"/>
          <p:cNvSpPr>
            <a:spLocks/>
          </p:cNvSpPr>
          <p:nvPr/>
        </p:nvSpPr>
        <p:spPr bwMode="auto">
          <a:xfrm>
            <a:off x="2555875" y="2852738"/>
            <a:ext cx="5400675" cy="3744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02" y="0"/>
              </a:cxn>
              <a:cxn ang="0">
                <a:pos x="3402" y="2359"/>
              </a:cxn>
              <a:cxn ang="0">
                <a:pos x="2132" y="2359"/>
              </a:cxn>
              <a:cxn ang="0">
                <a:pos x="2132" y="771"/>
              </a:cxn>
              <a:cxn ang="0">
                <a:pos x="0" y="771"/>
              </a:cxn>
              <a:cxn ang="0">
                <a:pos x="0" y="0"/>
              </a:cxn>
            </a:cxnLst>
            <a:rect l="0" t="0" r="r" b="b"/>
            <a:pathLst>
              <a:path w="3402" h="2359">
                <a:moveTo>
                  <a:pt x="0" y="0"/>
                </a:moveTo>
                <a:lnTo>
                  <a:pt x="3402" y="0"/>
                </a:lnTo>
                <a:lnTo>
                  <a:pt x="3402" y="2359"/>
                </a:lnTo>
                <a:lnTo>
                  <a:pt x="2132" y="2359"/>
                </a:lnTo>
                <a:lnTo>
                  <a:pt x="2132" y="771"/>
                </a:lnTo>
                <a:lnTo>
                  <a:pt x="0" y="771"/>
                </a:lnTo>
                <a:lnTo>
                  <a:pt x="0" y="0"/>
                </a:lnTo>
                <a:close/>
              </a:path>
            </a:pathLst>
          </a:custGeom>
          <a:noFill/>
          <a:ln w="38100" cap="flat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1216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organization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719263"/>
            <a:ext cx="82296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smtClean="0"/>
              <a:t>Memory organization during procedural program execution</a:t>
            </a:r>
            <a:endParaRPr lang="cs-CZ" kern="0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5650" y="5516563"/>
            <a:ext cx="1943100" cy="6477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Heap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5650" y="2924175"/>
            <a:ext cx="19431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Code</a:t>
            </a:r>
            <a:endParaRPr lang="cs-CZ" sz="24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5650" y="3571875"/>
            <a:ext cx="1943100" cy="6477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Static data</a:t>
            </a:r>
            <a:endParaRPr lang="cs-CZ" sz="24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55650" y="4219575"/>
            <a:ext cx="19431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Stack</a:t>
            </a:r>
            <a:endParaRPr lang="cs-CZ" sz="24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55650" y="4868863"/>
            <a:ext cx="19431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240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1727200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727200" y="48688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00563" y="6072186"/>
            <a:ext cx="4175125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Heap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500563" y="2492375"/>
            <a:ext cx="4175125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Code</a:t>
            </a:r>
            <a:endParaRPr lang="cs-CZ" sz="24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00563" y="3768724"/>
            <a:ext cx="4175125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Uninitialized static data</a:t>
            </a:r>
            <a:endParaRPr lang="cs-CZ" sz="24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500563" y="5137149"/>
            <a:ext cx="4175125" cy="4302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Stack for thread </a:t>
            </a:r>
            <a:r>
              <a:rPr lang="cs-CZ" sz="2400" dirty="0" smtClean="0"/>
              <a:t>n</a:t>
            </a:r>
            <a:endParaRPr lang="cs-CZ" sz="2400" baseline="-25000" dirty="0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6588125" y="585628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588125" y="556894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500563" y="4200524"/>
            <a:ext cx="4175125" cy="4302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Stack for thread 1</a:t>
            </a:r>
            <a:endParaRPr lang="cs-CZ" sz="2400" baseline="-25000" dirty="0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6588125" y="463232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6588125" y="492124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500563" y="2924175"/>
            <a:ext cx="4175125" cy="4318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Constants</a:t>
            </a:r>
            <a:endParaRPr lang="cs-CZ" sz="2400" dirty="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4500563" y="3338512"/>
            <a:ext cx="4175125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Initialized static data</a:t>
            </a:r>
            <a:endParaRPr lang="cs-CZ" sz="2400" dirty="0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4500563" y="4632324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8675688" y="4632324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4500563" y="556736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8675688" y="556736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37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Linker/librarian/loader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Library</a:t>
            </a:r>
          </a:p>
          <a:p>
            <a:pPr lvl="1"/>
            <a:r>
              <a:rPr lang="en-US" dirty="0"/>
              <a:t>A collection of compiled source modules and other resources</a:t>
            </a:r>
          </a:p>
          <a:p>
            <a:pPr lvl="1"/>
            <a:r>
              <a:rPr lang="en-US" dirty="0"/>
              <a:t>Static, dynamic</a:t>
            </a:r>
          </a:p>
          <a:p>
            <a:r>
              <a:rPr lang="en-US" dirty="0" smtClean="0"/>
              <a:t>Linking</a:t>
            </a:r>
          </a:p>
          <a:p>
            <a:pPr lvl="1"/>
            <a:r>
              <a:rPr lang="en-US" dirty="0" smtClean="0"/>
              <a:t>“Gluing” </a:t>
            </a:r>
            <a:r>
              <a:rPr lang="en-US" dirty="0"/>
              <a:t>the results of the different translations </a:t>
            </a:r>
            <a:r>
              <a:rPr lang="en-US" dirty="0" smtClean="0"/>
              <a:t>and libraries together into one executable for given OS</a:t>
            </a:r>
          </a:p>
          <a:p>
            <a:pPr lvl="1"/>
            <a:r>
              <a:rPr lang="en-US" dirty="0" smtClean="0"/>
              <a:t>Relocations</a:t>
            </a:r>
          </a:p>
          <a:p>
            <a:pPr lvl="1"/>
            <a:r>
              <a:rPr lang="en-US" dirty="0" smtClean="0"/>
              <a:t>Positions independent code</a:t>
            </a:r>
          </a:p>
          <a:p>
            <a:r>
              <a:rPr lang="en-US" dirty="0" smtClean="0"/>
              <a:t>Loader</a:t>
            </a:r>
          </a:p>
          <a:p>
            <a:pPr lvl="1"/>
            <a:r>
              <a:rPr lang="en-US" dirty="0" smtClean="0"/>
              <a:t>Part of OS, loads the executable into memory</a:t>
            </a:r>
          </a:p>
          <a:p>
            <a:pPr lvl="1"/>
            <a:r>
              <a:rPr lang="en-US" dirty="0" smtClean="0"/>
              <a:t>Relocation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>
            <a:stCxn id="33" idx="2"/>
            <a:endCxn id="32" idx="1"/>
          </p:cNvCxnSpPr>
          <p:nvPr/>
        </p:nvCxnSpPr>
        <p:spPr bwMode="auto">
          <a:xfrm flipV="1">
            <a:off x="3446875" y="4267309"/>
            <a:ext cx="2335122" cy="15583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25" idx="2"/>
            <a:endCxn id="32" idx="1"/>
          </p:cNvCxnSpPr>
          <p:nvPr/>
        </p:nvCxnSpPr>
        <p:spPr bwMode="auto">
          <a:xfrm>
            <a:off x="3559315" y="3869173"/>
            <a:ext cx="2222682" cy="398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>
            <a:stCxn id="11" idx="2"/>
            <a:endCxn id="32" idx="1"/>
          </p:cNvCxnSpPr>
          <p:nvPr/>
        </p:nvCxnSpPr>
        <p:spPr bwMode="auto">
          <a:xfrm>
            <a:off x="3559315" y="2456892"/>
            <a:ext cx="2222682" cy="18104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763688" y="2150568"/>
            <a:ext cx="792088" cy="6126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CC</a:t>
            </a:r>
          </a:p>
        </p:txBody>
      </p:sp>
      <p:sp>
        <p:nvSpPr>
          <p:cNvPr id="7" name="Flowchart: Document 6"/>
          <p:cNvSpPr/>
          <p:nvPr/>
        </p:nvSpPr>
        <p:spPr bwMode="auto">
          <a:xfrm>
            <a:off x="539552" y="2150568"/>
            <a:ext cx="914400" cy="612648"/>
          </a:xfrm>
          <a:prstGeom prst="flowChartDocument">
            <a:avLst/>
          </a:prstGeom>
          <a:solidFill>
            <a:srgbClr val="66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A.C</a:t>
            </a:r>
          </a:p>
        </p:txBody>
      </p:sp>
      <p:cxnSp>
        <p:nvCxnSpPr>
          <p:cNvPr id="9" name="Straight Arrow Connector 8"/>
          <p:cNvCxnSpPr>
            <a:stCxn id="7" idx="3"/>
            <a:endCxn id="6" idx="1"/>
          </p:cNvCxnSpPr>
          <p:nvPr/>
        </p:nvCxnSpPr>
        <p:spPr bwMode="auto">
          <a:xfrm>
            <a:off x="1453952" y="2456892"/>
            <a:ext cx="3097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Parallelogram 10"/>
          <p:cNvSpPr/>
          <p:nvPr/>
        </p:nvSpPr>
        <p:spPr bwMode="auto">
          <a:xfrm>
            <a:off x="2771800" y="2150568"/>
            <a:ext cx="864096" cy="612648"/>
          </a:xfrm>
          <a:prstGeom prst="parallelogram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A.O</a:t>
            </a:r>
          </a:p>
        </p:txBody>
      </p:sp>
      <p:cxnSp>
        <p:nvCxnSpPr>
          <p:cNvPr id="13" name="Straight Arrow Connector 12"/>
          <p:cNvCxnSpPr>
            <a:stCxn id="6" idx="3"/>
            <a:endCxn id="11" idx="5"/>
          </p:cNvCxnSpPr>
          <p:nvPr/>
        </p:nvCxnSpPr>
        <p:spPr bwMode="auto">
          <a:xfrm>
            <a:off x="2555776" y="2456892"/>
            <a:ext cx="2926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139952" y="1970548"/>
            <a:ext cx="1368152" cy="36004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Code.A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39952" y="2327562"/>
            <a:ext cx="1368152" cy="36004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Constants.A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139952" y="2684576"/>
            <a:ext cx="1368152" cy="36004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Static </a:t>
            </a:r>
            <a:r>
              <a:rPr lang="en-US" dirty="0" err="1" smtClean="0"/>
              <a:t>data.A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3635896" y="1970548"/>
            <a:ext cx="504056" cy="1800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3491880" y="2763216"/>
            <a:ext cx="648072" cy="281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1763688" y="3562849"/>
            <a:ext cx="792088" cy="6126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CC</a:t>
            </a:r>
          </a:p>
        </p:txBody>
      </p:sp>
      <p:sp>
        <p:nvSpPr>
          <p:cNvPr id="23" name="Flowchart: Document 22"/>
          <p:cNvSpPr/>
          <p:nvPr/>
        </p:nvSpPr>
        <p:spPr bwMode="auto">
          <a:xfrm>
            <a:off x="539552" y="3562849"/>
            <a:ext cx="914400" cy="612648"/>
          </a:xfrm>
          <a:prstGeom prst="flowChartDocument">
            <a:avLst/>
          </a:prstGeom>
          <a:solidFill>
            <a:srgbClr val="66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B.C</a:t>
            </a:r>
          </a:p>
        </p:txBody>
      </p:sp>
      <p:cxnSp>
        <p:nvCxnSpPr>
          <p:cNvPr id="24" name="Straight Arrow Connector 23"/>
          <p:cNvCxnSpPr>
            <a:stCxn id="23" idx="3"/>
            <a:endCxn id="22" idx="1"/>
          </p:cNvCxnSpPr>
          <p:nvPr/>
        </p:nvCxnSpPr>
        <p:spPr bwMode="auto">
          <a:xfrm>
            <a:off x="1453952" y="3869173"/>
            <a:ext cx="3097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Parallelogram 24"/>
          <p:cNvSpPr/>
          <p:nvPr/>
        </p:nvSpPr>
        <p:spPr bwMode="auto">
          <a:xfrm>
            <a:off x="2771800" y="3562849"/>
            <a:ext cx="864096" cy="612648"/>
          </a:xfrm>
          <a:prstGeom prst="parallelogram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B.O</a:t>
            </a:r>
          </a:p>
        </p:txBody>
      </p:sp>
      <p:cxnSp>
        <p:nvCxnSpPr>
          <p:cNvPr id="26" name="Straight Arrow Connector 25"/>
          <p:cNvCxnSpPr>
            <a:stCxn id="22" idx="3"/>
            <a:endCxn id="25" idx="5"/>
          </p:cNvCxnSpPr>
          <p:nvPr/>
        </p:nvCxnSpPr>
        <p:spPr bwMode="auto">
          <a:xfrm>
            <a:off x="2555776" y="3869173"/>
            <a:ext cx="2926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7424042" y="3542984"/>
            <a:ext cx="1368152" cy="36004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Code.B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424042" y="4482179"/>
            <a:ext cx="1368152" cy="36004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Constants.B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424042" y="5475398"/>
            <a:ext cx="1368152" cy="36004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Static </a:t>
            </a:r>
            <a:r>
              <a:rPr lang="en-US" dirty="0" err="1" smtClean="0"/>
              <a:t>data.B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3635896" y="3382829"/>
            <a:ext cx="504056" cy="1800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491880" y="4175497"/>
            <a:ext cx="648072" cy="281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781997" y="2737139"/>
            <a:ext cx="1008112" cy="30603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Linker</a:t>
            </a:r>
          </a:p>
        </p:txBody>
      </p:sp>
      <p:sp>
        <p:nvSpPr>
          <p:cNvPr id="33" name="Parallelogram 32"/>
          <p:cNvSpPr/>
          <p:nvPr/>
        </p:nvSpPr>
        <p:spPr bwMode="auto">
          <a:xfrm>
            <a:off x="2123728" y="5069545"/>
            <a:ext cx="1512168" cy="1512168"/>
          </a:xfrm>
          <a:prstGeom prst="parallelogram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PQ.LIB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39952" y="4986037"/>
            <a:ext cx="1368152" cy="281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Code.P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139952" y="5264411"/>
            <a:ext cx="1368152" cy="27069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Constants.P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39952" y="5529052"/>
            <a:ext cx="1368152" cy="2844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Static </a:t>
            </a:r>
            <a:r>
              <a:rPr lang="en-US" sz="1400" dirty="0" err="1" smtClean="0"/>
              <a:t>data.P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139952" y="5814232"/>
            <a:ext cx="1368152" cy="242847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Code.Q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139952" y="6054053"/>
            <a:ext cx="1368152" cy="27313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Constants.Q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39952" y="6327192"/>
            <a:ext cx="1368152" cy="288032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Static </a:t>
            </a:r>
            <a:r>
              <a:rPr lang="en-US" sz="1400" dirty="0" err="1" smtClean="0"/>
              <a:t>data.Q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V="1">
            <a:off x="3635896" y="4986037"/>
            <a:ext cx="504056" cy="835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275856" y="6581713"/>
            <a:ext cx="864096" cy="335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Flowchart: Document 53"/>
          <p:cNvSpPr/>
          <p:nvPr/>
        </p:nvSpPr>
        <p:spPr bwMode="auto">
          <a:xfrm>
            <a:off x="7279146" y="1718861"/>
            <a:ext cx="1584176" cy="717054"/>
          </a:xfrm>
          <a:prstGeom prst="flowChartDocumen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/>
              <a:t>APP.EXE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6" name="Straight Arrow Connector 55"/>
          <p:cNvCxnSpPr>
            <a:stCxn id="32" idx="3"/>
            <a:endCxn id="54" idx="1"/>
          </p:cNvCxnSpPr>
          <p:nvPr/>
        </p:nvCxnSpPr>
        <p:spPr bwMode="auto">
          <a:xfrm flipV="1">
            <a:off x="6790109" y="2077388"/>
            <a:ext cx="489037" cy="21899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7424042" y="3202809"/>
            <a:ext cx="1368152" cy="36004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Code.A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424042" y="4119686"/>
            <a:ext cx="1368152" cy="36004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Constants.A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424042" y="5115358"/>
            <a:ext cx="1368152" cy="36004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Static </a:t>
            </a:r>
            <a:r>
              <a:rPr lang="en-US" dirty="0" err="1" smtClean="0"/>
              <a:t>data.A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424042" y="3899864"/>
            <a:ext cx="1368152" cy="242847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Code.Q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424042" y="4842219"/>
            <a:ext cx="1368152" cy="27313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Constants.Q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424042" y="5835438"/>
            <a:ext cx="1368152" cy="288032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Static </a:t>
            </a:r>
            <a:r>
              <a:rPr lang="en-US" sz="1400" dirty="0" err="1" smtClean="0"/>
              <a:t>data.Q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7279146" y="2389706"/>
            <a:ext cx="144896" cy="8131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8792194" y="2327562"/>
            <a:ext cx="71128" cy="8752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4139952" y="3380747"/>
            <a:ext cx="1368152" cy="36004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Code.B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4139952" y="3737761"/>
            <a:ext cx="1368152" cy="36004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Constants.B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4139952" y="4094775"/>
            <a:ext cx="1368152" cy="36004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Static </a:t>
            </a:r>
            <a:r>
              <a:rPr lang="en-US" dirty="0" err="1" smtClean="0"/>
              <a:t>data.B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7279146" y="3826683"/>
            <a:ext cx="1620180" cy="497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V="1">
            <a:off x="3995936" y="3657304"/>
            <a:ext cx="1656184" cy="198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2092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22" grpId="0" animBg="1"/>
      <p:bldP spid="25" grpId="0" animBg="1"/>
      <p:bldP spid="27" grpId="0" animBg="1"/>
      <p:bldP spid="28" grpId="0" animBg="1"/>
      <p:bldP spid="29" grpId="0" animBg="1"/>
      <p:bldP spid="32" grpId="0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54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4" grpId="0" animBg="1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2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Static language support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Compiler</a:t>
            </a:r>
            <a:endParaRPr lang="cs-CZ" sz="22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Library interface</a:t>
            </a:r>
            <a:endParaRPr lang="cs-CZ" sz="2200" dirty="0"/>
          </a:p>
          <a:p>
            <a:pPr lvl="2" eaLnBrk="1" hangingPunct="1">
              <a:lnSpc>
                <a:spcPct val="90000"/>
              </a:lnSpc>
            </a:pPr>
            <a:r>
              <a:rPr lang="en-US" sz="2100" dirty="0"/>
              <a:t>Header files</a:t>
            </a:r>
            <a:endParaRPr lang="cs-CZ" sz="21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Dynamic language support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Run-time program environment</a:t>
            </a:r>
            <a:endParaRPr lang="cs-CZ" sz="2200" dirty="0"/>
          </a:p>
          <a:p>
            <a:pPr lvl="2" eaLnBrk="1" hangingPunct="1">
              <a:lnSpc>
                <a:spcPct val="90000"/>
              </a:lnSpc>
            </a:pPr>
            <a:r>
              <a:rPr lang="en-US" sz="2100" dirty="0"/>
              <a:t>Storage organization</a:t>
            </a:r>
            <a:endParaRPr lang="cs-CZ" sz="2100" dirty="0"/>
          </a:p>
          <a:p>
            <a:pPr lvl="2" eaLnBrk="1" hangingPunct="1">
              <a:lnSpc>
                <a:spcPct val="90000"/>
              </a:lnSpc>
            </a:pPr>
            <a:r>
              <a:rPr lang="en-US" sz="2100" dirty="0"/>
              <a:t>Memory content before execution</a:t>
            </a:r>
            <a:endParaRPr lang="cs-CZ" sz="2100" dirty="0"/>
          </a:p>
          <a:p>
            <a:pPr lvl="2" eaLnBrk="1" hangingPunct="1">
              <a:lnSpc>
                <a:spcPct val="90000"/>
              </a:lnSpc>
            </a:pPr>
            <a:r>
              <a:rPr lang="en-US" sz="2100" dirty="0"/>
              <a:t>Constructors and destructors of global objects</a:t>
            </a:r>
            <a:endParaRPr lang="cs-CZ" sz="21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Libraries</a:t>
            </a:r>
            <a:endParaRPr lang="cs-CZ" sz="22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Calling </a:t>
            </a:r>
            <a:r>
              <a:rPr lang="en-US" sz="2200" dirty="0" smtClean="0"/>
              <a:t>convention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72818226"/>
      </p:ext>
    </p:extLst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uba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4315</TotalTime>
  <Words>985</Words>
  <Application>Microsoft Office PowerPoint</Application>
  <PresentationFormat>On-screen Show (4:3)</PresentationFormat>
  <Paragraphs>255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Courier New</vt:lpstr>
      <vt:lpstr>Arial</vt:lpstr>
      <vt:lpstr>Wingdings</vt:lpstr>
      <vt:lpstr>kuba</vt:lpstr>
      <vt:lpstr>Computer Systems</vt:lpstr>
      <vt:lpstr>Naïve view of a compiler</vt:lpstr>
      <vt:lpstr>Formal view of a compiler</vt:lpstr>
      <vt:lpstr>Naïve view of a grammar</vt:lpstr>
      <vt:lpstr>More practical view of a translation</vt:lpstr>
      <vt:lpstr>Memory organization</vt:lpstr>
      <vt:lpstr>Linker/librarian/loader</vt:lpstr>
      <vt:lpstr>Linking</vt:lpstr>
      <vt:lpstr>Run-time</vt:lpstr>
      <vt:lpstr>Function call – activation record (stack frame)</vt:lpstr>
      <vt:lpstr>Calling convention</vt:lpstr>
      <vt:lpstr>Public name mangling</vt:lpstr>
      <vt:lpstr>Call/return sequence</vt:lpstr>
      <vt:lpstr>Parameter passing</vt:lpstr>
      <vt:lpstr>Variables</vt:lpstr>
      <vt:lpstr>Heap</vt:lpstr>
      <vt:lpstr>Garbage collection</vt:lpstr>
      <vt:lpstr>Portability</vt:lpstr>
      <vt:lpstr>Portability by VM</vt:lpstr>
      <vt:lpstr>Solving speed problems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246</cp:revision>
  <dcterms:created xsi:type="dcterms:W3CDTF">2005-09-28T09:53:52Z</dcterms:created>
  <dcterms:modified xsi:type="dcterms:W3CDTF">2021-04-19T23:33:25Z</dcterms:modified>
</cp:coreProperties>
</file>