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23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66FF"/>
    <a:srgbClr val="CC66FF"/>
    <a:srgbClr val="FF00FF"/>
    <a:srgbClr val="FF33CC"/>
    <a:srgbClr val="6666FF"/>
    <a:srgbClr val="9966FF"/>
    <a:srgbClr val="FF3399"/>
    <a:srgbClr val="FF0066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97" autoAdjust="0"/>
  </p:normalViewPr>
  <p:slideViewPr>
    <p:cSldViewPr>
      <p:cViewPr>
        <p:scale>
          <a:sx n="300" d="100"/>
          <a:sy n="300" d="100"/>
        </p:scale>
        <p:origin x="173" y="-8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Task</a:t>
            </a:r>
          </a:p>
          <a:p>
            <a:pPr lvl="1"/>
            <a:r>
              <a:rPr lang="en-US" dirty="0" smtClean="0"/>
              <a:t>Locate a block of unused memory of sufficient size</a:t>
            </a:r>
          </a:p>
          <a:p>
            <a:pPr lvl="1"/>
            <a:r>
              <a:rPr lang="en-US" dirty="0" smtClean="0"/>
              <a:t>Allocate portions from a large pool of memory</a:t>
            </a:r>
          </a:p>
          <a:p>
            <a:pPr lvl="2"/>
            <a:r>
              <a:rPr lang="en-US" dirty="0" smtClean="0"/>
              <a:t>Heap, memory arena/pool</a:t>
            </a:r>
          </a:p>
          <a:p>
            <a:r>
              <a:rPr lang="en-US" dirty="0" smtClean="0"/>
              <a:t>Lifecycle</a:t>
            </a:r>
          </a:p>
          <a:p>
            <a:pPr lvl="1"/>
            <a:r>
              <a:rPr lang="en-US" dirty="0" smtClean="0"/>
              <a:t>Allocate a block</a:t>
            </a:r>
          </a:p>
          <a:p>
            <a:pPr lvl="2"/>
            <a:r>
              <a:rPr lang="en-US" dirty="0" smtClean="0"/>
              <a:t>Different strategies, allocators</a:t>
            </a:r>
          </a:p>
          <a:p>
            <a:pPr lvl="1"/>
            <a:r>
              <a:rPr lang="en-US" dirty="0" smtClean="0"/>
              <a:t>Use the block</a:t>
            </a:r>
          </a:p>
          <a:p>
            <a:pPr lvl="1"/>
            <a:r>
              <a:rPr lang="en-US" dirty="0" smtClean="0"/>
              <a:t>Free the block</a:t>
            </a:r>
          </a:p>
          <a:p>
            <a:pPr lvl="2"/>
            <a:r>
              <a:rPr lang="en-US" dirty="0" smtClean="0"/>
              <a:t>Explicitly,  garbage collector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501825"/>
          </a:xfrm>
        </p:spPr>
        <p:txBody>
          <a:bodyPr/>
          <a:lstStyle/>
          <a:p>
            <a:r>
              <a:rPr lang="en-US" dirty="0" smtClean="0"/>
              <a:t>Internal</a:t>
            </a:r>
          </a:p>
          <a:p>
            <a:pPr lvl="1"/>
            <a:r>
              <a:rPr lang="en-US" dirty="0" smtClean="0"/>
              <a:t>Allocated more memory than needed in a block</a:t>
            </a:r>
          </a:p>
          <a:p>
            <a:r>
              <a:rPr lang="en-US" dirty="0" smtClean="0"/>
              <a:t>External</a:t>
            </a:r>
          </a:p>
          <a:p>
            <a:pPr lvl="1"/>
            <a:r>
              <a:rPr lang="en-US" dirty="0" smtClean="0"/>
              <a:t>Free memory separated into small blocks and interspersed by allocated 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907704" y="4365104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requested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71600" y="4365104"/>
            <a:ext cx="936104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23928" y="4365104"/>
            <a:ext cx="936104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63888" y="4365104"/>
            <a:ext cx="360040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2708793" y="4077870"/>
            <a:ext cx="414046" cy="201622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1818" y="52847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allocated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71600" y="5877272"/>
            <a:ext cx="936104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907704" y="5877272"/>
            <a:ext cx="57606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483768" y="5877272"/>
            <a:ext cx="576064" cy="5018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21484" y="5877272"/>
            <a:ext cx="1658627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057390" y="5877272"/>
            <a:ext cx="866537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580111" y="5877272"/>
            <a:ext cx="432049" cy="5018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012160" y="5877272"/>
            <a:ext cx="57606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588224" y="5875113"/>
            <a:ext cx="936104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573833"/>
          </a:xfrm>
        </p:spPr>
        <p:txBody>
          <a:bodyPr/>
          <a:lstStyle/>
          <a:p>
            <a:r>
              <a:rPr lang="en-US" dirty="0" smtClean="0"/>
              <a:t>Contiguous allocation of variable size</a:t>
            </a:r>
          </a:p>
          <a:p>
            <a:r>
              <a:rPr lang="en-US" dirty="0" smtClean="0"/>
              <a:t>Free blocks evidence</a:t>
            </a:r>
          </a:p>
          <a:p>
            <a:pPr lvl="1"/>
            <a:r>
              <a:rPr lang="en-US" dirty="0" smtClean="0"/>
              <a:t>Linked list</a:t>
            </a:r>
          </a:p>
          <a:p>
            <a:pPr lvl="1"/>
            <a:r>
              <a:rPr lang="en-US" dirty="0" smtClean="0"/>
              <a:t>Bitmap</a:t>
            </a:r>
          </a:p>
          <a:p>
            <a:pPr lvl="2"/>
            <a:r>
              <a:rPr lang="en-US" dirty="0" smtClean="0"/>
              <a:t>Each bit represents a block of a fixed size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14004" y="4437112"/>
            <a:ext cx="1064872" cy="50189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8876" y="4437112"/>
            <a:ext cx="425646" cy="50189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104522" y="4437112"/>
            <a:ext cx="639226" cy="5018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3526" y="4437112"/>
            <a:ext cx="1698554" cy="50189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743748" y="4437112"/>
            <a:ext cx="849778" cy="50189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292080" y="4437112"/>
            <a:ext cx="425134" cy="5018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717214" y="4437112"/>
            <a:ext cx="639226" cy="50189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356440" y="4434953"/>
            <a:ext cx="851292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6" name="Curved Connector 35"/>
          <p:cNvCxnSpPr>
            <a:stCxn id="4" idx="2"/>
            <a:endCxn id="6" idx="2"/>
          </p:cNvCxnSpPr>
          <p:nvPr/>
        </p:nvCxnSpPr>
        <p:spPr bwMode="auto">
          <a:xfrm rot="16200000" flipH="1">
            <a:off x="1785287" y="4300160"/>
            <a:ext cx="1" cy="1277695"/>
          </a:xfrm>
          <a:prstGeom prst="curvedConnector3">
            <a:avLst>
              <a:gd name="adj1" fmla="val 228601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Curved Connector 37"/>
          <p:cNvCxnSpPr>
            <a:stCxn id="6" idx="2"/>
            <a:endCxn id="9" idx="2"/>
          </p:cNvCxnSpPr>
          <p:nvPr/>
        </p:nvCxnSpPr>
        <p:spPr bwMode="auto">
          <a:xfrm rot="16200000" flipH="1">
            <a:off x="3964391" y="3398753"/>
            <a:ext cx="12700" cy="308051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Curved Connector 39"/>
          <p:cNvCxnSpPr>
            <a:stCxn id="9" idx="2"/>
            <a:endCxn id="11" idx="2"/>
          </p:cNvCxnSpPr>
          <p:nvPr/>
        </p:nvCxnSpPr>
        <p:spPr bwMode="auto">
          <a:xfrm rot="16200000" flipH="1">
            <a:off x="6143366" y="4300289"/>
            <a:ext cx="12700" cy="1277439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Curved Connector 43"/>
          <p:cNvCxnSpPr>
            <a:endCxn id="4" idx="2"/>
          </p:cNvCxnSpPr>
          <p:nvPr/>
        </p:nvCxnSpPr>
        <p:spPr bwMode="auto">
          <a:xfrm flipV="1">
            <a:off x="251520" y="4939008"/>
            <a:ext cx="894920" cy="218184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614004" y="5661248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27584" y="5661248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1041164" y="5661248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1253230" y="5661247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1466810" y="5661246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1678876" y="5661246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890942" y="5661246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104522" y="5661246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2318102" y="5661246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530168" y="5661245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743748" y="5661244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2955814" y="5661244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166366" y="5661244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379946" y="5661244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593526" y="5661244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3805592" y="5661243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019172" y="5661242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4231238" y="5661242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4443304" y="5661242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4656884" y="5661242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4870464" y="5661242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082530" y="5661241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296110" y="5661240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508176" y="5661240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5717214" y="5661243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5930794" y="5661243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6144374" y="5661243"/>
            <a:ext cx="21358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6356440" y="5661242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6570020" y="5661241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6782086" y="5661241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6994152" y="5661241"/>
            <a:ext cx="21358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78197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First fit</a:t>
            </a:r>
          </a:p>
          <a:p>
            <a:pPr lvl="1"/>
            <a:r>
              <a:rPr lang="en-US" dirty="0" smtClean="0"/>
              <a:t>Start from the beginning</a:t>
            </a:r>
          </a:p>
          <a:p>
            <a:pPr lvl="1"/>
            <a:r>
              <a:rPr lang="en-US" dirty="0" smtClean="0"/>
              <a:t>Find the first free space big enough to accommodate required block size</a:t>
            </a:r>
          </a:p>
          <a:p>
            <a:pPr lvl="1"/>
            <a:r>
              <a:rPr lang="en-US" dirty="0" smtClean="0"/>
              <a:t>Pros: fast, simple; Cons: can divide larger blocks</a:t>
            </a:r>
            <a:endParaRPr lang="en-US" dirty="0"/>
          </a:p>
          <a:p>
            <a:r>
              <a:rPr lang="en-US" dirty="0"/>
              <a:t>Next </a:t>
            </a:r>
            <a:r>
              <a:rPr lang="en-US" dirty="0" smtClean="0"/>
              <a:t>fit</a:t>
            </a:r>
          </a:p>
          <a:p>
            <a:pPr lvl="1"/>
            <a:r>
              <a:rPr lang="en-US" dirty="0" smtClean="0"/>
              <a:t>Like the first fit, but starts from the last position</a:t>
            </a:r>
          </a:p>
          <a:p>
            <a:pPr lvl="1"/>
            <a:r>
              <a:rPr lang="en-US" dirty="0" smtClean="0"/>
              <a:t>Pros: fast, doesn’t make fragmentation on the start of the heap</a:t>
            </a:r>
            <a:endParaRPr lang="en-US" dirty="0"/>
          </a:p>
          <a:p>
            <a:r>
              <a:rPr lang="en-US" dirty="0"/>
              <a:t>Best </a:t>
            </a:r>
            <a:r>
              <a:rPr lang="en-US" dirty="0" smtClean="0"/>
              <a:t>fit</a:t>
            </a:r>
          </a:p>
          <a:p>
            <a:pPr lvl="1"/>
            <a:r>
              <a:rPr lang="en-US" dirty="0" smtClean="0"/>
              <a:t>Start from the beginning, find the smallest space big enough</a:t>
            </a:r>
          </a:p>
          <a:p>
            <a:pPr lvl="1"/>
            <a:r>
              <a:rPr lang="en-US" dirty="0" smtClean="0"/>
              <a:t>Pros: keeps large blocks; Cons: slower, creates many tiny blocks</a:t>
            </a:r>
            <a:endParaRPr lang="en-US" dirty="0"/>
          </a:p>
          <a:p>
            <a:r>
              <a:rPr lang="en-US" dirty="0"/>
              <a:t>Worst </a:t>
            </a:r>
            <a:r>
              <a:rPr lang="en-US" dirty="0" smtClean="0"/>
              <a:t>fit</a:t>
            </a:r>
          </a:p>
          <a:p>
            <a:pPr lvl="1"/>
            <a:r>
              <a:rPr lang="en-US" dirty="0"/>
              <a:t>Start from the beginning, find the </a:t>
            </a:r>
            <a:r>
              <a:rPr lang="en-US" dirty="0" smtClean="0"/>
              <a:t>largest space</a:t>
            </a:r>
          </a:p>
          <a:p>
            <a:pPr lvl="1"/>
            <a:r>
              <a:rPr lang="en-US" dirty="0" smtClean="0"/>
              <a:t>Cons: divides large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3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Buddy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Blocks of 2</a:t>
            </a:r>
            <a:r>
              <a:rPr lang="en-US" baseline="30000" dirty="0" smtClean="0"/>
              <a:t>N</a:t>
            </a:r>
            <a:r>
              <a:rPr lang="en-US" dirty="0" smtClean="0"/>
              <a:t> size</a:t>
            </a:r>
          </a:p>
          <a:p>
            <a:pPr lvl="1"/>
            <a:r>
              <a:rPr lang="en-US" dirty="0" smtClean="0"/>
              <a:t>Address aligned to 2</a:t>
            </a:r>
            <a:r>
              <a:rPr lang="en-US" baseline="30000" dirty="0" smtClean="0"/>
              <a:t>N</a:t>
            </a:r>
          </a:p>
          <a:p>
            <a:r>
              <a:rPr lang="en-US" dirty="0" smtClean="0"/>
              <a:t>Find the smallest 2</a:t>
            </a:r>
            <a:r>
              <a:rPr lang="en-US" baseline="30000" dirty="0" smtClean="0"/>
              <a:t>N</a:t>
            </a:r>
            <a:r>
              <a:rPr lang="en-US" dirty="0" smtClean="0"/>
              <a:t> block fitting the required size</a:t>
            </a:r>
          </a:p>
          <a:p>
            <a:pPr lvl="1"/>
            <a:r>
              <a:rPr lang="en-US" dirty="0" smtClean="0"/>
              <a:t>“List” of free blocks lists with fixed sizes 2</a:t>
            </a:r>
            <a:r>
              <a:rPr lang="en-US" baseline="30000" dirty="0" smtClean="0"/>
              <a:t>N</a:t>
            </a:r>
          </a:p>
          <a:p>
            <a:r>
              <a:rPr lang="en-US" dirty="0" smtClean="0"/>
              <a:t>If there are no small blocks, create them dividing larger blocks</a:t>
            </a:r>
          </a:p>
          <a:p>
            <a:pPr lvl="1"/>
            <a:r>
              <a:rPr lang="en-US" dirty="0" smtClean="0"/>
              <a:t>Buddies</a:t>
            </a:r>
          </a:p>
          <a:p>
            <a:pPr lvl="2"/>
            <a:r>
              <a:rPr lang="en-US" dirty="0" smtClean="0"/>
              <a:t>Find the buddy address by </a:t>
            </a:r>
            <a:r>
              <a:rPr lang="en-US" dirty="0" err="1" smtClean="0"/>
              <a:t>XORing</a:t>
            </a:r>
            <a:r>
              <a:rPr lang="en-US" dirty="0" smtClean="0"/>
              <a:t> my address with the block size</a:t>
            </a:r>
          </a:p>
          <a:p>
            <a:r>
              <a:rPr lang="en-US" dirty="0" smtClean="0"/>
              <a:t>Merge blocks back when both buddies are free</a:t>
            </a:r>
          </a:p>
          <a:p>
            <a:r>
              <a:rPr lang="en-US" dirty="0" smtClean="0"/>
              <a:t>Significant internal fragmentation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Buddy memory allocation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55576" y="1916832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64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55576" y="2416026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128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55576" y="3422778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512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55576" y="2920082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55576" y="3923332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55576" y="4426028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2k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55576" y="4926582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4k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55576" y="5429278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8k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55576" y="5924176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16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</a:t>
            </a:r>
          </a:p>
        </p:txBody>
      </p:sp>
      <p:cxnSp>
        <p:nvCxnSpPr>
          <p:cNvPr id="14" name="Straight Arrow Connector 13"/>
          <p:cNvCxnSpPr>
            <a:stCxn id="6" idx="3"/>
            <a:endCxn id="15" idx="1"/>
          </p:cNvCxnSpPr>
          <p:nvPr/>
        </p:nvCxnSpPr>
        <p:spPr bwMode="auto">
          <a:xfrm>
            <a:off x="1547664" y="3674806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2051720" y="3494786"/>
            <a:ext cx="158417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A:1024,S:512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051720" y="5996184"/>
            <a:ext cx="165618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A:16384,S:16k</a:t>
            </a:r>
          </a:p>
        </p:txBody>
      </p:sp>
      <p:cxnSp>
        <p:nvCxnSpPr>
          <p:cNvPr id="24" name="Straight Arrow Connector 23"/>
          <p:cNvCxnSpPr>
            <a:stCxn id="12" idx="3"/>
            <a:endCxn id="22" idx="1"/>
          </p:cNvCxnSpPr>
          <p:nvPr/>
        </p:nvCxnSpPr>
        <p:spPr bwMode="auto">
          <a:xfrm>
            <a:off x="1547664" y="6176204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203848" y="170080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Req</a:t>
            </a:r>
            <a:r>
              <a:rPr lang="en-US" dirty="0" smtClean="0"/>
              <a:t> 200B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3923928" y="2247183"/>
            <a:ext cx="151024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A:1024,S:256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051720" y="2992090"/>
            <a:ext cx="151024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A:1280,S:256</a:t>
            </a:r>
          </a:p>
        </p:txBody>
      </p:sp>
      <p:cxnSp>
        <p:nvCxnSpPr>
          <p:cNvPr id="34" name="Straight Arrow Connector 33"/>
          <p:cNvCxnSpPr>
            <a:stCxn id="7" idx="3"/>
            <a:endCxn id="32" idx="1"/>
          </p:cNvCxnSpPr>
          <p:nvPr/>
        </p:nvCxnSpPr>
        <p:spPr bwMode="auto">
          <a:xfrm>
            <a:off x="1547664" y="3172110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>
            <a:stCxn id="15" idx="0"/>
            <a:endCxn id="32" idx="2"/>
          </p:cNvCxnSpPr>
          <p:nvPr/>
        </p:nvCxnSpPr>
        <p:spPr bwMode="auto">
          <a:xfrm flipH="1" flipV="1">
            <a:off x="2806842" y="3352130"/>
            <a:ext cx="36966" cy="1426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stCxn id="15" idx="0"/>
            <a:endCxn id="27" idx="2"/>
          </p:cNvCxnSpPr>
          <p:nvPr/>
        </p:nvCxnSpPr>
        <p:spPr bwMode="auto">
          <a:xfrm flipV="1">
            <a:off x="2843808" y="2607223"/>
            <a:ext cx="1835242" cy="8875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>
            <a:stCxn id="27" idx="0"/>
            <a:endCxn id="26" idx="2"/>
          </p:cNvCxnSpPr>
          <p:nvPr/>
        </p:nvCxnSpPr>
        <p:spPr bwMode="auto">
          <a:xfrm flipH="1" flipV="1">
            <a:off x="3809142" y="2070140"/>
            <a:ext cx="869908" cy="1770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2415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6" grpId="0"/>
      <p:bldP spid="27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memory hierarchy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 bwMode="auto">
          <a:xfrm>
            <a:off x="3931375" y="1772816"/>
            <a:ext cx="981792" cy="576064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rapezoid 4"/>
          <p:cNvSpPr/>
          <p:nvPr/>
        </p:nvSpPr>
        <p:spPr bwMode="auto">
          <a:xfrm>
            <a:off x="3486167" y="2345836"/>
            <a:ext cx="1872208" cy="582152"/>
          </a:xfrm>
          <a:prstGeom prst="trapezoid">
            <a:avLst>
              <a:gd name="adj" fmla="val 77042"/>
            </a:avLst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cache</a:t>
            </a:r>
          </a:p>
        </p:txBody>
      </p:sp>
      <p:sp>
        <p:nvSpPr>
          <p:cNvPr id="15" name="Trapezoid 14"/>
          <p:cNvSpPr/>
          <p:nvPr/>
        </p:nvSpPr>
        <p:spPr bwMode="auto">
          <a:xfrm>
            <a:off x="3054119" y="2924944"/>
            <a:ext cx="2736304" cy="582152"/>
          </a:xfrm>
          <a:prstGeom prst="trapezoid">
            <a:avLst>
              <a:gd name="adj" fmla="val 75256"/>
            </a:avLst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RAM</a:t>
            </a:r>
          </a:p>
        </p:txBody>
      </p:sp>
      <p:sp>
        <p:nvSpPr>
          <p:cNvPr id="16" name="Trapezoid 15"/>
          <p:cNvSpPr/>
          <p:nvPr/>
        </p:nvSpPr>
        <p:spPr bwMode="auto">
          <a:xfrm>
            <a:off x="2626075" y="3501008"/>
            <a:ext cx="3592393" cy="582152"/>
          </a:xfrm>
          <a:prstGeom prst="trapezoid">
            <a:avLst>
              <a:gd name="adj" fmla="val 73846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persistent RAM</a:t>
            </a:r>
          </a:p>
        </p:txBody>
      </p:sp>
      <p:sp>
        <p:nvSpPr>
          <p:cNvPr id="17" name="Trapezoid 16"/>
          <p:cNvSpPr/>
          <p:nvPr/>
        </p:nvSpPr>
        <p:spPr bwMode="auto">
          <a:xfrm>
            <a:off x="2217461" y="4085568"/>
            <a:ext cx="4409621" cy="582152"/>
          </a:xfrm>
          <a:prstGeom prst="trapezoid">
            <a:avLst>
              <a:gd name="adj" fmla="val 70929"/>
            </a:avLst>
          </a:prstGeom>
          <a:solidFill>
            <a:srgbClr val="66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SSD,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flash disks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rapezoid 17"/>
          <p:cNvSpPr/>
          <p:nvPr/>
        </p:nvSpPr>
        <p:spPr bwMode="auto">
          <a:xfrm>
            <a:off x="1829983" y="4667720"/>
            <a:ext cx="5184576" cy="576064"/>
          </a:xfrm>
          <a:prstGeom prst="trapezoid">
            <a:avLst>
              <a:gd name="adj" fmla="val 69011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HDD</a:t>
            </a:r>
          </a:p>
        </p:txBody>
      </p:sp>
      <p:sp>
        <p:nvSpPr>
          <p:cNvPr id="21" name="Trapezoid 20"/>
          <p:cNvSpPr/>
          <p:nvPr/>
        </p:nvSpPr>
        <p:spPr bwMode="auto">
          <a:xfrm>
            <a:off x="1433939" y="5243784"/>
            <a:ext cx="5976664" cy="576064"/>
          </a:xfrm>
          <a:prstGeom prst="trapezoid">
            <a:avLst>
              <a:gd name="adj" fmla="val 67843"/>
            </a:avLst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tapes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539551" y="1772816"/>
            <a:ext cx="1" cy="4047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22798" y="142903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Size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7943186" y="1798368"/>
            <a:ext cx="71760" cy="4021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7072220" y="1916832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Speed</a:t>
            </a:r>
          </a:p>
          <a:p>
            <a:r>
              <a:rPr lang="en-US" dirty="0" smtClean="0"/>
              <a:t>Price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971600" y="3501008"/>
            <a:ext cx="6624736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901356" y="216117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on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901356" y="4083160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020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HW or even SW</a:t>
            </a:r>
          </a:p>
          <a:p>
            <a:pPr lvl="1"/>
            <a:r>
              <a:rPr lang="en-US" dirty="0" smtClean="0"/>
              <a:t>A structure holding data</a:t>
            </a:r>
          </a:p>
          <a:p>
            <a:pPr lvl="1"/>
            <a:r>
              <a:rPr lang="en-US" dirty="0" smtClean="0"/>
              <a:t>Future requests for that data can be served faster</a:t>
            </a:r>
          </a:p>
          <a:p>
            <a:pPr lvl="1"/>
            <a:r>
              <a:rPr lang="en-US" dirty="0" smtClean="0"/>
              <a:t>Generic cache operation</a:t>
            </a:r>
          </a:p>
          <a:p>
            <a:pPr lvl="2"/>
            <a:r>
              <a:rPr lang="en-US" dirty="0" smtClean="0"/>
              <a:t>Make a request for data</a:t>
            </a:r>
          </a:p>
          <a:p>
            <a:pPr lvl="2"/>
            <a:r>
              <a:rPr lang="en-US" dirty="0" smtClean="0"/>
              <a:t>Are data placed in the cache?</a:t>
            </a:r>
          </a:p>
          <a:p>
            <a:pPr lvl="2"/>
            <a:r>
              <a:rPr lang="en-US" dirty="0" smtClean="0"/>
              <a:t>If they are, return them, otherwise do a slow calculation/access</a:t>
            </a:r>
          </a:p>
          <a:p>
            <a:r>
              <a:rPr lang="en-US" dirty="0" smtClean="0"/>
              <a:t>Cache in CPU</a:t>
            </a:r>
          </a:p>
          <a:p>
            <a:pPr lvl="1"/>
            <a:r>
              <a:rPr lang="en-US" dirty="0" smtClean="0"/>
              <a:t>Hides memory latency</a:t>
            </a:r>
            <a:endParaRPr lang="en-US" dirty="0"/>
          </a:p>
          <a:p>
            <a:pPr lvl="1"/>
            <a:r>
              <a:rPr lang="en-US" dirty="0" smtClean="0"/>
              <a:t>Based on locality of reference</a:t>
            </a:r>
          </a:p>
          <a:p>
            <a:pPr lvl="1"/>
            <a:r>
              <a:rPr lang="en-US" dirty="0" smtClean="0"/>
              <a:t>CPU cache operation</a:t>
            </a:r>
          </a:p>
          <a:p>
            <a:pPr lvl="2"/>
            <a:r>
              <a:rPr lang="en-US" dirty="0" smtClean="0"/>
              <a:t>Make a request for data in the memory</a:t>
            </a:r>
          </a:p>
          <a:p>
            <a:pPr lvl="2"/>
            <a:r>
              <a:rPr lang="en-US" dirty="0" smtClean="0"/>
              <a:t>Are data placed in the cache? Look in all levels of cache in the CPU from the fastest L1 to the slowest LLC</a:t>
            </a:r>
          </a:p>
          <a:p>
            <a:pPr lvl="2"/>
            <a:r>
              <a:rPr lang="en-US" dirty="0" smtClean="0"/>
              <a:t>If they are, return them to the execution unit in a CPU core, otherwise do a full memory access</a:t>
            </a:r>
          </a:p>
        </p:txBody>
      </p:sp>
    </p:spTree>
    <p:extLst>
      <p:ext uri="{BB962C8B-B14F-4D97-AF65-F5344CB8AC3E}">
        <p14:creationId xmlns:p14="http://schemas.microsoft.com/office/powerpoint/2010/main" val="4055806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Cache line/entry</a:t>
            </a:r>
          </a:p>
          <a:p>
            <a:pPr lvl="1"/>
            <a:r>
              <a:rPr lang="en-US" dirty="0" smtClean="0"/>
              <a:t>Caches are organized in lines</a:t>
            </a:r>
            <a:endParaRPr lang="cs-CZ" dirty="0" smtClean="0"/>
          </a:p>
          <a:p>
            <a:pPr lvl="2"/>
            <a:r>
              <a:rPr lang="en-US" dirty="0"/>
              <a:t>U</a:t>
            </a:r>
            <a:r>
              <a:rPr lang="en-US" dirty="0" smtClean="0"/>
              <a:t>sual size is 64B</a:t>
            </a:r>
          </a:p>
          <a:p>
            <a:r>
              <a:rPr lang="en-US" dirty="0" smtClean="0"/>
              <a:t>Cache hit</a:t>
            </a:r>
          </a:p>
          <a:p>
            <a:pPr lvl="1"/>
            <a:r>
              <a:rPr lang="en-US" dirty="0" smtClean="0"/>
              <a:t>Request served from the cache</a:t>
            </a:r>
            <a:endParaRPr lang="cs-CZ" dirty="0" smtClean="0"/>
          </a:p>
          <a:p>
            <a:pPr lvl="1"/>
            <a:r>
              <a:rPr lang="en-US" dirty="0" smtClean="0"/>
              <a:t>Success rate around 97%</a:t>
            </a:r>
          </a:p>
          <a:p>
            <a:r>
              <a:rPr lang="en-US" dirty="0" smtClean="0"/>
              <a:t>Cache miss</a:t>
            </a:r>
          </a:p>
          <a:p>
            <a:pPr lvl="1"/>
            <a:r>
              <a:rPr lang="en-US" dirty="0" smtClean="0"/>
              <a:t>Data not found in a cache hierarchy, do a full memory access</a:t>
            </a:r>
            <a:endParaRPr lang="en-US" dirty="0"/>
          </a:p>
          <a:p>
            <a:pPr lvl="1"/>
            <a:r>
              <a:rPr lang="en-US" dirty="0" smtClean="0"/>
              <a:t>Load data from the memory to a cache line</a:t>
            </a:r>
          </a:p>
          <a:p>
            <a:pPr lvl="2"/>
            <a:r>
              <a:rPr lang="en-US" dirty="0" smtClean="0"/>
              <a:t>Select either a free cache line or select a victim cache line</a:t>
            </a:r>
          </a:p>
          <a:p>
            <a:pPr lvl="2"/>
            <a:r>
              <a:rPr lang="en-US" dirty="0" smtClean="0"/>
              <a:t>Store modified cache lines back to the memory</a:t>
            </a:r>
          </a:p>
          <a:p>
            <a:r>
              <a:rPr lang="en-US" dirty="0" smtClean="0"/>
              <a:t>Cache line state</a:t>
            </a:r>
          </a:p>
          <a:p>
            <a:pPr lvl="1"/>
            <a:r>
              <a:rPr lang="en-US" dirty="0" smtClean="0"/>
              <a:t>MESI</a:t>
            </a:r>
          </a:p>
        </p:txBody>
      </p:sp>
    </p:spTree>
    <p:extLst>
      <p:ext uri="{BB962C8B-B14F-4D97-AF65-F5344CB8AC3E}">
        <p14:creationId xmlns:p14="http://schemas.microsoft.com/office/powerpoint/2010/main" val="304351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5028951" y="2416742"/>
            <a:ext cx="1296144" cy="41507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027960" y="5813186"/>
            <a:ext cx="1297135" cy="226267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027960" y="5151594"/>
            <a:ext cx="1297135" cy="226267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027960" y="3786351"/>
            <a:ext cx="1297135" cy="226267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27960" y="3065033"/>
            <a:ext cx="1297135" cy="226267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4042792" cy="2501825"/>
          </a:xfrm>
        </p:spPr>
        <p:txBody>
          <a:bodyPr/>
          <a:lstStyle/>
          <a:p>
            <a:r>
              <a:rPr lang="en-US" dirty="0" smtClean="0"/>
              <a:t>Associative memory</a:t>
            </a:r>
          </a:p>
          <a:p>
            <a:pPr lvl="1"/>
            <a:r>
              <a:rPr lang="en-US" dirty="0" smtClean="0"/>
              <a:t>Very fast</a:t>
            </a:r>
          </a:p>
          <a:p>
            <a:pPr lvl="1"/>
            <a:r>
              <a:rPr lang="en-US" dirty="0" smtClean="0"/>
              <a:t>Content based addressing</a:t>
            </a:r>
          </a:p>
          <a:p>
            <a:pPr lvl="1"/>
            <a:r>
              <a:rPr lang="en-US" dirty="0" smtClean="0"/>
              <a:t>Used in CPU caches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76256" y="4483360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138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876256" y="4843400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114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876256" y="5203440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876256" y="5563480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2336" y="439659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27686" y="439798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87624" y="4765931"/>
            <a:ext cx="576064" cy="31925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763688" y="4765931"/>
            <a:ext cx="864096" cy="31925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187624" y="5085184"/>
            <a:ext cx="576064" cy="31925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763688" y="5085184"/>
            <a:ext cx="864096" cy="31925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187624" y="6349134"/>
            <a:ext cx="578760" cy="31925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766384" y="6349134"/>
            <a:ext cx="864096" cy="31925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187624" y="6031264"/>
            <a:ext cx="576064" cy="31925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763688" y="6031264"/>
            <a:ext cx="864096" cy="31925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187624" y="5720924"/>
            <a:ext cx="576064" cy="31925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763688" y="5720924"/>
            <a:ext cx="864096" cy="31925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187624" y="5403054"/>
            <a:ext cx="576064" cy="31925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763688" y="5403054"/>
            <a:ext cx="864096" cy="31925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4054" y="3568764"/>
            <a:ext cx="9669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br>
              <a:rPr lang="en-US" dirty="0" smtClean="0"/>
            </a:br>
            <a:r>
              <a:rPr lang="en-US" dirty="0" smtClean="0"/>
              <a:t>line</a:t>
            </a:r>
            <a:br>
              <a:rPr lang="en-US" dirty="0" smtClean="0"/>
            </a:br>
            <a:r>
              <a:rPr lang="en-US" dirty="0" smtClean="0"/>
              <a:t>number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543898" y="29156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328209" y="20472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543898" y="363573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416648" y="5008529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114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416648" y="567676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138</a:t>
            </a:r>
            <a:endParaRPr lang="en-US" dirty="0"/>
          </a:p>
        </p:txBody>
      </p:sp>
      <p:cxnSp>
        <p:nvCxnSpPr>
          <p:cNvPr id="54" name="Straight Arrow Connector 53"/>
          <p:cNvCxnSpPr>
            <a:endCxn id="6" idx="1"/>
          </p:cNvCxnSpPr>
          <p:nvPr/>
        </p:nvCxnSpPr>
        <p:spPr bwMode="auto">
          <a:xfrm>
            <a:off x="6325095" y="3212976"/>
            <a:ext cx="551161" cy="21704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>
            <a:endCxn id="7" idx="1"/>
          </p:cNvCxnSpPr>
          <p:nvPr/>
        </p:nvCxnSpPr>
        <p:spPr bwMode="auto">
          <a:xfrm>
            <a:off x="6325095" y="3933056"/>
            <a:ext cx="551161" cy="18104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>
            <a:endCxn id="5" idx="1"/>
          </p:cNvCxnSpPr>
          <p:nvPr/>
        </p:nvCxnSpPr>
        <p:spPr bwMode="auto">
          <a:xfrm flipV="1">
            <a:off x="6325095" y="5023420"/>
            <a:ext cx="551161" cy="2213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/>
          <p:cNvCxnSpPr>
            <a:endCxn id="4" idx="1"/>
          </p:cNvCxnSpPr>
          <p:nvPr/>
        </p:nvCxnSpPr>
        <p:spPr bwMode="auto">
          <a:xfrm flipV="1">
            <a:off x="6325095" y="4663380"/>
            <a:ext cx="551161" cy="1260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Rectangle 64"/>
          <p:cNvSpPr/>
          <p:nvPr/>
        </p:nvSpPr>
        <p:spPr bwMode="auto">
          <a:xfrm>
            <a:off x="7668344" y="4483360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670441" y="4843400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668344" y="5203440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7668344" y="5562680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918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Each memory organized into memory cells – bits</a:t>
            </a:r>
          </a:p>
          <a:p>
            <a:pPr lvl="1"/>
            <a:r>
              <a:rPr lang="en-US" dirty="0" smtClean="0"/>
              <a:t>Bits are grouped into words of fixed length</a:t>
            </a:r>
          </a:p>
          <a:p>
            <a:pPr lvl="2"/>
            <a:r>
              <a:rPr lang="en-US" dirty="0" smtClean="0"/>
              <a:t>1, 2, 4, 8, 16, 32, 64, and 128 bits</a:t>
            </a:r>
          </a:p>
          <a:p>
            <a:pPr lvl="1"/>
            <a:r>
              <a:rPr lang="en-US" dirty="0" smtClean="0"/>
              <a:t>Each word can be accessed by a binary address</a:t>
            </a:r>
          </a:p>
          <a:p>
            <a:pPr lvl="2"/>
            <a:r>
              <a:rPr lang="en-US" dirty="0" smtClean="0"/>
              <a:t>N bits</a:t>
            </a:r>
          </a:p>
          <a:p>
            <a:pPr lvl="2"/>
            <a:r>
              <a:rPr lang="en-US" dirty="0" smtClean="0"/>
              <a:t>We can store 2</a:t>
            </a:r>
            <a:r>
              <a:rPr lang="en-US" baseline="30000" dirty="0" smtClean="0"/>
              <a:t>N</a:t>
            </a:r>
            <a:r>
              <a:rPr lang="en-US" dirty="0" smtClean="0"/>
              <a:t> words in the memory</a:t>
            </a:r>
            <a:endParaRPr lang="en-US" baseline="30000" dirty="0"/>
          </a:p>
          <a:p>
            <a:pPr lvl="1"/>
            <a:r>
              <a:rPr lang="en-US" dirty="0" smtClean="0"/>
              <a:t>Today</a:t>
            </a:r>
            <a:r>
              <a:rPr lang="en-US" dirty="0"/>
              <a:t>, the 8-bit </a:t>
            </a:r>
            <a:r>
              <a:rPr lang="en-US" dirty="0" smtClean="0"/>
              <a:t>word </a:t>
            </a:r>
            <a:r>
              <a:rPr lang="en-US" dirty="0"/>
              <a:t>is used </a:t>
            </a:r>
            <a:r>
              <a:rPr lang="en-US" dirty="0" smtClean="0"/>
              <a:t>exclusively</a:t>
            </a:r>
          </a:p>
          <a:p>
            <a:pPr lvl="2"/>
            <a:r>
              <a:rPr lang="en-US" dirty="0" smtClean="0"/>
              <a:t>Byte</a:t>
            </a:r>
          </a:p>
        </p:txBody>
      </p:sp>
    </p:spTree>
    <p:extLst>
      <p:ext uri="{BB962C8B-B14F-4D97-AF65-F5344CB8AC3E}">
        <p14:creationId xmlns:p14="http://schemas.microsoft.com/office/powerpoint/2010/main" val="2192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27768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Multiprocessors</a:t>
            </a:r>
          </a:p>
          <a:p>
            <a:pPr lvl="1"/>
            <a:r>
              <a:rPr lang="en-US" dirty="0" smtClean="0"/>
              <a:t>SMP – Symmetric multiprocessing</a:t>
            </a:r>
          </a:p>
          <a:p>
            <a:pPr lvl="1"/>
            <a:r>
              <a:rPr lang="en-US" dirty="0" smtClean="0"/>
              <a:t>NUMA – Non-uniform memory access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9552" y="3140968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CPU1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47664" y="3140968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CPU2</a:t>
            </a:r>
          </a:p>
        </p:txBody>
      </p:sp>
      <p:sp>
        <p:nvSpPr>
          <p:cNvPr id="6" name="Left-Right Arrow 5"/>
          <p:cNvSpPr/>
          <p:nvPr/>
        </p:nvSpPr>
        <p:spPr bwMode="auto">
          <a:xfrm>
            <a:off x="143508" y="3645024"/>
            <a:ext cx="2556284" cy="720080"/>
          </a:xfrm>
          <a:prstGeom prst="left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System bus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71600" y="4509120"/>
            <a:ext cx="936104" cy="360040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Up-Down Arrow 7"/>
          <p:cNvSpPr/>
          <p:nvPr/>
        </p:nvSpPr>
        <p:spPr bwMode="auto">
          <a:xfrm>
            <a:off x="863588" y="3501008"/>
            <a:ext cx="144016" cy="288032"/>
          </a:xfrm>
          <a:prstGeom prst="upDown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Up-Down Arrow 8"/>
          <p:cNvSpPr/>
          <p:nvPr/>
        </p:nvSpPr>
        <p:spPr bwMode="auto">
          <a:xfrm>
            <a:off x="1871700" y="3501008"/>
            <a:ext cx="144016" cy="288032"/>
          </a:xfrm>
          <a:prstGeom prst="upDown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Up-Down Arrow 9"/>
          <p:cNvSpPr/>
          <p:nvPr/>
        </p:nvSpPr>
        <p:spPr bwMode="auto">
          <a:xfrm>
            <a:off x="1350262" y="4206224"/>
            <a:ext cx="144016" cy="288032"/>
          </a:xfrm>
          <a:prstGeom prst="upDown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701808" y="3850085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701808" y="5127300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CPU2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509248" y="5127300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CPU4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508104" y="3846184"/>
            <a:ext cx="792088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CPU3</a:t>
            </a:r>
          </a:p>
        </p:txBody>
      </p:sp>
      <p:sp>
        <p:nvSpPr>
          <p:cNvPr id="15" name="Up-Down Arrow 14"/>
          <p:cNvSpPr/>
          <p:nvPr/>
        </p:nvSpPr>
        <p:spPr bwMode="auto">
          <a:xfrm>
            <a:off x="3920880" y="4206224"/>
            <a:ext cx="360040" cy="921076"/>
          </a:xfrm>
          <a:prstGeom prst="upDown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Up-Down Arrow 15"/>
          <p:cNvSpPr/>
          <p:nvPr/>
        </p:nvSpPr>
        <p:spPr bwMode="auto">
          <a:xfrm>
            <a:off x="5721080" y="4206224"/>
            <a:ext cx="360040" cy="921076"/>
          </a:xfrm>
          <a:prstGeom prst="upDown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Left-Right Arrow 16"/>
          <p:cNvSpPr/>
          <p:nvPr/>
        </p:nvSpPr>
        <p:spPr bwMode="auto">
          <a:xfrm>
            <a:off x="4493896" y="3846184"/>
            <a:ext cx="1014208" cy="360040"/>
          </a:xfrm>
          <a:prstGeom prst="left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Left-Right Arrow 17"/>
          <p:cNvSpPr/>
          <p:nvPr/>
        </p:nvSpPr>
        <p:spPr bwMode="auto">
          <a:xfrm>
            <a:off x="4493896" y="5127300"/>
            <a:ext cx="1014208" cy="360040"/>
          </a:xfrm>
          <a:prstGeom prst="left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Up-Down Arrow 18"/>
          <p:cNvSpPr/>
          <p:nvPr/>
        </p:nvSpPr>
        <p:spPr bwMode="auto">
          <a:xfrm>
            <a:off x="4025844" y="3557778"/>
            <a:ext cx="144016" cy="288032"/>
          </a:xfrm>
          <a:prstGeom prst="upDown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Up-Down Arrow 19"/>
          <p:cNvSpPr/>
          <p:nvPr/>
        </p:nvSpPr>
        <p:spPr bwMode="auto">
          <a:xfrm>
            <a:off x="5829092" y="5491615"/>
            <a:ext cx="144016" cy="288032"/>
          </a:xfrm>
          <a:prstGeom prst="upDown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Up-Down Arrow 20"/>
          <p:cNvSpPr/>
          <p:nvPr/>
        </p:nvSpPr>
        <p:spPr bwMode="auto">
          <a:xfrm>
            <a:off x="5829092" y="3562053"/>
            <a:ext cx="144016" cy="288032"/>
          </a:xfrm>
          <a:prstGeom prst="upDown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Up-Down Arrow 21"/>
          <p:cNvSpPr/>
          <p:nvPr/>
        </p:nvSpPr>
        <p:spPr bwMode="auto">
          <a:xfrm>
            <a:off x="4025844" y="5491615"/>
            <a:ext cx="144016" cy="288032"/>
          </a:xfrm>
          <a:prstGeom prst="upDown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433048" y="5779647"/>
            <a:ext cx="936104" cy="360040"/>
          </a:xfrm>
          <a:prstGeom prst="rect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RAM4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33048" y="3205626"/>
            <a:ext cx="936104" cy="360040"/>
          </a:xfrm>
          <a:prstGeom prst="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RAM3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629800" y="5787059"/>
            <a:ext cx="936104" cy="360040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RAM2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629800" y="3198181"/>
            <a:ext cx="936104" cy="36004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RAM1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308304" y="2420888"/>
            <a:ext cx="1080120" cy="936104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RAM1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3001" y="1988775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 space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7308304" y="3350950"/>
            <a:ext cx="1080120" cy="936104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RAM2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308304" y="5217116"/>
            <a:ext cx="1080120" cy="936104"/>
          </a:xfrm>
          <a:prstGeom prst="rect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RAM4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309776" y="4287054"/>
            <a:ext cx="1080120" cy="936104"/>
          </a:xfrm>
          <a:prstGeom prst="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RAM3</a:t>
            </a:r>
          </a:p>
        </p:txBody>
      </p:sp>
    </p:spTree>
    <p:extLst>
      <p:ext uri="{BB962C8B-B14F-4D97-AF65-F5344CB8AC3E}">
        <p14:creationId xmlns:p14="http://schemas.microsoft.com/office/powerpoint/2010/main" val="2664702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– address space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995936" y="2060848"/>
            <a:ext cx="1872208" cy="43924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9327" y="19625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14978" y="6106777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-1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995936" y="2276872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3995936" y="2732748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3995936" y="6021288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995936" y="2492896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3995936" y="6237312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529327" y="21778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29327" y="23932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14978" y="5891417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-2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3995936" y="3789040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3995936" y="4005064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44606" y="373079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1234</a:t>
            </a:r>
            <a:endParaRPr lang="en-US" dirty="0"/>
          </a:p>
        </p:txBody>
      </p:sp>
      <p:sp>
        <p:nvSpPr>
          <p:cNvPr id="24" name="Line Callout 1 (No Border) 23"/>
          <p:cNvSpPr/>
          <p:nvPr/>
        </p:nvSpPr>
        <p:spPr bwMode="auto">
          <a:xfrm>
            <a:off x="1619672" y="3541803"/>
            <a:ext cx="1008112" cy="391253"/>
          </a:xfrm>
          <a:prstGeom prst="callout1">
            <a:avLst>
              <a:gd name="adj1" fmla="val 51001"/>
              <a:gd name="adj2" fmla="val 106241"/>
              <a:gd name="adj3" fmla="val 93481"/>
              <a:gd name="adj4" fmla="val 15550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65565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– physical view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/>
        </p:nvSpPr>
        <p:spPr bwMode="auto">
          <a:xfrm>
            <a:off x="457200" y="1852285"/>
            <a:ext cx="8229600" cy="22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2D array</a:t>
            </a:r>
          </a:p>
          <a:p>
            <a:pPr lvl="1"/>
            <a:r>
              <a:rPr lang="en-US" dirty="0" smtClean="0"/>
              <a:t>Row x column</a:t>
            </a:r>
          </a:p>
          <a:p>
            <a:pPr lvl="1"/>
            <a:r>
              <a:rPr lang="en-US" dirty="0" smtClean="0"/>
              <a:t>Select, access, deselect row</a:t>
            </a:r>
          </a:p>
          <a:p>
            <a:pPr lvl="1"/>
            <a:r>
              <a:rPr lang="en-US" dirty="0" smtClean="0"/>
              <a:t>Timing</a:t>
            </a:r>
          </a:p>
          <a:p>
            <a:pPr lvl="2"/>
            <a:r>
              <a:rPr lang="en-US" dirty="0" smtClean="0"/>
              <a:t>CAS (</a:t>
            </a:r>
            <a:r>
              <a:rPr lang="en-US" dirty="0" err="1" smtClean="0"/>
              <a:t>tCL</a:t>
            </a:r>
            <a:r>
              <a:rPr lang="en-US" dirty="0" smtClean="0"/>
              <a:t>) – Column Access Strobe</a:t>
            </a:r>
          </a:p>
          <a:p>
            <a:pPr lvl="2"/>
            <a:r>
              <a:rPr lang="en-US" dirty="0" err="1" smtClean="0"/>
              <a:t>tRCD</a:t>
            </a:r>
            <a:r>
              <a:rPr lang="en-US" dirty="0" smtClean="0"/>
              <a:t> – Row Address to Column Address Delay</a:t>
            </a:r>
          </a:p>
          <a:p>
            <a:pPr lvl="2"/>
            <a:r>
              <a:rPr lang="en-US" dirty="0" err="1" smtClean="0"/>
              <a:t>tRP</a:t>
            </a:r>
            <a:r>
              <a:rPr lang="en-US" dirty="0" smtClean="0"/>
              <a:t> – Row </a:t>
            </a:r>
            <a:r>
              <a:rPr lang="en-US" dirty="0" err="1" smtClean="0"/>
              <a:t>Precharge</a:t>
            </a:r>
            <a:endParaRPr lang="en-US" dirty="0" smtClean="0"/>
          </a:p>
          <a:p>
            <a:pPr lvl="2"/>
            <a:r>
              <a:rPr lang="en-US" dirty="0" smtClean="0"/>
              <a:t>RAS (</a:t>
            </a:r>
            <a:r>
              <a:rPr lang="en-US" dirty="0" err="1" smtClean="0"/>
              <a:t>tRAS</a:t>
            </a:r>
            <a:r>
              <a:rPr lang="en-US" dirty="0" smtClean="0"/>
              <a:t>) – Row Active Time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340470" y="3672816"/>
            <a:ext cx="50405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44526" y="3674314"/>
            <a:ext cx="50405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52638" y="3684072"/>
            <a:ext cx="50405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340470" y="3960848"/>
            <a:ext cx="50405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44526" y="3963321"/>
            <a:ext cx="50405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2638" y="3972104"/>
            <a:ext cx="50405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340470" y="4539511"/>
            <a:ext cx="50405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844526" y="4539511"/>
            <a:ext cx="50405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852638" y="4542369"/>
            <a:ext cx="50405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456594" y="38280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6456594" y="4095999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456594" y="4683527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592498" y="429309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96554" y="429309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104666" y="429309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1454231" y="5949280"/>
            <a:ext cx="226368" cy="3240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680598" y="5949280"/>
            <a:ext cx="1972855" cy="3240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Row (14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bits)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653454" y="5949280"/>
            <a:ext cx="1074948" cy="3240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Bank (3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bits)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728402" y="5949280"/>
            <a:ext cx="1728192" cy="3240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Column(11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bits)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456594" y="5949280"/>
            <a:ext cx="1512168" cy="3240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Byte in bus (3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bits)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Flowchart: Manual Operation 24"/>
          <p:cNvSpPr/>
          <p:nvPr/>
        </p:nvSpPr>
        <p:spPr bwMode="auto">
          <a:xfrm>
            <a:off x="5335538" y="5173551"/>
            <a:ext cx="2021155" cy="318423"/>
          </a:xfrm>
          <a:prstGeom prst="flowChartManualOperation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/>
              <a:t>Column </a:t>
            </a:r>
            <a:r>
              <a:rPr lang="en-US" sz="1400" dirty="0" smtClean="0"/>
              <a:t>decoder</a:t>
            </a:r>
            <a:endParaRPr lang="en-US" sz="1400" dirty="0"/>
          </a:p>
        </p:txBody>
      </p:sp>
      <p:sp>
        <p:nvSpPr>
          <p:cNvPr id="26" name="Flowchart: Manual Operation 25"/>
          <p:cNvSpPr/>
          <p:nvPr/>
        </p:nvSpPr>
        <p:spPr bwMode="auto">
          <a:xfrm rot="5400000">
            <a:off x="3935079" y="4132652"/>
            <a:ext cx="1586643" cy="318423"/>
          </a:xfrm>
          <a:prstGeom prst="flowChartManualOperation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Row decoder</a:t>
            </a:r>
            <a:endParaRPr lang="en-US" sz="1400" dirty="0"/>
          </a:p>
        </p:txBody>
      </p:sp>
      <p:cxnSp>
        <p:nvCxnSpPr>
          <p:cNvPr id="27" name="Straight Arrow Connector 26"/>
          <p:cNvCxnSpPr>
            <a:endCxn id="11" idx="1"/>
          </p:cNvCxnSpPr>
          <p:nvPr/>
        </p:nvCxnSpPr>
        <p:spPr bwMode="auto">
          <a:xfrm>
            <a:off x="4887612" y="4683527"/>
            <a:ext cx="45285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4882680" y="4095999"/>
            <a:ext cx="45285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882680" y="3828088"/>
            <a:ext cx="45285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>
            <a:endCxn id="11" idx="2"/>
          </p:cNvCxnSpPr>
          <p:nvPr/>
        </p:nvCxnSpPr>
        <p:spPr bwMode="auto">
          <a:xfrm flipV="1">
            <a:off x="5592498" y="4827543"/>
            <a:ext cx="0" cy="346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6119108" y="4827543"/>
            <a:ext cx="0" cy="346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7101648" y="4827543"/>
            <a:ext cx="0" cy="346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Elbow Connector 32"/>
          <p:cNvCxnSpPr>
            <a:stCxn id="23" idx="0"/>
            <a:endCxn id="25" idx="2"/>
          </p:cNvCxnSpPr>
          <p:nvPr/>
        </p:nvCxnSpPr>
        <p:spPr bwMode="auto">
          <a:xfrm rot="5400000" flipH="1" flipV="1">
            <a:off x="5740654" y="5343818"/>
            <a:ext cx="457306" cy="753618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Elbow Connector 33"/>
          <p:cNvCxnSpPr>
            <a:stCxn id="21" idx="0"/>
            <a:endCxn id="26" idx="2"/>
          </p:cNvCxnSpPr>
          <p:nvPr/>
        </p:nvCxnSpPr>
        <p:spPr bwMode="auto">
          <a:xfrm rot="5400000" flipH="1" flipV="1">
            <a:off x="2789399" y="4169491"/>
            <a:ext cx="1657416" cy="1902163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6939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– integer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Unsigned numbers</a:t>
            </a:r>
          </a:p>
          <a:p>
            <a:pPr lvl="1"/>
            <a:r>
              <a:rPr lang="en-US" dirty="0" smtClean="0"/>
              <a:t>Simple binary representation of a number</a:t>
            </a:r>
          </a:p>
          <a:p>
            <a:pPr lvl="1"/>
            <a:r>
              <a:rPr lang="en-US" dirty="0" smtClean="0"/>
              <a:t>Usual sizes</a:t>
            </a:r>
          </a:p>
          <a:p>
            <a:pPr lvl="2"/>
            <a:r>
              <a:rPr lang="en-US" dirty="0" smtClean="0"/>
              <a:t>1, 2, 4, 8 bytes</a:t>
            </a:r>
          </a:p>
          <a:p>
            <a:pPr lvl="1"/>
            <a:r>
              <a:rPr lang="en-US" dirty="0" smtClean="0"/>
              <a:t>Represented range</a:t>
            </a:r>
          </a:p>
          <a:p>
            <a:pPr lvl="2"/>
            <a:r>
              <a:rPr lang="en-US" dirty="0" smtClean="0"/>
              <a:t>[0; 2</a:t>
            </a:r>
            <a:r>
              <a:rPr lang="en-US" baseline="30000" dirty="0" smtClean="0"/>
              <a:t>N</a:t>
            </a:r>
            <a:r>
              <a:rPr lang="en-US" dirty="0" smtClean="0"/>
              <a:t>-1]</a:t>
            </a:r>
          </a:p>
          <a:p>
            <a:r>
              <a:rPr lang="en-US" dirty="0" smtClean="0"/>
              <a:t>Signed numbers</a:t>
            </a:r>
          </a:p>
          <a:p>
            <a:pPr lvl="1"/>
            <a:r>
              <a:rPr lang="en-US" dirty="0" smtClean="0"/>
              <a:t>Two’s complement</a:t>
            </a:r>
          </a:p>
          <a:p>
            <a:pPr lvl="1"/>
            <a:r>
              <a:rPr lang="en-US" dirty="0" smtClean="0"/>
              <a:t>Bitwise negation + 1</a:t>
            </a:r>
          </a:p>
          <a:p>
            <a:pPr lvl="1"/>
            <a:r>
              <a:rPr lang="en-US" dirty="0" smtClean="0"/>
              <a:t>One 0</a:t>
            </a:r>
          </a:p>
          <a:p>
            <a:pPr lvl="1"/>
            <a:r>
              <a:rPr lang="en-US" dirty="0" smtClean="0"/>
              <a:t>Compatible with unsigned arithmetic</a:t>
            </a:r>
          </a:p>
          <a:p>
            <a:pPr lvl="1"/>
            <a:r>
              <a:rPr lang="en-US" dirty="0" smtClean="0"/>
              <a:t>Asymmetric range</a:t>
            </a:r>
          </a:p>
          <a:p>
            <a:pPr lvl="2"/>
            <a:r>
              <a:rPr lang="en-US" dirty="0" smtClean="0"/>
              <a:t>[-2</a:t>
            </a:r>
            <a:r>
              <a:rPr lang="en-US" baseline="30000" dirty="0" smtClean="0"/>
              <a:t>N-1</a:t>
            </a:r>
            <a:r>
              <a:rPr lang="en-US" dirty="0" smtClean="0"/>
              <a:t>;2</a:t>
            </a:r>
            <a:r>
              <a:rPr lang="en-US" baseline="30000" dirty="0" smtClean="0"/>
              <a:t>N-1</a:t>
            </a:r>
            <a:r>
              <a:rPr lang="en-US" dirty="0" smtClean="0"/>
              <a:t>-1]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4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569" y="4846707"/>
            <a:ext cx="6668431" cy="17337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– floating point numbers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/>
            </p:nvSpPr>
            <p:spPr bwMode="auto">
              <a:xfrm>
                <a:off x="457200" y="1628800"/>
                <a:ext cx="8229600" cy="3528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77500" lnSpcReduction="20000"/>
              </a:bodyPr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92150" indent="-34766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600">
                    <a:solidFill>
                      <a:schemeClr val="tx1"/>
                    </a:solidFill>
                    <a:latin typeface="+mn-lt"/>
                  </a:defRPr>
                </a:lvl2pPr>
                <a:lvl3pPr marL="987425" indent="-293688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81113" indent="-2921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98613" indent="-3159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055813" indent="-3159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513013" indent="-3159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970213" indent="-3159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427413" indent="-3159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dirty="0" smtClean="0"/>
                  <a:t>IEEE 754</a:t>
                </a:r>
              </a:p>
              <a:p>
                <a:r>
                  <a:rPr lang="en-US" dirty="0" smtClean="0"/>
                  <a:t>Hidden bit convention</a:t>
                </a:r>
              </a:p>
              <a:p>
                <a:pPr lvl="1"/>
                <a:r>
                  <a:rPr lang="en-US" dirty="0" smtClean="0"/>
                  <a:t>Memory representation for SP, DP</a:t>
                </a:r>
              </a:p>
              <a:p>
                <a:pPr lvl="1"/>
                <a:r>
                  <a:rPr lang="en-US" dirty="0" smtClean="0"/>
                  <a:t>Use the smallest representable exponent</a:t>
                </a:r>
              </a:p>
              <a:p>
                <a:pPr lvl="2"/>
                <a:r>
                  <a:rPr lang="en-US" dirty="0" smtClean="0"/>
                  <a:t>Hide leading bit of significand, it is always 1</a:t>
                </a:r>
              </a:p>
              <a:p>
                <a:r>
                  <a:rPr lang="en-US" dirty="0" smtClean="0"/>
                  <a:t>Exponent</a:t>
                </a:r>
              </a:p>
              <a:p>
                <a:pPr lvl="1"/>
                <a:r>
                  <a:rPr lang="en-US" dirty="0" smtClean="0"/>
                  <a:t>Bias (FP=127, DP=1023)</a:t>
                </a:r>
              </a:p>
              <a:p>
                <a:pPr lvl="1"/>
                <a:r>
                  <a:rPr lang="en-US" dirty="0" smtClean="0"/>
                  <a:t>Special values</a:t>
                </a:r>
              </a:p>
              <a:p>
                <a:r>
                  <a:rPr lang="en-US" dirty="0" smtClean="0"/>
                  <a:t>Value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𝑠𝑖𝑔𝑛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𝑠𝑖𝑔𝑛𝑖𝑓𝑖𝑐𝑎𝑛𝑑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𝑒𝑥𝑝𝑜𝑛𝑒𝑛𝑡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𝑏𝑖𝑎𝑠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28800"/>
                <a:ext cx="8229600" cy="3528392"/>
              </a:xfrm>
              <a:prstGeom prst="rect">
                <a:avLst/>
              </a:prstGeom>
              <a:blipFill>
                <a:blip r:embed="rId3"/>
                <a:stretch>
                  <a:fillRect l="-296" t="-328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698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- </a:t>
            </a:r>
            <a:r>
              <a:rPr lang="en-US" dirty="0" err="1" smtClean="0"/>
              <a:t>endianess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/>
        </p:nvSpPr>
        <p:spPr bwMode="auto">
          <a:xfrm>
            <a:off x="457200" y="1673611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How to store multi-byte numbers?</a:t>
            </a:r>
          </a:p>
          <a:p>
            <a:r>
              <a:rPr lang="en-US" dirty="0" smtClean="0"/>
              <a:t>Big endian</a:t>
            </a:r>
          </a:p>
          <a:p>
            <a:pPr lvl="1"/>
            <a:r>
              <a:rPr lang="en-US" dirty="0" smtClean="0"/>
              <a:t>MSB first, LSB last</a:t>
            </a:r>
          </a:p>
          <a:p>
            <a:pPr lvl="1"/>
            <a:r>
              <a:rPr lang="en-US" dirty="0" smtClean="0"/>
              <a:t>PowerPC</a:t>
            </a:r>
          </a:p>
          <a:p>
            <a:r>
              <a:rPr lang="en-US" dirty="0" smtClean="0"/>
              <a:t>Little endian</a:t>
            </a:r>
          </a:p>
          <a:p>
            <a:pPr lvl="1"/>
            <a:r>
              <a:rPr lang="en-US" dirty="0" smtClean="0"/>
              <a:t>LSB first, MSB last</a:t>
            </a:r>
          </a:p>
          <a:p>
            <a:pPr lvl="1"/>
            <a:r>
              <a:rPr lang="en-US" dirty="0" smtClean="0"/>
              <a:t>Intel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Store 32-bit number 0x0A0B0C0D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609" y="2055764"/>
            <a:ext cx="2680161" cy="2393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770" y="4448765"/>
            <a:ext cx="26670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47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alignment – inner 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19256" cy="1781745"/>
          </a:xfrm>
        </p:spPr>
        <p:txBody>
          <a:bodyPr/>
          <a:lstStyle/>
          <a:p>
            <a:r>
              <a:rPr lang="en-US" dirty="0"/>
              <a:t>Modern CPUs require data in memory aligned to their size</a:t>
            </a:r>
          </a:p>
          <a:p>
            <a:pPr lvl="1"/>
            <a:r>
              <a:rPr lang="en-US" dirty="0"/>
              <a:t>E.g. integer (4B) must have address aligned to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89408"/>
            <a:ext cx="2818656" cy="2663928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dem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 c;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double d;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779912" y="3471293"/>
            <a:ext cx="0" cy="27660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788024" y="3471293"/>
            <a:ext cx="0" cy="27660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779912" y="3609388"/>
            <a:ext cx="100811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79912" y="3969428"/>
            <a:ext cx="1008112" cy="100811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779912" y="4977540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97774" y="360009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88024" y="360009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03258" y="3964782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97774" y="4977540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A+9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88024" y="428881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8B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788024" y="511691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4B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097774" y="5625612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A+13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6646117" y="3471293"/>
            <a:ext cx="0" cy="3113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7654229" y="3471293"/>
            <a:ext cx="0" cy="3113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6646117" y="3622613"/>
            <a:ext cx="100811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646117" y="4748982"/>
            <a:ext cx="1008112" cy="100811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646117" y="5757094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63979" y="361332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654229" y="361332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969463" y="4744336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A+8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963979" y="5757094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A+16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54229" y="506837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8B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654229" y="589646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4B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963978" y="6400520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A+20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654229" y="418115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7B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054713" y="3328508"/>
            <a:ext cx="2448272" cy="29088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3078487" y="3328508"/>
            <a:ext cx="2448272" cy="29088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064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alignment – outer padding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629617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dem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14932" y="2365648"/>
            <a:ext cx="0" cy="42781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2917364" y="2365648"/>
            <a:ext cx="5680" cy="42781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914932" y="2516968"/>
            <a:ext cx="1008112" cy="22808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914932" y="3270969"/>
            <a:ext cx="1008112" cy="52646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914932" y="3794528"/>
            <a:ext cx="1008112" cy="3693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26871" y="244287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25516" y="244287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26871" y="3181216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27207" y="3800374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A+16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25516" y="334953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25516" y="379580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4B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227206" y="4100905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A+20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925516" y="281753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7B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914932" y="4163860"/>
            <a:ext cx="1004902" cy="22808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914932" y="4917860"/>
            <a:ext cx="1004902" cy="52646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1914932" y="5442697"/>
            <a:ext cx="1004902" cy="3693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25516" y="408976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25516" y="49964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8B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925516" y="544269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4B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25516" y="446442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7B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227206" y="4916810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A+28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227206" y="5442697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A+36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27206" y="581801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A+40</a:t>
            </a:r>
            <a:endParaRPr lang="en-US" dirty="0"/>
          </a:p>
        </p:txBody>
      </p:sp>
      <p:sp>
        <p:nvSpPr>
          <p:cNvPr id="34" name="Right Brace 33"/>
          <p:cNvSpPr/>
          <p:nvPr/>
        </p:nvSpPr>
        <p:spPr bwMode="auto">
          <a:xfrm>
            <a:off x="3392310" y="2516969"/>
            <a:ext cx="394830" cy="1646892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79912" y="315574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Right Brace 35"/>
          <p:cNvSpPr/>
          <p:nvPr/>
        </p:nvSpPr>
        <p:spPr bwMode="auto">
          <a:xfrm>
            <a:off x="3399538" y="4172982"/>
            <a:ext cx="394830" cy="1646892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87140" y="4811762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7568" y="491681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%8?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5878112" y="2365648"/>
            <a:ext cx="0" cy="42781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6880544" y="2365648"/>
            <a:ext cx="5680" cy="42781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/>
          <p:cNvSpPr/>
          <p:nvPr/>
        </p:nvSpPr>
        <p:spPr bwMode="auto">
          <a:xfrm>
            <a:off x="5878112" y="2516968"/>
            <a:ext cx="1008112" cy="22808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878112" y="3270969"/>
            <a:ext cx="1008112" cy="52646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878112" y="3794528"/>
            <a:ext cx="1008112" cy="3693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90051" y="244287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888696" y="244287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190051" y="3181216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A+8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190051" y="3800374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A+16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888696" y="334953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8B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888696" y="379580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4B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190051" y="441063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A+24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888696" y="281753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7B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 bwMode="auto">
          <a:xfrm>
            <a:off x="5878112" y="4473593"/>
            <a:ext cx="1004902" cy="22808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5878112" y="5227593"/>
            <a:ext cx="1004902" cy="52646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5878112" y="5752430"/>
            <a:ext cx="1004902" cy="3693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88696" y="439950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888696" y="530616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8B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6888696" y="575243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4B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888696" y="477415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7B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190051" y="5226543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A+32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190051" y="5752430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A+40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190051" y="6425823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A+48</a:t>
            </a:r>
            <a:endParaRPr lang="en-US" dirty="0"/>
          </a:p>
        </p:txBody>
      </p:sp>
      <p:sp>
        <p:nvSpPr>
          <p:cNvPr id="62" name="Right Brace 61"/>
          <p:cNvSpPr/>
          <p:nvPr/>
        </p:nvSpPr>
        <p:spPr bwMode="auto">
          <a:xfrm>
            <a:off x="7362718" y="2516968"/>
            <a:ext cx="387602" cy="1960425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43092" y="315574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Right Brace 63"/>
          <p:cNvSpPr/>
          <p:nvPr/>
        </p:nvSpPr>
        <p:spPr bwMode="auto">
          <a:xfrm>
            <a:off x="7362718" y="4482714"/>
            <a:ext cx="394830" cy="1947503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50320" y="527179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888696" y="411143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4B</a:t>
            </a:r>
            <a:endParaRPr lang="en-US" dirty="0"/>
          </a:p>
        </p:txBody>
      </p:sp>
      <p:cxnSp>
        <p:nvCxnSpPr>
          <p:cNvPr id="68" name="Straight Connector 67"/>
          <p:cNvCxnSpPr/>
          <p:nvPr/>
        </p:nvCxnSpPr>
        <p:spPr bwMode="auto">
          <a:xfrm flipV="1">
            <a:off x="5874037" y="6430218"/>
            <a:ext cx="1006507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6888696" y="609047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4B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1190822" y="3086293"/>
            <a:ext cx="2448272" cy="29088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1214596" y="3086293"/>
            <a:ext cx="2448272" cy="29088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2924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4" grpId="0" animBg="1"/>
      <p:bldP spid="65" grpId="0"/>
      <p:bldP spid="66" grpId="0"/>
      <p:bldP spid="74" grpId="0"/>
    </p:bldLst>
  </p:timing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3434</TotalTime>
  <Words>988</Words>
  <Application>Microsoft Office PowerPoint</Application>
  <PresentationFormat>On-screen Show (4:3)</PresentationFormat>
  <Paragraphs>328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Wingdings</vt:lpstr>
      <vt:lpstr>Courier New</vt:lpstr>
      <vt:lpstr>Cambria Math</vt:lpstr>
      <vt:lpstr>kuba</vt:lpstr>
      <vt:lpstr>Computer Systems</vt:lpstr>
      <vt:lpstr>Memory</vt:lpstr>
      <vt:lpstr>Memory – address space</vt:lpstr>
      <vt:lpstr>Memory – physical view</vt:lpstr>
      <vt:lpstr>Data representation – integer numbers</vt:lpstr>
      <vt:lpstr>Data representation – floating point numbers</vt:lpstr>
      <vt:lpstr>Data representation - endianess</vt:lpstr>
      <vt:lpstr>Data alignment – inner padding</vt:lpstr>
      <vt:lpstr>Data alignment – outer padding</vt:lpstr>
      <vt:lpstr>Memory allocation</vt:lpstr>
      <vt:lpstr>Fragmentation</vt:lpstr>
      <vt:lpstr>Dynamic memory allocation</vt:lpstr>
      <vt:lpstr>Allocation algorithms</vt:lpstr>
      <vt:lpstr>Buddy memory allocation</vt:lpstr>
      <vt:lpstr>Buddy memory allocation</vt:lpstr>
      <vt:lpstr>Computer memory hierarchy</vt:lpstr>
      <vt:lpstr>Cache</vt:lpstr>
      <vt:lpstr>Cache terminology</vt:lpstr>
      <vt:lpstr>Associative memory</vt:lpstr>
      <vt:lpstr>NUMA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198</cp:revision>
  <dcterms:created xsi:type="dcterms:W3CDTF">2005-09-28T09:53:52Z</dcterms:created>
  <dcterms:modified xsi:type="dcterms:W3CDTF">2020-03-30T14:43:42Z</dcterms:modified>
</cp:coreProperties>
</file>