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2"/>
  </p:notesMasterIdLst>
  <p:sldIdLst>
    <p:sldId id="256" r:id="rId2"/>
    <p:sldId id="271" r:id="rId3"/>
    <p:sldId id="270" r:id="rId4"/>
    <p:sldId id="258" r:id="rId5"/>
    <p:sldId id="259" r:id="rId6"/>
    <p:sldId id="260" r:id="rId7"/>
    <p:sldId id="261" r:id="rId8"/>
    <p:sldId id="263" r:id="rId9"/>
    <p:sldId id="262" r:id="rId10"/>
    <p:sldId id="266" r:id="rId11"/>
    <p:sldId id="265" r:id="rId12"/>
    <p:sldId id="272" r:id="rId13"/>
    <p:sldId id="273" r:id="rId14"/>
    <p:sldId id="267" r:id="rId15"/>
    <p:sldId id="278" r:id="rId16"/>
    <p:sldId id="274" r:id="rId17"/>
    <p:sldId id="275" r:id="rId18"/>
    <p:sldId id="277" r:id="rId19"/>
    <p:sldId id="276" r:id="rId20"/>
    <p:sldId id="27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C/C++ language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Arithmetic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</a:p>
          <a:p>
            <a:pPr lvl="1"/>
            <a:r>
              <a:rPr lang="en-US" dirty="0">
                <a:ea typeface="+mn-ea"/>
                <a:cs typeface="+mn-cs"/>
              </a:rPr>
              <a:t>No</a:t>
            </a:r>
            <a:r>
              <a:rPr lang="en-US" sz="2800" dirty="0">
                <a:ea typeface="+mn-ea"/>
                <a:cs typeface="+mn-cs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</a:p>
          <a:p>
            <a:r>
              <a:rPr lang="en-US" dirty="0" smtClean="0"/>
              <a:t>Comparison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</a:p>
          <a:p>
            <a:r>
              <a:rPr lang="en-US" dirty="0" smtClean="0"/>
              <a:t>Bitwise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r>
              <a:rPr lang="en-US" dirty="0" smtClean="0"/>
              <a:t>Logical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  <a:p>
            <a:pPr marL="344487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r>
              <a:rPr lang="en-US" dirty="0"/>
              <a:t>Assignment</a:t>
            </a:r>
          </a:p>
          <a:p>
            <a:pPr marL="344487" lvl="1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|=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^=</a:t>
            </a:r>
          </a:p>
          <a:p>
            <a:r>
              <a:rPr lang="en-US" dirty="0"/>
              <a:t>Variable/type size</a:t>
            </a:r>
          </a:p>
          <a:p>
            <a:pPr marL="344487" lvl="1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Ternary expr</a:t>
            </a:r>
            <a:endParaRPr lang="en-US" dirty="0"/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e1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0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named value stored in a memory</a:t>
            </a:r>
          </a:p>
          <a:p>
            <a:r>
              <a:rPr lang="en-US" dirty="0" smtClean="0"/>
              <a:t>Must be declared before initialization and using</a:t>
            </a:r>
          </a:p>
          <a:p>
            <a:r>
              <a:rPr lang="en-US" dirty="0" smtClean="0"/>
              <a:t>Variable scope</a:t>
            </a:r>
          </a:p>
          <a:p>
            <a:r>
              <a:rPr lang="en-US" dirty="0" smtClean="0"/>
              <a:t>Storage class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j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42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3151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5819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Collection of elements each identified by at least one index</a:t>
            </a:r>
          </a:p>
          <a:p>
            <a:r>
              <a:rPr lang="en-US" dirty="0" smtClean="0"/>
              <a:t>Contiguous area of memory</a:t>
            </a:r>
          </a:p>
          <a:p>
            <a:r>
              <a:rPr lang="en-US" dirty="0" smtClean="0"/>
              <a:t>Constant size</a:t>
            </a:r>
          </a:p>
          <a:p>
            <a:r>
              <a:rPr lang="en-US" dirty="0" smtClean="0"/>
              <a:t>Correct alignment</a:t>
            </a:r>
          </a:p>
          <a:p>
            <a:r>
              <a:rPr lang="en-US" dirty="0" smtClean="0"/>
              <a:t>Row-major order</a:t>
            </a:r>
          </a:p>
          <a:p>
            <a:r>
              <a:rPr lang="en-US" dirty="0" smtClean="0"/>
              <a:t>Zero based index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= {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 { {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{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4, 5, 6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};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490349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8482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141402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29535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790842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8975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37673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5806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1, 0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079811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67944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1, 1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727883" y="5814556"/>
            <a:ext cx="64807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16016" y="5445224"/>
            <a:ext cx="65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4604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Collection of fields (members)</a:t>
            </a:r>
          </a:p>
          <a:p>
            <a:r>
              <a:rPr lang="en-US" dirty="0" smtClean="0"/>
              <a:t>Inner alignment (padding)</a:t>
            </a:r>
          </a:p>
          <a:p>
            <a:r>
              <a:rPr lang="en-US" dirty="0" smtClean="0"/>
              <a:t>Outer alignment (padding)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point2d { </a:t>
            </a:r>
            <a:r>
              <a:rPr lang="en-US" dirty="0" err="1" smtClean="0"/>
              <a:t>int</a:t>
            </a:r>
            <a:r>
              <a:rPr lang="en-US" dirty="0" smtClean="0"/>
              <a:t> x, y;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data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char c;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double d;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004048" y="4221088"/>
            <a:ext cx="432048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36096" y="4221088"/>
            <a:ext cx="2232248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1142" y="42838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004048" y="4653136"/>
            <a:ext cx="2664296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1142" y="47158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004048" y="5085184"/>
            <a:ext cx="136815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372200" y="5085184"/>
            <a:ext cx="129614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27022" y="51479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4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Remnants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Constants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 13</a:t>
            </a:r>
          </a:p>
          <a:p>
            <a:pPr marL="344487" lvl="1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13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/>
              <a:t>Enumerated type</a:t>
            </a:r>
          </a:p>
          <a:p>
            <a:pPr marL="344487" lvl="1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RED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BLUE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GREEN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dirty="0" smtClean="0"/>
              <a:t>Automatic type</a:t>
            </a:r>
          </a:p>
          <a:p>
            <a:pPr lvl="1"/>
            <a:r>
              <a:rPr lang="en-US" dirty="0" smtClean="0"/>
              <a:t>Type inferred from an initialization expression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/>
              <a:t>Importing a module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system.h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06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function main</a:t>
            </a:r>
          </a:p>
          <a:p>
            <a:pPr lvl="1"/>
            <a:r>
              <a:rPr lang="en-US" dirty="0" smtClean="0"/>
              <a:t>Return value is an exit code</a:t>
            </a:r>
          </a:p>
          <a:p>
            <a:pPr lvl="1"/>
            <a:r>
              <a:rPr lang="en-US" dirty="0" smtClean="0"/>
              <a:t>Without return 0 exit code assumed</a:t>
            </a:r>
          </a:p>
          <a:p>
            <a:r>
              <a:rPr lang="en-US" dirty="0" smtClean="0"/>
              <a:t>Basic version</a:t>
            </a:r>
          </a:p>
          <a:p>
            <a:pPr marL="344487" lvl="1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 }</a:t>
            </a:r>
          </a:p>
          <a:p>
            <a:r>
              <a:rPr lang="en-US" dirty="0" smtClean="0"/>
              <a:t>Advanced version</a:t>
            </a:r>
          </a:p>
          <a:p>
            <a:pPr marL="344487" lvl="1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**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}</a:t>
            </a:r>
          </a:p>
        </p:txBody>
      </p:sp>
    </p:spTree>
    <p:extLst>
      <p:ext uri="{BB962C8B-B14F-4D97-AF65-F5344CB8AC3E}">
        <p14:creationId xmlns:p14="http://schemas.microsoft.com/office/powerpoint/2010/main" val="13022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4379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Each variable somewhere in memory</a:t>
            </a:r>
          </a:p>
          <a:p>
            <a:r>
              <a:rPr lang="en-US" dirty="0" smtClean="0"/>
              <a:t>Address</a:t>
            </a:r>
          </a:p>
          <a:p>
            <a:r>
              <a:rPr lang="en-US" dirty="0" smtClean="0"/>
              <a:t>A variable holding an address = pointer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&amp;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508104" y="3573016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236296" y="3573016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5508104" y="3933056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80312" y="39641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66462" y="394917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5201354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1234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80312" y="523245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pv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66462" y="521747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6666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4" idx="3"/>
            <a:endCxn id="11" idx="3"/>
          </p:cNvCxnSpPr>
          <p:nvPr/>
        </p:nvCxnSpPr>
        <p:spPr bwMode="auto">
          <a:xfrm flipV="1">
            <a:off x="7236296" y="4149080"/>
            <a:ext cx="12700" cy="126829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870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Functions, parameter passing – C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719263"/>
            <a:ext cx="8229600" cy="43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Parameters in C always passed by value</a:t>
            </a:r>
          </a:p>
          <a:p>
            <a:r>
              <a:rPr lang="en-US" kern="0" dirty="0" smtClean="0"/>
              <a:t>Output parameters use pointer</a:t>
            </a:r>
          </a:p>
          <a:p>
            <a:endParaRPr lang="en-US" kern="0" dirty="0" smtClean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pvec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point2d in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point2d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out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out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882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293913"/>
          </a:xfrm>
        </p:spPr>
        <p:txBody>
          <a:bodyPr/>
          <a:lstStyle/>
          <a:p>
            <a:r>
              <a:rPr lang="en-US" dirty="0" smtClean="0"/>
              <a:t>Fixed pointer</a:t>
            </a:r>
          </a:p>
          <a:p>
            <a:pPr lvl="1"/>
            <a:r>
              <a:rPr lang="en-US" dirty="0" smtClean="0"/>
              <a:t>Address not </a:t>
            </a:r>
            <a:r>
              <a:rPr lang="en-US" dirty="0" err="1" smtClean="0"/>
              <a:t>reassignable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8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508104" y="3573016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7236296" y="3573016"/>
            <a:ext cx="0" cy="25922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5508104" y="3933056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80312" y="396416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66462" y="394917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508104" y="5201354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1234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0312" y="523245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v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66462" y="5217473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6666</a:t>
            </a:r>
            <a:endParaRPr lang="en-US" dirty="0"/>
          </a:p>
        </p:txBody>
      </p:sp>
      <p:cxnSp>
        <p:nvCxnSpPr>
          <p:cNvPr id="12" name="Straight Arrow Connector 18"/>
          <p:cNvCxnSpPr>
            <a:stCxn id="9" idx="3"/>
            <a:endCxn id="6" idx="3"/>
          </p:cNvCxnSpPr>
          <p:nvPr/>
        </p:nvCxnSpPr>
        <p:spPr bwMode="auto">
          <a:xfrm flipV="1">
            <a:off x="7236296" y="4149080"/>
            <a:ext cx="12700" cy="1268298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815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Functions, </a:t>
            </a:r>
            <a:r>
              <a:rPr lang="en-US" smtClean="0"/>
              <a:t>parameter passing – C++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719263"/>
            <a:ext cx="8229600" cy="43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Parameters in C++ passed by value or by reference</a:t>
            </a:r>
          </a:p>
          <a:p>
            <a:r>
              <a:rPr lang="en-US" kern="0" dirty="0" smtClean="0"/>
              <a:t>Output parameters by reference</a:t>
            </a:r>
          </a:p>
          <a:p>
            <a:endParaRPr lang="en-US" kern="0" dirty="0" smtClean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pvec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point2d in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point2d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27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Procedural programming language</a:t>
            </a:r>
          </a:p>
          <a:p>
            <a:r>
              <a:rPr lang="en-US" dirty="0" smtClean="0"/>
              <a:t>Structured, imperative programming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Static type system</a:t>
            </a:r>
          </a:p>
          <a:p>
            <a:r>
              <a:rPr lang="en-US" dirty="0" smtClean="0"/>
              <a:t>C/C++ </a:t>
            </a:r>
            <a:r>
              <a:rPr lang="en-US" dirty="0" smtClean="0"/>
              <a:t>constructs map efficiently to machine instructions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HPC</a:t>
            </a:r>
          </a:p>
          <a:p>
            <a:pPr lvl="1"/>
            <a:r>
              <a:rPr lang="en-US" dirty="0" smtClean="0"/>
              <a:t>Embedded systems</a:t>
            </a:r>
          </a:p>
          <a:p>
            <a:r>
              <a:rPr lang="en-US" dirty="0" smtClean="0"/>
              <a:t>Case sensitive, ignore all whitespaces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2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C++ classes </a:t>
            </a:r>
            <a:r>
              <a:rPr lang="en-US" dirty="0" smtClean="0"/>
              <a:t>–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Simple uses of C++ classes</a:t>
            </a:r>
          </a:p>
          <a:p>
            <a:pPr lvl="1"/>
            <a:r>
              <a:rPr lang="en-US" dirty="0" smtClean="0"/>
              <a:t>Encapsulation</a:t>
            </a:r>
          </a:p>
          <a:p>
            <a:pPr lvl="1"/>
            <a:r>
              <a:rPr lang="en-US" dirty="0" smtClean="0"/>
              <a:t>Data holding a state</a:t>
            </a:r>
          </a:p>
          <a:p>
            <a:pPr lvl="1"/>
            <a:r>
              <a:rPr lang="en-US" dirty="0" smtClean="0"/>
              <a:t>Functions manipulating with data/state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 {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C() : sum(0) { }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a) { sum += a; }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get_sum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sum; }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6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5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1755775" y="2145356"/>
            <a:ext cx="1231900" cy="501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B</a:t>
            </a:r>
          </a:p>
          <a:p>
            <a:pPr algn="ctr">
              <a:defRPr/>
            </a:pPr>
            <a:r>
              <a:rPr lang="cs-CZ" sz="1200" dirty="0"/>
              <a:t>(Bell Labs. 1969)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188913" y="2155219"/>
            <a:ext cx="1306512" cy="501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BCPL</a:t>
            </a:r>
          </a:p>
          <a:p>
            <a:pPr algn="ctr">
              <a:defRPr/>
            </a:pPr>
            <a:r>
              <a:rPr lang="cs-CZ" sz="1200" dirty="0"/>
              <a:t>(Cambridge 1966)</a:t>
            </a:r>
            <a:endParaRPr lang="en-US" sz="1200" dirty="0"/>
          </a:p>
        </p:txBody>
      </p:sp>
      <p:cxnSp>
        <p:nvCxnSpPr>
          <p:cNvPr id="6" name="Straight Arrow Connector 5"/>
          <p:cNvCxnSpPr>
            <a:stCxn id="5" idx="3"/>
            <a:endCxn id="4" idx="1"/>
          </p:cNvCxnSpPr>
          <p:nvPr/>
        </p:nvCxnSpPr>
        <p:spPr bwMode="auto">
          <a:xfrm flipV="1">
            <a:off x="1495425" y="2396181"/>
            <a:ext cx="260350" cy="9863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7" name="Straight Arrow Connector 6"/>
          <p:cNvCxnSpPr>
            <a:stCxn id="4" idx="3"/>
            <a:endCxn id="19" idx="1"/>
          </p:cNvCxnSpPr>
          <p:nvPr/>
        </p:nvCxnSpPr>
        <p:spPr bwMode="auto">
          <a:xfrm>
            <a:off x="2987675" y="2396181"/>
            <a:ext cx="257429" cy="24148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8" name="TextBox 7"/>
          <p:cNvSpPr txBox="1"/>
          <p:nvPr/>
        </p:nvSpPr>
        <p:spPr bwMode="auto">
          <a:xfrm>
            <a:off x="6338367" y="2263780"/>
            <a:ext cx="1696521" cy="5343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C with classes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 err="1"/>
              <a:t>Stroustrup</a:t>
            </a:r>
            <a:r>
              <a:rPr lang="cs-CZ" sz="1200" dirty="0"/>
              <a:t> </a:t>
            </a:r>
            <a:r>
              <a:rPr lang="en-US" sz="1200" dirty="0"/>
              <a:t>1979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5364088" y="3030597"/>
            <a:ext cx="3659700" cy="534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The C++ programming language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 err="1"/>
              <a:t>Stroustrup</a:t>
            </a:r>
            <a:r>
              <a:rPr lang="cs-CZ" sz="1200" dirty="0"/>
              <a:t> </a:t>
            </a:r>
            <a:r>
              <a:rPr lang="en-US" sz="1200" dirty="0"/>
              <a:t>1985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6383130" y="3825118"/>
            <a:ext cx="1592376" cy="503511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C++98</a:t>
            </a:r>
            <a:endParaRPr lang="cs-CZ" altLang="en-US" b="1"/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ISO/IEC 14882 1998</a:t>
            </a:r>
            <a:r>
              <a:rPr lang="cs-CZ" altLang="en-US" sz="1200"/>
              <a:t>)</a:t>
            </a:r>
            <a:endParaRPr lang="en-US" altLang="en-US" sz="1200"/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6388836" y="4617600"/>
            <a:ext cx="1592376" cy="503511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C++03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ISO/IEC 14882 2003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6388836" y="5373099"/>
            <a:ext cx="1592376" cy="503511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C++TR1</a:t>
            </a:r>
            <a:endParaRPr lang="cs-CZ" altLang="en-US" b="1"/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ISO/IEC 19768 2007</a:t>
            </a:r>
            <a:r>
              <a:rPr lang="cs-CZ" altLang="en-US" sz="1200"/>
              <a:t>)</a:t>
            </a:r>
            <a:endParaRPr lang="en-US" altLang="en-US" sz="1200"/>
          </a:p>
        </p:txBody>
      </p: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6394543" y="6129064"/>
            <a:ext cx="1580963" cy="503511"/>
          </a:xfrm>
          <a:prstGeom prst="rect">
            <a:avLst/>
          </a:prstGeom>
          <a:solidFill>
            <a:schemeClr val="accent2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C++11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ISO/IEC 14882 2011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cxnSp>
        <p:nvCxnSpPr>
          <p:cNvPr id="14" name="Straight Arrow Connector 46"/>
          <p:cNvCxnSpPr>
            <a:cxnSpLocks noChangeShapeType="1"/>
            <a:stCxn id="8" idx="2"/>
            <a:endCxn id="9" idx="0"/>
          </p:cNvCxnSpPr>
          <p:nvPr/>
        </p:nvCxnSpPr>
        <p:spPr bwMode="auto">
          <a:xfrm>
            <a:off x="7186628" y="2798148"/>
            <a:ext cx="7310" cy="232449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cxnSp>
        <p:nvCxnSpPr>
          <p:cNvPr id="15" name="Straight Arrow Connector 49"/>
          <p:cNvCxnSpPr>
            <a:cxnSpLocks noChangeShapeType="1"/>
            <a:stCxn id="9" idx="2"/>
            <a:endCxn id="10" idx="0"/>
          </p:cNvCxnSpPr>
          <p:nvPr/>
        </p:nvCxnSpPr>
        <p:spPr bwMode="auto">
          <a:xfrm flipH="1">
            <a:off x="7179318" y="3564965"/>
            <a:ext cx="14620" cy="260153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6" name="Straight Arrow Connector 52"/>
          <p:cNvCxnSpPr>
            <a:cxnSpLocks noChangeShapeType="1"/>
            <a:stCxn id="10" idx="2"/>
            <a:endCxn id="11" idx="0"/>
          </p:cNvCxnSpPr>
          <p:nvPr/>
        </p:nvCxnSpPr>
        <p:spPr bwMode="auto">
          <a:xfrm>
            <a:off x="7179318" y="4328629"/>
            <a:ext cx="5706" cy="288972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7" name="Straight Arrow Connector 55"/>
          <p:cNvCxnSpPr>
            <a:cxnSpLocks noChangeShapeType="1"/>
            <a:endCxn id="12" idx="0"/>
          </p:cNvCxnSpPr>
          <p:nvPr/>
        </p:nvCxnSpPr>
        <p:spPr bwMode="auto">
          <a:xfrm>
            <a:off x="7185024" y="5121111"/>
            <a:ext cx="0" cy="251988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18" name="Straight Arrow Connector 57"/>
          <p:cNvCxnSpPr>
            <a:cxnSpLocks noChangeShapeType="1"/>
            <a:stCxn id="12" idx="2"/>
          </p:cNvCxnSpPr>
          <p:nvPr/>
        </p:nvCxnSpPr>
        <p:spPr bwMode="auto">
          <a:xfrm>
            <a:off x="7185024" y="5876610"/>
            <a:ext cx="1" cy="25245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sp>
        <p:nvSpPr>
          <p:cNvPr id="19" name="TextBox 18"/>
          <p:cNvSpPr txBox="1"/>
          <p:nvPr/>
        </p:nvSpPr>
        <p:spPr bwMode="auto">
          <a:xfrm>
            <a:off x="3245104" y="2168710"/>
            <a:ext cx="1230312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</a:p>
          <a:p>
            <a:pPr algn="ctr">
              <a:defRPr/>
            </a:pPr>
            <a:r>
              <a:rPr lang="cs-CZ" sz="1200" dirty="0"/>
              <a:t>(Bell Labs. 1971)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 bwMode="auto">
          <a:xfrm>
            <a:off x="2946654" y="2987277"/>
            <a:ext cx="1827212" cy="5032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K</a:t>
            </a:r>
            <a:r>
              <a:rPr lang="en-US" b="1" dirty="0"/>
              <a:t>&amp;R </a:t>
            </a:r>
            <a:r>
              <a:rPr lang="cs-CZ" b="1" dirty="0"/>
              <a:t>C</a:t>
            </a:r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Kernigan &amp; Ritchie</a:t>
            </a:r>
            <a:r>
              <a:rPr lang="cs-CZ" sz="1200" dirty="0"/>
              <a:t> 197</a:t>
            </a:r>
            <a:r>
              <a:rPr lang="en-US" sz="1200" dirty="0"/>
              <a:t>8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21" name="Straight Arrow Connector 26"/>
          <p:cNvCxnSpPr>
            <a:cxnSpLocks noChangeShapeType="1"/>
            <a:stCxn id="19" idx="2"/>
            <a:endCxn id="20" idx="0"/>
          </p:cNvCxnSpPr>
          <p:nvPr/>
        </p:nvCxnSpPr>
        <p:spPr bwMode="auto">
          <a:xfrm>
            <a:off x="3860260" y="2671948"/>
            <a:ext cx="0" cy="315329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22" name="Straight Arrow Connector 62"/>
          <p:cNvCxnSpPr>
            <a:cxnSpLocks noChangeShapeType="1"/>
            <a:stCxn id="20" idx="3"/>
            <a:endCxn id="8" idx="1"/>
          </p:cNvCxnSpPr>
          <p:nvPr/>
        </p:nvCxnSpPr>
        <p:spPr bwMode="auto">
          <a:xfrm flipV="1">
            <a:off x="4773866" y="2530964"/>
            <a:ext cx="1564501" cy="707932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sp>
        <p:nvSpPr>
          <p:cNvPr id="23" name="TextBox 22"/>
          <p:cNvSpPr txBox="1"/>
          <p:nvPr/>
        </p:nvSpPr>
        <p:spPr>
          <a:xfrm>
            <a:off x="8300014" y="6115110"/>
            <a:ext cx="688256" cy="50359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C++14</a:t>
            </a:r>
            <a:endParaRPr lang="cs-CZ" dirty="0"/>
          </a:p>
          <a:p>
            <a:r>
              <a:rPr lang="cs-CZ" sz="1100" dirty="0"/>
              <a:t>(</a:t>
            </a:r>
            <a:r>
              <a:rPr lang="en-US" sz="1100" dirty="0"/>
              <a:t>2014</a:t>
            </a:r>
            <a:r>
              <a:rPr lang="cs-CZ" sz="1100" dirty="0"/>
              <a:t>)</a:t>
            </a:r>
            <a:endParaRPr lang="en-US" sz="1100" dirty="0"/>
          </a:p>
        </p:txBody>
      </p:sp>
      <p:cxnSp>
        <p:nvCxnSpPr>
          <p:cNvPr id="24" name="Straight Arrow Connector 102"/>
          <p:cNvCxnSpPr>
            <a:cxnSpLocks noChangeShapeType="1"/>
            <a:stCxn id="13" idx="3"/>
            <a:endCxn id="23" idx="1"/>
          </p:cNvCxnSpPr>
          <p:nvPr/>
        </p:nvCxnSpPr>
        <p:spPr bwMode="auto">
          <a:xfrm flipV="1">
            <a:off x="7975506" y="6366905"/>
            <a:ext cx="324508" cy="13915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25" name="TextBox 24"/>
          <p:cNvSpPr txBox="1"/>
          <p:nvPr/>
        </p:nvSpPr>
        <p:spPr bwMode="auto">
          <a:xfrm>
            <a:off x="913708" y="3168381"/>
            <a:ext cx="1352550" cy="503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Objective-C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Cox &amp; Love 1981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 bwMode="auto">
          <a:xfrm>
            <a:off x="520699" y="4024985"/>
            <a:ext cx="2144713" cy="442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b="1" dirty="0"/>
              <a:t>Object-Oriented Programing</a:t>
            </a:r>
            <a:endParaRPr lang="cs-CZ" sz="1200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Cox</a:t>
            </a:r>
            <a:r>
              <a:rPr lang="cs-CZ" sz="1200" dirty="0"/>
              <a:t> </a:t>
            </a:r>
            <a:r>
              <a:rPr lang="en-US" sz="1200" dirty="0"/>
              <a:t>1986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703198" y="4817832"/>
            <a:ext cx="1793565" cy="53436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</a:t>
            </a:r>
            <a:r>
              <a:rPr lang="cs-CZ" b="1" dirty="0"/>
              <a:t>C</a:t>
            </a:r>
            <a:r>
              <a:rPr lang="en-US" b="1" dirty="0"/>
              <a:t> 2.0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Apple</a:t>
            </a:r>
            <a:r>
              <a:rPr lang="cs-CZ" sz="1200" dirty="0"/>
              <a:t> </a:t>
            </a:r>
            <a:r>
              <a:rPr lang="en-US" sz="1200" dirty="0"/>
              <a:t>2006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727665" y="5832537"/>
            <a:ext cx="1737705" cy="534368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002060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defRPr/>
            </a:pPr>
            <a:r>
              <a:rPr lang="en-US" b="1" dirty="0"/>
              <a:t>Objective-C++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Apple 2010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29" name="Straight Arrow Connector 35"/>
          <p:cNvCxnSpPr>
            <a:cxnSpLocks noChangeShapeType="1"/>
            <a:stCxn id="25" idx="2"/>
            <a:endCxn id="26" idx="0"/>
          </p:cNvCxnSpPr>
          <p:nvPr/>
        </p:nvCxnSpPr>
        <p:spPr bwMode="auto">
          <a:xfrm>
            <a:off x="1589983" y="3671619"/>
            <a:ext cx="3073" cy="353366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30" name="Straight Arrow Connector 40"/>
          <p:cNvCxnSpPr>
            <a:cxnSpLocks noChangeShapeType="1"/>
            <a:stCxn id="26" idx="2"/>
            <a:endCxn id="27" idx="0"/>
          </p:cNvCxnSpPr>
          <p:nvPr/>
        </p:nvCxnSpPr>
        <p:spPr bwMode="auto">
          <a:xfrm>
            <a:off x="1593056" y="4467898"/>
            <a:ext cx="6925" cy="349934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cxnSp>
        <p:nvCxnSpPr>
          <p:cNvPr id="31" name="Straight Arrow Connector 43"/>
          <p:cNvCxnSpPr>
            <a:cxnSpLocks noChangeShapeType="1"/>
            <a:stCxn id="27" idx="2"/>
            <a:endCxn id="28" idx="0"/>
          </p:cNvCxnSpPr>
          <p:nvPr/>
        </p:nvCxnSpPr>
        <p:spPr bwMode="auto">
          <a:xfrm flipH="1">
            <a:off x="1596518" y="5352200"/>
            <a:ext cx="3463" cy="480337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32" name="Straight Arrow Connector 60"/>
          <p:cNvCxnSpPr>
            <a:cxnSpLocks noChangeShapeType="1"/>
            <a:stCxn id="20" idx="1"/>
            <a:endCxn id="25" idx="3"/>
          </p:cNvCxnSpPr>
          <p:nvPr/>
        </p:nvCxnSpPr>
        <p:spPr bwMode="auto">
          <a:xfrm flipH="1">
            <a:off x="2266258" y="3238896"/>
            <a:ext cx="680396" cy="181104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33" name="Straight Arrow Connector 149"/>
          <p:cNvCxnSpPr>
            <a:cxnSpLocks noChangeShapeType="1"/>
            <a:stCxn id="12" idx="1"/>
            <a:endCxn id="28" idx="3"/>
          </p:cNvCxnSpPr>
          <p:nvPr/>
        </p:nvCxnSpPr>
        <p:spPr bwMode="auto">
          <a:xfrm flipH="1">
            <a:off x="2465370" y="5624855"/>
            <a:ext cx="3923466" cy="474866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34" name="Straight Arrow Connector 152"/>
          <p:cNvCxnSpPr>
            <a:cxnSpLocks noChangeShapeType="1"/>
            <a:stCxn id="37" idx="1"/>
            <a:endCxn id="27" idx="3"/>
          </p:cNvCxnSpPr>
          <p:nvPr/>
        </p:nvCxnSpPr>
        <p:spPr bwMode="auto">
          <a:xfrm flipH="1">
            <a:off x="2496763" y="4851155"/>
            <a:ext cx="609974" cy="233861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35" name="TextBox 7"/>
          <p:cNvSpPr txBox="1">
            <a:spLocks noChangeArrowheads="1"/>
          </p:cNvSpPr>
          <p:nvPr/>
        </p:nvSpPr>
        <p:spPr bwMode="auto">
          <a:xfrm>
            <a:off x="3168534" y="3837761"/>
            <a:ext cx="1383453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ANSI </a:t>
            </a:r>
            <a:r>
              <a:rPr lang="cs-CZ" altLang="en-US" b="1"/>
              <a:t>C</a:t>
            </a:r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ANSI X3J11</a:t>
            </a:r>
            <a:r>
              <a:rPr lang="cs-CZ" altLang="en-US" sz="1200"/>
              <a:t> </a:t>
            </a:r>
            <a:r>
              <a:rPr lang="en-US" altLang="en-US" sz="1200"/>
              <a:t>1989</a:t>
            </a:r>
            <a:r>
              <a:rPr lang="cs-CZ" altLang="en-US" sz="1200"/>
              <a:t>)</a:t>
            </a:r>
            <a:endParaRPr lang="en-US" altLang="en-US" sz="1200"/>
          </a:p>
        </p:txBody>
      </p:sp>
      <p:sp>
        <p:nvSpPr>
          <p:cNvPr id="36" name="TextBox 8"/>
          <p:cNvSpPr txBox="1">
            <a:spLocks noChangeArrowheads="1"/>
          </p:cNvSpPr>
          <p:nvPr/>
        </p:nvSpPr>
        <p:spPr bwMode="auto">
          <a:xfrm>
            <a:off x="3118147" y="6147950"/>
            <a:ext cx="1495638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C11</a:t>
            </a:r>
            <a:endParaRPr lang="cs-CZ" altLang="en-US" b="1" dirty="0"/>
          </a:p>
          <a:p>
            <a:pPr algn="ctr" eaLnBrk="1" hangingPunct="1"/>
            <a:r>
              <a:rPr lang="cs-CZ" altLang="en-US" sz="1200" dirty="0"/>
              <a:t>(</a:t>
            </a:r>
            <a:r>
              <a:rPr lang="en-US" altLang="en-US" sz="1200" dirty="0"/>
              <a:t>ISO/IEC 9899 2011</a:t>
            </a:r>
            <a:r>
              <a:rPr lang="cs-CZ" altLang="en-US" sz="1200" dirty="0"/>
              <a:t>)</a:t>
            </a:r>
            <a:endParaRPr lang="en-US" altLang="en-US" sz="1200" dirty="0"/>
          </a:p>
        </p:txBody>
      </p:sp>
      <p:sp>
        <p:nvSpPr>
          <p:cNvPr id="37" name="TextBox 9"/>
          <p:cNvSpPr txBox="1">
            <a:spLocks noChangeArrowheads="1"/>
          </p:cNvSpPr>
          <p:nvPr/>
        </p:nvSpPr>
        <p:spPr bwMode="auto">
          <a:xfrm>
            <a:off x="3106737" y="4599317"/>
            <a:ext cx="1507048" cy="5036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/>
              <a:t>C99</a:t>
            </a:r>
            <a:endParaRPr lang="cs-CZ" altLang="en-US" b="1"/>
          </a:p>
          <a:p>
            <a:pPr algn="ctr" eaLnBrk="1" hangingPunct="1"/>
            <a:r>
              <a:rPr lang="cs-CZ" altLang="en-US" sz="1200"/>
              <a:t>(</a:t>
            </a:r>
            <a:r>
              <a:rPr lang="en-US" altLang="en-US" sz="1200"/>
              <a:t>ISO/IEC 9899 1999</a:t>
            </a:r>
            <a:r>
              <a:rPr lang="cs-CZ" altLang="en-US" sz="1200"/>
              <a:t>)</a:t>
            </a:r>
            <a:endParaRPr lang="en-US" altLang="en-US" sz="1200"/>
          </a:p>
        </p:txBody>
      </p:sp>
      <p:cxnSp>
        <p:nvCxnSpPr>
          <p:cNvPr id="38" name="Straight Arrow Connector 29"/>
          <p:cNvCxnSpPr>
            <a:cxnSpLocks noChangeShapeType="1"/>
            <a:stCxn id="20" idx="2"/>
            <a:endCxn id="35" idx="0"/>
          </p:cNvCxnSpPr>
          <p:nvPr/>
        </p:nvCxnSpPr>
        <p:spPr bwMode="auto">
          <a:xfrm>
            <a:off x="3860260" y="3490514"/>
            <a:ext cx="1" cy="34724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cxnSp>
        <p:nvCxnSpPr>
          <p:cNvPr id="39" name="Straight Arrow Connector 31"/>
          <p:cNvCxnSpPr>
            <a:cxnSpLocks noChangeShapeType="1"/>
            <a:stCxn id="35" idx="2"/>
            <a:endCxn id="37" idx="0"/>
          </p:cNvCxnSpPr>
          <p:nvPr/>
        </p:nvCxnSpPr>
        <p:spPr bwMode="auto">
          <a:xfrm>
            <a:off x="3860261" y="4341436"/>
            <a:ext cx="0" cy="257881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cxnSp>
        <p:nvCxnSpPr>
          <p:cNvPr id="40" name="Straight Arrow Connector 34"/>
          <p:cNvCxnSpPr>
            <a:cxnSpLocks noChangeShapeType="1"/>
            <a:stCxn id="37" idx="2"/>
            <a:endCxn id="36" idx="0"/>
          </p:cNvCxnSpPr>
          <p:nvPr/>
        </p:nvCxnSpPr>
        <p:spPr bwMode="auto">
          <a:xfrm>
            <a:off x="3860261" y="5102992"/>
            <a:ext cx="5705" cy="1044958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41" name="Straight Arrow Connector 158"/>
          <p:cNvCxnSpPr>
            <a:cxnSpLocks noChangeShapeType="1"/>
            <a:stCxn id="35" idx="3"/>
            <a:endCxn id="10" idx="1"/>
          </p:cNvCxnSpPr>
          <p:nvPr/>
        </p:nvCxnSpPr>
        <p:spPr bwMode="auto">
          <a:xfrm flipV="1">
            <a:off x="4551987" y="4076874"/>
            <a:ext cx="1831143" cy="12725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4898348" y="1605815"/>
            <a:ext cx="314325" cy="6350"/>
          </a:xfrm>
          <a:prstGeom prst="straightConnector1">
            <a:avLst/>
          </a:prstGeom>
          <a:noFill/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43" name="Straight Arrow Connector 156"/>
          <p:cNvCxnSpPr>
            <a:cxnSpLocks noChangeShapeType="1"/>
          </p:cNvCxnSpPr>
          <p:nvPr/>
        </p:nvCxnSpPr>
        <p:spPr bwMode="auto">
          <a:xfrm>
            <a:off x="4906229" y="1849712"/>
            <a:ext cx="306043" cy="0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44" name="Straight Arrow Connector 161"/>
          <p:cNvCxnSpPr>
            <a:cxnSpLocks noChangeShapeType="1"/>
          </p:cNvCxnSpPr>
          <p:nvPr/>
        </p:nvCxnSpPr>
        <p:spPr bwMode="auto">
          <a:xfrm>
            <a:off x="5992447" y="1598700"/>
            <a:ext cx="306043" cy="0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cxnSp>
        <p:nvCxnSpPr>
          <p:cNvPr id="45" name="Straight Arrow Connector 164"/>
          <p:cNvCxnSpPr>
            <a:cxnSpLocks noChangeShapeType="1"/>
          </p:cNvCxnSpPr>
          <p:nvPr/>
        </p:nvCxnSpPr>
        <p:spPr bwMode="auto">
          <a:xfrm>
            <a:off x="5994040" y="1829504"/>
            <a:ext cx="304450" cy="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triangle" w="med" len="sm"/>
          </a:ln>
        </p:spPr>
      </p:cxnSp>
      <p:sp>
        <p:nvSpPr>
          <p:cNvPr id="46" name="TextBox 45"/>
          <p:cNvSpPr txBox="1"/>
          <p:nvPr/>
        </p:nvSpPr>
        <p:spPr bwMode="auto">
          <a:xfrm>
            <a:off x="6286775" y="1465781"/>
            <a:ext cx="1156334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dirty="0" smtClean="0"/>
              <a:t>almost superset</a:t>
            </a:r>
            <a:endParaRPr lang="en-US" altLang="en-US" sz="1200" dirty="0"/>
          </a:p>
        </p:txBody>
      </p:sp>
      <p:sp>
        <p:nvSpPr>
          <p:cNvPr id="47" name="TextBox 46"/>
          <p:cNvSpPr txBox="1"/>
          <p:nvPr/>
        </p:nvSpPr>
        <p:spPr bwMode="auto">
          <a:xfrm>
            <a:off x="5200557" y="1464527"/>
            <a:ext cx="572392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en-US" sz="1200" dirty="0" smtClean="0"/>
              <a:t>inspired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 bwMode="auto">
          <a:xfrm>
            <a:off x="5200557" y="1712177"/>
            <a:ext cx="661006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dirty="0" smtClean="0"/>
              <a:t>superset</a:t>
            </a:r>
            <a:endParaRPr lang="en-US" altLang="en-US" sz="1200" dirty="0"/>
          </a:p>
        </p:txBody>
      </p:sp>
      <p:sp>
        <p:nvSpPr>
          <p:cNvPr id="49" name="TextBox 48"/>
          <p:cNvSpPr txBox="1"/>
          <p:nvPr/>
        </p:nvSpPr>
        <p:spPr bwMode="auto">
          <a:xfrm>
            <a:off x="6286775" y="1730893"/>
            <a:ext cx="1299001" cy="257369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dirty="0" smtClean="0"/>
              <a:t>significant change</a:t>
            </a:r>
            <a:endParaRPr lang="en-US" altLang="en-US" sz="1200" dirty="0"/>
          </a:p>
        </p:txBody>
      </p:sp>
      <p:sp>
        <p:nvSpPr>
          <p:cNvPr id="50" name="TextBox 49"/>
          <p:cNvSpPr txBox="1"/>
          <p:nvPr/>
        </p:nvSpPr>
        <p:spPr bwMode="auto">
          <a:xfrm>
            <a:off x="4881563" y="4297363"/>
            <a:ext cx="1182687" cy="503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  <a:r>
              <a:rPr lang="en-US" b="1" dirty="0"/>
              <a:t>#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Microsoft</a:t>
            </a:r>
            <a:r>
              <a:rPr lang="cs-CZ" sz="1200" dirty="0"/>
              <a:t> </a:t>
            </a:r>
            <a:r>
              <a:rPr lang="en-US" sz="1200" dirty="0"/>
              <a:t>2002</a:t>
            </a:r>
            <a:r>
              <a:rPr lang="cs-CZ" sz="1200" dirty="0"/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 bwMode="auto">
          <a:xfrm>
            <a:off x="8191938" y="3842286"/>
            <a:ext cx="831850" cy="503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Java</a:t>
            </a:r>
          </a:p>
          <a:p>
            <a:pPr algn="ctr">
              <a:defRPr/>
            </a:pPr>
            <a:r>
              <a:rPr lang="cs-CZ" sz="1200" dirty="0"/>
              <a:t>(Sun 1995)</a:t>
            </a:r>
            <a:endParaRPr lang="en-US" sz="1200" dirty="0"/>
          </a:p>
        </p:txBody>
      </p:sp>
      <p:cxnSp>
        <p:nvCxnSpPr>
          <p:cNvPr id="52" name="Straight Arrow Connector 51"/>
          <p:cNvCxnSpPr>
            <a:stCxn id="9" idx="2"/>
            <a:endCxn id="51" idx="0"/>
          </p:cNvCxnSpPr>
          <p:nvPr/>
        </p:nvCxnSpPr>
        <p:spPr bwMode="auto">
          <a:xfrm>
            <a:off x="7193938" y="3564965"/>
            <a:ext cx="1413925" cy="27732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cxnSp>
        <p:nvCxnSpPr>
          <p:cNvPr id="53" name="Straight Arrow Connector 52"/>
          <p:cNvCxnSpPr>
            <a:stCxn id="10" idx="1"/>
            <a:endCxn id="50" idx="3"/>
          </p:cNvCxnSpPr>
          <p:nvPr/>
        </p:nvCxnSpPr>
        <p:spPr bwMode="auto">
          <a:xfrm flipH="1">
            <a:off x="6064250" y="4076700"/>
            <a:ext cx="319088" cy="4714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sm"/>
          </a:ln>
          <a:effectLst/>
        </p:spPr>
      </p:cxnSp>
      <p:sp>
        <p:nvSpPr>
          <p:cNvPr id="54" name="TextBox 53"/>
          <p:cNvSpPr txBox="1"/>
          <p:nvPr/>
        </p:nvSpPr>
        <p:spPr bwMode="auto">
          <a:xfrm>
            <a:off x="4883150" y="5084763"/>
            <a:ext cx="1182688" cy="503237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rgbClr val="002060"/>
            </a:solidFill>
          </a:ln>
        </p:spPr>
        <p:txBody>
          <a:bodyPr wrap="none" lIns="36000" tIns="36000" rIns="36000" bIns="36000">
            <a:spAutoFit/>
          </a:bodyPr>
          <a:lstStyle/>
          <a:p>
            <a:pPr algn="ctr">
              <a:defRPr/>
            </a:pPr>
            <a:r>
              <a:rPr lang="cs-CZ" b="1" dirty="0"/>
              <a:t>C</a:t>
            </a:r>
            <a:r>
              <a:rPr lang="en-US" b="1" dirty="0"/>
              <a:t>++/CLI</a:t>
            </a:r>
            <a:endParaRPr lang="cs-CZ" b="1" dirty="0"/>
          </a:p>
          <a:p>
            <a:pPr algn="ctr">
              <a:defRPr/>
            </a:pPr>
            <a:r>
              <a:rPr lang="cs-CZ" sz="1200" dirty="0"/>
              <a:t>(</a:t>
            </a:r>
            <a:r>
              <a:rPr lang="en-US" sz="1200" dirty="0"/>
              <a:t>Microsoft</a:t>
            </a:r>
            <a:r>
              <a:rPr lang="cs-CZ" sz="1200" dirty="0"/>
              <a:t> </a:t>
            </a:r>
            <a:r>
              <a:rPr lang="en-US" sz="1200" dirty="0"/>
              <a:t>2005</a:t>
            </a:r>
            <a:r>
              <a:rPr lang="cs-CZ" sz="1200" dirty="0"/>
              <a:t>)</a:t>
            </a:r>
            <a:endParaRPr lang="en-US" sz="1200" dirty="0"/>
          </a:p>
        </p:txBody>
      </p:sp>
      <p:cxnSp>
        <p:nvCxnSpPr>
          <p:cNvPr id="55" name="Straight Arrow Connector 184"/>
          <p:cNvCxnSpPr>
            <a:cxnSpLocks noChangeShapeType="1"/>
            <a:stCxn id="11" idx="1"/>
            <a:endCxn id="54" idx="3"/>
          </p:cNvCxnSpPr>
          <p:nvPr/>
        </p:nvCxnSpPr>
        <p:spPr bwMode="auto">
          <a:xfrm flipH="1">
            <a:off x="6066023" y="4869853"/>
            <a:ext cx="322868" cy="466278"/>
          </a:xfrm>
          <a:prstGeom prst="straightConnector1">
            <a:avLst/>
          </a:prstGeom>
          <a:noFill/>
          <a:ln w="57150" algn="ctr">
            <a:solidFill>
              <a:srgbClr val="FFC000"/>
            </a:solidFill>
            <a:round/>
            <a:headEnd/>
            <a:tailEnd type="triangle" w="med" len="sm"/>
          </a:ln>
        </p:spPr>
      </p:cxnSp>
      <p:sp>
        <p:nvSpPr>
          <p:cNvPr id="73" name="TextBox 72"/>
          <p:cNvSpPr txBox="1"/>
          <p:nvPr/>
        </p:nvSpPr>
        <p:spPr>
          <a:xfrm>
            <a:off x="8300014" y="5357210"/>
            <a:ext cx="688256" cy="50359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C++</a:t>
            </a:r>
            <a:r>
              <a:rPr lang="en-US" dirty="0" smtClean="0"/>
              <a:t>17</a:t>
            </a:r>
          </a:p>
          <a:p>
            <a:r>
              <a:rPr lang="en-US" sz="1100" dirty="0" smtClean="0"/>
              <a:t>(2017)</a:t>
            </a:r>
            <a:endParaRPr lang="cs-CZ" sz="1100" dirty="0"/>
          </a:p>
        </p:txBody>
      </p:sp>
      <p:cxnSp>
        <p:nvCxnSpPr>
          <p:cNvPr id="74" name="Straight Arrow Connector 102"/>
          <p:cNvCxnSpPr>
            <a:cxnSpLocks noChangeShapeType="1"/>
            <a:stCxn id="23" idx="0"/>
            <a:endCxn id="73" idx="2"/>
          </p:cNvCxnSpPr>
          <p:nvPr/>
        </p:nvCxnSpPr>
        <p:spPr bwMode="auto">
          <a:xfrm flipV="1">
            <a:off x="8644142" y="5860800"/>
            <a:ext cx="0" cy="254310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sp>
        <p:nvSpPr>
          <p:cNvPr id="79" name="TextBox 78"/>
          <p:cNvSpPr txBox="1"/>
          <p:nvPr/>
        </p:nvSpPr>
        <p:spPr>
          <a:xfrm>
            <a:off x="8300014" y="4623912"/>
            <a:ext cx="688256" cy="48820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prstDash val="solid"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defPPr>
              <a:defRPr lang="cs-CZ"/>
            </a:defPPr>
            <a:lvl1pPr algn="ctr">
              <a:defRPr sz="1600" b="1"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</a:t>
            </a:r>
            <a:r>
              <a:rPr lang="en-US" dirty="0" smtClean="0"/>
              <a:t>++20</a:t>
            </a:r>
          </a:p>
          <a:p>
            <a:r>
              <a:rPr lang="en-US" sz="1100" dirty="0" smtClean="0"/>
              <a:t>(2020)</a:t>
            </a:r>
            <a:endParaRPr lang="cs-CZ" sz="1100" dirty="0"/>
          </a:p>
        </p:txBody>
      </p:sp>
      <p:cxnSp>
        <p:nvCxnSpPr>
          <p:cNvPr id="80" name="Straight Arrow Connector 102"/>
          <p:cNvCxnSpPr>
            <a:cxnSpLocks noChangeShapeType="1"/>
            <a:stCxn id="73" idx="0"/>
            <a:endCxn id="79" idx="2"/>
          </p:cNvCxnSpPr>
          <p:nvPr/>
        </p:nvCxnSpPr>
        <p:spPr bwMode="auto">
          <a:xfrm flipV="1">
            <a:off x="8644142" y="5112113"/>
            <a:ext cx="0" cy="245097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prstDash val="sysDot"/>
            <a:round/>
            <a:headEnd/>
            <a:tailEnd type="triangle" w="med" len="sm"/>
          </a:ln>
        </p:spPr>
      </p:cxnSp>
      <p:sp>
        <p:nvSpPr>
          <p:cNvPr id="81" name="TextBox 8"/>
          <p:cNvSpPr txBox="1">
            <a:spLocks noChangeArrowheads="1"/>
          </p:cNvSpPr>
          <p:nvPr/>
        </p:nvSpPr>
        <p:spPr bwMode="auto">
          <a:xfrm>
            <a:off x="3075747" y="5219853"/>
            <a:ext cx="515133" cy="50359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C18</a:t>
            </a:r>
            <a:endParaRPr lang="cs-CZ" altLang="en-US" b="1" dirty="0"/>
          </a:p>
          <a:p>
            <a:pPr algn="ctr" eaLnBrk="1" hangingPunct="1"/>
            <a:r>
              <a:rPr lang="en-US" altLang="en-US" sz="1200" dirty="0" smtClean="0"/>
              <a:t>(2018)</a:t>
            </a:r>
            <a:endParaRPr lang="en-US" altLang="en-US" sz="1200" dirty="0"/>
          </a:p>
        </p:txBody>
      </p:sp>
      <p:cxnSp>
        <p:nvCxnSpPr>
          <p:cNvPr id="82" name="Straight Arrow Connector 52"/>
          <p:cNvCxnSpPr>
            <a:cxnSpLocks noChangeShapeType="1"/>
            <a:endCxn id="81" idx="2"/>
          </p:cNvCxnSpPr>
          <p:nvPr/>
        </p:nvCxnSpPr>
        <p:spPr bwMode="auto">
          <a:xfrm flipH="1" flipV="1">
            <a:off x="3333314" y="5723443"/>
            <a:ext cx="242538" cy="443076"/>
          </a:xfrm>
          <a:prstGeom prst="straightConnector1">
            <a:avLst/>
          </a:prstGeom>
          <a:noFill/>
          <a:ln w="57150" algn="ctr">
            <a:solidFill>
              <a:schemeClr val="accent4"/>
            </a:solidFill>
            <a:round/>
            <a:headEnd/>
            <a:tailEnd type="triangle" w="med" len="sm"/>
          </a:ln>
        </p:spPr>
      </p:cxnSp>
      <p:cxnSp>
        <p:nvCxnSpPr>
          <p:cNvPr id="83" name="Straight Connector 82"/>
          <p:cNvCxnSpPr/>
          <p:nvPr/>
        </p:nvCxnSpPr>
        <p:spPr>
          <a:xfrm>
            <a:off x="1118663" y="5723443"/>
            <a:ext cx="983357" cy="801901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139811" y="5741750"/>
            <a:ext cx="920340" cy="766189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996595" y="4951250"/>
            <a:ext cx="983357" cy="801901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017743" y="4969557"/>
            <a:ext cx="920340" cy="766189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87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this is my best program */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     		// global variable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p) { 	// function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p+x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	// local variable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q;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16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Integer numbers</a:t>
            </a:r>
          </a:p>
          <a:p>
            <a:pPr lvl="1"/>
            <a:r>
              <a:rPr lang="en-US" dirty="0" smtClean="0"/>
              <a:t>Decimal number</a:t>
            </a:r>
          </a:p>
          <a:p>
            <a:pPr marL="693737" lvl="2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123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-18</a:t>
            </a:r>
          </a:p>
          <a:p>
            <a:pPr lvl="1"/>
            <a:r>
              <a:rPr lang="en-US" dirty="0" smtClean="0"/>
              <a:t>Hexadecimal number</a:t>
            </a:r>
          </a:p>
          <a:p>
            <a:pPr marL="693737" lvl="2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0x7a</a:t>
            </a:r>
          </a:p>
          <a:p>
            <a:r>
              <a:rPr lang="en-US" dirty="0" smtClean="0"/>
              <a:t>Floating point number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-1.234e-5</a:t>
            </a:r>
          </a:p>
          <a:p>
            <a:r>
              <a:rPr lang="en-US" dirty="0" smtClean="0"/>
              <a:t>String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 bar"</a:t>
            </a:r>
          </a:p>
          <a:p>
            <a:r>
              <a:rPr lang="en-US" dirty="0" smtClean="0"/>
              <a:t>Char</a:t>
            </a:r>
          </a:p>
          <a:p>
            <a:pPr marL="344487" lvl="1" indent="0">
              <a:buNone/>
            </a:pP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Escape sequence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dirty="0" smtClean="0"/>
              <a:t> – LF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</a:t>
            </a:r>
            <a:r>
              <a:rPr lang="en-US" dirty="0" smtClean="0"/>
              <a:t> – CR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en-US" dirty="0" smtClean="0"/>
              <a:t> – TAB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en-US" dirty="0" smtClean="0"/>
              <a:t> – \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en-US" dirty="0" smtClean="0"/>
              <a:t> – ’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en-US" dirty="0" smtClean="0"/>
              <a:t> – ”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xab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– char 0xab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types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Integer types</a:t>
            </a:r>
          </a:p>
          <a:p>
            <a:pPr lvl="1"/>
            <a:r>
              <a:rPr lang="en-US" dirty="0" smtClean="0"/>
              <a:t>Base</a:t>
            </a:r>
          </a:p>
          <a:p>
            <a:pPr marL="693737" lvl="2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Modifiers</a:t>
            </a:r>
          </a:p>
          <a:p>
            <a:pPr marL="693737" lvl="2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short</a:t>
            </a:r>
            <a:r>
              <a:rPr lang="en-US" dirty="0" smtClean="0"/>
              <a:t>, 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</a:p>
          <a:p>
            <a:pPr marL="693737" lvl="2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signed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Auxiliary</a:t>
            </a:r>
          </a:p>
          <a:p>
            <a:pPr marL="693737" lvl="2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endParaRPr lang="en-US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Floating point types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float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r>
              <a:rPr lang="en-US" dirty="0" smtClean="0"/>
              <a:t>Other types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r>
              <a:rPr lang="en-US" dirty="0" smtClean="0"/>
              <a:t>Implicit conversion</a:t>
            </a:r>
          </a:p>
          <a:p>
            <a:pPr lvl="1"/>
            <a:r>
              <a:rPr lang="en-US" dirty="0" smtClean="0"/>
              <a:t>Conversion rank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4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Compound statement (block)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r>
              <a:rPr lang="en-US" dirty="0" smtClean="0"/>
              <a:t>Expression statement</a:t>
            </a:r>
          </a:p>
          <a:p>
            <a:pPr marL="344487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expr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/>
              <a:t>If statement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Return from a function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7478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 – switch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something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something else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common code for 2 and 3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do something else otherwise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51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Statements – loops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Do-while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smtClean="0"/>
              <a:t>For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exprs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Jumps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break;</a:t>
            </a:r>
          </a:p>
          <a:p>
            <a:pPr marL="344487" lvl="1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931</TotalTime>
  <Words>982</Words>
  <Application>Microsoft Office PowerPoint</Application>
  <PresentationFormat>On-screen Show (4:3)</PresentationFormat>
  <Paragraphs>289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Wingdings</vt:lpstr>
      <vt:lpstr>Courier New</vt:lpstr>
      <vt:lpstr>kuba</vt:lpstr>
      <vt:lpstr>Computer Systems</vt:lpstr>
      <vt:lpstr>Features</vt:lpstr>
      <vt:lpstr>History</vt:lpstr>
      <vt:lpstr>Example</vt:lpstr>
      <vt:lpstr>Constants</vt:lpstr>
      <vt:lpstr>Basic types</vt:lpstr>
      <vt:lpstr>Statements</vt:lpstr>
      <vt:lpstr>Statements – switch</vt:lpstr>
      <vt:lpstr>Statements – loops</vt:lpstr>
      <vt:lpstr>Expression</vt:lpstr>
      <vt:lpstr>Variables</vt:lpstr>
      <vt:lpstr>Array</vt:lpstr>
      <vt:lpstr>Structure</vt:lpstr>
      <vt:lpstr>Remnants</vt:lpstr>
      <vt:lpstr>Starting point</vt:lpstr>
      <vt:lpstr>Pointer</vt:lpstr>
      <vt:lpstr>Functions, parameter passing – C</vt:lpstr>
      <vt:lpstr>Reference</vt:lpstr>
      <vt:lpstr>Functions, parameter passing – C++</vt:lpstr>
      <vt:lpstr>C++ classes – encapsulation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112</cp:revision>
  <dcterms:created xsi:type="dcterms:W3CDTF">2005-09-28T09:53:52Z</dcterms:created>
  <dcterms:modified xsi:type="dcterms:W3CDTF">2021-02-23T20:07:43Z</dcterms:modified>
</cp:coreProperties>
</file>