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9" r:id="rId1"/>
  </p:sldMasterIdLst>
  <p:notesMasterIdLst>
    <p:notesMasterId r:id="rId18"/>
  </p:notes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CC"/>
    <a:srgbClr val="1AC408"/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209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0AB1D78-8396-4744-A9B9-B5A7A098DC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800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398040A-9785-4220-ACF4-1B863C543F2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pic>
        <p:nvPicPr>
          <p:cNvPr id="5129" name="Picture 9" descr="b2e2lirt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3775" y="3392488"/>
            <a:ext cx="1684338" cy="140652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456734-D80C-415A-8D24-C3BD9156870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765C3-834D-4EDB-B7C3-69547BCC0FB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AABED-45D8-4DDF-812D-7F746F4729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7DAAD-EF20-4BB1-B7BC-6EBBD59B5C0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9D972B-CB60-4E9D-9271-89D7BF1DA4A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381F5-8A4E-4A23-9B0D-315BBA644B6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5F0C3-8B66-468C-A64F-566F12D546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AC518-2287-4829-B975-79FD7895DC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D6ADC-46D1-4438-9D7A-72E41455DC4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38EDF-A201-4002-B671-C664166618F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1EDA160-C6C3-4450-A530-A6C6FCD513F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2557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pic>
        <p:nvPicPr>
          <p:cNvPr id="4105" name="Picture 9" descr="b2e2lirt[1]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29575" y="115888"/>
            <a:ext cx="1114425" cy="9318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Virtualization and Cloud Computing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827684"/>
          </a:xfrm>
        </p:spPr>
        <p:txBody>
          <a:bodyPr/>
          <a:lstStyle/>
          <a:p>
            <a:r>
              <a:rPr lang="en-US" dirty="0"/>
              <a:t>Virtualization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David </a:t>
            </a:r>
            <a:r>
              <a:rPr lang="cs-CZ" dirty="0" err="1"/>
              <a:t>Bednárek</a:t>
            </a:r>
            <a:r>
              <a:rPr lang="cs-CZ" dirty="0"/>
              <a:t>, Jakub </a:t>
            </a:r>
            <a:r>
              <a:rPr lang="cs-CZ" dirty="0" err="1"/>
              <a:t>Yaghob</a:t>
            </a:r>
            <a:r>
              <a:rPr lang="cs-CZ" dirty="0"/>
              <a:t>, Filip </a:t>
            </a:r>
            <a:r>
              <a:rPr lang="cs-CZ" dirty="0" err="1"/>
              <a:t>Zavoral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systems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Features</a:t>
            </a:r>
          </a:p>
          <a:p>
            <a:pPr lvl="1"/>
            <a:r>
              <a:rPr lang="en-US" dirty="0"/>
              <a:t>Choose initial host when VM powers on</a:t>
            </a:r>
          </a:p>
          <a:p>
            <a:pPr lvl="1"/>
            <a:r>
              <a:rPr lang="en-US" dirty="0"/>
              <a:t>Migrate running VM across physical hosts</a:t>
            </a:r>
          </a:p>
          <a:p>
            <a:pPr lvl="1"/>
            <a:r>
              <a:rPr lang="en-US" dirty="0"/>
              <a:t>Dynamic load balancing</a:t>
            </a:r>
          </a:p>
          <a:p>
            <a:pPr lvl="1"/>
            <a:r>
              <a:rPr lang="en-US" dirty="0"/>
              <a:t>Distributed power management</a:t>
            </a:r>
            <a:endParaRPr lang="cs-CZ" dirty="0"/>
          </a:p>
          <a:p>
            <a:pPr lvl="1"/>
            <a:r>
              <a:rPr lang="en-US" dirty="0"/>
              <a:t>Distributed I/O management</a:t>
            </a:r>
          </a:p>
          <a:p>
            <a:pPr lvl="1"/>
            <a:r>
              <a:rPr lang="en-US" dirty="0"/>
              <a:t>Support cloud computing, multi-tenancy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3672408" cy="3200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VM migration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840" y="1719263"/>
            <a:ext cx="5554960" cy="4411662"/>
          </a:xfrm>
        </p:spPr>
        <p:txBody>
          <a:bodyPr/>
          <a:lstStyle/>
          <a:p>
            <a:r>
              <a:rPr lang="en-US" dirty="0"/>
              <a:t>Hot migrate across hosts</a:t>
            </a:r>
          </a:p>
          <a:p>
            <a:pPr lvl="1"/>
            <a:r>
              <a:rPr lang="en-US" dirty="0"/>
              <a:t>Transparent to guest OS, apps</a:t>
            </a:r>
          </a:p>
          <a:p>
            <a:pPr lvl="1"/>
            <a:r>
              <a:rPr lang="en-US" dirty="0"/>
              <a:t>Minimal downtime (</a:t>
            </a:r>
            <a:r>
              <a:rPr lang="en-US" dirty="0">
                <a:latin typeface="Arial"/>
                <a:cs typeface="Arial"/>
              </a:rPr>
              <a:t>≤1s</a:t>
            </a:r>
            <a:r>
              <a:rPr lang="en-US" dirty="0"/>
              <a:t>)</a:t>
            </a:r>
          </a:p>
          <a:p>
            <a:r>
              <a:rPr lang="en-US" dirty="0"/>
              <a:t>Requirements</a:t>
            </a:r>
          </a:p>
          <a:p>
            <a:pPr lvl="1"/>
            <a:r>
              <a:rPr lang="en-US" dirty="0"/>
              <a:t>Shared storage</a:t>
            </a:r>
          </a:p>
          <a:p>
            <a:pPr lvl="1"/>
            <a:r>
              <a:rPr lang="en-US" dirty="0"/>
              <a:t>Same subnet</a:t>
            </a:r>
          </a:p>
          <a:p>
            <a:pPr lvl="1"/>
            <a:r>
              <a:rPr lang="en-US" dirty="0"/>
              <a:t>Compatible CPUs (EVC)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balancing</a:t>
            </a:r>
            <a:endParaRPr lang="cs-CZ" dirty="0"/>
          </a:p>
        </p:txBody>
      </p:sp>
      <p:grpSp>
        <p:nvGrpSpPr>
          <p:cNvPr id="4" name="Content Placeholder 3"/>
          <p:cNvGrpSpPr>
            <a:grpSpLocks noGrp="1"/>
          </p:cNvGrpSpPr>
          <p:nvPr/>
        </p:nvGrpSpPr>
        <p:grpSpPr>
          <a:xfrm>
            <a:off x="457200" y="1719263"/>
            <a:ext cx="8229600" cy="4411662"/>
            <a:chOff x="808038" y="1264767"/>
            <a:chExt cx="7651750" cy="3975100"/>
          </a:xfrm>
        </p:grpSpPr>
        <p:grpSp>
          <p:nvGrpSpPr>
            <p:cNvPr id="5" name="Group 28"/>
            <p:cNvGrpSpPr>
              <a:grpSpLocks/>
            </p:cNvGrpSpPr>
            <p:nvPr/>
          </p:nvGrpSpPr>
          <p:grpSpPr bwMode="auto">
            <a:xfrm>
              <a:off x="808038" y="1264767"/>
              <a:ext cx="2797175" cy="3975100"/>
              <a:chOff x="300" y="672"/>
              <a:chExt cx="1762" cy="2504"/>
            </a:xfrm>
          </p:grpSpPr>
          <p:sp>
            <p:nvSpPr>
              <p:cNvPr id="29" name="Oval 7"/>
              <p:cNvSpPr>
                <a:spLocks noChangeArrowheads="1"/>
              </p:cNvSpPr>
              <p:nvPr/>
            </p:nvSpPr>
            <p:spPr bwMode="auto">
              <a:xfrm>
                <a:off x="1248" y="1920"/>
                <a:ext cx="543" cy="540"/>
              </a:xfrm>
              <a:prstGeom prst="ellipse">
                <a:avLst/>
              </a:prstGeom>
              <a:solidFill>
                <a:schemeClr val="folHlink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>
                <a:noAutofit/>
              </a:bodyPr>
              <a:lstStyle/>
              <a:p>
                <a:r>
                  <a:rPr lang="en-US" b="1" dirty="0"/>
                  <a:t>VM2</a:t>
                </a:r>
              </a:p>
            </p:txBody>
          </p:sp>
          <p:sp>
            <p:nvSpPr>
              <p:cNvPr id="27" name="Oval 10"/>
              <p:cNvSpPr>
                <a:spLocks noChangeArrowheads="1"/>
              </p:cNvSpPr>
              <p:nvPr/>
            </p:nvSpPr>
            <p:spPr bwMode="auto">
              <a:xfrm>
                <a:off x="475" y="1920"/>
                <a:ext cx="529" cy="521"/>
              </a:xfrm>
              <a:prstGeom prst="ellipse">
                <a:avLst/>
              </a:prstGeom>
              <a:solidFill>
                <a:schemeClr val="accent5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>
                <a:noAutofit/>
              </a:bodyPr>
              <a:lstStyle/>
              <a:p>
                <a:r>
                  <a:rPr lang="en-US" b="1" dirty="0"/>
                  <a:t>VM1</a:t>
                </a:r>
              </a:p>
            </p:txBody>
          </p:sp>
          <p:grpSp>
            <p:nvGrpSpPr>
              <p:cNvPr id="21" name="Group 15"/>
              <p:cNvGrpSpPr>
                <a:grpSpLocks/>
              </p:cNvGrpSpPr>
              <p:nvPr/>
            </p:nvGrpSpPr>
            <p:grpSpPr bwMode="auto">
              <a:xfrm>
                <a:off x="816" y="672"/>
                <a:ext cx="628" cy="1055"/>
                <a:chOff x="857" y="672"/>
                <a:chExt cx="628" cy="1055"/>
              </a:xfrm>
            </p:grpSpPr>
            <p:sp>
              <p:nvSpPr>
                <p:cNvPr id="25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864" y="672"/>
                  <a:ext cx="621" cy="1055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w 21600"/>
                    <a:gd name="T17" fmla="*/ 0 h 21600"/>
                    <a:gd name="T18" fmla="*/ 0 w 21600"/>
                    <a:gd name="T19" fmla="*/ 0 h 2160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452 w 21600"/>
                    <a:gd name="T31" fmla="*/ 22542 h 21600"/>
                    <a:gd name="T32" fmla="*/ 21496 w 21600"/>
                    <a:gd name="T33" fmla="*/ 27005 h 2160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857" y="1371"/>
                  <a:ext cx="44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>
                      <a:solidFill>
                        <a:schemeClr val="tx1"/>
                      </a:solidFill>
                    </a:rPr>
                    <a:t>4GHz</a:t>
                  </a:r>
                </a:p>
              </p:txBody>
            </p:sp>
          </p:grpSp>
          <p:sp>
            <p:nvSpPr>
              <p:cNvPr id="22" name="Text Box 21"/>
              <p:cNvSpPr txBox="1">
                <a:spLocks noChangeArrowheads="1"/>
              </p:cNvSpPr>
              <p:nvPr/>
            </p:nvSpPr>
            <p:spPr bwMode="auto">
              <a:xfrm>
                <a:off x="432" y="2448"/>
                <a:ext cx="525" cy="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3GHz</a:t>
                </a:r>
              </a:p>
            </p:txBody>
          </p:sp>
          <p:sp>
            <p:nvSpPr>
              <p:cNvPr id="23" name="Text Box 22"/>
              <p:cNvSpPr txBox="1">
                <a:spLocks noChangeArrowheads="1"/>
              </p:cNvSpPr>
              <p:nvPr/>
            </p:nvSpPr>
            <p:spPr bwMode="auto">
              <a:xfrm>
                <a:off x="1248" y="2448"/>
                <a:ext cx="525" cy="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2GHz</a:t>
                </a:r>
              </a:p>
            </p:txBody>
          </p:sp>
          <p:sp>
            <p:nvSpPr>
              <p:cNvPr id="24" name="Text Box 25"/>
              <p:cNvSpPr txBox="1">
                <a:spLocks noChangeArrowheads="1"/>
              </p:cNvSpPr>
              <p:nvPr/>
            </p:nvSpPr>
            <p:spPr bwMode="auto">
              <a:xfrm>
                <a:off x="300" y="2784"/>
                <a:ext cx="1762" cy="3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solidFill>
                      <a:srgbClr val="555555"/>
                    </a:solidFill>
                  </a:rPr>
                  <a:t>Host normalized</a:t>
                </a:r>
              </a:p>
              <a:p>
                <a:r>
                  <a:rPr lang="en-US" sz="2000" dirty="0">
                    <a:solidFill>
                      <a:srgbClr val="555555"/>
                    </a:solidFill>
                  </a:rPr>
                  <a:t>entitlement = 1.25 (5/4)</a:t>
                </a:r>
              </a:p>
            </p:txBody>
          </p:sp>
        </p:grpSp>
        <p:grpSp>
          <p:nvGrpSpPr>
            <p:cNvPr id="6" name="Group 29"/>
            <p:cNvGrpSpPr>
              <a:grpSpLocks/>
            </p:cNvGrpSpPr>
            <p:nvPr/>
          </p:nvGrpSpPr>
          <p:grpSpPr bwMode="auto">
            <a:xfrm>
              <a:off x="5803900" y="1264767"/>
              <a:ext cx="2655888" cy="3975100"/>
              <a:chOff x="3896" y="672"/>
              <a:chExt cx="1673" cy="2504"/>
            </a:xfrm>
          </p:grpSpPr>
          <p:sp>
            <p:nvSpPr>
              <p:cNvPr id="17" name="Oval 4"/>
              <p:cNvSpPr>
                <a:spLocks noChangeArrowheads="1"/>
              </p:cNvSpPr>
              <p:nvPr/>
            </p:nvSpPr>
            <p:spPr bwMode="auto">
              <a:xfrm>
                <a:off x="4002" y="1920"/>
                <a:ext cx="528" cy="521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>
                <a:noAutofit/>
              </a:bodyPr>
              <a:lstStyle/>
              <a:p>
                <a:r>
                  <a:rPr lang="en-US" b="1" dirty="0"/>
                  <a:t>VM3</a:t>
                </a:r>
              </a:p>
            </p:txBody>
          </p:sp>
          <p:sp>
            <p:nvSpPr>
              <p:cNvPr id="15" name="Oval 13"/>
              <p:cNvSpPr>
                <a:spLocks noChangeArrowheads="1"/>
              </p:cNvSpPr>
              <p:nvPr/>
            </p:nvSpPr>
            <p:spPr bwMode="auto">
              <a:xfrm>
                <a:off x="4804" y="1920"/>
                <a:ext cx="531" cy="515"/>
              </a:xfrm>
              <a:prstGeom prst="ellipse">
                <a:avLst/>
              </a:pr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>
                <a:noAutofit/>
              </a:bodyPr>
              <a:lstStyle/>
              <a:p>
                <a:r>
                  <a:rPr lang="en-US" b="1" dirty="0"/>
                  <a:t>VM4</a:t>
                </a:r>
              </a:p>
            </p:txBody>
          </p:sp>
          <p:grpSp>
            <p:nvGrpSpPr>
              <p:cNvPr id="9" name="Group 18"/>
              <p:cNvGrpSpPr>
                <a:grpSpLocks/>
              </p:cNvGrpSpPr>
              <p:nvPr/>
            </p:nvGrpSpPr>
            <p:grpSpPr bwMode="auto">
              <a:xfrm>
                <a:off x="4368" y="672"/>
                <a:ext cx="621" cy="1055"/>
                <a:chOff x="3120" y="1200"/>
                <a:chExt cx="621" cy="1055"/>
              </a:xfrm>
            </p:grpSpPr>
            <p:sp>
              <p:nvSpPr>
                <p:cNvPr id="13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3120" y="1200"/>
                  <a:ext cx="621" cy="1055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0 w 21600"/>
                    <a:gd name="T11" fmla="*/ 0 h 21600"/>
                    <a:gd name="T12" fmla="*/ 0 w 21600"/>
                    <a:gd name="T13" fmla="*/ 0 h 21600"/>
                    <a:gd name="T14" fmla="*/ 0 w 21600"/>
                    <a:gd name="T15" fmla="*/ 0 h 21600"/>
                    <a:gd name="T16" fmla="*/ 0 w 21600"/>
                    <a:gd name="T17" fmla="*/ 0 h 21600"/>
                    <a:gd name="T18" fmla="*/ 0 w 21600"/>
                    <a:gd name="T19" fmla="*/ 0 h 2160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452 w 21600"/>
                    <a:gd name="T31" fmla="*/ 22542 h 21600"/>
                    <a:gd name="T32" fmla="*/ 21496 w 21600"/>
                    <a:gd name="T33" fmla="*/ 27005 h 2160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rgbClr val="FFCC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3120" y="1872"/>
                  <a:ext cx="44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600" b="1">
                      <a:solidFill>
                        <a:schemeClr val="tx1"/>
                      </a:solidFill>
                    </a:rPr>
                    <a:t>4GHz</a:t>
                  </a:r>
                </a:p>
              </p:txBody>
            </p:sp>
          </p:grpSp>
          <p:sp>
            <p:nvSpPr>
              <p:cNvPr id="10" name="Text Box 23"/>
              <p:cNvSpPr txBox="1">
                <a:spLocks noChangeArrowheads="1"/>
              </p:cNvSpPr>
              <p:nvPr/>
            </p:nvSpPr>
            <p:spPr bwMode="auto">
              <a:xfrm>
                <a:off x="4032" y="2448"/>
                <a:ext cx="525" cy="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1GHz</a:t>
                </a:r>
              </a:p>
            </p:txBody>
          </p:sp>
          <p:sp>
            <p:nvSpPr>
              <p:cNvPr id="11" name="Text Box 24"/>
              <p:cNvSpPr txBox="1">
                <a:spLocks noChangeArrowheads="1"/>
              </p:cNvSpPr>
              <p:nvPr/>
            </p:nvSpPr>
            <p:spPr bwMode="auto">
              <a:xfrm>
                <a:off x="4800" y="2448"/>
                <a:ext cx="525" cy="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chemeClr val="tx1"/>
                    </a:solidFill>
                  </a:rPr>
                  <a:t>1GHz</a:t>
                </a:r>
              </a:p>
            </p:txBody>
          </p:sp>
          <p:sp>
            <p:nvSpPr>
              <p:cNvPr id="12" name="Text Box 26"/>
              <p:cNvSpPr txBox="1">
                <a:spLocks noChangeArrowheads="1"/>
              </p:cNvSpPr>
              <p:nvPr/>
            </p:nvSpPr>
            <p:spPr bwMode="auto">
              <a:xfrm>
                <a:off x="3896" y="2784"/>
                <a:ext cx="1673" cy="3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rgbClr val="555555"/>
                    </a:solidFill>
                  </a:rPr>
                  <a:t>Host normalized</a:t>
                </a:r>
              </a:p>
              <a:p>
                <a:r>
                  <a:rPr lang="en-US" sz="2000">
                    <a:solidFill>
                      <a:srgbClr val="555555"/>
                    </a:solidFill>
                  </a:rPr>
                  <a:t>entitlement = 0.5 (2/4)</a:t>
                </a: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power management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7984" y="1844824"/>
            <a:ext cx="4392488" cy="432048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Consolidate VMs onto fewer hosts and power off hosts when demand is low</a:t>
            </a:r>
          </a:p>
          <a:p>
            <a:r>
              <a:rPr lang="en-US" dirty="0"/>
              <a:t>Power hosts back on when needed to meet workload demands or to satisfy constraints</a:t>
            </a:r>
          </a:p>
          <a:p>
            <a:r>
              <a:rPr lang="en-US" dirty="0"/>
              <a:t>Works in concert with DRS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408622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high availability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806081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Features</a:t>
            </a:r>
          </a:p>
          <a:p>
            <a:pPr lvl="1"/>
            <a:r>
              <a:rPr lang="en-US" dirty="0"/>
              <a:t>Specify resources to reserve to restart VMs upon failures of their hosts in a cluster</a:t>
            </a:r>
          </a:p>
          <a:p>
            <a:pPr lvl="2"/>
            <a:r>
              <a:rPr lang="en-US" dirty="0"/>
              <a:t>Number of host failures to tolerate</a:t>
            </a:r>
          </a:p>
          <a:p>
            <a:pPr lvl="2"/>
            <a:r>
              <a:rPr lang="en-US" dirty="0"/>
              <a:t>Percentage of cluster capacity</a:t>
            </a:r>
          </a:p>
          <a:p>
            <a:pPr lvl="2"/>
            <a:r>
              <a:rPr lang="en-US" dirty="0"/>
              <a:t>Specify hosts to set aside for failover</a:t>
            </a:r>
          </a:p>
          <a:p>
            <a:pPr lvl="1"/>
            <a:r>
              <a:rPr lang="en-US" dirty="0"/>
              <a:t>Failover reservation strict or best-effort</a:t>
            </a:r>
          </a:p>
          <a:p>
            <a:pPr lvl="1"/>
            <a:r>
              <a:rPr lang="en-US" dirty="0"/>
              <a:t>Decentralized host failure detection and quick VM restart</a:t>
            </a:r>
          </a:p>
          <a:p>
            <a:pPr lvl="2"/>
            <a:r>
              <a:rPr lang="en-US" dirty="0"/>
              <a:t>Cluster hosts send each other heartbeats; when a host fails to do so for some period, failover response action is launched</a:t>
            </a:r>
          </a:p>
          <a:p>
            <a:pPr lvl="1"/>
            <a:r>
              <a:rPr lang="en-US" dirty="0"/>
              <a:t>Works in concert with DRS and DPM</a:t>
            </a:r>
          </a:p>
          <a:p>
            <a:pPr lvl="2"/>
            <a:r>
              <a:rPr lang="en-US" dirty="0"/>
              <a:t>Resources for each VM to failover on 1 powered on host</a:t>
            </a:r>
          </a:p>
          <a:p>
            <a:pPr lvl="2"/>
            <a:r>
              <a:rPr lang="en-US" dirty="0"/>
              <a:t>DRS/DPM/HA proactively maintain appropriate spare resources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tolerance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662065"/>
          </a:xfrm>
        </p:spPr>
        <p:txBody>
          <a:bodyPr/>
          <a:lstStyle/>
          <a:p>
            <a:r>
              <a:rPr lang="en-US" dirty="0"/>
              <a:t>High speed availability</a:t>
            </a:r>
          </a:p>
          <a:p>
            <a:pPr lvl="1"/>
            <a:r>
              <a:rPr lang="en-US" dirty="0"/>
              <a:t>Modern CPUs can replicate stream of instructions</a:t>
            </a:r>
          </a:p>
          <a:p>
            <a:pPr lvl="1"/>
            <a:r>
              <a:rPr lang="en-US" dirty="0"/>
              <a:t>Cluster creates secondary VM and moves it to another host, they share resources on SAN</a:t>
            </a:r>
          </a:p>
          <a:p>
            <a:pPr lvl="1"/>
            <a:r>
              <a:rPr lang="en-US" dirty="0"/>
              <a:t>Primary VM works as usual, secondary VM makes only reads</a:t>
            </a:r>
          </a:p>
          <a:p>
            <a:pPr lvl="1"/>
            <a:r>
              <a:rPr lang="en-US" dirty="0"/>
              <a:t>When host for primary VM fails, secondary VM becomes primary and continues without interruption</a:t>
            </a:r>
          </a:p>
          <a:p>
            <a:pPr lvl="1"/>
            <a:r>
              <a:rPr lang="en-US" dirty="0"/>
              <a:t>Small </a:t>
            </a:r>
            <a:r>
              <a:rPr lang="en-US"/>
              <a:t>lag (</a:t>
            </a:r>
            <a:r>
              <a:rPr lang="en-US">
                <a:latin typeface="Arial"/>
                <a:cs typeface="Arial"/>
              </a:rPr>
              <a:t>≈ 5ms)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Fault tolerance – demo</a:t>
            </a:r>
            <a:endParaRPr lang="cs-CZ" dirty="0"/>
          </a:p>
        </p:txBody>
      </p:sp>
      <p:pic>
        <p:nvPicPr>
          <p:cNvPr id="1853" name="Picture 8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60229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freely available VMware courseware</a:t>
            </a:r>
          </a:p>
          <a:p>
            <a:pPr lvl="1"/>
            <a:r>
              <a:rPr lang="cs-CZ" dirty="0"/>
              <a:t>https://www.vmware.com/learning.html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machine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4048" y="1988841"/>
            <a:ext cx="3682752" cy="4142084"/>
          </a:xfrm>
        </p:spPr>
        <p:txBody>
          <a:bodyPr/>
          <a:lstStyle/>
          <a:p>
            <a:r>
              <a:rPr lang="en-US" dirty="0"/>
              <a:t>Physical HW</a:t>
            </a:r>
          </a:p>
          <a:p>
            <a:pPr lvl="1"/>
            <a:r>
              <a:rPr lang="en-US" dirty="0"/>
              <a:t>CPU, RAM, disks, I/O</a:t>
            </a:r>
          </a:p>
          <a:p>
            <a:pPr lvl="1"/>
            <a:r>
              <a:rPr lang="en-US" dirty="0"/>
              <a:t>Underutilized HW</a:t>
            </a:r>
          </a:p>
          <a:p>
            <a:r>
              <a:rPr lang="en-US" dirty="0"/>
              <a:t>SW</a:t>
            </a:r>
          </a:p>
          <a:p>
            <a:pPr lvl="1"/>
            <a:r>
              <a:rPr lang="en-US" dirty="0"/>
              <a:t>Single active OS</a:t>
            </a:r>
          </a:p>
          <a:p>
            <a:pPr lvl="1"/>
            <a:r>
              <a:rPr lang="en-US" dirty="0"/>
              <a:t>OS controls HW</a:t>
            </a:r>
            <a:endParaRPr lang="cs-CZ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4442643" cy="356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machine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719263"/>
            <a:ext cx="4114800" cy="441166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HW-level abstraction</a:t>
            </a:r>
          </a:p>
          <a:p>
            <a:pPr lvl="1"/>
            <a:r>
              <a:rPr lang="en-US" dirty="0"/>
              <a:t>Virtual HW: CPU, RAM, disks, I/O</a:t>
            </a:r>
          </a:p>
          <a:p>
            <a:r>
              <a:rPr lang="en-US" dirty="0"/>
              <a:t>Virtualization SW</a:t>
            </a:r>
          </a:p>
          <a:p>
            <a:pPr lvl="1"/>
            <a:r>
              <a:rPr lang="en-US" dirty="0"/>
              <a:t>Decouples HW and OS</a:t>
            </a:r>
          </a:p>
          <a:p>
            <a:pPr lvl="1"/>
            <a:r>
              <a:rPr lang="en-US" dirty="0"/>
              <a:t>Multiplexes physical HW across multiple guest VMs</a:t>
            </a:r>
          </a:p>
          <a:p>
            <a:pPr lvl="1"/>
            <a:r>
              <a:rPr lang="en-US" dirty="0"/>
              <a:t>Strong isolation between VMs</a:t>
            </a:r>
          </a:p>
          <a:p>
            <a:pPr lvl="1"/>
            <a:r>
              <a:rPr lang="en-US" dirty="0"/>
              <a:t>Manages physical resources, improves utilization</a:t>
            </a:r>
            <a:endParaRPr lang="cs-CZ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404704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machine – isolation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446042"/>
          </a:xfrm>
        </p:spPr>
        <p:txBody>
          <a:bodyPr>
            <a:normAutofit/>
          </a:bodyPr>
          <a:lstStyle/>
          <a:p>
            <a:r>
              <a:rPr lang="en-US" dirty="0"/>
              <a:t>Secure multiplexing</a:t>
            </a:r>
          </a:p>
          <a:p>
            <a:pPr lvl="1"/>
            <a:r>
              <a:rPr lang="en-US" dirty="0"/>
              <a:t>Multiple VMs on a single physical host</a:t>
            </a:r>
          </a:p>
          <a:p>
            <a:pPr lvl="1"/>
            <a:r>
              <a:rPr lang="en-US" dirty="0"/>
              <a:t>CPU HW isolates VMs (MMU)</a:t>
            </a:r>
          </a:p>
          <a:p>
            <a:r>
              <a:rPr lang="en-US" dirty="0"/>
              <a:t>Strong guarantees</a:t>
            </a:r>
          </a:p>
          <a:p>
            <a:pPr lvl="1"/>
            <a:r>
              <a:rPr lang="en-US" dirty="0"/>
              <a:t>SW bugs, crashes within one VM cannot affect other VMs</a:t>
            </a:r>
          </a:p>
          <a:p>
            <a:r>
              <a:rPr lang="en-US" dirty="0"/>
              <a:t>Performance isolation</a:t>
            </a:r>
          </a:p>
          <a:p>
            <a:pPr lvl="1"/>
            <a:r>
              <a:rPr lang="en-US" dirty="0"/>
              <a:t>Partition system resources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machine – encapsulation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Entire VM is a file</a:t>
            </a:r>
          </a:p>
          <a:p>
            <a:pPr lvl="1"/>
            <a:r>
              <a:rPr lang="en-US" dirty="0"/>
              <a:t>OS, applications, data</a:t>
            </a:r>
          </a:p>
          <a:p>
            <a:pPr lvl="1"/>
            <a:r>
              <a:rPr lang="en-US" dirty="0"/>
              <a:t>Memory and device state</a:t>
            </a:r>
          </a:p>
          <a:p>
            <a:r>
              <a:rPr lang="en-US" dirty="0"/>
              <a:t>Snapshots and clones</a:t>
            </a:r>
          </a:p>
          <a:p>
            <a:pPr lvl="1"/>
            <a:r>
              <a:rPr lang="en-US" dirty="0"/>
              <a:t>Capture VM state on the fly and restore to point-in-time</a:t>
            </a:r>
          </a:p>
          <a:p>
            <a:pPr lvl="1"/>
            <a:r>
              <a:rPr lang="en-US" dirty="0"/>
              <a:t>System provisioning, backup, mirroring</a:t>
            </a:r>
          </a:p>
          <a:p>
            <a:r>
              <a:rPr lang="en-US" dirty="0"/>
              <a:t>Easy content distribution</a:t>
            </a:r>
          </a:p>
          <a:p>
            <a:pPr lvl="1"/>
            <a:r>
              <a:rPr lang="en-US" dirty="0"/>
              <a:t>Preconfigured apps</a:t>
            </a:r>
          </a:p>
          <a:p>
            <a:pPr lvl="1"/>
            <a:r>
              <a:rPr lang="en-US" dirty="0"/>
              <a:t>Virtual appliances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machine – compatibility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HW-independent</a:t>
            </a:r>
          </a:p>
          <a:p>
            <a:pPr lvl="1"/>
            <a:r>
              <a:rPr lang="en-US" dirty="0"/>
              <a:t>Physical HW hidden by virtualization layer</a:t>
            </a:r>
          </a:p>
          <a:p>
            <a:pPr lvl="1"/>
            <a:r>
              <a:rPr lang="en-US" dirty="0"/>
              <a:t>Standard virtual HW exposed to VM</a:t>
            </a:r>
          </a:p>
          <a:p>
            <a:r>
              <a:rPr lang="en-US" dirty="0"/>
              <a:t>Create once, run everywhere</a:t>
            </a:r>
          </a:p>
          <a:p>
            <a:pPr lvl="1"/>
            <a:r>
              <a:rPr lang="en-US" dirty="0"/>
              <a:t>No configuration issues</a:t>
            </a:r>
          </a:p>
          <a:p>
            <a:pPr lvl="1"/>
            <a:r>
              <a:rPr lang="en-US" dirty="0"/>
              <a:t>Migrate VMs between hosts</a:t>
            </a:r>
          </a:p>
          <a:p>
            <a:r>
              <a:rPr lang="en-US" dirty="0"/>
              <a:t>Legacy VMs</a:t>
            </a:r>
          </a:p>
          <a:p>
            <a:pPr lvl="1"/>
            <a:r>
              <a:rPr lang="en-US" dirty="0"/>
              <a:t>Run ancient OS on new platform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controls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Shares</a:t>
            </a:r>
          </a:p>
          <a:p>
            <a:pPr lvl="1"/>
            <a:r>
              <a:rPr lang="en-US" dirty="0"/>
              <a:t>Specify relative importance</a:t>
            </a:r>
          </a:p>
          <a:p>
            <a:pPr lvl="1"/>
            <a:r>
              <a:rPr lang="en-US" dirty="0"/>
              <a:t>Entitlement directly proportional to shares</a:t>
            </a:r>
          </a:p>
          <a:p>
            <a:pPr lvl="1"/>
            <a:r>
              <a:rPr lang="en-US" dirty="0"/>
              <a:t>Abstract relative units, only ratios matter</a:t>
            </a:r>
          </a:p>
          <a:p>
            <a:r>
              <a:rPr lang="en-US" dirty="0"/>
              <a:t>Reservation</a:t>
            </a:r>
          </a:p>
          <a:p>
            <a:pPr lvl="1"/>
            <a:r>
              <a:rPr lang="en-US" dirty="0"/>
              <a:t>Minimum guarantee, even when system overloaded</a:t>
            </a:r>
          </a:p>
          <a:p>
            <a:pPr lvl="1"/>
            <a:r>
              <a:rPr lang="en-US" dirty="0"/>
              <a:t>Concrete absolute units</a:t>
            </a:r>
          </a:p>
          <a:p>
            <a:pPr lvl="1"/>
            <a:r>
              <a:rPr lang="en-US" dirty="0"/>
              <a:t>Admission control: sum of reservations </a:t>
            </a:r>
            <a:r>
              <a:rPr lang="en-US" dirty="0">
                <a:latin typeface="Arial"/>
                <a:cs typeface="Arial"/>
              </a:rPr>
              <a:t>≤ capacity</a:t>
            </a:r>
            <a:endParaRPr lang="en-US" dirty="0"/>
          </a:p>
          <a:p>
            <a:r>
              <a:rPr lang="en-US" dirty="0"/>
              <a:t>Limit</a:t>
            </a:r>
          </a:p>
          <a:p>
            <a:pPr lvl="1"/>
            <a:r>
              <a:rPr lang="en-US" dirty="0"/>
              <a:t>Upper bound of consumption, even if </a:t>
            </a:r>
            <a:r>
              <a:rPr lang="en-US" dirty="0" err="1"/>
              <a:t>underloaded</a:t>
            </a:r>
            <a:endParaRPr lang="en-US" dirty="0"/>
          </a:p>
          <a:p>
            <a:pPr lvl="1"/>
            <a:r>
              <a:rPr lang="en-US" dirty="0"/>
              <a:t>Concrete absolute units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controls – demo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221379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Proportional-share scheduling</a:t>
            </a:r>
          </a:p>
          <a:p>
            <a:pPr lvl="1"/>
            <a:r>
              <a:rPr lang="en-US" dirty="0"/>
              <a:t>Simple virtual-time algorithm</a:t>
            </a:r>
          </a:p>
          <a:p>
            <a:pPr lvl="2"/>
            <a:r>
              <a:rPr lang="en-US" dirty="0"/>
              <a:t>Virtual time = usage / share</a:t>
            </a:r>
          </a:p>
          <a:p>
            <a:pPr lvl="2"/>
            <a:r>
              <a:rPr lang="en-US" dirty="0"/>
              <a:t>Schedule VM with smallest virtual time</a:t>
            </a:r>
          </a:p>
          <a:p>
            <a:pPr lvl="1"/>
            <a:r>
              <a:rPr lang="en-US" dirty="0"/>
              <a:t>Example: 3 VM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/>
              <a:t>, </a:t>
            </a:r>
            <a:r>
              <a:rPr lang="en-US" dirty="0">
                <a:solidFill>
                  <a:srgbClr val="1AC408"/>
                </a:solidFill>
              </a:rPr>
              <a:t>B</a:t>
            </a:r>
            <a:r>
              <a:rPr lang="en-US" dirty="0"/>
              <a:t>, </a:t>
            </a:r>
            <a:r>
              <a:rPr lang="en-US" dirty="0">
                <a:solidFill>
                  <a:srgbClr val="6699CC"/>
                </a:solidFill>
              </a:rPr>
              <a:t>C</a:t>
            </a:r>
            <a:r>
              <a:rPr lang="en-US" dirty="0"/>
              <a:t> with </a:t>
            </a:r>
            <a:r>
              <a:rPr lang="en-US" dirty="0">
                <a:solidFill>
                  <a:srgbClr val="FF0000"/>
                </a:solidFill>
              </a:rPr>
              <a:t>3</a:t>
            </a:r>
            <a:r>
              <a:rPr lang="en-US" dirty="0"/>
              <a:t>:</a:t>
            </a:r>
            <a:r>
              <a:rPr lang="en-US" dirty="0">
                <a:solidFill>
                  <a:srgbClr val="1AC408"/>
                </a:solidFill>
              </a:rPr>
              <a:t>2</a:t>
            </a:r>
            <a:r>
              <a:rPr lang="en-US" dirty="0"/>
              <a:t>:</a:t>
            </a:r>
            <a:r>
              <a:rPr lang="en-US" dirty="0">
                <a:solidFill>
                  <a:srgbClr val="6699CC"/>
                </a:solidFill>
              </a:rPr>
              <a:t>1</a:t>
            </a:r>
            <a:r>
              <a:rPr lang="en-US" dirty="0"/>
              <a:t> share ratio</a:t>
            </a:r>
            <a:endParaRPr lang="cs-CZ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195562" y="4149081"/>
            <a:ext cx="6467475" cy="2078038"/>
            <a:chOff x="726" y="2064"/>
            <a:chExt cx="4074" cy="1309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726" y="2411"/>
              <a:ext cx="242" cy="934"/>
              <a:chOff x="726" y="2411"/>
              <a:chExt cx="242" cy="934"/>
            </a:xfrm>
          </p:grpSpPr>
          <p:sp>
            <p:nvSpPr>
              <p:cNvPr id="56" name="Text Box 5"/>
              <p:cNvSpPr txBox="1">
                <a:spLocks noChangeArrowheads="1"/>
              </p:cNvSpPr>
              <p:nvPr/>
            </p:nvSpPr>
            <p:spPr bwMode="auto">
              <a:xfrm>
                <a:off x="737" y="2775"/>
                <a:ext cx="211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dirty="0">
                    <a:solidFill>
                      <a:srgbClr val="1AC408"/>
                    </a:solidFill>
                    <a:latin typeface="Arial" charset="0"/>
                  </a:rPr>
                  <a:t>B</a:t>
                </a:r>
              </a:p>
            </p:txBody>
          </p:sp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726" y="2411"/>
                <a:ext cx="242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dirty="0">
                    <a:solidFill>
                      <a:srgbClr val="FF0000"/>
                    </a:solidFill>
                    <a:latin typeface="Arial" charset="0"/>
                  </a:rPr>
                  <a:t>A</a:t>
                </a:r>
              </a:p>
            </p:txBody>
          </p:sp>
          <p:sp>
            <p:nvSpPr>
              <p:cNvPr id="58" name="Text Box 7"/>
              <p:cNvSpPr txBox="1">
                <a:spLocks noChangeArrowheads="1"/>
              </p:cNvSpPr>
              <p:nvPr/>
            </p:nvSpPr>
            <p:spPr bwMode="auto">
              <a:xfrm>
                <a:off x="737" y="3111"/>
                <a:ext cx="220" cy="23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dirty="0">
                    <a:solidFill>
                      <a:srgbClr val="6699CC"/>
                    </a:solidFill>
                    <a:latin typeface="Arial" charset="0"/>
                  </a:rPr>
                  <a:t>C</a:t>
                </a:r>
              </a:p>
            </p:txBody>
          </p:sp>
        </p:grpSp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1186" y="2411"/>
              <a:ext cx="229" cy="962"/>
              <a:chOff x="1186" y="2411"/>
              <a:chExt cx="229" cy="962"/>
            </a:xfrm>
          </p:grpSpPr>
          <p:sp>
            <p:nvSpPr>
              <p:cNvPr id="53" name="Text Box 9"/>
              <p:cNvSpPr txBox="1">
                <a:spLocks noChangeArrowheads="1"/>
              </p:cNvSpPr>
              <p:nvPr/>
            </p:nvSpPr>
            <p:spPr bwMode="auto">
              <a:xfrm>
                <a:off x="1195" y="2411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u="sng">
                    <a:solidFill>
                      <a:srgbClr val="FF0000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54" name="Text Box 10"/>
              <p:cNvSpPr txBox="1">
                <a:spLocks noChangeArrowheads="1"/>
              </p:cNvSpPr>
              <p:nvPr/>
            </p:nvSpPr>
            <p:spPr bwMode="auto">
              <a:xfrm>
                <a:off x="1191" y="2747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1AC408"/>
                    </a:solidFill>
                    <a:latin typeface="Arial" charset="0"/>
                  </a:rPr>
                  <a:t>3</a:t>
                </a:r>
              </a:p>
            </p:txBody>
          </p:sp>
          <p:sp>
            <p:nvSpPr>
              <p:cNvPr id="55" name="Text Box 11"/>
              <p:cNvSpPr txBox="1">
                <a:spLocks noChangeArrowheads="1"/>
              </p:cNvSpPr>
              <p:nvPr/>
            </p:nvSpPr>
            <p:spPr bwMode="auto">
              <a:xfrm>
                <a:off x="1186" y="3083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6699CC"/>
                    </a:solidFill>
                    <a:latin typeface="Arial" charset="0"/>
                  </a:rPr>
                  <a:t>6</a:t>
                </a:r>
              </a:p>
            </p:txBody>
          </p:sp>
        </p:grpSp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1526" y="2411"/>
              <a:ext cx="220" cy="962"/>
              <a:chOff x="1526" y="2411"/>
              <a:chExt cx="220" cy="962"/>
            </a:xfrm>
          </p:grpSpPr>
          <p:sp>
            <p:nvSpPr>
              <p:cNvPr id="50" name="Text Box 13"/>
              <p:cNvSpPr txBox="1">
                <a:spLocks noChangeArrowheads="1"/>
              </p:cNvSpPr>
              <p:nvPr/>
            </p:nvSpPr>
            <p:spPr bwMode="auto">
              <a:xfrm>
                <a:off x="1526" y="2411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FF0000"/>
                    </a:solidFill>
                    <a:latin typeface="Arial" charset="0"/>
                  </a:rPr>
                  <a:t>4</a:t>
                </a:r>
              </a:p>
            </p:txBody>
          </p:sp>
          <p:sp>
            <p:nvSpPr>
              <p:cNvPr id="51" name="Text Box 14"/>
              <p:cNvSpPr txBox="1">
                <a:spLocks noChangeArrowheads="1"/>
              </p:cNvSpPr>
              <p:nvPr/>
            </p:nvSpPr>
            <p:spPr bwMode="auto">
              <a:xfrm>
                <a:off x="1526" y="2747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u="sng">
                    <a:solidFill>
                      <a:srgbClr val="1AC408"/>
                    </a:solidFill>
                    <a:latin typeface="Arial" charset="0"/>
                  </a:rPr>
                  <a:t>3</a:t>
                </a:r>
              </a:p>
            </p:txBody>
          </p:sp>
          <p:sp>
            <p:nvSpPr>
              <p:cNvPr id="52" name="Text Box 15"/>
              <p:cNvSpPr txBox="1">
                <a:spLocks noChangeArrowheads="1"/>
              </p:cNvSpPr>
              <p:nvPr/>
            </p:nvSpPr>
            <p:spPr bwMode="auto">
              <a:xfrm>
                <a:off x="1526" y="3083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6699CC"/>
                    </a:solidFill>
                    <a:latin typeface="Arial" charset="0"/>
                  </a:rPr>
                  <a:t>6</a:t>
                </a:r>
              </a:p>
            </p:txBody>
          </p:sp>
        </p:grpSp>
        <p:grpSp>
          <p:nvGrpSpPr>
            <p:cNvPr id="8" name="Group 16"/>
            <p:cNvGrpSpPr>
              <a:grpSpLocks/>
            </p:cNvGrpSpPr>
            <p:nvPr/>
          </p:nvGrpSpPr>
          <p:grpSpPr bwMode="auto">
            <a:xfrm>
              <a:off x="1862" y="2411"/>
              <a:ext cx="220" cy="962"/>
              <a:chOff x="1862" y="2411"/>
              <a:chExt cx="220" cy="962"/>
            </a:xfrm>
          </p:grpSpPr>
          <p:sp>
            <p:nvSpPr>
              <p:cNvPr id="47" name="Text Box 17"/>
              <p:cNvSpPr txBox="1">
                <a:spLocks noChangeArrowheads="1"/>
              </p:cNvSpPr>
              <p:nvPr/>
            </p:nvSpPr>
            <p:spPr bwMode="auto">
              <a:xfrm>
                <a:off x="1862" y="2411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u="sng">
                    <a:solidFill>
                      <a:srgbClr val="FF0000"/>
                    </a:solidFill>
                    <a:latin typeface="Arial" charset="0"/>
                  </a:rPr>
                  <a:t>4</a:t>
                </a:r>
              </a:p>
            </p:txBody>
          </p:sp>
          <p:sp>
            <p:nvSpPr>
              <p:cNvPr id="48" name="Text Box 18"/>
              <p:cNvSpPr txBox="1">
                <a:spLocks noChangeArrowheads="1"/>
              </p:cNvSpPr>
              <p:nvPr/>
            </p:nvSpPr>
            <p:spPr bwMode="auto">
              <a:xfrm>
                <a:off x="1862" y="2747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1AC408"/>
                    </a:solidFill>
                    <a:latin typeface="Arial" charset="0"/>
                  </a:rPr>
                  <a:t>6</a:t>
                </a:r>
              </a:p>
            </p:txBody>
          </p:sp>
          <p:sp>
            <p:nvSpPr>
              <p:cNvPr id="49" name="Text Box 19"/>
              <p:cNvSpPr txBox="1">
                <a:spLocks noChangeArrowheads="1"/>
              </p:cNvSpPr>
              <p:nvPr/>
            </p:nvSpPr>
            <p:spPr bwMode="auto">
              <a:xfrm>
                <a:off x="1862" y="3083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6699CC"/>
                    </a:solidFill>
                    <a:latin typeface="Arial" charset="0"/>
                  </a:rPr>
                  <a:t>6</a:t>
                </a:r>
              </a:p>
            </p:txBody>
          </p:sp>
        </p:grpSp>
        <p:grpSp>
          <p:nvGrpSpPr>
            <p:cNvPr id="9" name="Group 20"/>
            <p:cNvGrpSpPr>
              <a:grpSpLocks/>
            </p:cNvGrpSpPr>
            <p:nvPr/>
          </p:nvGrpSpPr>
          <p:grpSpPr bwMode="auto">
            <a:xfrm>
              <a:off x="2198" y="2411"/>
              <a:ext cx="220" cy="962"/>
              <a:chOff x="2198" y="2411"/>
              <a:chExt cx="220" cy="962"/>
            </a:xfrm>
          </p:grpSpPr>
          <p:sp>
            <p:nvSpPr>
              <p:cNvPr id="44" name="Text Box 21"/>
              <p:cNvSpPr txBox="1">
                <a:spLocks noChangeArrowheads="1"/>
              </p:cNvSpPr>
              <p:nvPr/>
            </p:nvSpPr>
            <p:spPr bwMode="auto">
              <a:xfrm>
                <a:off x="2198" y="2411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u="sng">
                    <a:solidFill>
                      <a:srgbClr val="FF0000"/>
                    </a:solidFill>
                    <a:latin typeface="Arial" charset="0"/>
                  </a:rPr>
                  <a:t>6</a:t>
                </a:r>
              </a:p>
            </p:txBody>
          </p:sp>
          <p:sp>
            <p:nvSpPr>
              <p:cNvPr id="45" name="Text Box 22"/>
              <p:cNvSpPr txBox="1">
                <a:spLocks noChangeArrowheads="1"/>
              </p:cNvSpPr>
              <p:nvPr/>
            </p:nvSpPr>
            <p:spPr bwMode="auto">
              <a:xfrm>
                <a:off x="2198" y="2747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1AC408"/>
                    </a:solidFill>
                    <a:latin typeface="Arial" charset="0"/>
                  </a:rPr>
                  <a:t>6</a:t>
                </a:r>
              </a:p>
            </p:txBody>
          </p:sp>
          <p:sp>
            <p:nvSpPr>
              <p:cNvPr id="46" name="Text Box 23"/>
              <p:cNvSpPr txBox="1">
                <a:spLocks noChangeArrowheads="1"/>
              </p:cNvSpPr>
              <p:nvPr/>
            </p:nvSpPr>
            <p:spPr bwMode="auto">
              <a:xfrm>
                <a:off x="2198" y="3083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6699CC"/>
                    </a:solidFill>
                    <a:latin typeface="Arial" charset="0"/>
                  </a:rPr>
                  <a:t>6</a:t>
                </a:r>
              </a:p>
            </p:txBody>
          </p:sp>
        </p:grpSp>
        <p:grpSp>
          <p:nvGrpSpPr>
            <p:cNvPr id="10" name="Group 24"/>
            <p:cNvGrpSpPr>
              <a:grpSpLocks/>
            </p:cNvGrpSpPr>
            <p:nvPr/>
          </p:nvGrpSpPr>
          <p:grpSpPr bwMode="auto">
            <a:xfrm>
              <a:off x="2534" y="2411"/>
              <a:ext cx="220" cy="962"/>
              <a:chOff x="2534" y="2411"/>
              <a:chExt cx="220" cy="962"/>
            </a:xfrm>
          </p:grpSpPr>
          <p:sp>
            <p:nvSpPr>
              <p:cNvPr id="41" name="Text Box 25"/>
              <p:cNvSpPr txBox="1">
                <a:spLocks noChangeArrowheads="1"/>
              </p:cNvSpPr>
              <p:nvPr/>
            </p:nvSpPr>
            <p:spPr bwMode="auto">
              <a:xfrm>
                <a:off x="2534" y="2411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FF0000"/>
                    </a:solidFill>
                    <a:latin typeface="Arial" charset="0"/>
                  </a:rPr>
                  <a:t>8</a:t>
                </a:r>
              </a:p>
            </p:txBody>
          </p:sp>
          <p:sp>
            <p:nvSpPr>
              <p:cNvPr id="42" name="Text Box 26"/>
              <p:cNvSpPr txBox="1">
                <a:spLocks noChangeArrowheads="1"/>
              </p:cNvSpPr>
              <p:nvPr/>
            </p:nvSpPr>
            <p:spPr bwMode="auto">
              <a:xfrm>
                <a:off x="2534" y="2747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u="sng">
                    <a:solidFill>
                      <a:srgbClr val="1AC408"/>
                    </a:solidFill>
                    <a:latin typeface="Arial" charset="0"/>
                  </a:rPr>
                  <a:t>6</a:t>
                </a:r>
              </a:p>
            </p:txBody>
          </p:sp>
          <p:sp>
            <p:nvSpPr>
              <p:cNvPr id="43" name="Text Box 27"/>
              <p:cNvSpPr txBox="1">
                <a:spLocks noChangeArrowheads="1"/>
              </p:cNvSpPr>
              <p:nvPr/>
            </p:nvSpPr>
            <p:spPr bwMode="auto">
              <a:xfrm>
                <a:off x="2534" y="3083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6699CC"/>
                    </a:solidFill>
                    <a:latin typeface="Arial" charset="0"/>
                  </a:rPr>
                  <a:t>6</a:t>
                </a:r>
              </a:p>
            </p:txBody>
          </p:sp>
        </p:grpSp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2870" y="2411"/>
              <a:ext cx="220" cy="962"/>
              <a:chOff x="2870" y="2411"/>
              <a:chExt cx="220" cy="962"/>
            </a:xfrm>
          </p:grpSpPr>
          <p:sp>
            <p:nvSpPr>
              <p:cNvPr id="38" name="Text Box 29"/>
              <p:cNvSpPr txBox="1">
                <a:spLocks noChangeArrowheads="1"/>
              </p:cNvSpPr>
              <p:nvPr/>
            </p:nvSpPr>
            <p:spPr bwMode="auto">
              <a:xfrm>
                <a:off x="2870" y="2411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FF0000"/>
                    </a:solidFill>
                    <a:latin typeface="Arial" charset="0"/>
                  </a:rPr>
                  <a:t>8</a:t>
                </a:r>
              </a:p>
            </p:txBody>
          </p:sp>
          <p:sp>
            <p:nvSpPr>
              <p:cNvPr id="39" name="Text Box 30"/>
              <p:cNvSpPr txBox="1">
                <a:spLocks noChangeArrowheads="1"/>
              </p:cNvSpPr>
              <p:nvPr/>
            </p:nvSpPr>
            <p:spPr bwMode="auto">
              <a:xfrm>
                <a:off x="2870" y="2747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1AC408"/>
                    </a:solidFill>
                    <a:latin typeface="Arial" charset="0"/>
                  </a:rPr>
                  <a:t>9</a:t>
                </a:r>
              </a:p>
            </p:txBody>
          </p:sp>
          <p:sp>
            <p:nvSpPr>
              <p:cNvPr id="40" name="Text Box 31"/>
              <p:cNvSpPr txBox="1">
                <a:spLocks noChangeArrowheads="1"/>
              </p:cNvSpPr>
              <p:nvPr/>
            </p:nvSpPr>
            <p:spPr bwMode="auto">
              <a:xfrm>
                <a:off x="2870" y="3083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u="sng">
                    <a:solidFill>
                      <a:srgbClr val="6699CC"/>
                    </a:solidFill>
                    <a:latin typeface="Arial" charset="0"/>
                  </a:rPr>
                  <a:t>6</a:t>
                </a:r>
              </a:p>
            </p:txBody>
          </p:sp>
        </p:grpSp>
        <p:grpSp>
          <p:nvGrpSpPr>
            <p:cNvPr id="12" name="Group 32"/>
            <p:cNvGrpSpPr>
              <a:grpSpLocks/>
            </p:cNvGrpSpPr>
            <p:nvPr/>
          </p:nvGrpSpPr>
          <p:grpSpPr bwMode="auto">
            <a:xfrm>
              <a:off x="1157" y="2064"/>
              <a:ext cx="3643" cy="288"/>
              <a:chOff x="1157" y="2064"/>
              <a:chExt cx="3643" cy="288"/>
            </a:xfrm>
          </p:grpSpPr>
          <p:sp>
            <p:nvSpPr>
              <p:cNvPr id="25" name="Rectangle 33"/>
              <p:cNvSpPr>
                <a:spLocks noChangeArrowheads="1"/>
              </p:cNvSpPr>
              <p:nvPr/>
            </p:nvSpPr>
            <p:spPr bwMode="auto">
              <a:xfrm>
                <a:off x="2165" y="2064"/>
                <a:ext cx="288" cy="288"/>
              </a:xfrm>
              <a:prstGeom prst="rect">
                <a:avLst/>
              </a:prstGeom>
              <a:solidFill>
                <a:srgbClr val="FF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Rectangle 34"/>
              <p:cNvSpPr>
                <a:spLocks noChangeArrowheads="1"/>
              </p:cNvSpPr>
              <p:nvPr/>
            </p:nvSpPr>
            <p:spPr bwMode="auto">
              <a:xfrm>
                <a:off x="2501" y="2064"/>
                <a:ext cx="288" cy="288"/>
              </a:xfrm>
              <a:prstGeom prst="rect">
                <a:avLst/>
              </a:prstGeom>
              <a:solidFill>
                <a:srgbClr val="1AC408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Rectangle 35"/>
              <p:cNvSpPr>
                <a:spLocks noChangeArrowheads="1"/>
              </p:cNvSpPr>
              <p:nvPr/>
            </p:nvSpPr>
            <p:spPr bwMode="auto">
              <a:xfrm>
                <a:off x="2837" y="2064"/>
                <a:ext cx="288" cy="288"/>
              </a:xfrm>
              <a:prstGeom prst="rect">
                <a:avLst/>
              </a:prstGeom>
              <a:solidFill>
                <a:srgbClr val="6699CC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Rectangle 36"/>
              <p:cNvSpPr>
                <a:spLocks noChangeArrowheads="1"/>
              </p:cNvSpPr>
              <p:nvPr/>
            </p:nvSpPr>
            <p:spPr bwMode="auto">
              <a:xfrm>
                <a:off x="1157" y="2064"/>
                <a:ext cx="288" cy="288"/>
              </a:xfrm>
              <a:prstGeom prst="rect">
                <a:avLst/>
              </a:prstGeom>
              <a:solidFill>
                <a:srgbClr val="FF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Rectangle 37"/>
              <p:cNvSpPr>
                <a:spLocks noChangeArrowheads="1"/>
              </p:cNvSpPr>
              <p:nvPr/>
            </p:nvSpPr>
            <p:spPr bwMode="auto">
              <a:xfrm>
                <a:off x="1493" y="2064"/>
                <a:ext cx="288" cy="288"/>
              </a:xfrm>
              <a:prstGeom prst="rect">
                <a:avLst/>
              </a:prstGeom>
              <a:solidFill>
                <a:srgbClr val="1AC408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Rectangle 38"/>
              <p:cNvSpPr>
                <a:spLocks noChangeArrowheads="1"/>
              </p:cNvSpPr>
              <p:nvPr/>
            </p:nvSpPr>
            <p:spPr bwMode="auto">
              <a:xfrm>
                <a:off x="1829" y="2064"/>
                <a:ext cx="288" cy="288"/>
              </a:xfrm>
              <a:prstGeom prst="rect">
                <a:avLst/>
              </a:prstGeom>
              <a:solidFill>
                <a:srgbClr val="FF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1" name="Group 39"/>
              <p:cNvGrpSpPr>
                <a:grpSpLocks/>
              </p:cNvGrpSpPr>
              <p:nvPr/>
            </p:nvGrpSpPr>
            <p:grpSpPr bwMode="auto">
              <a:xfrm>
                <a:off x="4416" y="2160"/>
                <a:ext cx="384" cy="96"/>
                <a:chOff x="4416" y="2160"/>
                <a:chExt cx="384" cy="96"/>
              </a:xfrm>
            </p:grpSpPr>
            <p:sp>
              <p:nvSpPr>
                <p:cNvPr id="35" name="Oval 40"/>
                <p:cNvSpPr>
                  <a:spLocks noChangeArrowheads="1"/>
                </p:cNvSpPr>
                <p:nvPr/>
              </p:nvSpPr>
              <p:spPr bwMode="auto">
                <a:xfrm>
                  <a:off x="4560" y="2160"/>
                  <a:ext cx="96" cy="96"/>
                </a:xfrm>
                <a:prstGeom prst="ellipse">
                  <a:avLst/>
                </a:prstGeom>
                <a:solidFill>
                  <a:srgbClr val="000000"/>
                </a:solidFill>
                <a:ln w="126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Oval 41"/>
                <p:cNvSpPr>
                  <a:spLocks noChangeArrowheads="1"/>
                </p:cNvSpPr>
                <p:nvPr/>
              </p:nvSpPr>
              <p:spPr bwMode="auto">
                <a:xfrm>
                  <a:off x="4416" y="2160"/>
                  <a:ext cx="96" cy="96"/>
                </a:xfrm>
                <a:prstGeom prst="ellipse">
                  <a:avLst/>
                </a:prstGeom>
                <a:solidFill>
                  <a:srgbClr val="000000"/>
                </a:solidFill>
                <a:ln w="126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Oval 42"/>
                <p:cNvSpPr>
                  <a:spLocks noChangeArrowheads="1"/>
                </p:cNvSpPr>
                <p:nvPr/>
              </p:nvSpPr>
              <p:spPr bwMode="auto">
                <a:xfrm>
                  <a:off x="4704" y="2160"/>
                  <a:ext cx="96" cy="96"/>
                </a:xfrm>
                <a:prstGeom prst="ellipse">
                  <a:avLst/>
                </a:prstGeom>
                <a:solidFill>
                  <a:srgbClr val="000000"/>
                </a:solidFill>
                <a:ln w="126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Rectangle 43"/>
              <p:cNvSpPr>
                <a:spLocks noChangeArrowheads="1"/>
              </p:cNvSpPr>
              <p:nvPr/>
            </p:nvSpPr>
            <p:spPr bwMode="auto">
              <a:xfrm>
                <a:off x="3360" y="2064"/>
                <a:ext cx="288" cy="288"/>
              </a:xfrm>
              <a:prstGeom prst="rect">
                <a:avLst/>
              </a:prstGeom>
              <a:solidFill>
                <a:srgbClr val="FF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/>
            </p:nvSpPr>
            <p:spPr bwMode="auto">
              <a:xfrm>
                <a:off x="3696" y="2064"/>
                <a:ext cx="288" cy="288"/>
              </a:xfrm>
              <a:prstGeom prst="rect">
                <a:avLst/>
              </a:prstGeom>
              <a:solidFill>
                <a:srgbClr val="1AC408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/>
            </p:nvSpPr>
            <p:spPr bwMode="auto">
              <a:xfrm>
                <a:off x="4032" y="2064"/>
                <a:ext cx="288" cy="288"/>
              </a:xfrm>
              <a:prstGeom prst="rect">
                <a:avLst/>
              </a:prstGeom>
              <a:solidFill>
                <a:srgbClr val="FF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" name="Group 46"/>
            <p:cNvGrpSpPr>
              <a:grpSpLocks/>
            </p:cNvGrpSpPr>
            <p:nvPr/>
          </p:nvGrpSpPr>
          <p:grpSpPr bwMode="auto">
            <a:xfrm>
              <a:off x="3297" y="2411"/>
              <a:ext cx="330" cy="962"/>
              <a:chOff x="3297" y="2411"/>
              <a:chExt cx="330" cy="962"/>
            </a:xfrm>
          </p:grpSpPr>
          <p:sp>
            <p:nvSpPr>
              <p:cNvPr id="22" name="Text Box 47"/>
              <p:cNvSpPr txBox="1">
                <a:spLocks noChangeArrowheads="1"/>
              </p:cNvSpPr>
              <p:nvPr/>
            </p:nvSpPr>
            <p:spPr bwMode="auto">
              <a:xfrm>
                <a:off x="3407" y="2411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u="sng">
                    <a:solidFill>
                      <a:srgbClr val="FF0000"/>
                    </a:solidFill>
                    <a:latin typeface="Arial" charset="0"/>
                  </a:rPr>
                  <a:t>8</a:t>
                </a:r>
              </a:p>
            </p:txBody>
          </p:sp>
          <p:sp>
            <p:nvSpPr>
              <p:cNvPr id="23" name="Text Box 48"/>
              <p:cNvSpPr txBox="1">
                <a:spLocks noChangeArrowheads="1"/>
              </p:cNvSpPr>
              <p:nvPr/>
            </p:nvSpPr>
            <p:spPr bwMode="auto">
              <a:xfrm>
                <a:off x="3403" y="2747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1AC408"/>
                    </a:solidFill>
                    <a:latin typeface="Arial" charset="0"/>
                  </a:rPr>
                  <a:t>9</a:t>
                </a:r>
              </a:p>
            </p:txBody>
          </p:sp>
          <p:sp>
            <p:nvSpPr>
              <p:cNvPr id="24" name="Text Box 49"/>
              <p:cNvSpPr txBox="1">
                <a:spLocks noChangeArrowheads="1"/>
              </p:cNvSpPr>
              <p:nvPr/>
            </p:nvSpPr>
            <p:spPr bwMode="auto">
              <a:xfrm>
                <a:off x="3297" y="3083"/>
                <a:ext cx="327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6699CC"/>
                    </a:solidFill>
                    <a:latin typeface="Arial" charset="0"/>
                  </a:rPr>
                  <a:t>12</a:t>
                </a:r>
              </a:p>
            </p:txBody>
          </p:sp>
        </p:grpSp>
        <p:grpSp>
          <p:nvGrpSpPr>
            <p:cNvPr id="14" name="Group 50"/>
            <p:cNvGrpSpPr>
              <a:grpSpLocks/>
            </p:cNvGrpSpPr>
            <p:nvPr/>
          </p:nvGrpSpPr>
          <p:grpSpPr bwMode="auto">
            <a:xfrm>
              <a:off x="3649" y="2411"/>
              <a:ext cx="327" cy="962"/>
              <a:chOff x="3649" y="2411"/>
              <a:chExt cx="327" cy="962"/>
            </a:xfrm>
          </p:grpSpPr>
          <p:sp>
            <p:nvSpPr>
              <p:cNvPr id="19" name="Text Box 51"/>
              <p:cNvSpPr txBox="1">
                <a:spLocks noChangeArrowheads="1"/>
              </p:cNvSpPr>
              <p:nvPr/>
            </p:nvSpPr>
            <p:spPr bwMode="auto">
              <a:xfrm>
                <a:off x="3649" y="2411"/>
                <a:ext cx="327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FF0000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20" name="Text Box 52"/>
              <p:cNvSpPr txBox="1">
                <a:spLocks noChangeArrowheads="1"/>
              </p:cNvSpPr>
              <p:nvPr/>
            </p:nvSpPr>
            <p:spPr bwMode="auto">
              <a:xfrm>
                <a:off x="3756" y="2747"/>
                <a:ext cx="220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u="sng">
                    <a:solidFill>
                      <a:srgbClr val="1AC408"/>
                    </a:solidFill>
                    <a:latin typeface="Arial" charset="0"/>
                  </a:rPr>
                  <a:t>9</a:t>
                </a:r>
              </a:p>
            </p:txBody>
          </p:sp>
          <p:sp>
            <p:nvSpPr>
              <p:cNvPr id="21" name="Text Box 53"/>
              <p:cNvSpPr txBox="1">
                <a:spLocks noChangeArrowheads="1"/>
              </p:cNvSpPr>
              <p:nvPr/>
            </p:nvSpPr>
            <p:spPr bwMode="auto">
              <a:xfrm>
                <a:off x="3649" y="3083"/>
                <a:ext cx="327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6699CC"/>
                    </a:solidFill>
                    <a:latin typeface="Arial" charset="0"/>
                  </a:rPr>
                  <a:t>12</a:t>
                </a:r>
              </a:p>
            </p:txBody>
          </p:sp>
        </p:grpSp>
        <p:grpSp>
          <p:nvGrpSpPr>
            <p:cNvPr id="15" name="Group 54"/>
            <p:cNvGrpSpPr>
              <a:grpSpLocks/>
            </p:cNvGrpSpPr>
            <p:nvPr/>
          </p:nvGrpSpPr>
          <p:grpSpPr bwMode="auto">
            <a:xfrm>
              <a:off x="4003" y="2411"/>
              <a:ext cx="327" cy="962"/>
              <a:chOff x="4003" y="2411"/>
              <a:chExt cx="327" cy="962"/>
            </a:xfrm>
          </p:grpSpPr>
          <p:sp>
            <p:nvSpPr>
              <p:cNvPr id="16" name="Text Box 55"/>
              <p:cNvSpPr txBox="1">
                <a:spLocks noChangeArrowheads="1"/>
              </p:cNvSpPr>
              <p:nvPr/>
            </p:nvSpPr>
            <p:spPr bwMode="auto">
              <a:xfrm>
                <a:off x="4003" y="2411"/>
                <a:ext cx="327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FF0000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u="sng">
                    <a:solidFill>
                      <a:srgbClr val="FF0000"/>
                    </a:solidFill>
                    <a:latin typeface="Arial" charset="0"/>
                  </a:rPr>
                  <a:t>10</a:t>
                </a:r>
              </a:p>
            </p:txBody>
          </p:sp>
          <p:sp>
            <p:nvSpPr>
              <p:cNvPr id="17" name="Text Box 56"/>
              <p:cNvSpPr txBox="1">
                <a:spLocks noChangeArrowheads="1"/>
              </p:cNvSpPr>
              <p:nvPr/>
            </p:nvSpPr>
            <p:spPr bwMode="auto">
              <a:xfrm>
                <a:off x="4003" y="2747"/>
                <a:ext cx="327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1AC408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1AC408"/>
                    </a:solidFill>
                    <a:latin typeface="Arial" charset="0"/>
                  </a:rPr>
                  <a:t>12</a:t>
                </a:r>
              </a:p>
            </p:txBody>
          </p:sp>
          <p:sp>
            <p:nvSpPr>
              <p:cNvPr id="18" name="Text Box 57"/>
              <p:cNvSpPr txBox="1">
                <a:spLocks noChangeArrowheads="1"/>
              </p:cNvSpPr>
              <p:nvPr/>
            </p:nvSpPr>
            <p:spPr bwMode="auto">
              <a:xfrm>
                <a:off x="4003" y="3083"/>
                <a:ext cx="327" cy="29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pPr algn="ctr">
                  <a:spcBef>
                    <a:spcPts val="1500"/>
                  </a:spcBef>
                  <a:buClr>
                    <a:srgbClr val="6699CC"/>
                  </a:buClr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>
                    <a:solidFill>
                      <a:srgbClr val="6699CC"/>
                    </a:solidFill>
                    <a:latin typeface="Arial" charset="0"/>
                  </a:rPr>
                  <a:t>12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kuba">
  <a:themeElements>
    <a:clrScheme name="kuba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kub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uba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uba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kuba</Template>
  <TotalTime>1004</TotalTime>
  <Words>611</Words>
  <Application>Microsoft Office PowerPoint</Application>
  <PresentationFormat>On-screen Show (4:3)</PresentationFormat>
  <Paragraphs>153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Wingdings</vt:lpstr>
      <vt:lpstr>kuba</vt:lpstr>
      <vt:lpstr>Virtualization and Cloud Computing</vt:lpstr>
      <vt:lpstr>Resources</vt:lpstr>
      <vt:lpstr>Physical machine</vt:lpstr>
      <vt:lpstr>Virtual machine</vt:lpstr>
      <vt:lpstr>Virtual machine – isolation</vt:lpstr>
      <vt:lpstr>Virtual machine – encapsulation</vt:lpstr>
      <vt:lpstr>Virtual machine – compatibility</vt:lpstr>
      <vt:lpstr>Resource controls</vt:lpstr>
      <vt:lpstr>Resource controls – demo</vt:lpstr>
      <vt:lpstr>Distributed systems</vt:lpstr>
      <vt:lpstr>Live VM migration</vt:lpstr>
      <vt:lpstr>Load balancing</vt:lpstr>
      <vt:lpstr>Distributed power management</vt:lpstr>
      <vt:lpstr>Distributed high availability</vt:lpstr>
      <vt:lpstr>Fault tolerance</vt:lpstr>
      <vt:lpstr>Fault tolerance – demo</vt:lpstr>
    </vt:vector>
  </TitlesOfParts>
  <Company>Ulita, KSI, MFF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Principy překladačů</dc:title>
  <dc:creator>Jakub Yaghob</dc:creator>
  <cp:lastModifiedBy>Jakub Yaghob</cp:lastModifiedBy>
  <cp:revision>141</cp:revision>
  <dcterms:created xsi:type="dcterms:W3CDTF">2005-09-28T09:53:52Z</dcterms:created>
  <dcterms:modified xsi:type="dcterms:W3CDTF">2023-09-26T15:21:15Z</dcterms:modified>
</cp:coreProperties>
</file>