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9" r:id="rId1"/>
  </p:sldMasterIdLst>
  <p:notesMasterIdLst>
    <p:notesMasterId r:id="rId48"/>
  </p:notesMasterIdLst>
  <p:sldIdLst>
    <p:sldId id="256" r:id="rId2"/>
    <p:sldId id="290" r:id="rId3"/>
    <p:sldId id="259" r:id="rId4"/>
    <p:sldId id="258" r:id="rId5"/>
    <p:sldId id="257" r:id="rId6"/>
    <p:sldId id="260" r:id="rId7"/>
    <p:sldId id="261" r:id="rId8"/>
    <p:sldId id="262" r:id="rId9"/>
    <p:sldId id="297" r:id="rId10"/>
    <p:sldId id="296" r:id="rId11"/>
    <p:sldId id="298" r:id="rId12"/>
    <p:sldId id="300" r:id="rId13"/>
    <p:sldId id="263" r:id="rId14"/>
    <p:sldId id="264" r:id="rId15"/>
    <p:sldId id="265" r:id="rId16"/>
    <p:sldId id="266" r:id="rId17"/>
    <p:sldId id="273" r:id="rId18"/>
    <p:sldId id="267" r:id="rId19"/>
    <p:sldId id="268" r:id="rId20"/>
    <p:sldId id="291" r:id="rId21"/>
    <p:sldId id="292" r:id="rId22"/>
    <p:sldId id="269" r:id="rId23"/>
    <p:sldId id="270" r:id="rId24"/>
    <p:sldId id="301" r:id="rId25"/>
    <p:sldId id="271" r:id="rId26"/>
    <p:sldId id="272" r:id="rId27"/>
    <p:sldId id="274" r:id="rId28"/>
    <p:sldId id="275" r:id="rId29"/>
    <p:sldId id="276" r:id="rId30"/>
    <p:sldId id="277" r:id="rId31"/>
    <p:sldId id="278" r:id="rId32"/>
    <p:sldId id="302" r:id="rId33"/>
    <p:sldId id="279" r:id="rId34"/>
    <p:sldId id="280" r:id="rId35"/>
    <p:sldId id="281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3" r:id="rId45"/>
    <p:sldId id="294" r:id="rId46"/>
    <p:sldId id="295" r:id="rId47"/>
  </p:sldIdLst>
  <p:sldSz cx="9144000" cy="6858000" type="screen4x3"/>
  <p:notesSz cx="6858000" cy="9144000"/>
  <p:embeddedFontLst>
    <p:embeddedFont>
      <p:font typeface="Cambria Math" panose="02040503050406030204" pitchFamily="18" charset="0"/>
      <p:regular r:id="rId49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0" d="100"/>
          <a:sy n="150" d="100"/>
        </p:scale>
        <p:origin x="2094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0AB1D78-8396-4744-A9B9-B5A7A098DCB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9959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picture has been taken from Supermicro web site</a:t>
            </a: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AB1D78-8396-4744-A9B9-B5A7A098DCB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395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D02E4A-6232-9BBE-D8DA-71286346E8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029529-1BDD-9A41-6D9B-8E0DBD7F85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F460C4-BD09-4836-ACA4-1156EB6E5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picture has been taken from Supermicro web site</a:t>
            </a:r>
            <a:endParaRPr lang="cs-CZ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B3785C-2B8B-DC2D-86FC-361230992A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AB1D78-8396-4744-A9B9-B5A7A098DCB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49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https://mirrors.edge.kernel.org/pub/linux/kernel/people/hpa/raid6.pdf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AB1D78-8396-4744-A9B9-B5A7A098DCB3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629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398040A-9785-4220-ACF4-1B863C543F24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5128" name="Line 8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pic>
        <p:nvPicPr>
          <p:cNvPr id="5129" name="Picture 9" descr="b2e2lirt[1]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43775" y="3392488"/>
            <a:ext cx="1684338" cy="1406525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456734-D80C-415A-8D24-C3BD9156870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9B765C3-834D-4EDB-B7C3-69547BCC0FB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FAABED-45D8-4DDF-812D-7F746F47295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A7DAAD-EF20-4BB1-B7BC-6EBBD59B5C0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9D972B-CB60-4E9D-9271-89D7BF1DA4A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A381F5-8A4E-4A23-9B0D-315BBA644B6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95F0C3-8B66-468C-A64F-566F12D5463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AC518-2287-4829-B975-79FD7895DCA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BD6ADC-46D1-4438-9D7A-72E41455DC4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838EDF-A201-4002-B671-C664166618F8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C1EDA160-C6C3-4450-A530-A6C6FCD513FE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255746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cs-CZ"/>
          </a:p>
        </p:txBody>
      </p:sp>
      <p:pic>
        <p:nvPicPr>
          <p:cNvPr id="4105" name="Picture 9" descr="b2e2lirt[1]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029575" y="115888"/>
            <a:ext cx="1114425" cy="93186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Virtualization and Cloud Computing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827684"/>
          </a:xfrm>
        </p:spPr>
        <p:txBody>
          <a:bodyPr/>
          <a:lstStyle/>
          <a:p>
            <a:r>
              <a:rPr lang="en-US" dirty="0"/>
              <a:t>Data center hardware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David </a:t>
            </a:r>
            <a:r>
              <a:rPr lang="cs-CZ" dirty="0" err="1"/>
              <a:t>Bednárek</a:t>
            </a:r>
            <a:r>
              <a:rPr lang="cs-CZ" dirty="0"/>
              <a:t>, Jakub </a:t>
            </a:r>
            <a:r>
              <a:rPr lang="cs-CZ" dirty="0" err="1"/>
              <a:t>Yaghob</a:t>
            </a:r>
            <a:r>
              <a:rPr lang="cs-CZ" dirty="0"/>
              <a:t>, Filip </a:t>
            </a:r>
            <a:r>
              <a:rPr lang="cs-CZ" dirty="0" err="1"/>
              <a:t>Zavoral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2B8A20-87CE-4D2C-E7F6-9B25711BB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center technologies – liquid cooling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B0E9DE-8BF6-1DEA-F2ED-95A159332B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4662065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Liquid cooling</a:t>
            </a:r>
          </a:p>
          <a:p>
            <a:pPr lvl="1"/>
            <a:r>
              <a:rPr lang="en-US" dirty="0"/>
              <a:t>Much more efficient than air cooling</a:t>
            </a:r>
          </a:p>
          <a:p>
            <a:pPr lvl="1"/>
            <a:r>
              <a:rPr lang="en-US" dirty="0"/>
              <a:t>Reduces electricity costs, noise</a:t>
            </a:r>
          </a:p>
          <a:p>
            <a:pPr lvl="1"/>
            <a:r>
              <a:rPr lang="en-US" dirty="0"/>
              <a:t>Enables high rack densities (~100kW per rack)</a:t>
            </a:r>
          </a:p>
          <a:p>
            <a:pPr lvl="1"/>
            <a:r>
              <a:rPr lang="en-US" dirty="0"/>
              <a:t>Liquid</a:t>
            </a:r>
          </a:p>
          <a:p>
            <a:pPr lvl="2"/>
            <a:r>
              <a:rPr lang="en-US" dirty="0"/>
              <a:t>Some liquids are dielectric</a:t>
            </a:r>
          </a:p>
          <a:p>
            <a:pPr lvl="2"/>
            <a:r>
              <a:rPr lang="en-US" dirty="0"/>
              <a:t>Degrades in time – renew after a year, repeatable cost</a:t>
            </a:r>
          </a:p>
          <a:p>
            <a:r>
              <a:rPr lang="en-US" dirty="0"/>
              <a:t>Cold plates – Direct Liquid Cooling</a:t>
            </a:r>
          </a:p>
          <a:p>
            <a:pPr lvl="1"/>
            <a:r>
              <a:rPr lang="en-US" dirty="0"/>
              <a:t>Placed directly on the hottest components (CPU/GPU)</a:t>
            </a:r>
          </a:p>
          <a:p>
            <a:pPr lvl="1"/>
            <a:r>
              <a:rPr lang="en-US" dirty="0"/>
              <a:t>Connected to liquid input/output on server chassis</a:t>
            </a:r>
          </a:p>
          <a:p>
            <a:r>
              <a:rPr lang="en-US" dirty="0"/>
              <a:t>CDU</a:t>
            </a:r>
          </a:p>
          <a:p>
            <a:pPr lvl="1"/>
            <a:r>
              <a:rPr lang="en-US" dirty="0"/>
              <a:t>Coolant Distribution Unit</a:t>
            </a:r>
          </a:p>
          <a:p>
            <a:pPr lvl="1"/>
            <a:r>
              <a:rPr lang="en-US" dirty="0"/>
              <a:t>Usually for one rack</a:t>
            </a:r>
          </a:p>
          <a:p>
            <a:pPr lvl="1"/>
            <a:r>
              <a:rPr lang="en-US" dirty="0"/>
              <a:t>Distributes liquid among servers inside the rack</a:t>
            </a:r>
          </a:p>
          <a:p>
            <a:pPr lvl="1"/>
            <a:r>
              <a:rPr lang="en-US" dirty="0"/>
              <a:t>Connects and adapts to the DC liquid distribution</a:t>
            </a:r>
          </a:p>
          <a:p>
            <a:r>
              <a:rPr lang="en-US" dirty="0"/>
              <a:t>Not standardized</a:t>
            </a:r>
          </a:p>
          <a:p>
            <a:pPr lvl="1"/>
            <a:r>
              <a:rPr lang="en-US" dirty="0"/>
              <a:t>Many cold plates vendors</a:t>
            </a:r>
          </a:p>
          <a:p>
            <a:pPr lvl="1"/>
            <a:r>
              <a:rPr lang="en-US" dirty="0"/>
              <a:t>Server vendors use different connectors for inlet/outlet hoses</a:t>
            </a:r>
          </a:p>
          <a:p>
            <a:pPr lvl="1"/>
            <a:r>
              <a:rPr lang="en-US" dirty="0"/>
              <a:t>Not all server vendors support liquid cooling</a:t>
            </a:r>
          </a:p>
          <a:p>
            <a:pPr lvl="1"/>
            <a:r>
              <a:rPr lang="en-US" dirty="0"/>
              <a:t>Vendor specific CDU placed in a rack along with vendor’s servers</a:t>
            </a:r>
          </a:p>
        </p:txBody>
      </p:sp>
    </p:spTree>
    <p:extLst>
      <p:ext uri="{BB962C8B-B14F-4D97-AF65-F5344CB8AC3E}">
        <p14:creationId xmlns:p14="http://schemas.microsoft.com/office/powerpoint/2010/main" val="4170609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8CCDB-3514-13CC-59AD-96F041F21B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59FAC-C0AC-1287-7AEB-F34A4B23F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center technologies – liquid cooling</a:t>
            </a:r>
            <a:endParaRPr lang="cs-C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C0C2D7-54CD-80DC-8472-83A7E9E74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216" y="1417638"/>
            <a:ext cx="6067457" cy="532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885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9F95F5-4BF5-AF07-1E92-1CA445D362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676769-2FA0-1F1B-5515-5CE0086785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center technologies – liquid cooling</a:t>
            </a:r>
            <a:endParaRPr lang="cs-CZ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5ADD20-D814-9EEA-0659-910CA44CC5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1405958"/>
            <a:ext cx="6272532" cy="5452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144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centers – examples</a:t>
            </a:r>
            <a:endParaRPr lang="cs-CZ" dirty="0"/>
          </a:p>
        </p:txBody>
      </p:sp>
      <p:pic>
        <p:nvPicPr>
          <p:cNvPr id="4" name="Content Placeholder 3" descr="google-rack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62426" y="1719263"/>
            <a:ext cx="6619148" cy="4411662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centers – examples</a:t>
            </a:r>
            <a:endParaRPr lang="cs-CZ" dirty="0"/>
          </a:p>
        </p:txBody>
      </p:sp>
      <p:pic>
        <p:nvPicPr>
          <p:cNvPr id="4" name="Content Placeholder 3" descr="google-rackscoolin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62426" y="1719263"/>
            <a:ext cx="6619148" cy="4411662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centers – examples</a:t>
            </a:r>
            <a:endParaRPr lang="cs-CZ" dirty="0"/>
          </a:p>
        </p:txBody>
      </p:sp>
      <p:pic>
        <p:nvPicPr>
          <p:cNvPr id="4" name="Content Placeholder 3" descr="google-coolin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62426" y="1719263"/>
            <a:ext cx="6619148" cy="4411662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centers – examples</a:t>
            </a:r>
            <a:endParaRPr lang="cs-CZ" dirty="0"/>
          </a:p>
        </p:txBody>
      </p:sp>
      <p:pic>
        <p:nvPicPr>
          <p:cNvPr id="4" name="Content Placeholder 3" descr="Google_Data_Center,_The_Dall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63253" y="1719263"/>
            <a:ext cx="6617493" cy="4411662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Portable data center</a:t>
            </a:r>
            <a:endParaRPr lang="cs-CZ" dirty="0"/>
          </a:p>
        </p:txBody>
      </p:sp>
      <p:pic>
        <p:nvPicPr>
          <p:cNvPr id="4" name="Content Placeholder 3" descr="IBMPortableModularDataCent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63253" y="1719263"/>
            <a:ext cx="6617493" cy="4411662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centers – blade servers</a:t>
            </a:r>
            <a:endParaRPr lang="cs-CZ" dirty="0"/>
          </a:p>
        </p:txBody>
      </p:sp>
      <p:pic>
        <p:nvPicPr>
          <p:cNvPr id="6" name="Content Placeholder 5" descr="bx900_h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30892" y="1719263"/>
            <a:ext cx="5882216" cy="4411662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Blade servers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Modular design optimized to minimize the use of physical space and energy</a:t>
            </a:r>
          </a:p>
          <a:p>
            <a:pPr lvl="1"/>
            <a:r>
              <a:rPr lang="en-US" dirty="0"/>
              <a:t>Chassis</a:t>
            </a:r>
          </a:p>
          <a:p>
            <a:pPr lvl="2"/>
            <a:r>
              <a:rPr lang="en-US" dirty="0"/>
              <a:t>Power, cooling, management</a:t>
            </a:r>
          </a:p>
          <a:p>
            <a:pPr lvl="2"/>
            <a:r>
              <a:rPr lang="en-US" dirty="0"/>
              <a:t>Networking</a:t>
            </a:r>
          </a:p>
          <a:p>
            <a:pPr lvl="3"/>
            <a:r>
              <a:rPr lang="en-US" dirty="0"/>
              <a:t>Mezzanine cards</a:t>
            </a:r>
          </a:p>
          <a:p>
            <a:pPr lvl="3"/>
            <a:r>
              <a:rPr lang="en-US" dirty="0"/>
              <a:t>Switches</a:t>
            </a:r>
          </a:p>
          <a:p>
            <a:pPr lvl="1"/>
            <a:r>
              <a:rPr lang="en-US" dirty="0"/>
              <a:t>Blade</a:t>
            </a:r>
          </a:p>
          <a:p>
            <a:pPr lvl="2"/>
            <a:r>
              <a:rPr lang="en-US" dirty="0"/>
              <a:t>Stripped server</a:t>
            </a:r>
          </a:p>
          <a:p>
            <a:pPr lvl="2"/>
            <a:r>
              <a:rPr lang="en-US" dirty="0"/>
              <a:t>Storage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Books</a:t>
            </a:r>
          </a:p>
          <a:p>
            <a:pPr lvl="1"/>
            <a:r>
              <a:rPr lang="en-US" dirty="0"/>
              <a:t>H. </a:t>
            </a:r>
            <a:r>
              <a:rPr lang="en-US" dirty="0" err="1"/>
              <a:t>Geng</a:t>
            </a:r>
            <a:r>
              <a:rPr lang="en-US" dirty="0"/>
              <a:t>: </a:t>
            </a:r>
            <a:r>
              <a:rPr lang="en-US" i="1" dirty="0"/>
              <a:t>Data Center Handbook</a:t>
            </a:r>
            <a:r>
              <a:rPr lang="en-US" dirty="0"/>
              <a:t>, ISBN: 978-1118436639, Willey, 2014</a:t>
            </a:r>
          </a:p>
          <a:p>
            <a:pPr lvl="1"/>
            <a:r>
              <a:rPr lang="en-US" dirty="0"/>
              <a:t>B.A. </a:t>
            </a:r>
            <a:r>
              <a:rPr lang="en-US" dirty="0" err="1"/>
              <a:t>Ayomaya</a:t>
            </a:r>
            <a:r>
              <a:rPr lang="en-US" dirty="0"/>
              <a:t>: </a:t>
            </a:r>
            <a:r>
              <a:rPr lang="en-US" i="1" dirty="0"/>
              <a:t>Data Center for Beginners: A beginner's guide towards understanding Data Center Design</a:t>
            </a:r>
            <a:r>
              <a:rPr lang="en-US" dirty="0"/>
              <a:t>, ASIN: B01NC24WNL, Amazon</a:t>
            </a:r>
            <a:r>
              <a:rPr lang="en-US"/>
              <a:t>, 2017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4150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centers – converged infrastructure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1700808"/>
            <a:ext cx="6876256" cy="4808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5463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Converged infrastructure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Converged infrastructure</a:t>
            </a:r>
          </a:p>
          <a:p>
            <a:pPr lvl="1"/>
            <a:r>
              <a:rPr lang="en-US" dirty="0"/>
              <a:t>Group multiple components into a single optimized package</a:t>
            </a:r>
          </a:p>
          <a:p>
            <a:pPr lvl="1"/>
            <a:r>
              <a:rPr lang="en-US" dirty="0"/>
              <a:t>Components</a:t>
            </a:r>
          </a:p>
          <a:p>
            <a:pPr lvl="2"/>
            <a:r>
              <a:rPr lang="en-US" dirty="0"/>
              <a:t>Servers</a:t>
            </a:r>
          </a:p>
          <a:p>
            <a:pPr lvl="2"/>
            <a:r>
              <a:rPr lang="en-US" dirty="0"/>
              <a:t>Data storage</a:t>
            </a:r>
          </a:p>
          <a:p>
            <a:pPr lvl="2"/>
            <a:r>
              <a:rPr lang="en-US" dirty="0"/>
              <a:t>Networking</a:t>
            </a:r>
          </a:p>
          <a:p>
            <a:pPr lvl="1"/>
            <a:r>
              <a:rPr lang="en-US" dirty="0"/>
              <a:t>Management SW</a:t>
            </a:r>
          </a:p>
          <a:p>
            <a:pPr lvl="2"/>
            <a:r>
              <a:rPr lang="en-US" dirty="0"/>
              <a:t>Sharing </a:t>
            </a:r>
            <a:r>
              <a:rPr lang="en-US"/>
              <a:t>and assigning resource </a:t>
            </a:r>
            <a:r>
              <a:rPr lang="en-US" dirty="0"/>
              <a:t>pools</a:t>
            </a:r>
          </a:p>
        </p:txBody>
      </p:sp>
    </p:spTree>
    <p:extLst>
      <p:ext uri="{BB962C8B-B14F-4D97-AF65-F5344CB8AC3E}">
        <p14:creationId xmlns:p14="http://schemas.microsoft.com/office/powerpoint/2010/main" val="244241587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Storage area network – SAN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Block level data storage over dedicated network</a:t>
            </a:r>
            <a:endParaRPr lang="cs-CZ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987824" y="2420888"/>
            <a:ext cx="1008112" cy="36004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Server 1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716016" y="2420888"/>
            <a:ext cx="1008112" cy="36004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Server 2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915816" y="3573016"/>
            <a:ext cx="1080120" cy="360040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Switch A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716016" y="3573016"/>
            <a:ext cx="1080120" cy="360040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Switch B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1" name="Straight Connector 10"/>
          <p:cNvCxnSpPr>
            <a:stCxn id="4" idx="2"/>
            <a:endCxn id="7" idx="0"/>
          </p:cNvCxnSpPr>
          <p:nvPr/>
        </p:nvCxnSpPr>
        <p:spPr bwMode="auto">
          <a:xfrm>
            <a:off x="3491880" y="2780928"/>
            <a:ext cx="1764196" cy="7920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4" idx="2"/>
            <a:endCxn id="6" idx="0"/>
          </p:cNvCxnSpPr>
          <p:nvPr/>
        </p:nvCxnSpPr>
        <p:spPr bwMode="auto">
          <a:xfrm flipH="1">
            <a:off x="3455876" y="2780928"/>
            <a:ext cx="36004" cy="7920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5" idx="2"/>
            <a:endCxn id="6" idx="0"/>
          </p:cNvCxnSpPr>
          <p:nvPr/>
        </p:nvCxnSpPr>
        <p:spPr bwMode="auto">
          <a:xfrm flipH="1">
            <a:off x="3455876" y="2780928"/>
            <a:ext cx="1764196" cy="7920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stCxn id="5" idx="2"/>
            <a:endCxn id="7" idx="0"/>
          </p:cNvCxnSpPr>
          <p:nvPr/>
        </p:nvCxnSpPr>
        <p:spPr bwMode="auto">
          <a:xfrm>
            <a:off x="5220072" y="2780928"/>
            <a:ext cx="36004" cy="7920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>
            <a:stCxn id="6" idx="2"/>
            <a:endCxn id="28" idx="0"/>
          </p:cNvCxnSpPr>
          <p:nvPr/>
        </p:nvCxnSpPr>
        <p:spPr bwMode="auto">
          <a:xfrm>
            <a:off x="3455876" y="3933056"/>
            <a:ext cx="72008" cy="7200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/>
          <p:cNvCxnSpPr>
            <a:stCxn id="6" idx="2"/>
            <a:endCxn id="29" idx="0"/>
          </p:cNvCxnSpPr>
          <p:nvPr/>
        </p:nvCxnSpPr>
        <p:spPr bwMode="auto">
          <a:xfrm>
            <a:off x="3455876" y="3933056"/>
            <a:ext cx="1728192" cy="7200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>
            <a:stCxn id="7" idx="2"/>
            <a:endCxn id="28" idx="0"/>
          </p:cNvCxnSpPr>
          <p:nvPr/>
        </p:nvCxnSpPr>
        <p:spPr bwMode="auto">
          <a:xfrm flipH="1">
            <a:off x="3527884" y="3933056"/>
            <a:ext cx="1728192" cy="7200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5" name="Straight Connector 24"/>
          <p:cNvCxnSpPr>
            <a:stCxn id="7" idx="2"/>
            <a:endCxn id="29" idx="0"/>
          </p:cNvCxnSpPr>
          <p:nvPr/>
        </p:nvCxnSpPr>
        <p:spPr bwMode="auto">
          <a:xfrm flipH="1">
            <a:off x="5184068" y="3933056"/>
            <a:ext cx="72008" cy="7200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4" name="Group 33"/>
          <p:cNvGrpSpPr/>
          <p:nvPr/>
        </p:nvGrpSpPr>
        <p:grpSpPr>
          <a:xfrm>
            <a:off x="3059832" y="4581128"/>
            <a:ext cx="2592288" cy="1584176"/>
            <a:chOff x="3059832" y="4581128"/>
            <a:chExt cx="2592288" cy="1584176"/>
          </a:xfrm>
        </p:grpSpPr>
        <p:sp>
          <p:nvSpPr>
            <p:cNvPr id="26" name="Flowchart: Magnetic Disk 25"/>
            <p:cNvSpPr/>
            <p:nvPr/>
          </p:nvSpPr>
          <p:spPr bwMode="auto">
            <a:xfrm>
              <a:off x="3923928" y="5013176"/>
              <a:ext cx="864096" cy="1080120"/>
            </a:xfrm>
            <a:prstGeom prst="flowChartMagneticDisk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Disk</a:t>
              </a:r>
              <a:b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</a:b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array </a:t>
              </a:r>
              <a:r>
                <a:rPr kumimoji="0" lang="el-G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rPr>
                <a:t>γ</a:t>
              </a:r>
              <a:endParaRPr kumimoji="0" 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7" name="Rectangle 26"/>
            <p:cNvSpPr/>
            <p:nvPr/>
          </p:nvSpPr>
          <p:spPr bwMode="auto">
            <a:xfrm>
              <a:off x="3059832" y="4581128"/>
              <a:ext cx="2592288" cy="1584176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3203848" y="4653136"/>
              <a:ext cx="648072" cy="1152128"/>
            </a:xfrm>
            <a:prstGeom prst="rect">
              <a:avLst/>
            </a:prstGeom>
            <a:solidFill>
              <a:schemeClr val="accent5"/>
            </a:solidFill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270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Controller</a:t>
              </a:r>
              <a:b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</a:b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</a:t>
              </a:r>
              <a:endParaRPr kumimoji="0" 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4860032" y="4653136"/>
              <a:ext cx="648072" cy="1152128"/>
            </a:xfrm>
            <a:prstGeom prst="rect">
              <a:avLst/>
            </a:prstGeom>
            <a:solidFill>
              <a:schemeClr val="accent5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Controller</a:t>
              </a:r>
              <a:b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</a:b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</a:t>
              </a:r>
              <a:endParaRPr kumimoji="0" 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Straight Connector 72"/>
          <p:cNvCxnSpPr>
            <a:stCxn id="6" idx="2"/>
            <a:endCxn id="34" idx="0"/>
          </p:cNvCxnSpPr>
          <p:nvPr/>
        </p:nvCxnSpPr>
        <p:spPr bwMode="auto">
          <a:xfrm>
            <a:off x="3311860" y="3356992"/>
            <a:ext cx="360040" cy="11521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1" name="Straight Connector 70"/>
          <p:cNvCxnSpPr>
            <a:stCxn id="7" idx="2"/>
            <a:endCxn id="34" idx="0"/>
          </p:cNvCxnSpPr>
          <p:nvPr/>
        </p:nvCxnSpPr>
        <p:spPr bwMode="auto">
          <a:xfrm flipH="1">
            <a:off x="3671900" y="3356992"/>
            <a:ext cx="1440160" cy="11521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9" name="Straight Connector 68"/>
          <p:cNvCxnSpPr>
            <a:stCxn id="5" idx="2"/>
            <a:endCxn id="7" idx="0"/>
          </p:cNvCxnSpPr>
          <p:nvPr/>
        </p:nvCxnSpPr>
        <p:spPr bwMode="auto">
          <a:xfrm>
            <a:off x="2411760" y="2204864"/>
            <a:ext cx="2700300" cy="7920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9" name="Straight Connector 58"/>
          <p:cNvCxnSpPr>
            <a:stCxn id="5" idx="2"/>
            <a:endCxn id="6" idx="0"/>
          </p:cNvCxnSpPr>
          <p:nvPr/>
        </p:nvCxnSpPr>
        <p:spPr bwMode="auto">
          <a:xfrm>
            <a:off x="2411760" y="2204864"/>
            <a:ext cx="900100" cy="7920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7" name="Straight Connector 56"/>
          <p:cNvCxnSpPr>
            <a:stCxn id="6" idx="2"/>
            <a:endCxn id="35" idx="0"/>
          </p:cNvCxnSpPr>
          <p:nvPr/>
        </p:nvCxnSpPr>
        <p:spPr bwMode="auto">
          <a:xfrm>
            <a:off x="3311860" y="3356992"/>
            <a:ext cx="2016224" cy="11521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SAN</a:t>
            </a:r>
            <a:endParaRPr lang="cs-CZ" dirty="0"/>
          </a:p>
        </p:txBody>
      </p:sp>
      <p:sp>
        <p:nvSpPr>
          <p:cNvPr id="4" name="Rectangle 3"/>
          <p:cNvSpPr/>
          <p:nvPr/>
        </p:nvSpPr>
        <p:spPr bwMode="auto">
          <a:xfrm>
            <a:off x="683568" y="1844824"/>
            <a:ext cx="1008112" cy="36004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Server 1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1907704" y="1844824"/>
            <a:ext cx="1008112" cy="36004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Server 2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771800" y="2996952"/>
            <a:ext cx="1080120" cy="360040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Switch A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572000" y="2996952"/>
            <a:ext cx="1080120" cy="360040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Switch B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8" name="Straight Connector 7"/>
          <p:cNvCxnSpPr>
            <a:stCxn id="4" idx="2"/>
            <a:endCxn id="7" idx="0"/>
          </p:cNvCxnSpPr>
          <p:nvPr/>
        </p:nvCxnSpPr>
        <p:spPr bwMode="auto">
          <a:xfrm>
            <a:off x="1187624" y="2204864"/>
            <a:ext cx="3924436" cy="7920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/>
          <p:cNvCxnSpPr>
            <a:stCxn id="4" idx="2"/>
            <a:endCxn id="6" idx="0"/>
          </p:cNvCxnSpPr>
          <p:nvPr/>
        </p:nvCxnSpPr>
        <p:spPr bwMode="auto">
          <a:xfrm>
            <a:off x="1187624" y="2204864"/>
            <a:ext cx="2124236" cy="7920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/>
          <p:cNvCxnSpPr>
            <a:stCxn id="5" idx="2"/>
            <a:endCxn id="6" idx="0"/>
          </p:cNvCxnSpPr>
          <p:nvPr/>
        </p:nvCxnSpPr>
        <p:spPr bwMode="auto">
          <a:xfrm>
            <a:off x="2411760" y="2204864"/>
            <a:ext cx="900100" cy="7920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stCxn id="5" idx="2"/>
            <a:endCxn id="7" idx="0"/>
          </p:cNvCxnSpPr>
          <p:nvPr/>
        </p:nvCxnSpPr>
        <p:spPr bwMode="auto">
          <a:xfrm>
            <a:off x="2411760" y="2204864"/>
            <a:ext cx="2700300" cy="7920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6" idx="2"/>
            <a:endCxn id="19" idx="0"/>
          </p:cNvCxnSpPr>
          <p:nvPr/>
        </p:nvCxnSpPr>
        <p:spPr bwMode="auto">
          <a:xfrm>
            <a:off x="3311860" y="3356992"/>
            <a:ext cx="3024336" cy="11521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6" idx="2"/>
            <a:endCxn id="20" idx="0"/>
          </p:cNvCxnSpPr>
          <p:nvPr/>
        </p:nvCxnSpPr>
        <p:spPr bwMode="auto">
          <a:xfrm>
            <a:off x="3311860" y="3356992"/>
            <a:ext cx="4680520" cy="11521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7" idx="2"/>
            <a:endCxn id="19" idx="0"/>
          </p:cNvCxnSpPr>
          <p:nvPr/>
        </p:nvCxnSpPr>
        <p:spPr bwMode="auto">
          <a:xfrm>
            <a:off x="5112060" y="3356992"/>
            <a:ext cx="1224136" cy="11521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7" idx="2"/>
            <a:endCxn id="20" idx="0"/>
          </p:cNvCxnSpPr>
          <p:nvPr/>
        </p:nvCxnSpPr>
        <p:spPr bwMode="auto">
          <a:xfrm>
            <a:off x="5112060" y="3356992"/>
            <a:ext cx="2880320" cy="11521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6" name="Group 15"/>
          <p:cNvGrpSpPr/>
          <p:nvPr/>
        </p:nvGrpSpPr>
        <p:grpSpPr>
          <a:xfrm>
            <a:off x="5868144" y="4437112"/>
            <a:ext cx="2592288" cy="1584176"/>
            <a:chOff x="3059832" y="4581128"/>
            <a:chExt cx="2592288" cy="1584176"/>
          </a:xfrm>
        </p:grpSpPr>
        <p:sp>
          <p:nvSpPr>
            <p:cNvPr id="17" name="Flowchart: Magnetic Disk 16"/>
            <p:cNvSpPr/>
            <p:nvPr/>
          </p:nvSpPr>
          <p:spPr bwMode="auto">
            <a:xfrm>
              <a:off x="3923928" y="5013176"/>
              <a:ext cx="864096" cy="1080120"/>
            </a:xfrm>
            <a:prstGeom prst="flowChartMagneticDisk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Disk</a:t>
              </a:r>
              <a:b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</a:b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array </a:t>
              </a:r>
              <a:r>
                <a:rPr kumimoji="0" lang="el-G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rPr>
                <a:t>γ</a:t>
              </a:r>
              <a:endParaRPr kumimoji="0" 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3059832" y="4581128"/>
              <a:ext cx="2592288" cy="1584176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3203848" y="4653136"/>
              <a:ext cx="648072" cy="1152128"/>
            </a:xfrm>
            <a:prstGeom prst="rect">
              <a:avLst/>
            </a:prstGeom>
            <a:solidFill>
              <a:schemeClr val="accent5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270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Controller</a:t>
              </a:r>
              <a:b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</a:b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</a:t>
              </a:r>
              <a:endParaRPr kumimoji="0" 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4860032" y="4653136"/>
              <a:ext cx="648072" cy="1152128"/>
            </a:xfrm>
            <a:prstGeom prst="rect">
              <a:avLst/>
            </a:prstGeom>
            <a:solidFill>
              <a:schemeClr val="accent5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Controller</a:t>
              </a:r>
              <a:b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</a:b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</a:t>
              </a:r>
              <a:endParaRPr kumimoji="0" 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25" name="Rectangle 24"/>
          <p:cNvSpPr/>
          <p:nvPr/>
        </p:nvSpPr>
        <p:spPr bwMode="auto">
          <a:xfrm>
            <a:off x="6732240" y="1844824"/>
            <a:ext cx="1008112" cy="36004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Server n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539552" y="4437112"/>
            <a:ext cx="2592288" cy="1584176"/>
            <a:chOff x="3059832" y="4581128"/>
            <a:chExt cx="2592288" cy="1584176"/>
          </a:xfrm>
        </p:grpSpPr>
        <p:sp>
          <p:nvSpPr>
            <p:cNvPr id="27" name="Flowchart: Magnetic Disk 26"/>
            <p:cNvSpPr/>
            <p:nvPr/>
          </p:nvSpPr>
          <p:spPr bwMode="auto">
            <a:xfrm>
              <a:off x="3923928" y="5013176"/>
              <a:ext cx="864096" cy="1080120"/>
            </a:xfrm>
            <a:prstGeom prst="flowChartMagneticDisk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Disk</a:t>
              </a:r>
              <a:b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</a:b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array </a:t>
              </a:r>
              <a:r>
                <a:rPr kumimoji="0" lang="el-G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rPr>
                <a:t>α</a:t>
              </a:r>
              <a:endParaRPr kumimoji="0" 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3059832" y="4581128"/>
              <a:ext cx="2592288" cy="1584176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29" name="Rectangle 28"/>
            <p:cNvSpPr/>
            <p:nvPr/>
          </p:nvSpPr>
          <p:spPr bwMode="auto">
            <a:xfrm>
              <a:off x="3203848" y="4653136"/>
              <a:ext cx="648072" cy="1152128"/>
            </a:xfrm>
            <a:prstGeom prst="rect">
              <a:avLst/>
            </a:prstGeom>
            <a:solidFill>
              <a:schemeClr val="accent5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270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Controller</a:t>
              </a:r>
              <a:b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</a:b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</a:t>
              </a:r>
              <a:endParaRPr kumimoji="0" 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0" name="Rectangle 29"/>
            <p:cNvSpPr/>
            <p:nvPr/>
          </p:nvSpPr>
          <p:spPr bwMode="auto">
            <a:xfrm>
              <a:off x="4860032" y="4653136"/>
              <a:ext cx="648072" cy="1152128"/>
            </a:xfrm>
            <a:prstGeom prst="rect">
              <a:avLst/>
            </a:prstGeom>
            <a:solidFill>
              <a:schemeClr val="accent5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Controller</a:t>
              </a:r>
              <a:b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</a:b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</a:t>
              </a:r>
              <a:endParaRPr kumimoji="0" 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3203848" y="4437112"/>
            <a:ext cx="2592288" cy="1584176"/>
            <a:chOff x="3059832" y="4581128"/>
            <a:chExt cx="2592288" cy="1584176"/>
          </a:xfrm>
        </p:grpSpPr>
        <p:sp>
          <p:nvSpPr>
            <p:cNvPr id="32" name="Flowchart: Magnetic Disk 31"/>
            <p:cNvSpPr/>
            <p:nvPr/>
          </p:nvSpPr>
          <p:spPr bwMode="auto">
            <a:xfrm>
              <a:off x="3923928" y="5013176"/>
              <a:ext cx="864096" cy="1080120"/>
            </a:xfrm>
            <a:prstGeom prst="flowChartMagneticDisk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Disk</a:t>
              </a:r>
              <a:b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</a:b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array </a:t>
              </a:r>
              <a:r>
                <a:rPr kumimoji="0" lang="el-G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rPr>
                <a:t>β</a:t>
              </a:r>
              <a:endParaRPr kumimoji="0" 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3059832" y="4581128"/>
              <a:ext cx="2592288" cy="1584176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3203848" y="4653136"/>
              <a:ext cx="648072" cy="1152128"/>
            </a:xfrm>
            <a:prstGeom prst="rect">
              <a:avLst/>
            </a:prstGeom>
            <a:solidFill>
              <a:schemeClr val="accent5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270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Controller</a:t>
              </a:r>
              <a:b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</a:b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</a:t>
              </a:r>
              <a:endParaRPr kumimoji="0" 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4860032" y="4653136"/>
              <a:ext cx="648072" cy="1152128"/>
            </a:xfrm>
            <a:prstGeom prst="rect">
              <a:avLst/>
            </a:prstGeom>
            <a:solidFill>
              <a:schemeClr val="accent5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Controller</a:t>
              </a:r>
              <a:b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</a:b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</a:t>
              </a:r>
              <a:endParaRPr kumimoji="0" 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cxnSp>
        <p:nvCxnSpPr>
          <p:cNvPr id="37" name="Straight Connector 36"/>
          <p:cNvCxnSpPr>
            <a:stCxn id="25" idx="2"/>
            <a:endCxn id="6" idx="0"/>
          </p:cNvCxnSpPr>
          <p:nvPr/>
        </p:nvCxnSpPr>
        <p:spPr bwMode="auto">
          <a:xfrm flipH="1">
            <a:off x="3311860" y="2204864"/>
            <a:ext cx="3924436" cy="7920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9" name="Straight Connector 38"/>
          <p:cNvCxnSpPr>
            <a:stCxn id="25" idx="2"/>
            <a:endCxn id="7" idx="0"/>
          </p:cNvCxnSpPr>
          <p:nvPr/>
        </p:nvCxnSpPr>
        <p:spPr bwMode="auto">
          <a:xfrm flipH="1">
            <a:off x="5112060" y="2204864"/>
            <a:ext cx="2124236" cy="7920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6" idx="2"/>
            <a:endCxn id="29" idx="0"/>
          </p:cNvCxnSpPr>
          <p:nvPr/>
        </p:nvCxnSpPr>
        <p:spPr bwMode="auto">
          <a:xfrm flipH="1">
            <a:off x="1007604" y="3356992"/>
            <a:ext cx="2304256" cy="11521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3" name="Straight Connector 42"/>
          <p:cNvCxnSpPr>
            <a:stCxn id="6" idx="2"/>
            <a:endCxn id="30" idx="0"/>
          </p:cNvCxnSpPr>
          <p:nvPr/>
        </p:nvCxnSpPr>
        <p:spPr bwMode="auto">
          <a:xfrm flipH="1">
            <a:off x="2663788" y="3356992"/>
            <a:ext cx="648072" cy="11521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>
            <a:stCxn id="6" idx="2"/>
            <a:endCxn id="34" idx="0"/>
          </p:cNvCxnSpPr>
          <p:nvPr/>
        </p:nvCxnSpPr>
        <p:spPr bwMode="auto">
          <a:xfrm>
            <a:off x="3311860" y="3356992"/>
            <a:ext cx="360040" cy="115212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>
            <a:stCxn id="6" idx="2"/>
            <a:endCxn id="35" idx="0"/>
          </p:cNvCxnSpPr>
          <p:nvPr/>
        </p:nvCxnSpPr>
        <p:spPr bwMode="auto">
          <a:xfrm>
            <a:off x="3311860" y="3356992"/>
            <a:ext cx="2016224" cy="115212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/>
          <p:cNvCxnSpPr>
            <a:stCxn id="7" idx="2"/>
            <a:endCxn id="29" idx="0"/>
          </p:cNvCxnSpPr>
          <p:nvPr/>
        </p:nvCxnSpPr>
        <p:spPr bwMode="auto">
          <a:xfrm flipH="1">
            <a:off x="1007604" y="3356992"/>
            <a:ext cx="4104456" cy="11521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/>
          <p:cNvCxnSpPr>
            <a:stCxn id="7" idx="2"/>
            <a:endCxn id="30" idx="0"/>
          </p:cNvCxnSpPr>
          <p:nvPr/>
        </p:nvCxnSpPr>
        <p:spPr bwMode="auto">
          <a:xfrm flipH="1">
            <a:off x="2663788" y="3356992"/>
            <a:ext cx="2448272" cy="11521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/>
          <p:cNvCxnSpPr>
            <a:stCxn id="7" idx="2"/>
            <a:endCxn id="34" idx="0"/>
          </p:cNvCxnSpPr>
          <p:nvPr/>
        </p:nvCxnSpPr>
        <p:spPr bwMode="auto">
          <a:xfrm flipH="1">
            <a:off x="3671900" y="3356992"/>
            <a:ext cx="1440160" cy="115212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5" name="Straight Connector 54"/>
          <p:cNvCxnSpPr>
            <a:stCxn id="7" idx="2"/>
            <a:endCxn id="35" idx="0"/>
          </p:cNvCxnSpPr>
          <p:nvPr/>
        </p:nvCxnSpPr>
        <p:spPr bwMode="auto">
          <a:xfrm>
            <a:off x="5112060" y="3356992"/>
            <a:ext cx="216024" cy="115212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6" name="Multiply 65"/>
          <p:cNvSpPr/>
          <p:nvPr/>
        </p:nvSpPr>
        <p:spPr bwMode="auto">
          <a:xfrm>
            <a:off x="4860032" y="4581128"/>
            <a:ext cx="914400" cy="914400"/>
          </a:xfrm>
          <a:prstGeom prst="mathMultiply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charset="0"/>
            </a:endParaRPr>
          </a:p>
        </p:txBody>
      </p:sp>
      <p:sp>
        <p:nvSpPr>
          <p:cNvPr id="67" name="Multiply 66"/>
          <p:cNvSpPr/>
          <p:nvPr/>
        </p:nvSpPr>
        <p:spPr bwMode="auto">
          <a:xfrm>
            <a:off x="2843808" y="2708920"/>
            <a:ext cx="914400" cy="914400"/>
          </a:xfrm>
          <a:prstGeom prst="mathMultiply">
            <a:avLst/>
          </a:prstGeom>
          <a:solidFill>
            <a:srgbClr val="FF33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B0DD8-E8D5-AFBC-D350-DA8E29A13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Multipathing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8D530A-7765-8C46-4AEF-832DB380D5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583162"/>
            <a:ext cx="8229600" cy="1942182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Multiple paths to one disk array volume</a:t>
            </a:r>
          </a:p>
          <a:p>
            <a:pPr lvl="1"/>
            <a:r>
              <a:rPr lang="en-US" dirty="0"/>
              <a:t>1.1:a.1, 1.1:b.1, 1.2:a.2, 1.2:b.2</a:t>
            </a:r>
          </a:p>
          <a:p>
            <a:pPr lvl="1"/>
            <a:r>
              <a:rPr lang="en-US" dirty="0"/>
              <a:t>4 disks for OS</a:t>
            </a:r>
          </a:p>
          <a:p>
            <a:r>
              <a:rPr lang="en-US" dirty="0"/>
              <a:t>Disk array assigns UUID to each volume</a:t>
            </a:r>
          </a:p>
          <a:p>
            <a:pPr lvl="1"/>
            <a:r>
              <a:rPr lang="en-US" dirty="0"/>
              <a:t>Multipath SW in OS compares UUID and creates one multipath disk for each unique UUID</a:t>
            </a:r>
          </a:p>
          <a:p>
            <a:r>
              <a:rPr lang="en-US" dirty="0"/>
              <a:t>Multipath strategies</a:t>
            </a:r>
          </a:p>
          <a:p>
            <a:pPr lvl="1"/>
            <a:r>
              <a:rPr lang="en-US" dirty="0"/>
              <a:t>Fixed, MRU, Round Robin</a:t>
            </a:r>
          </a:p>
          <a:p>
            <a:pPr lvl="1"/>
            <a:r>
              <a:rPr lang="en-US" dirty="0"/>
              <a:t>Active-Active</a:t>
            </a:r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D8B50CE4-6A9D-4A46-F74E-259F92263B83}"/>
              </a:ext>
            </a:extLst>
          </p:cNvPr>
          <p:cNvSpPr/>
          <p:nvPr/>
        </p:nvSpPr>
        <p:spPr bwMode="auto">
          <a:xfrm>
            <a:off x="5788405" y="971780"/>
            <a:ext cx="1008112" cy="36004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Server 1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30031D37-F97E-7AF2-9E60-13170AAE75E7}"/>
              </a:ext>
            </a:extLst>
          </p:cNvPr>
          <p:cNvSpPr/>
          <p:nvPr/>
        </p:nvSpPr>
        <p:spPr bwMode="auto">
          <a:xfrm>
            <a:off x="4888305" y="2078440"/>
            <a:ext cx="1080120" cy="360040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Switch A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2" name="Rectangle 151">
            <a:extLst>
              <a:ext uri="{FF2B5EF4-FFF2-40B4-BE49-F238E27FC236}">
                <a16:creationId xmlns:a16="http://schemas.microsoft.com/office/drawing/2014/main" id="{6F191441-C827-3102-4531-63D18A008E4E}"/>
              </a:ext>
            </a:extLst>
          </p:cNvPr>
          <p:cNvSpPr/>
          <p:nvPr/>
        </p:nvSpPr>
        <p:spPr bwMode="auto">
          <a:xfrm>
            <a:off x="6688505" y="2078440"/>
            <a:ext cx="1080120" cy="360040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Switch B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53" name="Straight Connector 152">
            <a:extLst>
              <a:ext uri="{FF2B5EF4-FFF2-40B4-BE49-F238E27FC236}">
                <a16:creationId xmlns:a16="http://schemas.microsoft.com/office/drawing/2014/main" id="{EF7F8397-019C-F79A-3F7D-A9F20657F00F}"/>
              </a:ext>
            </a:extLst>
          </p:cNvPr>
          <p:cNvCxnSpPr>
            <a:cxnSpLocks/>
            <a:endCxn id="152" idx="0"/>
          </p:cNvCxnSpPr>
          <p:nvPr/>
        </p:nvCxnSpPr>
        <p:spPr bwMode="auto">
          <a:xfrm>
            <a:off x="6553490" y="1331820"/>
            <a:ext cx="675075" cy="74662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4" name="Straight Connector 153">
            <a:extLst>
              <a:ext uri="{FF2B5EF4-FFF2-40B4-BE49-F238E27FC236}">
                <a16:creationId xmlns:a16="http://schemas.microsoft.com/office/drawing/2014/main" id="{A102ABDA-7C0D-1E1E-C54F-C85DBEE1FBFB}"/>
              </a:ext>
            </a:extLst>
          </p:cNvPr>
          <p:cNvCxnSpPr>
            <a:cxnSpLocks/>
            <a:endCxn id="151" idx="0"/>
          </p:cNvCxnSpPr>
          <p:nvPr/>
        </p:nvCxnSpPr>
        <p:spPr bwMode="auto">
          <a:xfrm flipH="1">
            <a:off x="5428365" y="1331820"/>
            <a:ext cx="585065" cy="74662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7" name="Straight Connector 156">
            <a:extLst>
              <a:ext uri="{FF2B5EF4-FFF2-40B4-BE49-F238E27FC236}">
                <a16:creationId xmlns:a16="http://schemas.microsoft.com/office/drawing/2014/main" id="{29A6E8E1-54C0-8555-D818-32348DC6D1E1}"/>
              </a:ext>
            </a:extLst>
          </p:cNvPr>
          <p:cNvCxnSpPr>
            <a:cxnSpLocks/>
            <a:stCxn id="151" idx="2"/>
          </p:cNvCxnSpPr>
          <p:nvPr/>
        </p:nvCxnSpPr>
        <p:spPr bwMode="auto">
          <a:xfrm flipH="1">
            <a:off x="5356357" y="2438480"/>
            <a:ext cx="72008" cy="7200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71EE4D5C-A233-FB6E-A966-2781AFE0BE95}"/>
              </a:ext>
            </a:extLst>
          </p:cNvPr>
          <p:cNvCxnSpPr>
            <a:stCxn id="151" idx="2"/>
            <a:endCxn id="165" idx="0"/>
          </p:cNvCxnSpPr>
          <p:nvPr/>
        </p:nvCxnSpPr>
        <p:spPr bwMode="auto">
          <a:xfrm>
            <a:off x="5428365" y="2438480"/>
            <a:ext cx="1728192" cy="7200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65ADEC10-B274-0BCF-00E3-5A13051D4D07}"/>
              </a:ext>
            </a:extLst>
          </p:cNvPr>
          <p:cNvCxnSpPr>
            <a:stCxn id="152" idx="2"/>
            <a:endCxn id="164" idx="0"/>
          </p:cNvCxnSpPr>
          <p:nvPr/>
        </p:nvCxnSpPr>
        <p:spPr bwMode="auto">
          <a:xfrm flipH="1">
            <a:off x="5500373" y="2438480"/>
            <a:ext cx="1728192" cy="7200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B1D154C5-320B-87F7-307A-E0E3349D1739}"/>
              </a:ext>
            </a:extLst>
          </p:cNvPr>
          <p:cNvCxnSpPr>
            <a:cxnSpLocks/>
            <a:stCxn id="152" idx="2"/>
          </p:cNvCxnSpPr>
          <p:nvPr/>
        </p:nvCxnSpPr>
        <p:spPr bwMode="auto">
          <a:xfrm>
            <a:off x="7228565" y="2438480"/>
            <a:ext cx="72008" cy="7200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38C3A91B-53DA-789F-BDF5-B6369FB4BF4F}"/>
              </a:ext>
            </a:extLst>
          </p:cNvPr>
          <p:cNvGrpSpPr/>
          <p:nvPr/>
        </p:nvGrpSpPr>
        <p:grpSpPr>
          <a:xfrm>
            <a:off x="5032321" y="3086552"/>
            <a:ext cx="2592288" cy="1584176"/>
            <a:chOff x="3059832" y="4581128"/>
            <a:chExt cx="2592288" cy="1584176"/>
          </a:xfrm>
        </p:grpSpPr>
        <p:sp>
          <p:nvSpPr>
            <p:cNvPr id="162" name="Flowchart: Magnetic Disk 161">
              <a:extLst>
                <a:ext uri="{FF2B5EF4-FFF2-40B4-BE49-F238E27FC236}">
                  <a16:creationId xmlns:a16="http://schemas.microsoft.com/office/drawing/2014/main" id="{D962DBFB-82C7-F229-A587-108DB8ACD1EB}"/>
                </a:ext>
              </a:extLst>
            </p:cNvPr>
            <p:cNvSpPr/>
            <p:nvPr/>
          </p:nvSpPr>
          <p:spPr bwMode="auto">
            <a:xfrm>
              <a:off x="3923928" y="5013176"/>
              <a:ext cx="864096" cy="1080120"/>
            </a:xfrm>
            <a:prstGeom prst="flowChartMagneticDisk">
              <a:avLst/>
            </a:prstGeom>
            <a:solidFill>
              <a:schemeClr val="accent2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Disk</a:t>
              </a:r>
              <a:b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</a:b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array </a:t>
              </a:r>
              <a:r>
                <a:rPr kumimoji="0" lang="el-GR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/>
                  <a:cs typeface="Arial"/>
                </a:rPr>
                <a:t>γ</a:t>
              </a:r>
              <a:endParaRPr kumimoji="0" 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3" name="Rectangle 162">
              <a:extLst>
                <a:ext uri="{FF2B5EF4-FFF2-40B4-BE49-F238E27FC236}">
                  <a16:creationId xmlns:a16="http://schemas.microsoft.com/office/drawing/2014/main" id="{A40CBD0F-1A79-8E7F-25D3-56A3DB2F692E}"/>
                </a:ext>
              </a:extLst>
            </p:cNvPr>
            <p:cNvSpPr/>
            <p:nvPr/>
          </p:nvSpPr>
          <p:spPr bwMode="auto">
            <a:xfrm>
              <a:off x="3059832" y="4581128"/>
              <a:ext cx="2592288" cy="1584176"/>
            </a:xfrm>
            <a:prstGeom prst="rect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cs-CZ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4" name="Rectangle 163">
              <a:extLst>
                <a:ext uri="{FF2B5EF4-FFF2-40B4-BE49-F238E27FC236}">
                  <a16:creationId xmlns:a16="http://schemas.microsoft.com/office/drawing/2014/main" id="{3B96C59B-2912-9F0F-C78B-8AE5B86883A0}"/>
                </a:ext>
              </a:extLst>
            </p:cNvPr>
            <p:cNvSpPr/>
            <p:nvPr/>
          </p:nvSpPr>
          <p:spPr bwMode="auto">
            <a:xfrm>
              <a:off x="3203848" y="4653136"/>
              <a:ext cx="648072" cy="1152128"/>
            </a:xfrm>
            <a:prstGeom prst="rect">
              <a:avLst/>
            </a:prstGeom>
            <a:solidFill>
              <a:schemeClr val="accent5"/>
            </a:solidFill>
            <a:ln w="9525" cap="flat" cmpd="sng" algn="ctr">
              <a:solidFill>
                <a:schemeClr val="accent5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270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Controller</a:t>
              </a:r>
              <a:b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</a:b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a</a:t>
              </a:r>
              <a:endParaRPr kumimoji="0" 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165" name="Rectangle 164">
              <a:extLst>
                <a:ext uri="{FF2B5EF4-FFF2-40B4-BE49-F238E27FC236}">
                  <a16:creationId xmlns:a16="http://schemas.microsoft.com/office/drawing/2014/main" id="{436DBABD-3D59-0ADE-C7B9-84FEFC8CAD66}"/>
                </a:ext>
              </a:extLst>
            </p:cNvPr>
            <p:cNvSpPr/>
            <p:nvPr/>
          </p:nvSpPr>
          <p:spPr bwMode="auto">
            <a:xfrm>
              <a:off x="4860032" y="4653136"/>
              <a:ext cx="648072" cy="1152128"/>
            </a:xfrm>
            <a:prstGeom prst="rect">
              <a:avLst/>
            </a:prstGeom>
            <a:solidFill>
              <a:schemeClr val="accent5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Controller</a:t>
              </a:r>
              <a:b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</a:br>
              <a:r>
                <a:rPr kumimoji="0" lang="en-US" sz="18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</a:rPr>
                <a:t>b</a:t>
              </a:r>
              <a:endParaRPr kumimoji="0" 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174" name="TextBox 173">
            <a:extLst>
              <a:ext uri="{FF2B5EF4-FFF2-40B4-BE49-F238E27FC236}">
                <a16:creationId xmlns:a16="http://schemas.microsoft.com/office/drawing/2014/main" id="{990D7012-3F4F-B09C-75C0-3030AB3368DD}"/>
              </a:ext>
            </a:extLst>
          </p:cNvPr>
          <p:cNvSpPr txBox="1"/>
          <p:nvPr/>
        </p:nvSpPr>
        <p:spPr>
          <a:xfrm>
            <a:off x="5248726" y="1314295"/>
            <a:ext cx="6623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ID 1.1</a:t>
            </a:r>
            <a:endParaRPr lang="cs-CZ" sz="14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084C8F30-76CD-AF3E-1AAF-5DA5AF14E8FA}"/>
              </a:ext>
            </a:extLst>
          </p:cNvPr>
          <p:cNvSpPr txBox="1"/>
          <p:nvPr/>
        </p:nvSpPr>
        <p:spPr>
          <a:xfrm>
            <a:off x="6760513" y="1314295"/>
            <a:ext cx="6623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ID 1.2</a:t>
            </a:r>
            <a:endParaRPr lang="cs-CZ" sz="1400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70F7B492-A40C-ACDC-A57B-6AEC8B10C276}"/>
              </a:ext>
            </a:extLst>
          </p:cNvPr>
          <p:cNvSpPr txBox="1"/>
          <p:nvPr/>
        </p:nvSpPr>
        <p:spPr>
          <a:xfrm>
            <a:off x="4769559" y="2811095"/>
            <a:ext cx="6623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ID a.1</a:t>
            </a:r>
            <a:endParaRPr lang="cs-CZ" sz="1400" dirty="0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7253A42F-8E87-AC88-6A79-F0DF546A01E4}"/>
              </a:ext>
            </a:extLst>
          </p:cNvPr>
          <p:cNvSpPr txBox="1"/>
          <p:nvPr/>
        </p:nvSpPr>
        <p:spPr>
          <a:xfrm>
            <a:off x="5493228" y="2814778"/>
            <a:ext cx="6623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ID a.2</a:t>
            </a:r>
            <a:endParaRPr lang="cs-CZ" sz="1400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912A3DEC-32F3-B549-C5E4-A1F3E142AD99}"/>
              </a:ext>
            </a:extLst>
          </p:cNvPr>
          <p:cNvSpPr txBox="1"/>
          <p:nvPr/>
        </p:nvSpPr>
        <p:spPr>
          <a:xfrm>
            <a:off x="6463952" y="2797316"/>
            <a:ext cx="6623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ID b.1</a:t>
            </a:r>
            <a:endParaRPr lang="cs-CZ" sz="1400" dirty="0"/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727BF734-4D82-890B-B142-D2039AC23A72}"/>
              </a:ext>
            </a:extLst>
          </p:cNvPr>
          <p:cNvSpPr txBox="1"/>
          <p:nvPr/>
        </p:nvSpPr>
        <p:spPr>
          <a:xfrm>
            <a:off x="7338639" y="2799221"/>
            <a:ext cx="6623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ID b.2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1516573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SAN protocols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iSCSI</a:t>
            </a:r>
            <a:endParaRPr lang="en-US" dirty="0"/>
          </a:p>
          <a:p>
            <a:pPr lvl="1"/>
            <a:r>
              <a:rPr lang="en-US" dirty="0"/>
              <a:t>Mapping SCSI over TCP/IP</a:t>
            </a:r>
          </a:p>
          <a:p>
            <a:pPr lvl="1"/>
            <a:r>
              <a:rPr lang="en-US" dirty="0"/>
              <a:t>Ethernet speeds (1, 10 </a:t>
            </a:r>
            <a:r>
              <a:rPr lang="en-US" dirty="0" err="1"/>
              <a:t>Gbps</a:t>
            </a:r>
            <a:r>
              <a:rPr lang="en-US" dirty="0"/>
              <a:t>)</a:t>
            </a:r>
          </a:p>
          <a:p>
            <a:r>
              <a:rPr lang="en-US" dirty="0" err="1"/>
              <a:t>iSER</a:t>
            </a:r>
            <a:endParaRPr lang="en-US" dirty="0"/>
          </a:p>
          <a:p>
            <a:pPr lvl="1"/>
            <a:r>
              <a:rPr lang="en-US" dirty="0" err="1"/>
              <a:t>iSCSI</a:t>
            </a:r>
            <a:r>
              <a:rPr lang="en-US" dirty="0"/>
              <a:t> Extension over RDMA</a:t>
            </a:r>
          </a:p>
          <a:p>
            <a:pPr lvl="1"/>
            <a:r>
              <a:rPr lang="en-US" dirty="0" err="1"/>
              <a:t>InfiniBand</a:t>
            </a:r>
            <a:endParaRPr lang="en-US" dirty="0"/>
          </a:p>
          <a:p>
            <a:r>
              <a:rPr lang="en-US" dirty="0"/>
              <a:t>FC</a:t>
            </a:r>
          </a:p>
          <a:p>
            <a:pPr lvl="1"/>
            <a:r>
              <a:rPr lang="en-US" dirty="0" err="1"/>
              <a:t>Fibre</a:t>
            </a:r>
            <a:r>
              <a:rPr lang="en-US" dirty="0"/>
              <a:t> channel</a:t>
            </a:r>
          </a:p>
          <a:p>
            <a:pPr lvl="1"/>
            <a:r>
              <a:rPr lang="en-US" dirty="0"/>
              <a:t>High speed technology for storage networking</a:t>
            </a:r>
          </a:p>
          <a:p>
            <a:r>
              <a:rPr lang="en-US" dirty="0" err="1"/>
              <a:t>FCoE</a:t>
            </a:r>
            <a:endParaRPr lang="en-US" dirty="0"/>
          </a:p>
          <a:p>
            <a:pPr lvl="1"/>
            <a:r>
              <a:rPr lang="en-US" dirty="0"/>
              <a:t>Encapsulating FC over Ethernet 10</a:t>
            </a:r>
            <a:endParaRPr lang="cs-CZ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4806081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High speed</a:t>
            </a:r>
          </a:p>
          <a:p>
            <a:pPr lvl="1"/>
            <a:r>
              <a:rPr lang="en-US" dirty="0"/>
              <a:t>4, 8, 16, 32, (64) </a:t>
            </a:r>
            <a:r>
              <a:rPr lang="en-US" dirty="0" err="1"/>
              <a:t>Gbps</a:t>
            </a:r>
            <a:endParaRPr lang="en-US" dirty="0"/>
          </a:p>
          <a:p>
            <a:pPr lvl="1"/>
            <a:r>
              <a:rPr lang="en-US" dirty="0"/>
              <a:t>Throughput 400, 800, 1600, 3200, (6400) </a:t>
            </a:r>
            <a:r>
              <a:rPr lang="en-US" dirty="0" err="1"/>
              <a:t>MBps</a:t>
            </a:r>
            <a:endParaRPr lang="en-US" dirty="0"/>
          </a:p>
          <a:p>
            <a:r>
              <a:rPr lang="en-US" dirty="0"/>
              <a:t>Characteristics</a:t>
            </a:r>
          </a:p>
          <a:p>
            <a:pPr lvl="1"/>
            <a:r>
              <a:rPr lang="en-US" dirty="0"/>
              <a:t>In-order, lossless</a:t>
            </a:r>
          </a:p>
          <a:p>
            <a:r>
              <a:rPr lang="en-US" dirty="0"/>
              <a:t>Security</a:t>
            </a:r>
          </a:p>
          <a:p>
            <a:pPr lvl="1"/>
            <a:r>
              <a:rPr lang="en-US" dirty="0"/>
              <a:t>Zoning</a:t>
            </a:r>
          </a:p>
          <a:p>
            <a:r>
              <a:rPr lang="en-US" dirty="0"/>
              <a:t>Topologies</a:t>
            </a:r>
          </a:p>
          <a:p>
            <a:pPr lvl="1"/>
            <a:r>
              <a:rPr lang="en-US" dirty="0"/>
              <a:t>Point to point</a:t>
            </a:r>
          </a:p>
          <a:p>
            <a:pPr lvl="1"/>
            <a:r>
              <a:rPr lang="en-US" dirty="0"/>
              <a:t>Arbitrated loop </a:t>
            </a:r>
          </a:p>
          <a:p>
            <a:pPr lvl="1"/>
            <a:r>
              <a:rPr lang="en-US" dirty="0"/>
              <a:t>Switched fabric</a:t>
            </a:r>
          </a:p>
          <a:p>
            <a:r>
              <a:rPr lang="en-US" dirty="0"/>
              <a:t>Ports</a:t>
            </a:r>
          </a:p>
          <a:p>
            <a:pPr lvl="1"/>
            <a:r>
              <a:rPr lang="en-US" dirty="0"/>
              <a:t>FCID (like MAC)</a:t>
            </a:r>
          </a:p>
          <a:p>
            <a:pPr lvl="1"/>
            <a:r>
              <a:rPr lang="en-US" dirty="0"/>
              <a:t>Type</a:t>
            </a:r>
            <a:endParaRPr lang="cs-CZ" dirty="0"/>
          </a:p>
          <a:p>
            <a:pPr lvl="2"/>
            <a:r>
              <a:rPr lang="en-US" dirty="0"/>
              <a:t>N – node port</a:t>
            </a:r>
          </a:p>
          <a:p>
            <a:pPr lvl="2"/>
            <a:r>
              <a:rPr lang="en-US" dirty="0"/>
              <a:t>NL – node loop port</a:t>
            </a:r>
          </a:p>
          <a:p>
            <a:pPr lvl="2"/>
            <a:r>
              <a:rPr lang="en-US" dirty="0"/>
              <a:t>F – fabric port</a:t>
            </a:r>
          </a:p>
          <a:p>
            <a:pPr lvl="2"/>
            <a:r>
              <a:rPr lang="en-US" dirty="0"/>
              <a:t>FL – fabric loop port</a:t>
            </a:r>
          </a:p>
          <a:p>
            <a:pPr lvl="2"/>
            <a:r>
              <a:rPr lang="en-US" dirty="0"/>
              <a:t>E – expansion (between two switches)</a:t>
            </a:r>
          </a:p>
          <a:p>
            <a:pPr lvl="2"/>
            <a:r>
              <a:rPr lang="en-US" dirty="0"/>
              <a:t>G – generic (works as E or F)</a:t>
            </a:r>
          </a:p>
          <a:p>
            <a:pPr lvl="2"/>
            <a:r>
              <a:rPr lang="en-US" dirty="0"/>
              <a:t>U – universal (any port)</a:t>
            </a:r>
          </a:p>
        </p:txBody>
      </p:sp>
      <p:cxnSp>
        <p:nvCxnSpPr>
          <p:cNvPr id="29" name="Straight Arrow Connector 28"/>
          <p:cNvCxnSpPr>
            <a:stCxn id="23" idx="1"/>
          </p:cNvCxnSpPr>
          <p:nvPr/>
        </p:nvCxnSpPr>
        <p:spPr bwMode="auto">
          <a:xfrm flipH="1" flipV="1">
            <a:off x="5868144" y="3140970"/>
            <a:ext cx="720080" cy="32403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4" name="TextBox 33"/>
          <p:cNvSpPr txBox="1"/>
          <p:nvPr/>
        </p:nvSpPr>
        <p:spPr>
          <a:xfrm>
            <a:off x="5796136" y="3140968"/>
            <a:ext cx="413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NL</a:t>
            </a:r>
            <a:endParaRPr lang="cs-CZ" sz="14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Fibre</a:t>
            </a:r>
            <a:r>
              <a:rPr lang="en-US" dirty="0"/>
              <a:t> channel</a:t>
            </a:r>
            <a:endParaRPr lang="cs-CZ" dirty="0"/>
          </a:p>
        </p:txBody>
      </p:sp>
      <p:sp>
        <p:nvSpPr>
          <p:cNvPr id="4" name="Rectangle 3"/>
          <p:cNvSpPr/>
          <p:nvPr/>
        </p:nvSpPr>
        <p:spPr bwMode="auto">
          <a:xfrm>
            <a:off x="5148064" y="1772816"/>
            <a:ext cx="720080" cy="36004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Host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588224" y="1772816"/>
            <a:ext cx="936104" cy="360040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Storage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7" name="Straight Connector 6"/>
          <p:cNvCxnSpPr>
            <a:stCxn id="4" idx="3"/>
            <a:endCxn id="5" idx="1"/>
          </p:cNvCxnSpPr>
          <p:nvPr/>
        </p:nvCxnSpPr>
        <p:spPr bwMode="auto">
          <a:xfrm>
            <a:off x="5868144" y="1952836"/>
            <a:ext cx="72008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5" name="TextBox 14"/>
          <p:cNvSpPr txBox="1"/>
          <p:nvPr/>
        </p:nvSpPr>
        <p:spPr>
          <a:xfrm>
            <a:off x="5796136" y="1916832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endParaRPr lang="cs-CZ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6372200" y="1916832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endParaRPr lang="cs-CZ" sz="1400" dirty="0"/>
          </a:p>
        </p:txBody>
      </p:sp>
      <p:sp>
        <p:nvSpPr>
          <p:cNvPr id="17" name="Rectangle 16"/>
          <p:cNvSpPr/>
          <p:nvPr/>
        </p:nvSpPr>
        <p:spPr bwMode="auto">
          <a:xfrm>
            <a:off x="5148064" y="2852936"/>
            <a:ext cx="720080" cy="36004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Host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6588224" y="2420888"/>
            <a:ext cx="936104" cy="360040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Storage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9" name="Straight Connector 18"/>
          <p:cNvCxnSpPr>
            <a:endCxn id="18" idx="1"/>
          </p:cNvCxnSpPr>
          <p:nvPr/>
        </p:nvCxnSpPr>
        <p:spPr bwMode="auto">
          <a:xfrm flipV="1">
            <a:off x="5868144" y="2600908"/>
            <a:ext cx="720080" cy="32403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20" name="TextBox 19"/>
          <p:cNvSpPr txBox="1"/>
          <p:nvPr/>
        </p:nvSpPr>
        <p:spPr>
          <a:xfrm>
            <a:off x="5724128" y="2564904"/>
            <a:ext cx="413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NL</a:t>
            </a:r>
            <a:endParaRPr lang="cs-CZ" sz="1400" dirty="0"/>
          </a:p>
        </p:txBody>
      </p:sp>
      <p:sp>
        <p:nvSpPr>
          <p:cNvPr id="21" name="TextBox 20"/>
          <p:cNvSpPr txBox="1"/>
          <p:nvPr/>
        </p:nvSpPr>
        <p:spPr>
          <a:xfrm>
            <a:off x="6228184" y="2348880"/>
            <a:ext cx="413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NL</a:t>
            </a:r>
            <a:endParaRPr lang="cs-CZ" sz="1400" dirty="0"/>
          </a:p>
        </p:txBody>
      </p:sp>
      <p:sp>
        <p:nvSpPr>
          <p:cNvPr id="23" name="Rectangle 22"/>
          <p:cNvSpPr/>
          <p:nvPr/>
        </p:nvSpPr>
        <p:spPr bwMode="auto">
          <a:xfrm>
            <a:off x="6588224" y="3284984"/>
            <a:ext cx="936104" cy="360040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Storage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7" name="Straight Arrow Connector 26"/>
          <p:cNvCxnSpPr>
            <a:stCxn id="18" idx="2"/>
            <a:endCxn id="23" idx="0"/>
          </p:cNvCxnSpPr>
          <p:nvPr/>
        </p:nvCxnSpPr>
        <p:spPr bwMode="auto">
          <a:xfrm>
            <a:off x="7056276" y="2780928"/>
            <a:ext cx="0" cy="504056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1" name="TextBox 30"/>
          <p:cNvSpPr txBox="1"/>
          <p:nvPr/>
        </p:nvSpPr>
        <p:spPr>
          <a:xfrm>
            <a:off x="7020272" y="2708920"/>
            <a:ext cx="413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NL</a:t>
            </a:r>
            <a:endParaRPr lang="cs-CZ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6660232" y="2996952"/>
            <a:ext cx="413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NL</a:t>
            </a:r>
            <a:endParaRPr lang="cs-CZ" sz="1400" dirty="0"/>
          </a:p>
        </p:txBody>
      </p:sp>
      <p:sp>
        <p:nvSpPr>
          <p:cNvPr id="33" name="TextBox 32"/>
          <p:cNvSpPr txBox="1"/>
          <p:nvPr/>
        </p:nvSpPr>
        <p:spPr>
          <a:xfrm>
            <a:off x="6228184" y="3356992"/>
            <a:ext cx="4138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NL</a:t>
            </a:r>
            <a:endParaRPr lang="cs-CZ" sz="1400" dirty="0"/>
          </a:p>
        </p:txBody>
      </p:sp>
      <p:sp>
        <p:nvSpPr>
          <p:cNvPr id="40" name="Rectangle 39"/>
          <p:cNvSpPr/>
          <p:nvPr/>
        </p:nvSpPr>
        <p:spPr bwMode="auto">
          <a:xfrm>
            <a:off x="5148064" y="3933056"/>
            <a:ext cx="720080" cy="36004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Host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156176" y="3933056"/>
            <a:ext cx="720080" cy="36004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Host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5076056" y="4797152"/>
            <a:ext cx="864096" cy="360040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Switch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6084168" y="4797152"/>
            <a:ext cx="864096" cy="360040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Switch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7524328" y="4797152"/>
            <a:ext cx="864096" cy="360040"/>
          </a:xfrm>
          <a:prstGeom prst="rect">
            <a:avLst/>
          </a:prstGeom>
          <a:solidFill>
            <a:srgbClr val="92D05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Switch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5" name="Rectangle 44"/>
          <p:cNvSpPr/>
          <p:nvPr/>
        </p:nvSpPr>
        <p:spPr bwMode="auto">
          <a:xfrm>
            <a:off x="5004048" y="5733256"/>
            <a:ext cx="936104" cy="360040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Storage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6084168" y="5733256"/>
            <a:ext cx="936104" cy="360040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Storage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48" name="Straight Connector 47"/>
          <p:cNvCxnSpPr>
            <a:stCxn id="40" idx="2"/>
            <a:endCxn id="42" idx="0"/>
          </p:cNvCxnSpPr>
          <p:nvPr/>
        </p:nvCxnSpPr>
        <p:spPr bwMode="auto">
          <a:xfrm>
            <a:off x="5508104" y="4293096"/>
            <a:ext cx="0" cy="50405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/>
          <p:nvPr/>
        </p:nvCxnSpPr>
        <p:spPr bwMode="auto">
          <a:xfrm>
            <a:off x="5724128" y="4293096"/>
            <a:ext cx="576064" cy="50405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/>
          <p:cNvCxnSpPr/>
          <p:nvPr/>
        </p:nvCxnSpPr>
        <p:spPr bwMode="auto">
          <a:xfrm flipH="1">
            <a:off x="5724128" y="4293096"/>
            <a:ext cx="576064" cy="50405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4" name="Straight Connector 53"/>
          <p:cNvCxnSpPr>
            <a:stCxn id="41" idx="2"/>
            <a:endCxn id="43" idx="0"/>
          </p:cNvCxnSpPr>
          <p:nvPr/>
        </p:nvCxnSpPr>
        <p:spPr bwMode="auto">
          <a:xfrm>
            <a:off x="6516216" y="4293096"/>
            <a:ext cx="0" cy="50405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6" name="Straight Connector 55"/>
          <p:cNvCxnSpPr/>
          <p:nvPr/>
        </p:nvCxnSpPr>
        <p:spPr bwMode="auto">
          <a:xfrm>
            <a:off x="5724128" y="5157192"/>
            <a:ext cx="648072" cy="57606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8" name="Straight Connector 57"/>
          <p:cNvCxnSpPr>
            <a:stCxn id="43" idx="2"/>
            <a:endCxn id="46" idx="0"/>
          </p:cNvCxnSpPr>
          <p:nvPr/>
        </p:nvCxnSpPr>
        <p:spPr bwMode="auto">
          <a:xfrm>
            <a:off x="6516216" y="5157192"/>
            <a:ext cx="36004" cy="57606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0" name="Straight Connector 59"/>
          <p:cNvCxnSpPr/>
          <p:nvPr/>
        </p:nvCxnSpPr>
        <p:spPr bwMode="auto">
          <a:xfrm flipH="1">
            <a:off x="5652120" y="5157192"/>
            <a:ext cx="648072" cy="57606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2" name="Straight Connector 61"/>
          <p:cNvCxnSpPr>
            <a:stCxn id="42" idx="2"/>
            <a:endCxn id="45" idx="0"/>
          </p:cNvCxnSpPr>
          <p:nvPr/>
        </p:nvCxnSpPr>
        <p:spPr bwMode="auto">
          <a:xfrm flipH="1">
            <a:off x="5472100" y="5157192"/>
            <a:ext cx="36004" cy="57606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/>
          <p:cNvCxnSpPr>
            <a:stCxn id="43" idx="3"/>
            <a:endCxn id="44" idx="1"/>
          </p:cNvCxnSpPr>
          <p:nvPr/>
        </p:nvCxnSpPr>
        <p:spPr bwMode="auto">
          <a:xfrm>
            <a:off x="6948264" y="4977172"/>
            <a:ext cx="57606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5508104" y="4221088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endParaRPr lang="cs-CZ" sz="1400" dirty="0"/>
          </a:p>
        </p:txBody>
      </p:sp>
      <p:sp>
        <p:nvSpPr>
          <p:cNvPr id="68" name="TextBox 67"/>
          <p:cNvSpPr txBox="1"/>
          <p:nvPr/>
        </p:nvSpPr>
        <p:spPr>
          <a:xfrm>
            <a:off x="6228184" y="4221088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endParaRPr lang="cs-CZ" sz="1400" dirty="0"/>
          </a:p>
        </p:txBody>
      </p:sp>
      <p:sp>
        <p:nvSpPr>
          <p:cNvPr id="75" name="TextBox 74"/>
          <p:cNvSpPr txBox="1"/>
          <p:nvPr/>
        </p:nvSpPr>
        <p:spPr>
          <a:xfrm>
            <a:off x="5436096" y="5445224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endParaRPr lang="cs-CZ" sz="1400" dirty="0"/>
          </a:p>
        </p:txBody>
      </p:sp>
      <p:sp>
        <p:nvSpPr>
          <p:cNvPr id="76" name="TextBox 75"/>
          <p:cNvSpPr txBox="1"/>
          <p:nvPr/>
        </p:nvSpPr>
        <p:spPr>
          <a:xfrm>
            <a:off x="6300192" y="5445224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</a:t>
            </a:r>
            <a:endParaRPr lang="cs-CZ" sz="1400" dirty="0"/>
          </a:p>
        </p:txBody>
      </p:sp>
      <p:sp>
        <p:nvSpPr>
          <p:cNvPr id="77" name="TextBox 76"/>
          <p:cNvSpPr txBox="1"/>
          <p:nvPr/>
        </p:nvSpPr>
        <p:spPr>
          <a:xfrm>
            <a:off x="6876256" y="4941168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endParaRPr lang="cs-CZ" sz="1400" dirty="0"/>
          </a:p>
        </p:txBody>
      </p:sp>
      <p:sp>
        <p:nvSpPr>
          <p:cNvPr id="78" name="TextBox 77"/>
          <p:cNvSpPr txBox="1"/>
          <p:nvPr/>
        </p:nvSpPr>
        <p:spPr>
          <a:xfrm>
            <a:off x="7308304" y="4941168"/>
            <a:ext cx="3145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endParaRPr lang="cs-CZ" sz="1400" dirty="0"/>
          </a:p>
        </p:txBody>
      </p:sp>
      <p:sp>
        <p:nvSpPr>
          <p:cNvPr id="79" name="TextBox 78"/>
          <p:cNvSpPr txBox="1"/>
          <p:nvPr/>
        </p:nvSpPr>
        <p:spPr>
          <a:xfrm>
            <a:off x="5436096" y="4581128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</a:t>
            </a:r>
            <a:endParaRPr lang="cs-CZ" sz="1400" dirty="0"/>
          </a:p>
        </p:txBody>
      </p:sp>
      <p:sp>
        <p:nvSpPr>
          <p:cNvPr id="80" name="TextBox 79"/>
          <p:cNvSpPr txBox="1"/>
          <p:nvPr/>
        </p:nvSpPr>
        <p:spPr>
          <a:xfrm>
            <a:off x="6300192" y="4581128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</a:t>
            </a:r>
            <a:endParaRPr lang="cs-CZ" sz="1400" dirty="0"/>
          </a:p>
        </p:txBody>
      </p:sp>
      <p:sp>
        <p:nvSpPr>
          <p:cNvPr id="81" name="TextBox 80"/>
          <p:cNvSpPr txBox="1"/>
          <p:nvPr/>
        </p:nvSpPr>
        <p:spPr>
          <a:xfrm>
            <a:off x="5508104" y="5085184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</a:t>
            </a:r>
            <a:endParaRPr lang="cs-CZ" sz="1400" dirty="0"/>
          </a:p>
        </p:txBody>
      </p:sp>
      <p:sp>
        <p:nvSpPr>
          <p:cNvPr id="84" name="TextBox 83"/>
          <p:cNvSpPr txBox="1"/>
          <p:nvPr/>
        </p:nvSpPr>
        <p:spPr>
          <a:xfrm>
            <a:off x="6228184" y="5085184"/>
            <a:ext cx="29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</a:t>
            </a:r>
            <a:endParaRPr lang="cs-CZ" sz="14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iSCSI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Initiator</a:t>
            </a:r>
          </a:p>
          <a:p>
            <a:pPr lvl="1"/>
            <a:r>
              <a:rPr lang="en-US" dirty="0"/>
              <a:t>Client</a:t>
            </a:r>
          </a:p>
          <a:p>
            <a:pPr lvl="1"/>
            <a:r>
              <a:rPr lang="en-US" dirty="0"/>
              <a:t>HW, SW</a:t>
            </a:r>
          </a:p>
          <a:p>
            <a:r>
              <a:rPr lang="en-US" dirty="0"/>
              <a:t>Target</a:t>
            </a:r>
          </a:p>
          <a:p>
            <a:pPr lvl="1"/>
            <a:r>
              <a:rPr lang="en-US" dirty="0"/>
              <a:t>Storage resource</a:t>
            </a:r>
          </a:p>
          <a:p>
            <a:r>
              <a:rPr lang="en-US" dirty="0"/>
              <a:t>LUN</a:t>
            </a:r>
          </a:p>
          <a:p>
            <a:pPr lvl="1"/>
            <a:r>
              <a:rPr lang="en-US" dirty="0"/>
              <a:t>Logical unit number</a:t>
            </a:r>
          </a:p>
          <a:p>
            <a:r>
              <a:rPr lang="en-US" dirty="0"/>
              <a:t>Security</a:t>
            </a:r>
          </a:p>
          <a:p>
            <a:pPr lvl="1"/>
            <a:r>
              <a:rPr lang="en-US" dirty="0"/>
              <a:t>CHAP</a:t>
            </a:r>
          </a:p>
          <a:p>
            <a:pPr lvl="1"/>
            <a:r>
              <a:rPr lang="en-US" dirty="0"/>
              <a:t>VLAN</a:t>
            </a:r>
          </a:p>
          <a:p>
            <a:pPr lvl="1"/>
            <a:r>
              <a:rPr lang="en-US" dirty="0"/>
              <a:t>LUN masking</a:t>
            </a:r>
          </a:p>
          <a:p>
            <a:r>
              <a:rPr lang="en-US" dirty="0"/>
              <a:t>Network booting</a:t>
            </a:r>
            <a:endParaRPr lang="cs-CZ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499992" y="1628800"/>
            <a:ext cx="1368152" cy="72008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Host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644008" y="1988840"/>
            <a:ext cx="1080120" cy="360040"/>
          </a:xfrm>
          <a:prstGeom prst="rect">
            <a:avLst/>
          </a:prstGeom>
          <a:solidFill>
            <a:schemeClr val="accent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Initiator </a:t>
            </a:r>
            <a:r>
              <a:rPr kumimoji="0" 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α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6732240" y="1628800"/>
            <a:ext cx="1368152" cy="72008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Host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6876256" y="1988840"/>
            <a:ext cx="1080120" cy="360040"/>
          </a:xfrm>
          <a:prstGeom prst="rect">
            <a:avLst/>
          </a:prstGeom>
          <a:solidFill>
            <a:schemeClr val="accent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Initiator </a:t>
            </a:r>
            <a:r>
              <a:rPr kumimoji="0" lang="el-G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β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Cloud 7"/>
          <p:cNvSpPr/>
          <p:nvPr/>
        </p:nvSpPr>
        <p:spPr bwMode="auto">
          <a:xfrm>
            <a:off x="4932040" y="2924944"/>
            <a:ext cx="2520280" cy="1368152"/>
          </a:xfrm>
          <a:prstGeom prst="cloud">
            <a:avLst/>
          </a:prstGeom>
          <a:solidFill>
            <a:schemeClr val="bg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TCP/IP network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220072" y="4869160"/>
            <a:ext cx="1944216" cy="1224136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Disk array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5724128" y="4869160"/>
            <a:ext cx="936104" cy="360040"/>
          </a:xfrm>
          <a:prstGeom prst="rect">
            <a:avLst/>
          </a:prstGeom>
          <a:solidFill>
            <a:schemeClr val="accent6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Target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Flowchart: Magnetic Disk 10"/>
          <p:cNvSpPr/>
          <p:nvPr/>
        </p:nvSpPr>
        <p:spPr bwMode="auto">
          <a:xfrm>
            <a:off x="5436096" y="5301208"/>
            <a:ext cx="360040" cy="432048"/>
          </a:xfrm>
          <a:prstGeom prst="flowChartMagneticDisk">
            <a:avLst/>
          </a:prstGeom>
          <a:solidFill>
            <a:schemeClr val="accent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A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3" name="Straight Connector 12"/>
          <p:cNvCxnSpPr>
            <a:stCxn id="5" idx="2"/>
          </p:cNvCxnSpPr>
          <p:nvPr/>
        </p:nvCxnSpPr>
        <p:spPr bwMode="auto">
          <a:xfrm>
            <a:off x="5184068" y="2348880"/>
            <a:ext cx="540060" cy="72008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7" idx="2"/>
          </p:cNvCxnSpPr>
          <p:nvPr/>
        </p:nvCxnSpPr>
        <p:spPr bwMode="auto">
          <a:xfrm flipH="1">
            <a:off x="6948264" y="2348880"/>
            <a:ext cx="468052" cy="57606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stCxn id="10" idx="0"/>
            <a:endCxn id="8" idx="1"/>
          </p:cNvCxnSpPr>
          <p:nvPr/>
        </p:nvCxnSpPr>
        <p:spPr bwMode="auto">
          <a:xfrm flipV="1">
            <a:off x="6192180" y="4291639"/>
            <a:ext cx="0" cy="57752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Flowchart: Magnetic Disk 18"/>
          <p:cNvSpPr/>
          <p:nvPr/>
        </p:nvSpPr>
        <p:spPr bwMode="auto">
          <a:xfrm>
            <a:off x="6012160" y="5301208"/>
            <a:ext cx="360040" cy="432048"/>
          </a:xfrm>
          <a:prstGeom prst="flowChartMagneticDisk">
            <a:avLst/>
          </a:prstGeom>
          <a:solidFill>
            <a:schemeClr val="accent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dirty="0"/>
              <a:t>B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Flowchart: Magnetic Disk 19"/>
          <p:cNvSpPr/>
          <p:nvPr/>
        </p:nvSpPr>
        <p:spPr bwMode="auto">
          <a:xfrm>
            <a:off x="6588224" y="5301208"/>
            <a:ext cx="360040" cy="432048"/>
          </a:xfrm>
          <a:prstGeom prst="flowChartMagneticDisk">
            <a:avLst/>
          </a:prstGeom>
          <a:solidFill>
            <a:schemeClr val="accent5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C</a:t>
            </a: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08304" y="5085184"/>
            <a:ext cx="13949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α</a:t>
            </a:r>
            <a:r>
              <a:rPr lang="en-US" dirty="0"/>
              <a:t>: A=0, B=1</a:t>
            </a:r>
            <a:endParaRPr lang="cs-CZ" dirty="0"/>
          </a:p>
        </p:txBody>
      </p:sp>
      <p:sp>
        <p:nvSpPr>
          <p:cNvPr id="24" name="TextBox 23"/>
          <p:cNvSpPr txBox="1"/>
          <p:nvPr/>
        </p:nvSpPr>
        <p:spPr>
          <a:xfrm>
            <a:off x="7308304" y="5517232"/>
            <a:ext cx="142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β</a:t>
            </a:r>
            <a:r>
              <a:rPr lang="en-US" dirty="0"/>
              <a:t>: B=0, C=1</a:t>
            </a:r>
            <a:endParaRPr lang="cs-CZ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FCoE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473407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Replaces FC0 and FC1 layers of FC</a:t>
            </a:r>
          </a:p>
          <a:p>
            <a:pPr lvl="1"/>
            <a:r>
              <a:rPr lang="en-US" dirty="0"/>
              <a:t>Retaining native FC constructs</a:t>
            </a:r>
          </a:p>
          <a:p>
            <a:pPr lvl="1"/>
            <a:r>
              <a:rPr lang="en-US" dirty="0"/>
              <a:t>Integration with existing FC</a:t>
            </a:r>
          </a:p>
          <a:p>
            <a:r>
              <a:rPr lang="en-US" dirty="0"/>
              <a:t>Required extensions</a:t>
            </a:r>
          </a:p>
          <a:p>
            <a:pPr lvl="1"/>
            <a:r>
              <a:rPr lang="en-US" dirty="0"/>
              <a:t>Encapsulation of native FC frames into Ethernet frames</a:t>
            </a:r>
          </a:p>
          <a:p>
            <a:pPr lvl="1"/>
            <a:r>
              <a:rPr lang="en-US" dirty="0"/>
              <a:t>Lossless Ethernet</a:t>
            </a:r>
          </a:p>
          <a:p>
            <a:pPr lvl="1"/>
            <a:r>
              <a:rPr lang="en-US" dirty="0"/>
              <a:t>Mapping FCID and MAC</a:t>
            </a:r>
          </a:p>
          <a:p>
            <a:r>
              <a:rPr lang="en-US" dirty="0"/>
              <a:t>Converged network adapter</a:t>
            </a:r>
          </a:p>
          <a:p>
            <a:pPr lvl="1"/>
            <a:r>
              <a:rPr lang="en-US" dirty="0"/>
              <a:t>FC HBA+NIC</a:t>
            </a:r>
          </a:p>
          <a:p>
            <a:r>
              <a:rPr lang="en-US" dirty="0"/>
              <a:t>Consolidation</a:t>
            </a:r>
          </a:p>
          <a:p>
            <a:pPr lvl="1"/>
            <a:r>
              <a:rPr lang="en-US" dirty="0"/>
              <a:t>Reduce number of network cards</a:t>
            </a:r>
          </a:p>
          <a:p>
            <a:pPr lvl="1"/>
            <a:r>
              <a:rPr lang="en-US" dirty="0"/>
              <a:t>Reduce number of cables and switches</a:t>
            </a:r>
          </a:p>
          <a:p>
            <a:pPr lvl="1"/>
            <a:r>
              <a:rPr lang="en-US" dirty="0"/>
              <a:t>Reduce power and cooling costs</a:t>
            </a:r>
            <a:endParaRPr lang="cs-CZ" dirty="0"/>
          </a:p>
        </p:txBody>
      </p:sp>
      <p:pic>
        <p:nvPicPr>
          <p:cNvPr id="5" name="Picture 4" descr="Converged_Network_Adapte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3933056"/>
            <a:ext cx="3386138" cy="135255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FCoE</a:t>
            </a:r>
            <a:endParaRPr lang="cs-CZ" dirty="0"/>
          </a:p>
        </p:txBody>
      </p:sp>
      <p:pic>
        <p:nvPicPr>
          <p:cNvPr id="4" name="Content Placeholder 3" descr="Storage_FCo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19004" y="1719263"/>
            <a:ext cx="4905992" cy="441166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for data centers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459005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Standardization/consolidation</a:t>
            </a:r>
          </a:p>
          <a:p>
            <a:pPr lvl="1"/>
            <a:r>
              <a:rPr lang="en-US" dirty="0"/>
              <a:t>Reduce the number of DCs of an organization</a:t>
            </a:r>
          </a:p>
          <a:p>
            <a:pPr lvl="1"/>
            <a:r>
              <a:rPr lang="en-US" dirty="0"/>
              <a:t>Reduce the number of HW, SW platforms</a:t>
            </a:r>
          </a:p>
          <a:p>
            <a:pPr lvl="1"/>
            <a:r>
              <a:rPr lang="en-US" dirty="0"/>
              <a:t>Standardized computing, networking and management platforms</a:t>
            </a:r>
          </a:p>
          <a:p>
            <a:r>
              <a:rPr lang="en-US" dirty="0"/>
              <a:t>Virtualization</a:t>
            </a:r>
          </a:p>
          <a:p>
            <a:pPr lvl="1"/>
            <a:r>
              <a:rPr lang="en-US" dirty="0"/>
              <a:t>Consolidate multiple DC equipment</a:t>
            </a:r>
          </a:p>
          <a:p>
            <a:pPr lvl="1"/>
            <a:r>
              <a:rPr lang="en-US" dirty="0"/>
              <a:t>Lower capital and operational expenses</a:t>
            </a:r>
          </a:p>
          <a:p>
            <a:r>
              <a:rPr lang="en-US" dirty="0"/>
              <a:t>Automating</a:t>
            </a:r>
          </a:p>
          <a:p>
            <a:pPr lvl="1"/>
            <a:r>
              <a:rPr lang="en-US" dirty="0"/>
              <a:t>Automating tasks for provisioning, configuration, patching, release management, compliance</a:t>
            </a:r>
          </a:p>
          <a:p>
            <a:r>
              <a:rPr lang="en-US" dirty="0"/>
              <a:t>Securing</a:t>
            </a:r>
          </a:p>
          <a:p>
            <a:pPr lvl="1"/>
            <a:r>
              <a:rPr lang="en-US" dirty="0"/>
              <a:t>Physical, network, data, user security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Disk arrays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4734074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Disk storage system with multiple disk drives</a:t>
            </a:r>
          </a:p>
          <a:p>
            <a:r>
              <a:rPr lang="en-US" dirty="0"/>
              <a:t>Components</a:t>
            </a:r>
          </a:p>
          <a:p>
            <a:pPr lvl="1"/>
            <a:r>
              <a:rPr lang="en-US" dirty="0"/>
              <a:t>Disk array controllers</a:t>
            </a:r>
          </a:p>
          <a:p>
            <a:pPr lvl="1"/>
            <a:r>
              <a:rPr lang="en-US" dirty="0"/>
              <a:t>Cache</a:t>
            </a:r>
          </a:p>
          <a:p>
            <a:pPr lvl="2"/>
            <a:r>
              <a:rPr lang="en-US" dirty="0"/>
              <a:t>RAM, disk</a:t>
            </a:r>
          </a:p>
          <a:p>
            <a:pPr lvl="1"/>
            <a:r>
              <a:rPr lang="en-US" dirty="0"/>
              <a:t>Disk enclosures</a:t>
            </a:r>
          </a:p>
          <a:p>
            <a:pPr lvl="1"/>
            <a:r>
              <a:rPr lang="en-US" dirty="0"/>
              <a:t>Power supply</a:t>
            </a:r>
          </a:p>
          <a:p>
            <a:r>
              <a:rPr lang="en-US" dirty="0"/>
              <a:t>Provides</a:t>
            </a:r>
          </a:p>
          <a:p>
            <a:pPr lvl="1"/>
            <a:r>
              <a:rPr lang="en-US" dirty="0"/>
              <a:t>Availability, resiliency, maintainability</a:t>
            </a:r>
          </a:p>
          <a:p>
            <a:pPr lvl="1"/>
            <a:r>
              <a:rPr lang="en-US" dirty="0"/>
              <a:t>Redundancy, hot swap, RAID</a:t>
            </a:r>
          </a:p>
          <a:p>
            <a:r>
              <a:rPr lang="en-US" dirty="0"/>
              <a:t>Categories</a:t>
            </a:r>
          </a:p>
          <a:p>
            <a:pPr lvl="1"/>
            <a:r>
              <a:rPr lang="en-US" dirty="0"/>
              <a:t>NAS, SAN, hybrid</a:t>
            </a:r>
            <a:endParaRPr lang="cs-CZ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Enterprise disk arrays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Additional features</a:t>
            </a:r>
          </a:p>
          <a:p>
            <a:pPr lvl="1"/>
            <a:r>
              <a:rPr lang="en-US" dirty="0"/>
              <a:t>Automatic failover</a:t>
            </a:r>
          </a:p>
          <a:p>
            <a:pPr lvl="1"/>
            <a:r>
              <a:rPr lang="en-US" dirty="0"/>
              <a:t>Snapshots</a:t>
            </a:r>
          </a:p>
          <a:p>
            <a:pPr lvl="1"/>
            <a:r>
              <a:rPr lang="en-US" dirty="0" err="1"/>
              <a:t>Deduplication</a:t>
            </a:r>
            <a:endParaRPr lang="en-US" dirty="0"/>
          </a:p>
          <a:p>
            <a:pPr lvl="1"/>
            <a:r>
              <a:rPr lang="en-US" dirty="0"/>
              <a:t>Replication</a:t>
            </a:r>
          </a:p>
          <a:p>
            <a:pPr lvl="1"/>
            <a:r>
              <a:rPr lang="en-US" dirty="0" err="1"/>
              <a:t>Tiering</a:t>
            </a:r>
            <a:endParaRPr lang="en-US" dirty="0"/>
          </a:p>
          <a:p>
            <a:pPr lvl="1"/>
            <a:r>
              <a:rPr lang="en-US" dirty="0"/>
              <a:t>Front end, back end</a:t>
            </a:r>
          </a:p>
          <a:p>
            <a:pPr lvl="1"/>
            <a:r>
              <a:rPr lang="en-US" dirty="0"/>
              <a:t>Virtual volume</a:t>
            </a:r>
          </a:p>
          <a:p>
            <a:pPr lvl="1"/>
            <a:r>
              <a:rPr lang="en-US" dirty="0"/>
              <a:t>Spare disks</a:t>
            </a:r>
          </a:p>
          <a:p>
            <a:pPr lvl="1"/>
            <a:r>
              <a:rPr lang="en-US" dirty="0"/>
              <a:t>Provisioning</a:t>
            </a:r>
          </a:p>
        </p:txBody>
      </p:sp>
      <p:pic>
        <p:nvPicPr>
          <p:cNvPr id="4" name="Picture 3" descr="5686623947_a1c3cb5374_z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24128" y="1556791"/>
            <a:ext cx="2088232" cy="4466011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F16FDB-BD02-A18A-C37D-2A84FF276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Indirect block table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E85BB4-5C45-B13C-2705-3A60A1B36C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19263"/>
            <a:ext cx="2530624" cy="1421705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Easily make</a:t>
            </a:r>
          </a:p>
          <a:p>
            <a:pPr lvl="1"/>
            <a:r>
              <a:rPr lang="en-US" dirty="0"/>
              <a:t>Snapshot</a:t>
            </a:r>
          </a:p>
          <a:p>
            <a:pPr lvl="1"/>
            <a:r>
              <a:rPr lang="en-US" dirty="0"/>
              <a:t>Deduplication</a:t>
            </a:r>
          </a:p>
          <a:p>
            <a:pPr lvl="1"/>
            <a:r>
              <a:rPr lang="en-US" dirty="0"/>
              <a:t>Virtual volume</a:t>
            </a:r>
            <a:endParaRPr lang="cs-CZ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C4B56A-A102-7FAD-34EF-45C53ABB9B83}"/>
              </a:ext>
            </a:extLst>
          </p:cNvPr>
          <p:cNvSpPr/>
          <p:nvPr/>
        </p:nvSpPr>
        <p:spPr bwMode="auto">
          <a:xfrm>
            <a:off x="1475656" y="3124200"/>
            <a:ext cx="1224136" cy="293873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1CA60E-D5ED-41B9-5AE4-F1ABAE448672}"/>
              </a:ext>
            </a:extLst>
          </p:cNvPr>
          <p:cNvSpPr txBox="1"/>
          <p:nvPr/>
        </p:nvSpPr>
        <p:spPr>
          <a:xfrm>
            <a:off x="4192118" y="6229662"/>
            <a:ext cx="543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IBT</a:t>
            </a:r>
            <a:endParaRPr lang="cs-CZ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87EEAB2-218D-7E73-70DD-C767EB33DCB5}"/>
              </a:ext>
            </a:extLst>
          </p:cNvPr>
          <p:cNvCxnSpPr>
            <a:cxnSpLocks/>
          </p:cNvCxnSpPr>
          <p:nvPr/>
        </p:nvCxnSpPr>
        <p:spPr bwMode="auto">
          <a:xfrm>
            <a:off x="1475656" y="3429000"/>
            <a:ext cx="122413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4AA7E22-D589-8895-4645-F0B865DD283C}"/>
              </a:ext>
            </a:extLst>
          </p:cNvPr>
          <p:cNvCxnSpPr/>
          <p:nvPr/>
        </p:nvCxnSpPr>
        <p:spPr bwMode="auto">
          <a:xfrm>
            <a:off x="1475656" y="3789040"/>
            <a:ext cx="122413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DE1AE68-E1E0-B574-E85D-EDC7EB18B33F}"/>
              </a:ext>
            </a:extLst>
          </p:cNvPr>
          <p:cNvCxnSpPr/>
          <p:nvPr/>
        </p:nvCxnSpPr>
        <p:spPr bwMode="auto">
          <a:xfrm>
            <a:off x="1475656" y="4149080"/>
            <a:ext cx="122413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2DB962C-EF40-1935-E45F-DF41889B9DDF}"/>
              </a:ext>
            </a:extLst>
          </p:cNvPr>
          <p:cNvCxnSpPr/>
          <p:nvPr/>
        </p:nvCxnSpPr>
        <p:spPr bwMode="auto">
          <a:xfrm>
            <a:off x="1475655" y="4509120"/>
            <a:ext cx="122413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C74C0F3-C96B-6017-D9FE-BB9F075876A7}"/>
              </a:ext>
            </a:extLst>
          </p:cNvPr>
          <p:cNvCxnSpPr/>
          <p:nvPr/>
        </p:nvCxnSpPr>
        <p:spPr bwMode="auto">
          <a:xfrm>
            <a:off x="1475655" y="5733256"/>
            <a:ext cx="122413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D6499AB-AFB0-8F84-872B-21171E3A7D33}"/>
              </a:ext>
            </a:extLst>
          </p:cNvPr>
          <p:cNvCxnSpPr/>
          <p:nvPr/>
        </p:nvCxnSpPr>
        <p:spPr bwMode="auto">
          <a:xfrm>
            <a:off x="1480578" y="4869160"/>
            <a:ext cx="1224136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D91AF3C9-B78F-0289-335F-B7EF408F527C}"/>
              </a:ext>
            </a:extLst>
          </p:cNvPr>
          <p:cNvSpPr/>
          <p:nvPr/>
        </p:nvSpPr>
        <p:spPr bwMode="auto">
          <a:xfrm>
            <a:off x="3923928" y="1628800"/>
            <a:ext cx="1080120" cy="45364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E6E5559-784D-9059-0B67-583F2E7099CD}"/>
              </a:ext>
            </a:extLst>
          </p:cNvPr>
          <p:cNvCxnSpPr>
            <a:cxnSpLocks/>
          </p:cNvCxnSpPr>
          <p:nvPr/>
        </p:nvCxnSpPr>
        <p:spPr bwMode="auto">
          <a:xfrm>
            <a:off x="3923928" y="1916832"/>
            <a:ext cx="10801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4C92F91-212F-5EEF-9848-7ABFC774333F}"/>
              </a:ext>
            </a:extLst>
          </p:cNvPr>
          <p:cNvCxnSpPr>
            <a:cxnSpLocks/>
          </p:cNvCxnSpPr>
          <p:nvPr/>
        </p:nvCxnSpPr>
        <p:spPr bwMode="auto">
          <a:xfrm>
            <a:off x="3923928" y="2204864"/>
            <a:ext cx="10801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C17FC95-AE8A-48D6-653A-6814C9EB9E92}"/>
              </a:ext>
            </a:extLst>
          </p:cNvPr>
          <p:cNvCxnSpPr>
            <a:cxnSpLocks/>
          </p:cNvCxnSpPr>
          <p:nvPr/>
        </p:nvCxnSpPr>
        <p:spPr bwMode="auto">
          <a:xfrm>
            <a:off x="3923928" y="2492896"/>
            <a:ext cx="10801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87F8D88-1A1E-2380-4504-6E06B25A207E}"/>
              </a:ext>
            </a:extLst>
          </p:cNvPr>
          <p:cNvCxnSpPr>
            <a:cxnSpLocks/>
          </p:cNvCxnSpPr>
          <p:nvPr/>
        </p:nvCxnSpPr>
        <p:spPr bwMode="auto">
          <a:xfrm>
            <a:off x="3923928" y="2780928"/>
            <a:ext cx="10801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702E0A5-69D3-55AD-158C-D1F6D61EDD54}"/>
              </a:ext>
            </a:extLst>
          </p:cNvPr>
          <p:cNvCxnSpPr>
            <a:cxnSpLocks/>
          </p:cNvCxnSpPr>
          <p:nvPr/>
        </p:nvCxnSpPr>
        <p:spPr bwMode="auto">
          <a:xfrm>
            <a:off x="3923928" y="3068960"/>
            <a:ext cx="10801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D488CEF-D7D9-139E-F7B9-86AC22300FA7}"/>
              </a:ext>
            </a:extLst>
          </p:cNvPr>
          <p:cNvCxnSpPr>
            <a:cxnSpLocks/>
          </p:cNvCxnSpPr>
          <p:nvPr/>
        </p:nvCxnSpPr>
        <p:spPr bwMode="auto">
          <a:xfrm>
            <a:off x="3923928" y="5877272"/>
            <a:ext cx="10801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412375FA-7E39-2A28-E1F3-84A615B7CB39}"/>
              </a:ext>
            </a:extLst>
          </p:cNvPr>
          <p:cNvSpPr txBox="1"/>
          <p:nvPr/>
        </p:nvSpPr>
        <p:spPr>
          <a:xfrm>
            <a:off x="1136681" y="31175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  <a:endParaRPr lang="cs-CZ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E9A8887-4816-AD9F-924A-B0EB74771981}"/>
              </a:ext>
            </a:extLst>
          </p:cNvPr>
          <p:cNvSpPr txBox="1"/>
          <p:nvPr/>
        </p:nvSpPr>
        <p:spPr>
          <a:xfrm>
            <a:off x="1266505" y="6165304"/>
            <a:ext cx="1642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Virtual volume</a:t>
            </a:r>
            <a:endParaRPr lang="cs-CZ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F6CBFDA-67A2-6661-FC8A-3CE519926F9A}"/>
              </a:ext>
            </a:extLst>
          </p:cNvPr>
          <p:cNvSpPr txBox="1"/>
          <p:nvPr/>
        </p:nvSpPr>
        <p:spPr>
          <a:xfrm>
            <a:off x="1136681" y="342350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endParaRPr lang="cs-CZ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41401DF-7AFA-1DD0-A7E6-0A4B8B21A9A9}"/>
              </a:ext>
            </a:extLst>
          </p:cNvPr>
          <p:cNvSpPr txBox="1"/>
          <p:nvPr/>
        </p:nvSpPr>
        <p:spPr>
          <a:xfrm>
            <a:off x="1136681" y="377974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endParaRPr lang="cs-CZ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79329AA-A2FB-DB79-7980-70EE5DB79867}"/>
              </a:ext>
            </a:extLst>
          </p:cNvPr>
          <p:cNvSpPr txBox="1"/>
          <p:nvPr/>
        </p:nvSpPr>
        <p:spPr>
          <a:xfrm>
            <a:off x="1136681" y="415394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cs-CZ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A791029-51A8-87BC-C5C8-4DEFD4C5EFEC}"/>
              </a:ext>
            </a:extLst>
          </p:cNvPr>
          <p:cNvSpPr txBox="1"/>
          <p:nvPr/>
        </p:nvSpPr>
        <p:spPr>
          <a:xfrm>
            <a:off x="1136681" y="450225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endParaRPr lang="cs-CZ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3868B2A-5EF3-B7DA-A0A1-C9BA6304B688}"/>
              </a:ext>
            </a:extLst>
          </p:cNvPr>
          <p:cNvSpPr txBox="1"/>
          <p:nvPr/>
        </p:nvSpPr>
        <p:spPr>
          <a:xfrm>
            <a:off x="1136681" y="5721037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endParaRPr lang="cs-CZ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8B728A9-D9BD-B79A-92BC-440ADF293832}"/>
              </a:ext>
            </a:extLst>
          </p:cNvPr>
          <p:cNvSpPr txBox="1"/>
          <p:nvPr/>
        </p:nvSpPr>
        <p:spPr>
          <a:xfrm>
            <a:off x="3558324" y="158868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  <a:endParaRPr lang="cs-CZ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8C2BB62-819E-55B8-1BA3-3379B1ACA3CE}"/>
              </a:ext>
            </a:extLst>
          </p:cNvPr>
          <p:cNvSpPr txBox="1"/>
          <p:nvPr/>
        </p:nvSpPr>
        <p:spPr>
          <a:xfrm>
            <a:off x="3558324" y="187295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endParaRPr lang="cs-CZ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82CA303-20D3-B1BE-EDB8-4DCD8FFD51F5}"/>
              </a:ext>
            </a:extLst>
          </p:cNvPr>
          <p:cNvSpPr txBox="1"/>
          <p:nvPr/>
        </p:nvSpPr>
        <p:spPr>
          <a:xfrm>
            <a:off x="3558324" y="215721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endParaRPr lang="cs-CZ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0FB3507-EDF3-6AC3-5D47-1D501CF1740D}"/>
              </a:ext>
            </a:extLst>
          </p:cNvPr>
          <p:cNvSpPr txBox="1"/>
          <p:nvPr/>
        </p:nvSpPr>
        <p:spPr>
          <a:xfrm>
            <a:off x="3558324" y="2463527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cs-CZ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CCCF958-C952-6AB4-D21A-8D8E775A4E55}"/>
              </a:ext>
            </a:extLst>
          </p:cNvPr>
          <p:cNvSpPr txBox="1"/>
          <p:nvPr/>
        </p:nvSpPr>
        <p:spPr>
          <a:xfrm>
            <a:off x="3558324" y="275173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endParaRPr lang="cs-CZ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54FD3EA-D949-EF80-24FF-3FC1EFF7330B}"/>
              </a:ext>
            </a:extLst>
          </p:cNvPr>
          <p:cNvSpPr txBox="1"/>
          <p:nvPr/>
        </p:nvSpPr>
        <p:spPr>
          <a:xfrm>
            <a:off x="3558324" y="5835352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endParaRPr lang="cs-CZ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4E795478-9837-A4DB-502E-7B73BC8DAC22}"/>
              </a:ext>
            </a:extLst>
          </p:cNvPr>
          <p:cNvSpPr/>
          <p:nvPr/>
        </p:nvSpPr>
        <p:spPr bwMode="auto">
          <a:xfrm>
            <a:off x="6228184" y="620688"/>
            <a:ext cx="1080120" cy="5544592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6CF2E82-638F-106C-EDF1-E385D13F3A31}"/>
              </a:ext>
            </a:extLst>
          </p:cNvPr>
          <p:cNvSpPr txBox="1"/>
          <p:nvPr/>
        </p:nvSpPr>
        <p:spPr>
          <a:xfrm>
            <a:off x="6092418" y="6204684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Disk blocks</a:t>
            </a:r>
            <a:endParaRPr lang="cs-CZ" dirty="0"/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6BA164AF-E636-2CD9-9C6A-73ECD58BD0A3}"/>
              </a:ext>
            </a:extLst>
          </p:cNvPr>
          <p:cNvCxnSpPr/>
          <p:nvPr/>
        </p:nvCxnSpPr>
        <p:spPr bwMode="auto">
          <a:xfrm>
            <a:off x="6240028" y="1052736"/>
            <a:ext cx="10801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19BC28E-215F-A917-9938-263D3C143756}"/>
              </a:ext>
            </a:extLst>
          </p:cNvPr>
          <p:cNvCxnSpPr/>
          <p:nvPr/>
        </p:nvCxnSpPr>
        <p:spPr bwMode="auto">
          <a:xfrm>
            <a:off x="6240028" y="1509936"/>
            <a:ext cx="10801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5DB0B079-6C91-7126-A6C0-718A210E00C2}"/>
              </a:ext>
            </a:extLst>
          </p:cNvPr>
          <p:cNvCxnSpPr/>
          <p:nvPr/>
        </p:nvCxnSpPr>
        <p:spPr bwMode="auto">
          <a:xfrm>
            <a:off x="6240028" y="1982054"/>
            <a:ext cx="10801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39FE2C3-6DA6-0188-C296-D8C655D392C2}"/>
              </a:ext>
            </a:extLst>
          </p:cNvPr>
          <p:cNvCxnSpPr/>
          <p:nvPr/>
        </p:nvCxnSpPr>
        <p:spPr bwMode="auto">
          <a:xfrm>
            <a:off x="6240028" y="2454151"/>
            <a:ext cx="10801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15F3ABB-1CCC-882C-3B12-A7262090AD53}"/>
              </a:ext>
            </a:extLst>
          </p:cNvPr>
          <p:cNvCxnSpPr/>
          <p:nvPr/>
        </p:nvCxnSpPr>
        <p:spPr bwMode="auto">
          <a:xfrm>
            <a:off x="6228184" y="5733256"/>
            <a:ext cx="10801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BDD9C34-C335-61B8-36D6-87A077236A5E}"/>
              </a:ext>
            </a:extLst>
          </p:cNvPr>
          <p:cNvCxnSpPr/>
          <p:nvPr/>
        </p:nvCxnSpPr>
        <p:spPr bwMode="auto">
          <a:xfrm>
            <a:off x="6228184" y="2936400"/>
            <a:ext cx="108012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D922327B-3A36-171A-DFAC-5D4E3B4F437C}"/>
              </a:ext>
            </a:extLst>
          </p:cNvPr>
          <p:cNvSpPr txBox="1"/>
          <p:nvPr/>
        </p:nvSpPr>
        <p:spPr>
          <a:xfrm>
            <a:off x="7308304" y="637044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endParaRPr lang="cs-CZ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3989EBD6-73DF-18FB-51BE-CD3F9AFA614F}"/>
              </a:ext>
            </a:extLst>
          </p:cNvPr>
          <p:cNvSpPr txBox="1"/>
          <p:nvPr/>
        </p:nvSpPr>
        <p:spPr>
          <a:xfrm>
            <a:off x="7308304" y="108615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endParaRPr lang="cs-CZ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F6F083F-4A1A-8233-3F59-70E8422EB7F4}"/>
              </a:ext>
            </a:extLst>
          </p:cNvPr>
          <p:cNvSpPr txBox="1"/>
          <p:nvPr/>
        </p:nvSpPr>
        <p:spPr>
          <a:xfrm>
            <a:off x="7308304" y="153398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cs-CZ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408FCB6-EE54-006B-48AE-78DF91CF5CD2}"/>
              </a:ext>
            </a:extLst>
          </p:cNvPr>
          <p:cNvSpPr txBox="1"/>
          <p:nvPr/>
        </p:nvSpPr>
        <p:spPr>
          <a:xfrm>
            <a:off x="7308304" y="200541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endParaRPr lang="cs-CZ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5AE1C2A-6A51-788A-959D-2EC9ED304543}"/>
              </a:ext>
            </a:extLst>
          </p:cNvPr>
          <p:cNvSpPr txBox="1"/>
          <p:nvPr/>
        </p:nvSpPr>
        <p:spPr>
          <a:xfrm>
            <a:off x="7308304" y="5716041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</a:t>
            </a:r>
            <a:endParaRPr lang="cs-CZ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230636D-4287-5892-6195-A4FA9F2C6A83}"/>
              </a:ext>
            </a:extLst>
          </p:cNvPr>
          <p:cNvSpPr txBox="1"/>
          <p:nvPr/>
        </p:nvSpPr>
        <p:spPr>
          <a:xfrm>
            <a:off x="7308304" y="250284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  <a:endParaRPr lang="cs-CZ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6BAC5CDF-BDDB-9C53-069A-E1A85A4BD51B}"/>
              </a:ext>
            </a:extLst>
          </p:cNvPr>
          <p:cNvSpPr txBox="1"/>
          <p:nvPr/>
        </p:nvSpPr>
        <p:spPr>
          <a:xfrm>
            <a:off x="4303603" y="582814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  <a:endParaRPr lang="cs-CZ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E634C92-4033-3F7C-2B14-31AF304CC14B}"/>
              </a:ext>
            </a:extLst>
          </p:cNvPr>
          <p:cNvSpPr txBox="1"/>
          <p:nvPr/>
        </p:nvSpPr>
        <p:spPr>
          <a:xfrm>
            <a:off x="4303603" y="158593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endParaRPr lang="cs-CZ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0A32FE1-F31E-A474-37ED-3245990211C2}"/>
              </a:ext>
            </a:extLst>
          </p:cNvPr>
          <p:cNvSpPr txBox="1"/>
          <p:nvPr/>
        </p:nvSpPr>
        <p:spPr>
          <a:xfrm>
            <a:off x="4303603" y="187771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  <a:endParaRPr lang="cs-CZ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5E861FF-F8DD-EF7C-DC94-5808AA5EE8E1}"/>
              </a:ext>
            </a:extLst>
          </p:cNvPr>
          <p:cNvSpPr txBox="1"/>
          <p:nvPr/>
        </p:nvSpPr>
        <p:spPr>
          <a:xfrm>
            <a:off x="4303603" y="245415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  <a:endParaRPr lang="cs-CZ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9A88835-9331-9CF1-C86F-E4B314E4F5F5}"/>
              </a:ext>
            </a:extLst>
          </p:cNvPr>
          <p:cNvSpPr txBox="1"/>
          <p:nvPr/>
        </p:nvSpPr>
        <p:spPr>
          <a:xfrm>
            <a:off x="4303603" y="216495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  <a:endParaRPr lang="cs-CZ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E139079-5841-B774-F45A-F77C43CF028F}"/>
              </a:ext>
            </a:extLst>
          </p:cNvPr>
          <p:cNvSpPr txBox="1"/>
          <p:nvPr/>
        </p:nvSpPr>
        <p:spPr>
          <a:xfrm>
            <a:off x="4303603" y="273516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endParaRPr lang="cs-CZ" dirty="0"/>
          </a:p>
        </p:txBody>
      </p: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C8FFB9AF-46BA-9AAB-716F-CA41435E7991}"/>
              </a:ext>
            </a:extLst>
          </p:cNvPr>
          <p:cNvCxnSpPr/>
          <p:nvPr/>
        </p:nvCxnSpPr>
        <p:spPr bwMode="auto">
          <a:xfrm flipV="1">
            <a:off x="5004048" y="1302259"/>
            <a:ext cx="1235980" cy="46834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4DDC6C9D-011E-9212-9B73-6F72948A3925}"/>
              </a:ext>
            </a:extLst>
          </p:cNvPr>
          <p:cNvCxnSpPr/>
          <p:nvPr/>
        </p:nvCxnSpPr>
        <p:spPr bwMode="auto">
          <a:xfrm>
            <a:off x="5004048" y="2060848"/>
            <a:ext cx="1224136" cy="64807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922B4CAB-24B3-8592-C322-2A4AEB946DB5}"/>
              </a:ext>
            </a:extLst>
          </p:cNvPr>
          <p:cNvCxnSpPr/>
          <p:nvPr/>
        </p:nvCxnSpPr>
        <p:spPr bwMode="auto">
          <a:xfrm>
            <a:off x="5004048" y="2636912"/>
            <a:ext cx="1235980" cy="9825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D008009C-1393-D1D9-90C4-0EAEA668DFDD}"/>
              </a:ext>
            </a:extLst>
          </p:cNvPr>
          <p:cNvCxnSpPr/>
          <p:nvPr/>
        </p:nvCxnSpPr>
        <p:spPr bwMode="auto">
          <a:xfrm flipV="1">
            <a:off x="5004048" y="836712"/>
            <a:ext cx="1224136" cy="20996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4371759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RAID levels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466206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Redundant array of independent disks</a:t>
            </a:r>
          </a:p>
          <a:p>
            <a:pPr lvl="1"/>
            <a:r>
              <a:rPr lang="en-US" dirty="0"/>
              <a:t>Originally redundant array of inexpensive disks</a:t>
            </a:r>
          </a:p>
          <a:p>
            <a:r>
              <a:rPr lang="en-US" dirty="0"/>
              <a:t>Why?</a:t>
            </a:r>
          </a:p>
          <a:p>
            <a:pPr lvl="1"/>
            <a:r>
              <a:rPr lang="en-US" dirty="0"/>
              <a:t>Availability</a:t>
            </a:r>
          </a:p>
          <a:p>
            <a:pPr lvl="2"/>
            <a:r>
              <a:rPr lang="en-US" dirty="0"/>
              <a:t>MTBF (Mean Time Between Failure)</a:t>
            </a:r>
          </a:p>
          <a:p>
            <a:pPr lvl="3"/>
            <a:r>
              <a:rPr lang="en-US" dirty="0"/>
              <a:t>Nowadays </a:t>
            </a:r>
            <a:r>
              <a:rPr lang="en-US" dirty="0">
                <a:latin typeface="Arial"/>
                <a:cs typeface="Arial"/>
              </a:rPr>
              <a:t>≈500 000 hours for consumer disks, ≈2 500 000 hours for enterprise disks</a:t>
            </a:r>
            <a:endParaRPr lang="en-US" dirty="0"/>
          </a:p>
          <a:p>
            <a:pPr lvl="2"/>
            <a:r>
              <a:rPr lang="en-US" dirty="0"/>
              <a:t>MTTR (Mean Time To Repair)</a:t>
            </a:r>
          </a:p>
          <a:p>
            <a:pPr lvl="1"/>
            <a:r>
              <a:rPr lang="en-US" dirty="0"/>
              <a:t>Performance</a:t>
            </a:r>
          </a:p>
          <a:p>
            <a:r>
              <a:rPr lang="en-US" dirty="0"/>
              <a:t>Other issues</a:t>
            </a:r>
          </a:p>
          <a:p>
            <a:pPr lvl="1"/>
            <a:r>
              <a:rPr lang="en-US" dirty="0"/>
              <a:t>Using disks with the same size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RAID – JBOD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Just Bunch Of Disks</a:t>
            </a:r>
          </a:p>
          <a:p>
            <a:r>
              <a:rPr lang="en-US" dirty="0"/>
              <a:t>Minimum of drives: 1</a:t>
            </a:r>
          </a:p>
          <a:p>
            <a:r>
              <a:rPr lang="en-US" dirty="0"/>
              <a:t>Space efficiency: 1</a:t>
            </a:r>
          </a:p>
          <a:p>
            <a:r>
              <a:rPr lang="en-US" dirty="0"/>
              <a:t>Fault tolerance: 0</a:t>
            </a:r>
          </a:p>
          <a:p>
            <a:r>
              <a:rPr lang="en-US" dirty="0"/>
              <a:t>Array failure rate: 1-(1-r)</a:t>
            </a:r>
            <a:r>
              <a:rPr lang="en-US" baseline="30000" dirty="0"/>
              <a:t>n</a:t>
            </a:r>
          </a:p>
          <a:p>
            <a:r>
              <a:rPr lang="en-US" dirty="0"/>
              <a:t>Read benefit: 1</a:t>
            </a:r>
          </a:p>
          <a:p>
            <a:r>
              <a:rPr lang="en-US" dirty="0"/>
              <a:t>Write benefit: 1</a:t>
            </a:r>
            <a:endParaRPr lang="cs-CZ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RAID – RAID0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Striping</a:t>
            </a:r>
          </a:p>
          <a:p>
            <a:r>
              <a:rPr lang="en-US" dirty="0"/>
              <a:t>Minimum of drives: 2</a:t>
            </a:r>
          </a:p>
          <a:p>
            <a:r>
              <a:rPr lang="en-US" dirty="0"/>
              <a:t>Space efficiency: 1</a:t>
            </a:r>
          </a:p>
          <a:p>
            <a:r>
              <a:rPr lang="en-US" dirty="0"/>
              <a:t>Fault tolerance: 0</a:t>
            </a:r>
          </a:p>
          <a:p>
            <a:r>
              <a:rPr lang="en-US" dirty="0"/>
              <a:t>Array failure rate: 1-(1-r)</a:t>
            </a:r>
            <a:r>
              <a:rPr lang="en-US" baseline="30000" dirty="0"/>
              <a:t>n</a:t>
            </a:r>
          </a:p>
          <a:p>
            <a:r>
              <a:rPr lang="en-US" dirty="0"/>
              <a:t>Read benefit: n</a:t>
            </a:r>
          </a:p>
          <a:p>
            <a:r>
              <a:rPr lang="en-US" dirty="0"/>
              <a:t>Write benefit: n</a:t>
            </a:r>
            <a:endParaRPr lang="cs-CZ" dirty="0"/>
          </a:p>
        </p:txBody>
      </p:sp>
      <p:pic>
        <p:nvPicPr>
          <p:cNvPr id="4" name="Picture 3" descr="2000px-RAID_0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1556791"/>
            <a:ext cx="2952328" cy="4542157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RAID – RAID1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Mirroring</a:t>
            </a:r>
          </a:p>
          <a:p>
            <a:r>
              <a:rPr lang="en-US" dirty="0"/>
              <a:t>Minimum of drives: 2</a:t>
            </a:r>
          </a:p>
          <a:p>
            <a:r>
              <a:rPr lang="en-US" dirty="0"/>
              <a:t>Space efficiency: 1/n</a:t>
            </a:r>
          </a:p>
          <a:p>
            <a:r>
              <a:rPr lang="en-US" dirty="0"/>
              <a:t>Fault tolerance: n-1</a:t>
            </a:r>
          </a:p>
          <a:p>
            <a:r>
              <a:rPr lang="en-US" dirty="0"/>
              <a:t>Array failure rate: </a:t>
            </a:r>
            <a:r>
              <a:rPr lang="en-US" dirty="0" err="1"/>
              <a:t>r</a:t>
            </a:r>
            <a:r>
              <a:rPr lang="en-US" baseline="30000" dirty="0" err="1"/>
              <a:t>n</a:t>
            </a:r>
            <a:endParaRPr lang="en-US" baseline="30000" dirty="0"/>
          </a:p>
          <a:p>
            <a:r>
              <a:rPr lang="en-US" dirty="0"/>
              <a:t>Read benefit: n</a:t>
            </a:r>
          </a:p>
          <a:p>
            <a:r>
              <a:rPr lang="en-US" dirty="0"/>
              <a:t>Write benefit: 1</a:t>
            </a:r>
            <a:endParaRPr lang="cs-CZ" dirty="0"/>
          </a:p>
        </p:txBody>
      </p:sp>
      <p:pic>
        <p:nvPicPr>
          <p:cNvPr id="4" name="Picture 3" descr="2000px-RAID_1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08104" y="1556792"/>
            <a:ext cx="2977659" cy="4581128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RAID – RAID2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Bit striping with dedicated Hamming code parity</a:t>
            </a:r>
          </a:p>
          <a:p>
            <a:r>
              <a:rPr lang="en-US" dirty="0"/>
              <a:t>Minimum of drives: 3</a:t>
            </a:r>
          </a:p>
          <a:p>
            <a:r>
              <a:rPr lang="en-US" dirty="0"/>
              <a:t>Space efficiency: 1-1/n . log</a:t>
            </a:r>
            <a:r>
              <a:rPr lang="en-US" baseline="-25000" dirty="0"/>
              <a:t>2</a:t>
            </a:r>
            <a:r>
              <a:rPr lang="en-US" dirty="0"/>
              <a:t>(n-1)</a:t>
            </a:r>
          </a:p>
          <a:p>
            <a:r>
              <a:rPr lang="en-US" dirty="0"/>
              <a:t>Fault tolerance: 1</a:t>
            </a:r>
          </a:p>
          <a:p>
            <a:r>
              <a:rPr lang="en-US" dirty="0"/>
              <a:t>Array failure rate: variable</a:t>
            </a:r>
            <a:endParaRPr lang="en-US" baseline="30000" dirty="0"/>
          </a:p>
          <a:p>
            <a:r>
              <a:rPr lang="en-US" dirty="0"/>
              <a:t>Read benefit: variable</a:t>
            </a:r>
          </a:p>
          <a:p>
            <a:r>
              <a:rPr lang="en-US" dirty="0"/>
              <a:t>Write benefit: variable</a:t>
            </a:r>
            <a:endParaRPr lang="cs-CZ" dirty="0"/>
          </a:p>
        </p:txBody>
      </p:sp>
      <p:pic>
        <p:nvPicPr>
          <p:cNvPr id="4" name="Picture 3" descr="2000px-RAID2_arch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4509120"/>
            <a:ext cx="4427984" cy="2213992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RAID – RAID3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Byte striping with dedicated parity</a:t>
            </a:r>
          </a:p>
          <a:p>
            <a:r>
              <a:rPr lang="en-US" dirty="0"/>
              <a:t>Minimum of drives: 3</a:t>
            </a:r>
          </a:p>
          <a:p>
            <a:r>
              <a:rPr lang="en-US" dirty="0"/>
              <a:t>Space efficiency: 1-1/n</a:t>
            </a:r>
          </a:p>
          <a:p>
            <a:r>
              <a:rPr lang="en-US" dirty="0"/>
              <a:t>Fault tolerance: 1</a:t>
            </a:r>
          </a:p>
          <a:p>
            <a:r>
              <a:rPr lang="en-US" dirty="0"/>
              <a:t>Array failure rate: n(n-1)r</a:t>
            </a:r>
            <a:r>
              <a:rPr lang="en-US" baseline="30000" dirty="0"/>
              <a:t>2</a:t>
            </a:r>
          </a:p>
          <a:p>
            <a:r>
              <a:rPr lang="en-US" dirty="0"/>
              <a:t>Read benefit: n-1</a:t>
            </a:r>
          </a:p>
          <a:p>
            <a:r>
              <a:rPr lang="en-US" dirty="0"/>
              <a:t>Write benefit: n-1</a:t>
            </a:r>
            <a:endParaRPr lang="cs-CZ" dirty="0"/>
          </a:p>
        </p:txBody>
      </p:sp>
      <p:pic>
        <p:nvPicPr>
          <p:cNvPr id="4" name="Picture 3" descr="RAID_3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8211" y="3789040"/>
            <a:ext cx="4085787" cy="3025526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RAID – RAID4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Block striping with dedicated parity</a:t>
            </a:r>
          </a:p>
          <a:p>
            <a:r>
              <a:rPr lang="en-US" dirty="0"/>
              <a:t>Minimum of drives: 3</a:t>
            </a:r>
          </a:p>
          <a:p>
            <a:r>
              <a:rPr lang="en-US" dirty="0"/>
              <a:t>Space efficiency: 1-1/n</a:t>
            </a:r>
          </a:p>
          <a:p>
            <a:r>
              <a:rPr lang="en-US" dirty="0"/>
              <a:t>Fault tolerance: 1</a:t>
            </a:r>
          </a:p>
          <a:p>
            <a:r>
              <a:rPr lang="en-US" dirty="0"/>
              <a:t>Array failure rate: n(n-1)r</a:t>
            </a:r>
            <a:r>
              <a:rPr lang="en-US" baseline="30000" dirty="0"/>
              <a:t>2</a:t>
            </a:r>
          </a:p>
          <a:p>
            <a:r>
              <a:rPr lang="en-US" dirty="0"/>
              <a:t>Read benefit: n-1</a:t>
            </a:r>
          </a:p>
          <a:p>
            <a:r>
              <a:rPr lang="en-US" dirty="0"/>
              <a:t>Write benefit: n-1</a:t>
            </a:r>
            <a:endParaRPr lang="cs-CZ" dirty="0"/>
          </a:p>
        </p:txBody>
      </p:sp>
      <p:pic>
        <p:nvPicPr>
          <p:cNvPr id="4" name="Picture 3" descr="2000px-RAID_4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60970" y="3717032"/>
            <a:ext cx="4183030" cy="309753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center requirements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4950098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Business continuity</a:t>
            </a:r>
          </a:p>
          <a:p>
            <a:pPr lvl="1"/>
            <a:r>
              <a:rPr lang="en-US" dirty="0"/>
              <a:t>Availability</a:t>
            </a:r>
          </a:p>
          <a:p>
            <a:r>
              <a:rPr lang="en-US" dirty="0"/>
              <a:t>ANSI/TIA-942 standard</a:t>
            </a:r>
          </a:p>
          <a:p>
            <a:pPr lvl="1"/>
            <a:r>
              <a:rPr lang="en-US" dirty="0"/>
              <a:t>Tier 1</a:t>
            </a:r>
          </a:p>
          <a:p>
            <a:pPr lvl="2"/>
            <a:r>
              <a:rPr lang="en-US" dirty="0"/>
              <a:t>Single non-redundant distribution path</a:t>
            </a:r>
          </a:p>
          <a:p>
            <a:pPr lvl="2"/>
            <a:r>
              <a:rPr lang="en-US" dirty="0"/>
              <a:t>Non-redundant capacity with availability 99.671% (1729 min/year)</a:t>
            </a:r>
          </a:p>
          <a:p>
            <a:pPr lvl="1"/>
            <a:r>
              <a:rPr lang="en-US" dirty="0"/>
              <a:t>Tier 2</a:t>
            </a:r>
          </a:p>
          <a:p>
            <a:pPr lvl="2"/>
            <a:r>
              <a:rPr lang="en-US" dirty="0"/>
              <a:t>Redundant capacity with availability 99.741% (1361 min/year)</a:t>
            </a:r>
          </a:p>
          <a:p>
            <a:pPr lvl="1"/>
            <a:r>
              <a:rPr lang="en-US" dirty="0"/>
              <a:t>Tier 3</a:t>
            </a:r>
          </a:p>
          <a:p>
            <a:pPr lvl="2"/>
            <a:r>
              <a:rPr lang="en-US" dirty="0"/>
              <a:t>Multiple independent distribution paths</a:t>
            </a:r>
          </a:p>
          <a:p>
            <a:pPr lvl="2"/>
            <a:r>
              <a:rPr lang="en-US" dirty="0"/>
              <a:t>All IT components dual-powered</a:t>
            </a:r>
          </a:p>
          <a:p>
            <a:pPr lvl="2"/>
            <a:r>
              <a:rPr lang="en-US" dirty="0"/>
              <a:t>Concurrently maintainable site infrastructure with availability 99.982% (95 min/year)</a:t>
            </a:r>
          </a:p>
          <a:p>
            <a:pPr lvl="1"/>
            <a:r>
              <a:rPr lang="en-US" dirty="0"/>
              <a:t>Tier 4</a:t>
            </a:r>
          </a:p>
          <a:p>
            <a:pPr lvl="2"/>
            <a:r>
              <a:rPr lang="en-US" dirty="0"/>
              <a:t>All cooling equipment dual-powered</a:t>
            </a:r>
          </a:p>
          <a:p>
            <a:pPr lvl="2"/>
            <a:r>
              <a:rPr lang="en-US" dirty="0"/>
              <a:t>Fault-tolerant site infrastructure with electrical power storage with availability 99.995% (26 min/year)</a:t>
            </a:r>
            <a:endParaRPr lang="cs-CZ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RAID – RAID5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Block striping with distributed parity</a:t>
            </a:r>
          </a:p>
          <a:p>
            <a:pPr lvl="1"/>
            <a:r>
              <a:rPr lang="en-US" dirty="0"/>
              <a:t>P = A</a:t>
            </a:r>
            <a:r>
              <a:rPr lang="en-US" baseline="-25000" dirty="0"/>
              <a:t>1</a:t>
            </a:r>
            <a:r>
              <a:rPr lang="en-US" dirty="0"/>
              <a:t> XOR A</a:t>
            </a:r>
            <a:r>
              <a:rPr lang="en-US" baseline="-25000" dirty="0"/>
              <a:t>2</a:t>
            </a:r>
            <a:r>
              <a:rPr lang="en-US" dirty="0"/>
              <a:t> XOR A</a:t>
            </a:r>
            <a:r>
              <a:rPr lang="en-US" baseline="-25000" dirty="0"/>
              <a:t>3</a:t>
            </a:r>
            <a:r>
              <a:rPr lang="en-US" dirty="0"/>
              <a:t> … A</a:t>
            </a:r>
            <a:r>
              <a:rPr lang="en-US" baseline="-25000" dirty="0"/>
              <a:t>n</a:t>
            </a:r>
          </a:p>
          <a:p>
            <a:r>
              <a:rPr lang="en-US" dirty="0"/>
              <a:t>Minimum of drives: 3</a:t>
            </a:r>
          </a:p>
          <a:p>
            <a:r>
              <a:rPr lang="en-US" dirty="0"/>
              <a:t>Space efficiency: 1-1/n</a:t>
            </a:r>
          </a:p>
          <a:p>
            <a:r>
              <a:rPr lang="en-US" dirty="0"/>
              <a:t>Fault tolerance: 1</a:t>
            </a:r>
          </a:p>
          <a:p>
            <a:r>
              <a:rPr lang="en-US" dirty="0"/>
              <a:t>Array failure rate: n(n-1)r</a:t>
            </a:r>
            <a:r>
              <a:rPr lang="en-US" baseline="30000" dirty="0"/>
              <a:t>2</a:t>
            </a:r>
          </a:p>
          <a:p>
            <a:r>
              <a:rPr lang="en-US" dirty="0"/>
              <a:t>Read benefit: n-1</a:t>
            </a:r>
          </a:p>
          <a:p>
            <a:r>
              <a:rPr lang="en-US" dirty="0"/>
              <a:t>Write benefit: ?</a:t>
            </a:r>
            <a:endParaRPr lang="cs-CZ" dirty="0"/>
          </a:p>
        </p:txBody>
      </p:sp>
      <p:pic>
        <p:nvPicPr>
          <p:cNvPr id="4" name="Picture 3" descr="2000px-RAID_5.svg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32040" y="3695610"/>
            <a:ext cx="4211960" cy="3118956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RAID – RAID6</a:t>
            </a:r>
            <a:endParaRPr lang="cs-CZ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Block striping with double distributed parity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𝑄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chr m:val="∑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𝑔</m:t>
                            </m:r>
                          </m:e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lang="en-US" dirty="0"/>
                  <a:t> in </a:t>
                </a:r>
                <a:r>
                  <a:rPr lang="en-US" dirty="0" err="1"/>
                  <a:t>Galoise</a:t>
                </a:r>
                <a:r>
                  <a:rPr lang="en-US" dirty="0"/>
                  <a:t> field GF(2</a:t>
                </a:r>
                <a:r>
                  <a:rPr lang="en-US" baseline="30000" dirty="0"/>
                  <a:t>8</a:t>
                </a:r>
                <a:r>
                  <a:rPr lang="en-US" dirty="0"/>
                  <a:t>), g=2</a:t>
                </a:r>
              </a:p>
              <a:p>
                <a:pPr lvl="2"/>
                <a:r>
                  <a:rPr lang="en-US" dirty="0"/>
                  <a:t>Reed-Solomon code</a:t>
                </a:r>
              </a:p>
              <a:p>
                <a:r>
                  <a:rPr lang="en-US" dirty="0"/>
                  <a:t>Array failure rate: n(n-1)(n-2)r</a:t>
                </a:r>
                <a:r>
                  <a:rPr lang="en-US" baseline="30000" dirty="0"/>
                  <a:t>3</a:t>
                </a:r>
              </a:p>
              <a:p>
                <a:r>
                  <a:rPr lang="en-US" dirty="0"/>
                  <a:t>Space efficiency: 1-2/n</a:t>
                </a:r>
              </a:p>
              <a:p>
                <a:r>
                  <a:rPr lang="en-US" dirty="0"/>
                  <a:t>Minimum of drives: 4</a:t>
                </a:r>
              </a:p>
              <a:p>
                <a:r>
                  <a:rPr lang="en-US" dirty="0"/>
                  <a:t>Fault tolerance: 2</a:t>
                </a:r>
              </a:p>
              <a:p>
                <a:r>
                  <a:rPr lang="en-US" dirty="0"/>
                  <a:t>Read benefit: n-2</a:t>
                </a:r>
              </a:p>
              <a:p>
                <a:r>
                  <a:rPr lang="en-US" dirty="0"/>
                  <a:t>Write benefit: ?</a:t>
                </a:r>
                <a:endParaRPr lang="cs-CZ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741" t="-2901" b="-3177"/>
                </a:stretch>
              </a:blipFill>
            </p:spPr>
            <p:txBody>
              <a:bodyPr/>
              <a:lstStyle/>
              <a:p>
                <a:r>
                  <a:rPr lang="cs-C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RAID_6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40013" y="3925094"/>
            <a:ext cx="4788024" cy="2815358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RAID – nested (hybrid) RAID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487808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RAID 0+1</a:t>
            </a:r>
          </a:p>
          <a:p>
            <a:pPr lvl="1"/>
            <a:r>
              <a:rPr lang="en-US" dirty="0"/>
              <a:t>Striped sets in mirrored set</a:t>
            </a:r>
          </a:p>
          <a:p>
            <a:pPr lvl="1"/>
            <a:r>
              <a:rPr lang="en-US" dirty="0"/>
              <a:t>Min drives: 4, even number of drives</a:t>
            </a:r>
          </a:p>
          <a:p>
            <a:r>
              <a:rPr lang="en-US" dirty="0"/>
              <a:t>RAID 1+0 (RAID 10)</a:t>
            </a:r>
          </a:p>
          <a:p>
            <a:pPr lvl="1"/>
            <a:r>
              <a:rPr lang="en-US" dirty="0"/>
              <a:t>Mirrored sets in a striped set</a:t>
            </a:r>
          </a:p>
          <a:p>
            <a:pPr lvl="1"/>
            <a:r>
              <a:rPr lang="en-US" dirty="0"/>
              <a:t>Min drives: 4, even number of drives</a:t>
            </a:r>
          </a:p>
          <a:p>
            <a:pPr lvl="1"/>
            <a:r>
              <a:rPr lang="en-US" dirty="0"/>
              <a:t>Fault tolerance: each mirror can loose a disk</a:t>
            </a:r>
          </a:p>
          <a:p>
            <a:r>
              <a:rPr lang="en-US" dirty="0"/>
              <a:t>RAID 5+0 (RAID50)</a:t>
            </a:r>
          </a:p>
          <a:p>
            <a:pPr lvl="1"/>
            <a:r>
              <a:rPr lang="en-US" dirty="0"/>
              <a:t>Block striping with distributed parity in a striped set</a:t>
            </a:r>
          </a:p>
          <a:p>
            <a:pPr lvl="1"/>
            <a:r>
              <a:rPr lang="en-US" dirty="0"/>
              <a:t>Min drives: 6</a:t>
            </a:r>
          </a:p>
          <a:p>
            <a:pPr lvl="1"/>
            <a:r>
              <a:rPr lang="en-US" dirty="0"/>
              <a:t>Fault tolerance: one disk in each RAID5 block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Tiering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4950098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Different tiers with different price, size, performance</a:t>
            </a:r>
          </a:p>
          <a:p>
            <a:r>
              <a:rPr lang="en-US" dirty="0"/>
              <a:t>Tier 0</a:t>
            </a:r>
          </a:p>
          <a:p>
            <a:pPr lvl="1"/>
            <a:r>
              <a:rPr lang="en-US" dirty="0"/>
              <a:t>Ultra high performance</a:t>
            </a:r>
          </a:p>
          <a:p>
            <a:pPr lvl="1"/>
            <a:r>
              <a:rPr lang="en-US" dirty="0"/>
              <a:t>DRAM or flash</a:t>
            </a:r>
          </a:p>
          <a:p>
            <a:pPr lvl="1"/>
            <a:r>
              <a:rPr lang="en-US" dirty="0"/>
              <a:t>$20-50/GB</a:t>
            </a:r>
          </a:p>
          <a:p>
            <a:pPr lvl="1"/>
            <a:r>
              <a:rPr lang="en-US" dirty="0"/>
              <a:t>1M+ IOPS</a:t>
            </a:r>
          </a:p>
          <a:p>
            <a:pPr lvl="1"/>
            <a:r>
              <a:rPr lang="en-US" dirty="0"/>
              <a:t>&lt;500 </a:t>
            </a:r>
            <a:r>
              <a:rPr lang="el-GR" dirty="0">
                <a:latin typeface="Arial"/>
                <a:cs typeface="Arial"/>
              </a:rPr>
              <a:t>μ</a:t>
            </a:r>
            <a:r>
              <a:rPr lang="en-US" dirty="0">
                <a:latin typeface="Arial"/>
                <a:cs typeface="Arial"/>
              </a:rPr>
              <a:t>s latency</a:t>
            </a:r>
            <a:endParaRPr lang="en-US" dirty="0"/>
          </a:p>
          <a:p>
            <a:r>
              <a:rPr lang="en-US" dirty="0"/>
              <a:t>Tier 1</a:t>
            </a:r>
          </a:p>
          <a:p>
            <a:pPr lvl="1"/>
            <a:r>
              <a:rPr lang="en-US" dirty="0"/>
              <a:t>High performance enterprise app</a:t>
            </a:r>
          </a:p>
          <a:p>
            <a:pPr lvl="1"/>
            <a:r>
              <a:rPr lang="en-US" dirty="0"/>
              <a:t>15k + 10k SAS</a:t>
            </a:r>
          </a:p>
          <a:p>
            <a:pPr lvl="1"/>
            <a:r>
              <a:rPr lang="en-US" dirty="0"/>
              <a:t>$5-10/GB</a:t>
            </a:r>
          </a:p>
          <a:p>
            <a:pPr lvl="1"/>
            <a:r>
              <a:rPr lang="en-US" dirty="0"/>
              <a:t>100k+ IOPS</a:t>
            </a:r>
          </a:p>
          <a:p>
            <a:pPr lvl="1"/>
            <a:r>
              <a:rPr lang="en-US" dirty="0"/>
              <a:t>&lt;1 ms latency</a:t>
            </a:r>
          </a:p>
          <a:p>
            <a:r>
              <a:rPr lang="en-US" dirty="0"/>
              <a:t>Tier 2</a:t>
            </a:r>
          </a:p>
          <a:p>
            <a:pPr lvl="1"/>
            <a:r>
              <a:rPr lang="en-US" dirty="0"/>
              <a:t>Mid-market storage</a:t>
            </a:r>
          </a:p>
          <a:p>
            <a:pPr lvl="1"/>
            <a:r>
              <a:rPr lang="en-US" dirty="0"/>
              <a:t>SATA</a:t>
            </a:r>
          </a:p>
          <a:p>
            <a:pPr lvl="1"/>
            <a:r>
              <a:rPr lang="en-US" dirty="0"/>
              <a:t>&lt;$3/GB</a:t>
            </a:r>
          </a:p>
          <a:p>
            <a:pPr lvl="1"/>
            <a:r>
              <a:rPr lang="en-US" dirty="0"/>
              <a:t>10K+ IOPS</a:t>
            </a:r>
          </a:p>
          <a:p>
            <a:pPr lvl="1"/>
            <a:r>
              <a:rPr lang="en-US" dirty="0"/>
              <a:t>&lt;10 ms latency</a:t>
            </a:r>
            <a:endParaRPr lang="cs-CZ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Scale-out distributed filesystems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3"/>
            <a:ext cx="8229600" cy="4590057"/>
          </a:xfrm>
        </p:spPr>
        <p:txBody>
          <a:bodyPr>
            <a:normAutofit/>
          </a:bodyPr>
          <a:lstStyle/>
          <a:p>
            <a:r>
              <a:rPr lang="en-US" dirty="0"/>
              <a:t>Scale-out vs. scale-up</a:t>
            </a:r>
          </a:p>
          <a:p>
            <a:pPr lvl="1"/>
            <a:r>
              <a:rPr lang="en-US" dirty="0"/>
              <a:t>Scale-up – adding resources (storage) to an existing equipment</a:t>
            </a:r>
          </a:p>
          <a:p>
            <a:pPr lvl="1"/>
            <a:r>
              <a:rPr lang="en-US" dirty="0"/>
              <a:t>Scale-out – purchasing another equipment</a:t>
            </a:r>
          </a:p>
          <a:p>
            <a:r>
              <a:rPr lang="en-US" dirty="0"/>
              <a:t>Distributed filesystems</a:t>
            </a:r>
          </a:p>
          <a:p>
            <a:pPr lvl="1"/>
            <a:r>
              <a:rPr lang="en-US" dirty="0" err="1"/>
              <a:t>Lustre</a:t>
            </a:r>
            <a:r>
              <a:rPr lang="en-US" dirty="0"/>
              <a:t>, </a:t>
            </a:r>
            <a:r>
              <a:rPr lang="en-US" dirty="0" err="1"/>
              <a:t>BeeGFS</a:t>
            </a:r>
            <a:endParaRPr lang="en-US" dirty="0"/>
          </a:p>
          <a:p>
            <a:pPr lvl="1"/>
            <a:r>
              <a:rPr lang="en-US" dirty="0"/>
              <a:t>Use "normal" servers as a storage servers</a:t>
            </a:r>
          </a:p>
          <a:p>
            <a:pPr lvl="1"/>
            <a:r>
              <a:rPr lang="en-US" dirty="0"/>
              <a:t>Interconnect with any high-speed technology</a:t>
            </a:r>
          </a:p>
          <a:p>
            <a:pPr lvl="1"/>
            <a:r>
              <a:rPr lang="en-US" dirty="0"/>
              <a:t>Good scaling, used in HPC</a:t>
            </a:r>
          </a:p>
        </p:txBody>
      </p:sp>
    </p:spTree>
    <p:extLst>
      <p:ext uri="{BB962C8B-B14F-4D97-AF65-F5344CB8AC3E}">
        <p14:creationId xmlns:p14="http://schemas.microsoft.com/office/powerpoint/2010/main" val="180114082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</a:t>
            </a:r>
            <a:r>
              <a:rPr lang="en-US" dirty="0" err="1"/>
              <a:t>Lustre</a:t>
            </a:r>
            <a:r>
              <a:rPr lang="en-US" dirty="0"/>
              <a:t> setup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949280"/>
            <a:ext cx="8229600" cy="325661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Images from </a:t>
            </a:r>
            <a:r>
              <a:rPr lang="en-US" dirty="0" err="1"/>
              <a:t>Lustre</a:t>
            </a:r>
            <a:r>
              <a:rPr lang="en-US" dirty="0"/>
              <a:t> FS documentation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780" y="1809053"/>
            <a:ext cx="8532440" cy="399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5624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Scaled-out </a:t>
            </a:r>
            <a:r>
              <a:rPr lang="en-US" dirty="0" err="1"/>
              <a:t>Lustre</a:t>
            </a:r>
            <a:r>
              <a:rPr lang="en-US" dirty="0"/>
              <a:t> setup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7589" y="1700808"/>
            <a:ext cx="7474799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038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of data centers – design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4950098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Mechanical engineering infrastructure design</a:t>
            </a:r>
          </a:p>
          <a:p>
            <a:pPr lvl="1"/>
            <a:r>
              <a:rPr lang="en-US" dirty="0"/>
              <a:t>Mechanical systems involved in maintaining interior environment</a:t>
            </a:r>
          </a:p>
          <a:p>
            <a:pPr lvl="1"/>
            <a:r>
              <a:rPr lang="en-US" dirty="0"/>
              <a:t>HVAC (heating, ventilation, air conditioning)</a:t>
            </a:r>
          </a:p>
          <a:p>
            <a:pPr lvl="1"/>
            <a:r>
              <a:rPr lang="en-US" dirty="0"/>
              <a:t>Humidification and dehumidification, pressurization</a:t>
            </a:r>
          </a:p>
          <a:p>
            <a:pPr lvl="1"/>
            <a:r>
              <a:rPr lang="en-US" dirty="0"/>
              <a:t>Saving space and costs while maintaining availability</a:t>
            </a:r>
          </a:p>
          <a:p>
            <a:r>
              <a:rPr lang="en-US" dirty="0"/>
              <a:t>Electrical engineering infrastructure design</a:t>
            </a:r>
          </a:p>
          <a:p>
            <a:pPr lvl="1"/>
            <a:r>
              <a:rPr lang="en-US" dirty="0"/>
              <a:t>Distribution, switching, bypass, UPS</a:t>
            </a:r>
          </a:p>
          <a:p>
            <a:pPr lvl="1"/>
            <a:r>
              <a:rPr lang="en-US" dirty="0"/>
              <a:t>Modular, scalable</a:t>
            </a:r>
          </a:p>
          <a:p>
            <a:r>
              <a:rPr lang="en-US" dirty="0"/>
              <a:t>Technology infrastructure design</a:t>
            </a:r>
          </a:p>
          <a:p>
            <a:pPr lvl="1"/>
            <a:r>
              <a:rPr lang="en-US" dirty="0"/>
              <a:t>Cabling for data communication, computer management, keyboard/mouse/video</a:t>
            </a:r>
          </a:p>
          <a:p>
            <a:r>
              <a:rPr lang="en-US" dirty="0"/>
              <a:t>Availability expectations</a:t>
            </a:r>
          </a:p>
          <a:p>
            <a:pPr lvl="1"/>
            <a:r>
              <a:rPr lang="en-US" dirty="0"/>
              <a:t>Higher availability needs bring higher capital and operational costs</a:t>
            </a:r>
          </a:p>
          <a:p>
            <a:r>
              <a:rPr lang="en-US" dirty="0"/>
              <a:t>Site selection</a:t>
            </a:r>
          </a:p>
          <a:p>
            <a:pPr lvl="1"/>
            <a:r>
              <a:rPr lang="en-US" dirty="0"/>
              <a:t>Availability of power grids, networking services, transportation lines, emergency services</a:t>
            </a:r>
          </a:p>
          <a:p>
            <a:pPr lvl="1"/>
            <a:r>
              <a:rPr lang="en-US" dirty="0"/>
              <a:t>Climatic conditions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of data centers – design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4878089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Modularity and flexibility</a:t>
            </a:r>
          </a:p>
          <a:p>
            <a:pPr lvl="1"/>
            <a:r>
              <a:rPr lang="en-US" dirty="0"/>
              <a:t>Grow and change over time</a:t>
            </a:r>
          </a:p>
          <a:p>
            <a:r>
              <a:rPr lang="en-US" dirty="0"/>
              <a:t>Environmental control</a:t>
            </a:r>
          </a:p>
          <a:p>
            <a:pPr lvl="1"/>
            <a:r>
              <a:rPr lang="en-US" dirty="0"/>
              <a:t>Temperature 16-24 </a:t>
            </a:r>
            <a:r>
              <a:rPr lang="en-US" dirty="0">
                <a:latin typeface="Arial"/>
                <a:cs typeface="Arial"/>
              </a:rPr>
              <a:t>°C, humidity 40-55%</a:t>
            </a:r>
            <a:endParaRPr lang="en-US" dirty="0"/>
          </a:p>
          <a:p>
            <a:r>
              <a:rPr lang="en-US" dirty="0"/>
              <a:t>Electrical power</a:t>
            </a:r>
          </a:p>
          <a:p>
            <a:pPr lvl="1"/>
            <a:r>
              <a:rPr lang="en-US" dirty="0"/>
              <a:t>UPS, battery banks, diesel generators</a:t>
            </a:r>
          </a:p>
          <a:p>
            <a:pPr lvl="1"/>
            <a:r>
              <a:rPr lang="en-US" dirty="0"/>
              <a:t>Fully duplicated</a:t>
            </a:r>
          </a:p>
          <a:p>
            <a:pPr lvl="1"/>
            <a:r>
              <a:rPr lang="en-US" dirty="0"/>
              <a:t>Power cabling</a:t>
            </a:r>
          </a:p>
          <a:p>
            <a:r>
              <a:rPr lang="en-US" dirty="0"/>
              <a:t>Low-voltage cable routing</a:t>
            </a:r>
          </a:p>
          <a:p>
            <a:pPr lvl="1"/>
            <a:r>
              <a:rPr lang="en-US" dirty="0"/>
              <a:t>Cable trays</a:t>
            </a:r>
          </a:p>
          <a:p>
            <a:r>
              <a:rPr lang="en-US" dirty="0"/>
              <a:t>Fire protection</a:t>
            </a:r>
          </a:p>
          <a:p>
            <a:pPr lvl="1"/>
            <a:r>
              <a:rPr lang="en-US" dirty="0"/>
              <a:t>Active, passive</a:t>
            </a:r>
          </a:p>
          <a:p>
            <a:pPr lvl="1"/>
            <a:r>
              <a:rPr lang="en-US" dirty="0"/>
              <a:t>Smoke detectors, sprinklers, fire suppression gaseous systems</a:t>
            </a:r>
          </a:p>
          <a:p>
            <a:r>
              <a:rPr lang="en-US" dirty="0"/>
              <a:t>Security</a:t>
            </a:r>
          </a:p>
          <a:p>
            <a:pPr lvl="1"/>
            <a:r>
              <a:rPr lang="en-US" dirty="0"/>
              <a:t>Physical security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of data centers – energy use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19262"/>
            <a:ext cx="8229600" cy="4518049"/>
          </a:xfrm>
        </p:spPr>
        <p:txBody>
          <a:bodyPr>
            <a:normAutofit/>
          </a:bodyPr>
          <a:lstStyle/>
          <a:p>
            <a:r>
              <a:rPr lang="en-US" dirty="0"/>
              <a:t>Energy efficiency</a:t>
            </a:r>
          </a:p>
          <a:p>
            <a:pPr lvl="1"/>
            <a:r>
              <a:rPr lang="en-US" dirty="0"/>
              <a:t>Power usage effectiveness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State of the art DC have PUE </a:t>
            </a:r>
            <a:r>
              <a:rPr lang="en-US" dirty="0">
                <a:latin typeface="Arial"/>
                <a:cs typeface="Arial"/>
              </a:rPr>
              <a:t>≈ 1.2</a:t>
            </a:r>
            <a:endParaRPr lang="en-US" dirty="0"/>
          </a:p>
          <a:p>
            <a:r>
              <a:rPr lang="en-US" dirty="0"/>
              <a:t>Power and cooling analysis</a:t>
            </a:r>
          </a:p>
          <a:p>
            <a:pPr lvl="1"/>
            <a:r>
              <a:rPr lang="en-US" dirty="0"/>
              <a:t>Power is the largest recurring cost</a:t>
            </a:r>
          </a:p>
          <a:p>
            <a:pPr lvl="1"/>
            <a:r>
              <a:rPr lang="en-US" dirty="0"/>
              <a:t>Hot spots, over-cooled areas</a:t>
            </a:r>
          </a:p>
          <a:p>
            <a:r>
              <a:rPr lang="en-US" dirty="0"/>
              <a:t>Thermal zone mapping</a:t>
            </a:r>
          </a:p>
          <a:p>
            <a:pPr lvl="1"/>
            <a:r>
              <a:rPr lang="en-US" dirty="0"/>
              <a:t>Positioning of DC equipment</a:t>
            </a:r>
            <a:endParaRPr lang="cs-CZ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1187624" y="2708920"/>
          <a:ext cx="2422857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1815840" imgH="431640" progId="Equation.3">
                  <p:embed/>
                </p:oleObj>
              </mc:Choice>
              <mc:Fallback>
                <p:oleObj name="Rovnice" r:id="rId2" imgW="1815840" imgH="431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624" y="2708920"/>
                        <a:ext cx="2422857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of data centers – other aspects</a:t>
            </a:r>
            <a:endParaRPr lang="cs-C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Network infrastructure</a:t>
            </a:r>
          </a:p>
          <a:p>
            <a:pPr lvl="1"/>
            <a:r>
              <a:rPr lang="en-US" dirty="0"/>
              <a:t>Routers and switches</a:t>
            </a:r>
          </a:p>
          <a:p>
            <a:pPr lvl="1"/>
            <a:r>
              <a:rPr lang="en-US" dirty="0"/>
              <a:t>Two or more upstream service providers</a:t>
            </a:r>
          </a:p>
          <a:p>
            <a:pPr lvl="1"/>
            <a:r>
              <a:rPr lang="en-US" dirty="0"/>
              <a:t>Firewalls, VPN gateways, IDS</a:t>
            </a:r>
          </a:p>
          <a:p>
            <a:r>
              <a:rPr lang="en-US" dirty="0"/>
              <a:t>DC infrastructure management</a:t>
            </a:r>
          </a:p>
          <a:p>
            <a:pPr lvl="1"/>
            <a:r>
              <a:rPr lang="en-US" dirty="0"/>
              <a:t>RT monitoring, management</a:t>
            </a:r>
          </a:p>
          <a:p>
            <a:r>
              <a:rPr lang="en-US" dirty="0"/>
              <a:t>Applications</a:t>
            </a:r>
          </a:p>
          <a:p>
            <a:pPr lvl="1"/>
            <a:r>
              <a:rPr lang="en-US" dirty="0"/>
              <a:t>DB, file servers, application servers, backup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B7E2A8-A8CB-735F-DD27-00FF3E82A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3288DF-203C-84C1-A75F-2F48F769C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center technologies – racks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2103B-5AA2-AFD2-3F63-496AD8D187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19263"/>
            <a:ext cx="8075240" cy="4411662"/>
          </a:xfrm>
        </p:spPr>
        <p:txBody>
          <a:bodyPr>
            <a:normAutofit fontScale="55000" lnSpcReduction="20000"/>
          </a:bodyPr>
          <a:lstStyle/>
          <a:p>
            <a:r>
              <a:rPr lang="en-US" dirty="0"/>
              <a:t>Standardized frame or enclosure for mounting DC equipment</a:t>
            </a:r>
          </a:p>
          <a:p>
            <a:r>
              <a:rPr lang="en-US" dirty="0"/>
              <a:t>Standard width 19 inches</a:t>
            </a:r>
          </a:p>
          <a:p>
            <a:pPr lvl="1"/>
            <a:r>
              <a:rPr lang="en-US" dirty="0"/>
              <a:t>There are some other widths, but they are less common</a:t>
            </a:r>
          </a:p>
          <a:p>
            <a:r>
              <a:rPr lang="en-US" dirty="0"/>
              <a:t>Depth</a:t>
            </a:r>
          </a:p>
          <a:p>
            <a:pPr lvl="1"/>
            <a:r>
              <a:rPr lang="en-US" dirty="0"/>
              <a:t>Many depths, depends on an equipment and the space in DC</a:t>
            </a:r>
          </a:p>
          <a:p>
            <a:pPr lvl="1"/>
            <a:r>
              <a:rPr lang="en-US" dirty="0"/>
              <a:t>E.g. 500, 600, 800, 900, 1200 mm</a:t>
            </a:r>
          </a:p>
          <a:p>
            <a:r>
              <a:rPr lang="en-US" dirty="0"/>
              <a:t>Height</a:t>
            </a:r>
          </a:p>
          <a:p>
            <a:pPr lvl="1"/>
            <a:r>
              <a:rPr lang="en-US" dirty="0"/>
              <a:t>In multiples of U (=unit), 1U=1.75 inches</a:t>
            </a:r>
          </a:p>
          <a:p>
            <a:pPr lvl="1"/>
            <a:r>
              <a:rPr lang="en-US" dirty="0"/>
              <a:t>Common rack height is 42U</a:t>
            </a:r>
          </a:p>
          <a:p>
            <a:pPr lvl="1"/>
            <a:r>
              <a:rPr lang="en-US" dirty="0"/>
              <a:t>All equipment has its height in multiples of U</a:t>
            </a:r>
          </a:p>
          <a:p>
            <a:r>
              <a:rPr lang="en-US" dirty="0"/>
              <a:t>Rails</a:t>
            </a:r>
          </a:p>
          <a:p>
            <a:pPr lvl="1"/>
            <a:r>
              <a:rPr lang="en-US" dirty="0"/>
              <a:t>Rails fastened to the rack</a:t>
            </a:r>
          </a:p>
          <a:p>
            <a:pPr lvl="1"/>
            <a:r>
              <a:rPr lang="en-US" dirty="0"/>
              <a:t>Sliding or fixed rails</a:t>
            </a:r>
          </a:p>
          <a:p>
            <a:pPr lvl="1"/>
            <a:r>
              <a:rPr lang="en-US" dirty="0"/>
              <a:t>Easy equipment management</a:t>
            </a:r>
          </a:p>
          <a:p>
            <a:r>
              <a:rPr lang="en-US" dirty="0"/>
              <a:t>Optional features</a:t>
            </a:r>
          </a:p>
          <a:p>
            <a:pPr lvl="1"/>
            <a:r>
              <a:rPr lang="en-US" dirty="0"/>
              <a:t>Cable management</a:t>
            </a:r>
          </a:p>
          <a:p>
            <a:pPr lvl="1"/>
            <a:r>
              <a:rPr lang="en-US" dirty="0"/>
              <a:t>Power distribution</a:t>
            </a:r>
          </a:p>
          <a:p>
            <a:pPr lvl="1"/>
            <a:r>
              <a:rPr lang="en-US" dirty="0"/>
              <a:t>Cooling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7889916"/>
      </p:ext>
    </p:extLst>
  </p:cSld>
  <p:clrMapOvr>
    <a:masterClrMapping/>
  </p:clrMapOvr>
</p:sld>
</file>

<file path=ppt/theme/theme1.xml><?xml version="1.0" encoding="utf-8"?>
<a:theme xmlns:a="http://schemas.openxmlformats.org/drawingml/2006/main" name="kuba">
  <a:themeElements>
    <a:clrScheme name="kuba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kub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kuba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uba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uba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uba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uba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uba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uba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uba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uba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uba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kuba</Template>
  <TotalTime>916</TotalTime>
  <Words>1953</Words>
  <Application>Microsoft Office PowerPoint</Application>
  <PresentationFormat>On-screen Show (4:3)</PresentationFormat>
  <Paragraphs>489</Paragraphs>
  <Slides>46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Cambria Math</vt:lpstr>
      <vt:lpstr>Wingdings</vt:lpstr>
      <vt:lpstr>Arial</vt:lpstr>
      <vt:lpstr>kuba</vt:lpstr>
      <vt:lpstr>Rovnice</vt:lpstr>
      <vt:lpstr>Virtualization and Cloud Computing</vt:lpstr>
      <vt:lpstr>Resources</vt:lpstr>
      <vt:lpstr>Motivation for data centers</vt:lpstr>
      <vt:lpstr>Data center requirements</vt:lpstr>
      <vt:lpstr>Problems of data centers – design</vt:lpstr>
      <vt:lpstr>Problems of data centers – design</vt:lpstr>
      <vt:lpstr>Problems of data centers – energy use</vt:lpstr>
      <vt:lpstr>Problems of data centers – other aspects</vt:lpstr>
      <vt:lpstr>Data center technologies – racks</vt:lpstr>
      <vt:lpstr>Data center technologies – liquid cooling</vt:lpstr>
      <vt:lpstr>Data center technologies – liquid cooling</vt:lpstr>
      <vt:lpstr>Data center technologies – liquid cooling</vt:lpstr>
      <vt:lpstr>Data centers – examples</vt:lpstr>
      <vt:lpstr>Data centers – examples</vt:lpstr>
      <vt:lpstr>Data centers – examples</vt:lpstr>
      <vt:lpstr>Data centers – examples</vt:lpstr>
      <vt:lpstr>Portable data center</vt:lpstr>
      <vt:lpstr>Data centers – blade servers</vt:lpstr>
      <vt:lpstr>Blade servers</vt:lpstr>
      <vt:lpstr>Data centers – converged infrastructure</vt:lpstr>
      <vt:lpstr>Converged infrastructure</vt:lpstr>
      <vt:lpstr>Storage area network – SAN</vt:lpstr>
      <vt:lpstr>SAN</vt:lpstr>
      <vt:lpstr>Multipathing</vt:lpstr>
      <vt:lpstr>SAN protocols</vt:lpstr>
      <vt:lpstr>Fibre channel</vt:lpstr>
      <vt:lpstr>iSCSI</vt:lpstr>
      <vt:lpstr>FCoE</vt:lpstr>
      <vt:lpstr>FCoE</vt:lpstr>
      <vt:lpstr>Disk arrays</vt:lpstr>
      <vt:lpstr>Enterprise disk arrays</vt:lpstr>
      <vt:lpstr>Indirect block table</vt:lpstr>
      <vt:lpstr>RAID levels</vt:lpstr>
      <vt:lpstr>RAID – JBOD</vt:lpstr>
      <vt:lpstr>RAID – RAID0</vt:lpstr>
      <vt:lpstr>RAID – RAID1</vt:lpstr>
      <vt:lpstr>RAID – RAID2</vt:lpstr>
      <vt:lpstr>RAID – RAID3</vt:lpstr>
      <vt:lpstr>RAID – RAID4</vt:lpstr>
      <vt:lpstr>RAID – RAID5</vt:lpstr>
      <vt:lpstr>RAID – RAID6</vt:lpstr>
      <vt:lpstr>RAID – nested (hybrid) RAID</vt:lpstr>
      <vt:lpstr>Tiering</vt:lpstr>
      <vt:lpstr>Scale-out distributed filesystems</vt:lpstr>
      <vt:lpstr>Simple Lustre setup</vt:lpstr>
      <vt:lpstr>Scaled-out Lustre setup</vt:lpstr>
    </vt:vector>
  </TitlesOfParts>
  <Company>Ulita, KSI, MFF UK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Principy překladačů</dc:title>
  <dc:creator>Jakub Yaghob</dc:creator>
  <cp:lastModifiedBy>Jakub Yaghob</cp:lastModifiedBy>
  <cp:revision>115</cp:revision>
  <dcterms:created xsi:type="dcterms:W3CDTF">2005-09-28T09:53:52Z</dcterms:created>
  <dcterms:modified xsi:type="dcterms:W3CDTF">2025-11-26T13:36:13Z</dcterms:modified>
</cp:coreProperties>
</file>