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400" r:id="rId3"/>
    <p:sldId id="363" r:id="rId4"/>
    <p:sldId id="401" r:id="rId5"/>
    <p:sldId id="403" r:id="rId6"/>
    <p:sldId id="402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565"/>
    <a:srgbClr val="FC988E"/>
    <a:srgbClr val="FFFF99"/>
    <a:srgbClr val="008DF6"/>
    <a:srgbClr val="DD652F"/>
    <a:srgbClr val="FF66FF"/>
    <a:srgbClr val="9966FF"/>
    <a:srgbClr val="99CCFF"/>
    <a:srgbClr val="D9DCE7"/>
    <a:srgbClr val="D7D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98" autoAdjust="0"/>
    <p:restoredTop sz="92640" autoAdjust="0"/>
  </p:normalViewPr>
  <p:slideViewPr>
    <p:cSldViewPr>
      <p:cViewPr varScale="1">
        <p:scale>
          <a:sx n="82" d="100"/>
          <a:sy n="82" d="100"/>
        </p:scale>
        <p:origin x="101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BC3CE-3DC6-48EE-A131-04D020AF1818}" type="datetimeFigureOut">
              <a:rPr lang="cs-CZ" smtClean="0"/>
              <a:pPr/>
              <a:t>04.10.2026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DD85E-490B-4ECE-A416-B9AD062DD09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373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DD85E-490B-4ECE-A416-B9AD062DD090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0553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988840"/>
            <a:ext cx="9144000" cy="28803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/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0" y="3212976"/>
            <a:ext cx="9144000" cy="40466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716016" y="548680"/>
            <a:ext cx="4320480" cy="5904656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4328220" cy="36004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 algn="r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548680"/>
            <a:ext cx="4392488" cy="36004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kumimoji="0" lang="en-US" sz="24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79512" y="980728"/>
            <a:ext cx="4316288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980728"/>
            <a:ext cx="4388296" cy="554461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5720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516216" y="548680"/>
            <a:ext cx="2520280" cy="5904656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6120680" cy="590465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372200" y="476672"/>
            <a:ext cx="0" cy="604867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ttom Com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107504" y="4725144"/>
            <a:ext cx="8928992" cy="1728192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7504" y="4581128"/>
            <a:ext cx="8928992" cy="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04" y="548680"/>
            <a:ext cx="8928992" cy="5976664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504" y="476672"/>
            <a:ext cx="8928992" cy="604867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>
            <a:no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7504" y="548680"/>
            <a:ext cx="8928992" cy="59046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  <a:r>
              <a:rPr kumimoji="0" lang="cs-CZ" dirty="0"/>
              <a:t> </a:t>
            </a:r>
            <a:r>
              <a:rPr kumimoji="0" lang="en-US" dirty="0"/>
              <a:t>!@#$%^&amp;*(){}|:"&lt;&gt;?</a:t>
            </a:r>
          </a:p>
          <a:p>
            <a:pPr lvl="1" eaLnBrk="1" latinLnBrk="0" hangingPunct="1"/>
            <a:r>
              <a:rPr kumimoji="0" lang="en-US" dirty="0"/>
              <a:t>Second level</a:t>
            </a:r>
            <a:r>
              <a:rPr kumimoji="0" lang="cs-CZ" dirty="0"/>
              <a:t> +</a:t>
            </a:r>
            <a:r>
              <a:rPr kumimoji="0" lang="cs-CZ" dirty="0" err="1"/>
              <a:t>ěščřžýáíéúů</a:t>
            </a:r>
            <a:endParaRPr kumimoji="0" lang="en-US" dirty="0"/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0" y="6597352"/>
            <a:ext cx="8604448" cy="2606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cs-CZ" dirty="0"/>
              <a:t>NSWI150 Virtualizace a datacentra - David Bednárek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04448" y="6597352"/>
            <a:ext cx="539552" cy="2606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none"/>
        </p:style>
        <p:txBody>
          <a:bodyPr vert="horz" anchor="ctr" anchorCtr="0"/>
          <a:lstStyle>
            <a:lvl1pPr algn="l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pPr algn="r"/>
            <a:fld id="{5A8723E3-C62D-4372-A5B7-F817763A1A22}" type="slidenum">
              <a:rPr lang="cs-CZ" smtClean="0"/>
              <a:pPr algn="r"/>
              <a:t>‹#›</a:t>
            </a:fld>
            <a:endParaRPr lang="cs-CZ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452320" y="6597352"/>
            <a:ext cx="1136920" cy="2606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000" b="0" cap="none" spc="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fld id="{E913C56C-3800-47C1-AF78-44E226C2CC5B}" type="datetime1">
              <a:rPr lang="cs-CZ" smtClean="0"/>
              <a:pPr/>
              <a:t>04.10.2026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2" r:id="rId9"/>
    <p:sldLayoutId id="2147483669" r:id="rId10"/>
    <p:sldLayoutId id="2147483670" r:id="rId11"/>
    <p:sldLayoutId id="2147483671" r:id="rId12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2400" b="0" kern="1200" cap="none" spc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4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tx1"/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accent6"/>
        </a:buClr>
        <a:buSzPct val="76000"/>
        <a:buFont typeface="Wingdings" pitchFamily="2" charset="2"/>
        <a:buChar char="§"/>
        <a:defRPr kumimoji="0" sz="18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tx1"/>
        </a:buClr>
        <a:buSzPct val="70000"/>
        <a:buFont typeface="Wingdings" pitchFamily="2" charset="2"/>
        <a:buChar char="§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228600" algn="l" rtl="0" eaLnBrk="1" latinLnBrk="0" hangingPunct="1"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Wingdings"/>
        <a:buNone/>
        <a:defRPr kumimoji="0" lang="en-US" sz="1400" b="1" kern="1200" dirty="0">
          <a:solidFill>
            <a:schemeClr val="accent5"/>
          </a:solidFill>
          <a:latin typeface="Consolas" pitchFamily="49" charset="0"/>
          <a:ea typeface="+mn-ea"/>
          <a:cs typeface="Consolas" pitchFamily="49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NSWI150 - Virtualizace a </a:t>
            </a:r>
            <a:r>
              <a:rPr lang="en-US" dirty="0" err="1"/>
              <a:t>datacentra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David </a:t>
            </a:r>
            <a:r>
              <a:rPr lang="en-US" dirty="0" err="1"/>
              <a:t>Bedn</a:t>
            </a:r>
            <a:r>
              <a:rPr lang="cs-CZ" dirty="0" err="1"/>
              <a:t>árek</a:t>
            </a:r>
            <a:r>
              <a:rPr lang="cs-CZ" dirty="0"/>
              <a:t>,  Jakub </a:t>
            </a:r>
            <a:r>
              <a:rPr lang="cs-CZ" dirty="0" err="1"/>
              <a:t>Yaghob</a:t>
            </a:r>
            <a:endParaRPr lang="cs-CZ" i="1" dirty="0"/>
          </a:p>
        </p:txBody>
      </p:sp>
      <p:sp>
        <p:nvSpPr>
          <p:cNvPr id="2" name="TextBox 1"/>
          <p:cNvSpPr txBox="1"/>
          <p:nvPr/>
        </p:nvSpPr>
        <p:spPr>
          <a:xfrm>
            <a:off x="971600" y="5325566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https://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www.ksi.mff.cuni.cz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/teaching/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nswi150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-web/</a:t>
            </a:r>
            <a:endParaRPr lang="cs-CZ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Arrow Connector 37"/>
          <p:cNvCxnSpPr>
            <a:stCxn id="14" idx="3"/>
            <a:endCxn id="16" idx="1"/>
          </p:cNvCxnSpPr>
          <p:nvPr/>
        </p:nvCxnSpPr>
        <p:spPr bwMode="auto">
          <a:xfrm>
            <a:off x="4182750" y="2448242"/>
            <a:ext cx="97615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1" name="Straight Arrow Connector 40"/>
          <p:cNvCxnSpPr>
            <a:stCxn id="14" idx="3"/>
            <a:endCxn id="15" idx="1"/>
          </p:cNvCxnSpPr>
          <p:nvPr/>
        </p:nvCxnSpPr>
        <p:spPr bwMode="auto">
          <a:xfrm>
            <a:off x="4182750" y="2448242"/>
            <a:ext cx="975419" cy="120590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5158902" y="5828974"/>
            <a:ext cx="320351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0070C0"/>
                </a:solidFill>
              </a:rPr>
              <a:t>Programov</a:t>
            </a:r>
            <a:r>
              <a:rPr lang="cs-CZ" sz="1400" dirty="0">
                <a:solidFill>
                  <a:srgbClr val="0070C0"/>
                </a:solidFill>
              </a:rPr>
              <a:t>ání v paralelním prostředí</a:t>
            </a:r>
            <a:endParaRPr lang="en-US" sz="1400" dirty="0">
              <a:solidFill>
                <a:srgbClr val="0070C0"/>
              </a:solidFill>
            </a:endParaRPr>
          </a:p>
          <a:p>
            <a:pPr algn="ctr"/>
            <a:r>
              <a:rPr lang="cs-CZ" sz="1400" dirty="0"/>
              <a:t>Kruliš     </a:t>
            </a:r>
            <a:r>
              <a:rPr lang="cs-CZ" sz="1400" i="1" dirty="0"/>
              <a:t>LS</a:t>
            </a:r>
            <a:r>
              <a:rPr lang="en-US" sz="1400" i="1" dirty="0"/>
              <a:t> </a:t>
            </a:r>
            <a:r>
              <a:rPr lang="cs-CZ" sz="1400" i="1" dirty="0"/>
              <a:t>2/2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58169" y="4612261"/>
            <a:ext cx="317340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1400" dirty="0">
                <a:solidFill>
                  <a:srgbClr val="0070C0"/>
                </a:solidFill>
              </a:rPr>
              <a:t>Vývoj vysoce výkonného software</a:t>
            </a:r>
            <a:endParaRPr lang="en-US" sz="1400" dirty="0">
              <a:solidFill>
                <a:srgbClr val="0070C0"/>
              </a:solidFill>
            </a:endParaRPr>
          </a:p>
          <a:p>
            <a:pPr algn="ctr"/>
            <a:r>
              <a:rPr lang="cs-CZ" sz="1400" dirty="0"/>
              <a:t>Bednárek     </a:t>
            </a:r>
            <a:r>
              <a:rPr lang="cs-CZ" sz="1400" i="1" dirty="0"/>
              <a:t>LS</a:t>
            </a:r>
            <a:r>
              <a:rPr lang="en-US" sz="1400" i="1" dirty="0"/>
              <a:t> 2/2</a:t>
            </a:r>
            <a:endParaRPr lang="cs-CZ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979234" y="980728"/>
            <a:ext cx="320351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0070C0"/>
                </a:solidFill>
              </a:rPr>
              <a:t>Principy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distribuovan</a:t>
            </a:r>
            <a:r>
              <a:rPr lang="cs-CZ" sz="1400" dirty="0">
                <a:solidFill>
                  <a:srgbClr val="0070C0"/>
                </a:solidFill>
              </a:rPr>
              <a:t>ých systémů</a:t>
            </a:r>
            <a:endParaRPr lang="en-US" sz="1400" dirty="0">
              <a:solidFill>
                <a:srgbClr val="0070C0"/>
              </a:solidFill>
            </a:endParaRPr>
          </a:p>
          <a:p>
            <a:pPr algn="ctr"/>
            <a:r>
              <a:rPr lang="cs-CZ" sz="1400" dirty="0"/>
              <a:t>Zavoral, Faltín     </a:t>
            </a:r>
            <a:r>
              <a:rPr lang="cs-CZ" sz="1400" i="1" dirty="0"/>
              <a:t>ZS</a:t>
            </a:r>
            <a:r>
              <a:rPr lang="en-US" sz="1400" i="1" dirty="0"/>
              <a:t> </a:t>
            </a:r>
            <a:r>
              <a:rPr lang="cs-CZ" sz="1400" i="1" dirty="0"/>
              <a:t>2/0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9234" y="2186632"/>
            <a:ext cx="320351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rgbClr val="C0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rgbClr val="0070C0"/>
                </a:solidFill>
              </a:rPr>
              <a:t>Virtualizace a </a:t>
            </a:r>
            <a:r>
              <a:rPr lang="en-US" sz="1400" b="1" dirty="0" err="1">
                <a:solidFill>
                  <a:srgbClr val="0070C0"/>
                </a:solidFill>
              </a:rPr>
              <a:t>dat</a:t>
            </a:r>
            <a:r>
              <a:rPr lang="cs-CZ" sz="1400" b="1" dirty="0" err="1">
                <a:solidFill>
                  <a:srgbClr val="0070C0"/>
                </a:solidFill>
              </a:rPr>
              <a:t>acentra</a:t>
            </a:r>
            <a:endParaRPr lang="en-US" sz="1400" b="1" dirty="0">
              <a:solidFill>
                <a:srgbClr val="0070C0"/>
              </a:solidFill>
            </a:endParaRPr>
          </a:p>
          <a:p>
            <a:pPr algn="ctr"/>
            <a:r>
              <a:rPr lang="cs-CZ" sz="1400" i="1" dirty="0"/>
              <a:t>ZS</a:t>
            </a:r>
            <a:r>
              <a:rPr lang="en-US" sz="1400" i="1" dirty="0"/>
              <a:t> 2/0</a:t>
            </a:r>
            <a:endParaRPr lang="cs-CZ" sz="14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5158169" y="3392536"/>
            <a:ext cx="317340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1400" dirty="0">
                <a:solidFill>
                  <a:srgbClr val="0070C0"/>
                </a:solidFill>
              </a:rPr>
              <a:t>Vývoj cloudových aplikací</a:t>
            </a:r>
            <a:endParaRPr lang="en-US" sz="1400" dirty="0">
              <a:solidFill>
                <a:srgbClr val="0070C0"/>
              </a:solidFill>
            </a:endParaRPr>
          </a:p>
          <a:p>
            <a:pPr algn="ctr"/>
            <a:r>
              <a:rPr lang="cs-CZ" sz="1400" dirty="0"/>
              <a:t>Zavoral</a:t>
            </a:r>
            <a:r>
              <a:rPr lang="en-US" sz="1400" dirty="0"/>
              <a:t> </a:t>
            </a:r>
            <a:r>
              <a:rPr lang="cs-CZ" sz="1400" dirty="0"/>
              <a:t>	</a:t>
            </a:r>
            <a:r>
              <a:rPr lang="cs-CZ" sz="1400" i="1" dirty="0"/>
              <a:t>LS</a:t>
            </a:r>
            <a:r>
              <a:rPr lang="en-US" sz="1400" i="1" dirty="0"/>
              <a:t> </a:t>
            </a:r>
            <a:r>
              <a:rPr lang="cs-CZ" sz="1400" i="1" dirty="0"/>
              <a:t>0</a:t>
            </a:r>
            <a:r>
              <a:rPr lang="en-US" sz="1400" i="1" dirty="0"/>
              <a:t>/</a:t>
            </a:r>
            <a:r>
              <a:rPr lang="cs-CZ" sz="1400" i="1" dirty="0"/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58902" y="2186632"/>
            <a:ext cx="320351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5875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0070C0"/>
                </a:solidFill>
              </a:rPr>
              <a:t>Administrace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virtualiza</a:t>
            </a:r>
            <a:r>
              <a:rPr lang="cs-CZ" sz="1400" dirty="0">
                <a:solidFill>
                  <a:srgbClr val="0070C0"/>
                </a:solidFill>
              </a:rPr>
              <a:t>ční infrastruktury</a:t>
            </a:r>
            <a:endParaRPr lang="en-US" sz="1400" dirty="0">
              <a:solidFill>
                <a:srgbClr val="0070C0"/>
              </a:solidFill>
            </a:endParaRPr>
          </a:p>
          <a:p>
            <a:pPr algn="ctr"/>
            <a:r>
              <a:rPr lang="cs-CZ" sz="1400" dirty="0"/>
              <a:t>Yaghob     </a:t>
            </a:r>
            <a:r>
              <a:rPr lang="cs-CZ" sz="1400" i="1" dirty="0"/>
              <a:t>LS</a:t>
            </a:r>
            <a:r>
              <a:rPr lang="en-US" sz="1400" i="1" dirty="0"/>
              <a:t> </a:t>
            </a:r>
            <a:r>
              <a:rPr lang="cs-CZ" sz="1400" i="1" dirty="0"/>
              <a:t>0</a:t>
            </a:r>
            <a:r>
              <a:rPr lang="en-US" sz="1400" i="1" dirty="0"/>
              <a:t>/</a:t>
            </a:r>
            <a:r>
              <a:rPr lang="cs-CZ" sz="1400" i="1" dirty="0"/>
              <a:t>2</a:t>
            </a:r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0" y="0"/>
            <a:ext cx="9144000" cy="404664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2400" b="0" kern="1200" cap="none" spc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Navazující předměty</a:t>
            </a:r>
            <a:endParaRPr lang="cs-CZ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Souvisej</a:t>
            </a:r>
            <a:r>
              <a:rPr lang="cs-CZ" dirty="0"/>
              <a:t>ící předměty</a:t>
            </a:r>
            <a:r>
              <a:rPr lang="en-US" dirty="0"/>
              <a:t> – see also </a:t>
            </a:r>
            <a:r>
              <a:rPr lang="en-US" b="0" i="0" dirty="0" err="1">
                <a:effectLst/>
                <a:latin typeface="Times New Roman" panose="02020603050405020304" pitchFamily="18" charset="0"/>
              </a:rPr>
              <a:t>www.ksi.mff.cuni.cz</a:t>
            </a:r>
            <a:endParaRPr lang="cs-CZ" dirty="0"/>
          </a:p>
        </p:txBody>
      </p:sp>
      <p:sp>
        <p:nvSpPr>
          <p:cNvPr id="74" name="TextBox 73"/>
          <p:cNvSpPr txBox="1"/>
          <p:nvPr/>
        </p:nvSpPr>
        <p:spPr>
          <a:xfrm>
            <a:off x="977426" y="5828974"/>
            <a:ext cx="320351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1400" dirty="0">
                <a:solidFill>
                  <a:srgbClr val="0070C0"/>
                </a:solidFill>
              </a:rPr>
              <a:t>Pokročilé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cs-CZ" sz="1400" dirty="0">
                <a:solidFill>
                  <a:srgbClr val="0070C0"/>
                </a:solidFill>
              </a:rPr>
              <a:t>p</a:t>
            </a:r>
            <a:r>
              <a:rPr lang="en-US" sz="1400" dirty="0" err="1">
                <a:solidFill>
                  <a:srgbClr val="0070C0"/>
                </a:solidFill>
              </a:rPr>
              <a:t>rogramov</a:t>
            </a:r>
            <a:r>
              <a:rPr lang="cs-CZ" sz="1400" dirty="0">
                <a:solidFill>
                  <a:srgbClr val="0070C0"/>
                </a:solidFill>
              </a:rPr>
              <a:t>ání v para</a:t>
            </a:r>
            <a:r>
              <a:rPr lang="en-US" sz="1400" dirty="0" err="1">
                <a:solidFill>
                  <a:srgbClr val="0070C0"/>
                </a:solidFill>
              </a:rPr>
              <a:t>leln</a:t>
            </a:r>
            <a:r>
              <a:rPr lang="cs-CZ" sz="1400" dirty="0">
                <a:solidFill>
                  <a:srgbClr val="0070C0"/>
                </a:solidFill>
              </a:rPr>
              <a:t>ím p.</a:t>
            </a:r>
            <a:endParaRPr lang="en-US" sz="1400" dirty="0">
              <a:solidFill>
                <a:srgbClr val="0070C0"/>
              </a:solidFill>
            </a:endParaRPr>
          </a:p>
          <a:p>
            <a:pPr algn="ctr"/>
            <a:r>
              <a:rPr lang="cs-CZ" sz="1400" dirty="0"/>
              <a:t>Kruliš</a:t>
            </a:r>
            <a:r>
              <a:rPr lang="en-US" sz="1400" dirty="0"/>
              <a:t> </a:t>
            </a:r>
            <a:r>
              <a:rPr lang="cs-CZ" sz="1400" i="1" dirty="0"/>
              <a:t>ZS</a:t>
            </a:r>
            <a:r>
              <a:rPr lang="en-US" sz="1400" i="1" dirty="0"/>
              <a:t> 2</a:t>
            </a:r>
            <a:r>
              <a:rPr lang="cs-CZ" sz="1400" i="1" dirty="0"/>
              <a:t>/2</a:t>
            </a:r>
          </a:p>
        </p:txBody>
      </p:sp>
      <p:cxnSp>
        <p:nvCxnSpPr>
          <p:cNvPr id="75" name="Straight Arrow Connector 74"/>
          <p:cNvCxnSpPr>
            <a:stCxn id="7" idx="1"/>
            <a:endCxn id="74" idx="3"/>
          </p:cNvCxnSpPr>
          <p:nvPr/>
        </p:nvCxnSpPr>
        <p:spPr bwMode="auto">
          <a:xfrm flipH="1">
            <a:off x="4180942" y="6090584"/>
            <a:ext cx="97796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8" name="TextBox 77"/>
          <p:cNvSpPr txBox="1"/>
          <p:nvPr/>
        </p:nvSpPr>
        <p:spPr>
          <a:xfrm>
            <a:off x="5158902" y="980728"/>
            <a:ext cx="320351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1400" dirty="0">
                <a:solidFill>
                  <a:srgbClr val="0070C0"/>
                </a:solidFill>
              </a:rPr>
              <a:t>Middleware</a:t>
            </a:r>
            <a:endParaRPr lang="en-US" sz="1400" dirty="0">
              <a:solidFill>
                <a:srgbClr val="0070C0"/>
              </a:solidFill>
            </a:endParaRPr>
          </a:p>
          <a:p>
            <a:pPr algn="ctr"/>
            <a:r>
              <a:rPr lang="cs-CZ" sz="1400" dirty="0"/>
              <a:t>Tů</a:t>
            </a:r>
            <a:r>
              <a:rPr lang="en-US" sz="1400" dirty="0"/>
              <a:t>ma     </a:t>
            </a:r>
            <a:r>
              <a:rPr lang="cs-CZ" sz="1400" i="1" dirty="0"/>
              <a:t>LS</a:t>
            </a:r>
            <a:r>
              <a:rPr lang="en-US" sz="1400" i="1" dirty="0"/>
              <a:t> </a:t>
            </a:r>
            <a:r>
              <a:rPr lang="cs-CZ" sz="1400" i="1" dirty="0"/>
              <a:t>2/1</a:t>
            </a:r>
          </a:p>
        </p:txBody>
      </p:sp>
      <p:cxnSp>
        <p:nvCxnSpPr>
          <p:cNvPr id="81" name="Straight Arrow Connector 80"/>
          <p:cNvCxnSpPr>
            <a:stCxn id="10" idx="3"/>
            <a:endCxn id="78" idx="1"/>
          </p:cNvCxnSpPr>
          <p:nvPr/>
        </p:nvCxnSpPr>
        <p:spPr bwMode="auto">
          <a:xfrm>
            <a:off x="4182750" y="1242338"/>
            <a:ext cx="976152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ysDot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166" name="Straight Arrow Connector 165"/>
          <p:cNvCxnSpPr>
            <a:stCxn id="9" idx="2"/>
            <a:endCxn id="7" idx="0"/>
          </p:cNvCxnSpPr>
          <p:nvPr/>
        </p:nvCxnSpPr>
        <p:spPr bwMode="auto">
          <a:xfrm>
            <a:off x="6744871" y="5135481"/>
            <a:ext cx="15789" cy="69349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ysDot"/>
            <a:round/>
            <a:headEnd type="triangl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0143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Program přednášky - 202</a:t>
            </a:r>
            <a:r>
              <a:rPr lang="en-US" dirty="0"/>
              <a:t>6</a:t>
            </a:r>
            <a:r>
              <a:rPr lang="cs-CZ" dirty="0"/>
              <a:t>/2</a:t>
            </a:r>
            <a:r>
              <a:rPr lang="en-US" dirty="0"/>
              <a:t>7</a:t>
            </a:r>
            <a:endParaRPr lang="cs-C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07504" y="548680"/>
            <a:ext cx="8928992" cy="6120680"/>
          </a:xfrm>
        </p:spPr>
        <p:txBody>
          <a:bodyPr>
            <a:normAutofit/>
          </a:bodyPr>
          <a:lstStyle/>
          <a:p>
            <a:r>
              <a:rPr lang="en-US" dirty="0"/>
              <a:t>7*</a:t>
            </a:r>
            <a:r>
              <a:rPr lang="cs-CZ" dirty="0"/>
              <a:t> Technické</a:t>
            </a:r>
            <a:r>
              <a:rPr lang="en-US" dirty="0"/>
              <a:t> </a:t>
            </a:r>
            <a:r>
              <a:rPr lang="en-US" dirty="0" err="1"/>
              <a:t>principy</a:t>
            </a:r>
            <a:r>
              <a:rPr lang="cs-CZ" dirty="0"/>
              <a:t> </a:t>
            </a:r>
            <a:r>
              <a:rPr lang="en-US" dirty="0" err="1"/>
              <a:t>kontejner</a:t>
            </a:r>
            <a:r>
              <a:rPr lang="cs-CZ" dirty="0"/>
              <a:t>ů </a:t>
            </a:r>
            <a:r>
              <a:rPr lang="en-US" dirty="0"/>
              <a:t>a </a:t>
            </a:r>
            <a:r>
              <a:rPr lang="cs-CZ" dirty="0"/>
              <a:t>virtualizace</a:t>
            </a:r>
            <a:r>
              <a:rPr lang="en-US" dirty="0"/>
              <a:t> </a:t>
            </a:r>
            <a:r>
              <a:rPr lang="en-US" sz="2000" dirty="0"/>
              <a:t>[</a:t>
            </a:r>
            <a:r>
              <a:rPr lang="en-US" sz="2000" dirty="0" err="1"/>
              <a:t>Bedn</a:t>
            </a:r>
            <a:r>
              <a:rPr lang="cs-CZ" sz="2000" dirty="0"/>
              <a:t>árek</a:t>
            </a:r>
            <a:r>
              <a:rPr lang="en-US" sz="2000" dirty="0"/>
              <a:t>]</a:t>
            </a:r>
            <a:endParaRPr lang="cs-CZ" dirty="0"/>
          </a:p>
          <a:p>
            <a:pPr lvl="1"/>
            <a:r>
              <a:rPr lang="cs-CZ" dirty="0"/>
              <a:t>Kontejnery</a:t>
            </a:r>
            <a:r>
              <a:rPr lang="en-US" dirty="0"/>
              <a:t> vs.</a:t>
            </a:r>
            <a:r>
              <a:rPr lang="cs-CZ" dirty="0"/>
              <a:t> para-virtualizace</a:t>
            </a:r>
            <a:r>
              <a:rPr lang="en-US" dirty="0"/>
              <a:t> vs. </a:t>
            </a:r>
            <a:r>
              <a:rPr lang="cs-CZ" dirty="0"/>
              <a:t>plná virtualizace</a:t>
            </a:r>
          </a:p>
          <a:p>
            <a:pPr lvl="1"/>
            <a:r>
              <a:rPr lang="en-US" dirty="0" err="1"/>
              <a:t>Kontejnery</a:t>
            </a:r>
            <a:r>
              <a:rPr lang="en-US" dirty="0"/>
              <a:t>, </a:t>
            </a:r>
            <a:r>
              <a:rPr lang="en-US" dirty="0" err="1"/>
              <a:t>linux</a:t>
            </a:r>
            <a:r>
              <a:rPr lang="en-US" dirty="0"/>
              <a:t> namespaces &amp; </a:t>
            </a:r>
            <a:r>
              <a:rPr lang="en-US" dirty="0" err="1"/>
              <a:t>cgroups</a:t>
            </a:r>
            <a:endParaRPr lang="en-US" dirty="0"/>
          </a:p>
          <a:p>
            <a:pPr lvl="1"/>
            <a:r>
              <a:rPr lang="en-US" dirty="0"/>
              <a:t>Virtu</a:t>
            </a:r>
            <a:r>
              <a:rPr lang="cs-CZ" dirty="0"/>
              <a:t>ální stroje, hardwarová podpora, vybrané technické detaily</a:t>
            </a:r>
          </a:p>
          <a:p>
            <a:r>
              <a:rPr lang="en-US" dirty="0"/>
              <a:t>5</a:t>
            </a:r>
            <a:r>
              <a:rPr lang="cs-CZ" dirty="0"/>
              <a:t>* Virtualizační infrastruktury</a:t>
            </a:r>
            <a:r>
              <a:rPr lang="en-US" dirty="0"/>
              <a:t>   </a:t>
            </a:r>
            <a:r>
              <a:rPr lang="en-US" sz="2000" dirty="0"/>
              <a:t>[</a:t>
            </a:r>
            <a:r>
              <a:rPr lang="en-US" sz="2000" dirty="0" err="1"/>
              <a:t>Yaghob</a:t>
            </a:r>
            <a:r>
              <a:rPr lang="en-US" sz="2000" dirty="0"/>
              <a:t>]</a:t>
            </a:r>
            <a:endParaRPr lang="en-US" dirty="0"/>
          </a:p>
          <a:p>
            <a:pPr lvl="1"/>
            <a:r>
              <a:rPr lang="en-US" dirty="0"/>
              <a:t>Co </a:t>
            </a:r>
            <a:r>
              <a:rPr lang="en-US" dirty="0" err="1"/>
              <a:t>mus</a:t>
            </a:r>
            <a:r>
              <a:rPr lang="cs-CZ" dirty="0"/>
              <a:t>í správce virtualizační infrastruktury vědět o virtualizaci</a:t>
            </a:r>
          </a:p>
          <a:p>
            <a:pPr lvl="1"/>
            <a:r>
              <a:rPr lang="cs-CZ" dirty="0"/>
              <a:t>Vlastnosti virtualizačního clusteru</a:t>
            </a:r>
            <a:endParaRPr lang="en-US" dirty="0"/>
          </a:p>
          <a:p>
            <a:pPr lvl="1"/>
            <a:r>
              <a:rPr lang="cs-CZ" dirty="0"/>
              <a:t>Datová centra</a:t>
            </a:r>
          </a:p>
          <a:p>
            <a:pPr lvl="1"/>
            <a:r>
              <a:rPr lang="cs-CZ" dirty="0"/>
              <a:t>HPC/AI </a:t>
            </a:r>
            <a:r>
              <a:rPr lang="cs-CZ" dirty="0" err="1"/>
              <a:t>workload</a:t>
            </a:r>
            <a:r>
              <a:rPr lang="cs-CZ" dirty="0"/>
              <a:t>, síťové technologie, </a:t>
            </a:r>
            <a:r>
              <a:rPr lang="cs-CZ" dirty="0" err="1"/>
              <a:t>scale</a:t>
            </a:r>
            <a:r>
              <a:rPr lang="cs-CZ" dirty="0"/>
              <a:t>-out souborové systémy</a:t>
            </a:r>
          </a:p>
        </p:txBody>
      </p:sp>
    </p:spTree>
    <p:extLst>
      <p:ext uri="{BB962C8B-B14F-4D97-AF65-F5344CB8AC3E}">
        <p14:creationId xmlns:p14="http://schemas.microsoft.com/office/powerpoint/2010/main" val="3991126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1335E-D95E-D3BC-4D24-1FE2681F5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A2F353-8523-F4AF-E719-727745D9E4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4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70029F-49EC-F1E1-F4CD-A0393D6A9D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F6825C-4E29-1689-B60F-5651B336E2D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 distributed system is one in which the failure of a computer you didn’t even know existed can render your own computer unusable</a:t>
            </a:r>
          </a:p>
          <a:p>
            <a:pPr lvl="1"/>
            <a:r>
              <a:rPr lang="en-US" dirty="0"/>
              <a:t>Leslie Lamport, 1987 </a:t>
            </a:r>
          </a:p>
        </p:txBody>
      </p:sp>
    </p:spTree>
    <p:extLst>
      <p:ext uri="{BB962C8B-B14F-4D97-AF65-F5344CB8AC3E}">
        <p14:creationId xmlns:p14="http://schemas.microsoft.com/office/powerpoint/2010/main" val="3240453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A5609-1B20-D8A0-377C-3E19927BE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BBC, Oct 20, 2025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7D87B6-7978-46BE-B48F-D8E2BD77E5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5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28BB7C-3400-BEBE-768D-1DF194D9F9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  <p:pic>
        <p:nvPicPr>
          <p:cNvPr id="6" name="Content Placeholder 8" descr="A screenshot of a video&#10;&#10;AI-generated content may be incorrect.">
            <a:extLst>
              <a:ext uri="{FF2B5EF4-FFF2-40B4-BE49-F238E27FC236}">
                <a16:creationId xmlns:a16="http://schemas.microsoft.com/office/drawing/2014/main" id="{648A6B92-33CF-C94B-332B-F23A461AAB5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14" y="549275"/>
            <a:ext cx="6370971" cy="5903913"/>
          </a:xfrm>
        </p:spPr>
      </p:pic>
    </p:spTree>
    <p:extLst>
      <p:ext uri="{BB962C8B-B14F-4D97-AF65-F5344CB8AC3E}">
        <p14:creationId xmlns:p14="http://schemas.microsoft.com/office/powerpoint/2010/main" val="1714278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8705C6-B528-08CD-138C-26ABD932BCC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Date: Thu, 28 May 87 12:23:29 PDT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From: </a:t>
            </a:r>
            <a:r>
              <a:rPr lang="en-US" sz="1100" dirty="0" err="1"/>
              <a:t>lamport</a:t>
            </a:r>
            <a:r>
              <a:rPr lang="en-US" sz="1100" dirty="0"/>
              <a:t> (Leslie Lamport)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To: </a:t>
            </a:r>
            <a:r>
              <a:rPr lang="en-US" sz="1100" dirty="0" err="1"/>
              <a:t>src</a:t>
            </a:r>
            <a:r>
              <a:rPr lang="en-US" sz="1100" dirty="0"/>
              <a:t>-t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Subject: distribution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1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There has been considerable debate over the years about what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constitutes a distributed system.  It would appear that the following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definition has been adopted at SRC: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1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i="1" dirty="0"/>
              <a:t>  A distributed system is one in which the failure of a computer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i="1" dirty="0"/>
              <a:t>  you didn't even know existed can render your own computer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i="1" dirty="0"/>
              <a:t>  unusable.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1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The current electrical problem in the machine room is not the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culprit--it just highlights a situation that has been getting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progressively worse.  It seems that each new version of the nub makes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my FF more dependent upon programs that run elsewhere.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1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Having to wait a few seconds for a program to be swapped in is a lot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less annoying than having to wait an hour or two for someone to reboot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the servers.  I therefore propose a development project to make our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system more robust.  I am not proposing any particular approach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(enabling stand-alone operation is just one possibility).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1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I will begin the effort by volunteering to gather some data on the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problem.  If you know of any instance of user's FF becoming inoperative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through no fault of its own, please send me a message indicating the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user, the time, and the cause (if known).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1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100" dirty="0"/>
              <a:t>Leslie</a:t>
            </a:r>
          </a:p>
        </p:txBody>
      </p:sp>
      <p:pic>
        <p:nvPicPr>
          <p:cNvPr id="9" name="Content Placeholder 8" descr="A screenshot of a video&#10;&#10;AI-generated content may be incorrect.">
            <a:extLst>
              <a:ext uri="{FF2B5EF4-FFF2-40B4-BE49-F238E27FC236}">
                <a16:creationId xmlns:a16="http://schemas.microsoft.com/office/drawing/2014/main" id="{F64A6A37-5B6E-5873-54FE-169B00C4CEA6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463" y="1499773"/>
            <a:ext cx="4319587" cy="4002916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074593E-6727-EDDE-67B5-F76BA62A8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DC7F8F-81FE-646A-54A3-EE8D2E593E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5A8723E3-C62D-4372-A5B7-F817763A1A22}" type="slidenum">
              <a:rPr lang="cs-CZ" smtClean="0"/>
              <a:pPr algn="r"/>
              <a:t>6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B77682-8064-E757-8B85-90529DDEB79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dirty="0"/>
              <a:t>NSWI150 Virtualizace a datacentra - David Bednárek</a:t>
            </a:r>
          </a:p>
        </p:txBody>
      </p:sp>
    </p:spTree>
    <p:extLst>
      <p:ext uri="{BB962C8B-B14F-4D97-AF65-F5344CB8AC3E}">
        <p14:creationId xmlns:p14="http://schemas.microsoft.com/office/powerpoint/2010/main" val="31758633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2884</TotalTime>
  <Words>483</Words>
  <Application>Microsoft Office PowerPoint</Application>
  <PresentationFormat>On-screen Show (4:3)</PresentationFormat>
  <Paragraphs>70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Consolas</vt:lpstr>
      <vt:lpstr>Times New Roman</vt:lpstr>
      <vt:lpstr>Wingdings</vt:lpstr>
      <vt:lpstr>Wingdings 3</vt:lpstr>
      <vt:lpstr>Origin</vt:lpstr>
      <vt:lpstr>NSWI150 - Virtualizace a datacentra  David Bednárek,  Jakub Yaghob</vt:lpstr>
      <vt:lpstr>Související předměty – see also www.ksi.mff.cuni.cz</vt:lpstr>
      <vt:lpstr>Program přednášky - 2026/27</vt:lpstr>
      <vt:lpstr>PowerPoint Presentation</vt:lpstr>
      <vt:lpstr>BBC, Oct 20, 2025</vt:lpstr>
      <vt:lpstr>PowerPoint Presentation</vt:lpstr>
    </vt:vector>
  </TitlesOfParts>
  <Company>KSI MFF UK Praha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bednarek</dc:creator>
  <cp:lastModifiedBy>Jakub Yaghob</cp:lastModifiedBy>
  <cp:revision>319</cp:revision>
  <dcterms:created xsi:type="dcterms:W3CDTF">2012-09-19T18:13:04Z</dcterms:created>
  <dcterms:modified xsi:type="dcterms:W3CDTF">2026-10-04T16:52:21Z</dcterms:modified>
</cp:coreProperties>
</file>