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23"/>
  </p:notesMasterIdLst>
  <p:sldIdLst>
    <p:sldId id="270" r:id="rId2"/>
    <p:sldId id="256" r:id="rId3"/>
    <p:sldId id="257" r:id="rId4"/>
    <p:sldId id="258" r:id="rId5"/>
    <p:sldId id="271" r:id="rId6"/>
    <p:sldId id="272" r:id="rId7"/>
    <p:sldId id="274" r:id="rId8"/>
    <p:sldId id="275" r:id="rId9"/>
    <p:sldId id="276" r:id="rId10"/>
    <p:sldId id="277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71" autoAdjust="0"/>
  </p:normalViewPr>
  <p:slideViewPr>
    <p:cSldViewPr>
      <p:cViewPr varScale="1">
        <p:scale>
          <a:sx n="129" d="100"/>
          <a:sy n="129" d="100"/>
        </p:scale>
        <p:origin x="870" y="13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32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12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08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83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Software pipelining</a:t>
            </a:r>
          </a:p>
          <a:p>
            <a:pPr lvl="2"/>
            <a:r>
              <a:rPr lang="cs-CZ" dirty="0" smtClean="0"/>
              <a:t>Speciální metody s</a:t>
            </a:r>
            <a:r>
              <a:rPr lang="en-US" dirty="0" err="1" smtClean="0"/>
              <a:t>cheduling</a:t>
            </a:r>
            <a:r>
              <a:rPr lang="cs-CZ" dirty="0" smtClean="0"/>
              <a:t>u pro</a:t>
            </a:r>
            <a:r>
              <a:rPr lang="en-US" dirty="0" smtClean="0"/>
              <a:t> </a:t>
            </a:r>
            <a:r>
              <a:rPr lang="en-US" dirty="0" err="1" smtClean="0"/>
              <a:t>jednoduch</a:t>
            </a:r>
            <a:r>
              <a:rPr lang="cs-CZ" dirty="0" smtClean="0"/>
              <a:t>ý cyklus</a:t>
            </a:r>
          </a:p>
          <a:p>
            <a:pPr lvl="3"/>
            <a:r>
              <a:rPr lang="cs-CZ" dirty="0" smtClean="0"/>
              <a:t>Základní blok zakončený podmíněným skokem na svůj začátek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2"/>
            <a:r>
              <a:rPr lang="cs-CZ" dirty="0" smtClean="0"/>
              <a:t>Unroll-and-compact</a:t>
            </a:r>
          </a:p>
          <a:p>
            <a:pPr lvl="3"/>
            <a:r>
              <a:rPr lang="cs-CZ" dirty="0" smtClean="0"/>
              <a:t>Téměř běžný scheduling aplikovaný na rozvíjející se cyklus</a:t>
            </a:r>
          </a:p>
          <a:p>
            <a:pPr lvl="2"/>
            <a:r>
              <a:rPr lang="cs-CZ" dirty="0" smtClean="0"/>
              <a:t>Modulo scheduling</a:t>
            </a:r>
          </a:p>
          <a:p>
            <a:pPr lvl="3"/>
            <a:r>
              <a:rPr lang="cs-CZ" dirty="0" smtClean="0"/>
              <a:t>Rozvrhování modulo N – cílový počet taktů procesoru</a:t>
            </a:r>
          </a:p>
          <a:p>
            <a:pPr lvl="3"/>
            <a:endParaRPr lang="cs-CZ" dirty="0"/>
          </a:p>
          <a:p>
            <a:pPr lvl="2"/>
            <a:r>
              <a:rPr lang="cs-CZ" dirty="0" smtClean="0"/>
              <a:t>Obě metody vyžadují detekci závislostí a latencí přes hranice iterací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1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4191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 smtClean="0"/>
              <a:t>Unroll-and-compact</a:t>
            </a:r>
            <a:endParaRPr lang="en-US" altLang="en-US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A017BD5-140C-4C50-BB67-7E9C83911153}" type="slidenum">
              <a:rPr lang="en-US" altLang="en-US" smtClean="0"/>
              <a:pPr/>
              <a:t>10</a:t>
            </a:fld>
            <a:r>
              <a:rPr lang="cs-CZ" altLang="en-US" smtClean="0"/>
              <a:t> </a:t>
            </a:r>
            <a:endParaRPr lang="en-US" altLang="en-US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597797" y="559593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 dirty="0">
              <a:latin typeface="Arial" charset="0"/>
            </a:endParaRPr>
          </a:p>
        </p:txBody>
      </p:sp>
      <p:sp>
        <p:nvSpPr>
          <p:cNvPr id="177" name="Rectangle 157"/>
          <p:cNvSpPr>
            <a:spLocks noChangeArrowheads="1"/>
          </p:cNvSpPr>
          <p:nvPr/>
        </p:nvSpPr>
        <p:spPr bwMode="auto">
          <a:xfrm>
            <a:off x="147361" y="533400"/>
            <a:ext cx="4348163" cy="6175624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81000" lvl="4" indent="-211500" eaLnBrk="1" hangingPunct="1"/>
            <a:endParaRPr lang="cs-CZ" altLang="en-US" dirty="0"/>
          </a:p>
        </p:txBody>
      </p:sp>
      <p:sp>
        <p:nvSpPr>
          <p:cNvPr id="93" name="Text Box 158"/>
          <p:cNvSpPr txBox="1">
            <a:spLocks noChangeArrowheads="1"/>
          </p:cNvSpPr>
          <p:nvPr/>
        </p:nvSpPr>
        <p:spPr bwMode="auto">
          <a:xfrm>
            <a:off x="7307907" y="2636936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cmp</a:t>
            </a:r>
            <a:r>
              <a:rPr lang="en-US" altLang="en-US" sz="1200" dirty="0"/>
              <a:t> ri,0</a:t>
            </a:r>
          </a:p>
        </p:txBody>
      </p:sp>
      <p:sp>
        <p:nvSpPr>
          <p:cNvPr id="94" name="Text Box 159"/>
          <p:cNvSpPr txBox="1">
            <a:spLocks noChangeArrowheads="1"/>
          </p:cNvSpPr>
          <p:nvPr/>
        </p:nvSpPr>
        <p:spPr bwMode="auto">
          <a:xfrm>
            <a:off x="7523807" y="3357661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jgt</a:t>
            </a:r>
            <a:endParaRPr lang="en-US" altLang="en-US" sz="1200" dirty="0"/>
          </a:p>
        </p:txBody>
      </p:sp>
      <p:sp>
        <p:nvSpPr>
          <p:cNvPr id="95" name="Text Box 160"/>
          <p:cNvSpPr txBox="1">
            <a:spLocks noChangeArrowheads="1"/>
          </p:cNvSpPr>
          <p:nvPr/>
        </p:nvSpPr>
        <p:spPr bwMode="auto">
          <a:xfrm>
            <a:off x="6371282" y="4149824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mov r</a:t>
            </a:r>
            <a:r>
              <a:rPr lang="en-US" altLang="en-US" sz="1200" dirty="0"/>
              <a:t>1</a:t>
            </a:r>
            <a:r>
              <a:rPr lang="cs-CZ" altLang="en-US" sz="1200" dirty="0"/>
              <a:t>,</a:t>
            </a:r>
            <a:r>
              <a:rPr lang="en-US" altLang="en-US" sz="1200" dirty="0"/>
              <a:t>[</a:t>
            </a:r>
            <a:r>
              <a:rPr lang="en-US" altLang="en-US" sz="1200" dirty="0" err="1"/>
              <a:t>rp</a:t>
            </a:r>
            <a:r>
              <a:rPr lang="en-US" altLang="en-US" sz="1200" dirty="0"/>
              <a:t>]</a:t>
            </a:r>
          </a:p>
        </p:txBody>
      </p:sp>
      <p:sp>
        <p:nvSpPr>
          <p:cNvPr id="98" name="Text Box 161"/>
          <p:cNvSpPr txBox="1">
            <a:spLocks noChangeArrowheads="1"/>
          </p:cNvSpPr>
          <p:nvPr/>
        </p:nvSpPr>
        <p:spPr bwMode="auto">
          <a:xfrm>
            <a:off x="5436244" y="2781399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inc </a:t>
            </a:r>
            <a:r>
              <a:rPr lang="en-US" altLang="en-US" sz="1200" dirty="0" err="1"/>
              <a:t>rp</a:t>
            </a:r>
            <a:endParaRPr lang="en-US" altLang="en-US" sz="1200" dirty="0"/>
          </a:p>
        </p:txBody>
      </p:sp>
      <p:sp>
        <p:nvSpPr>
          <p:cNvPr id="101" name="Text Box 162"/>
          <p:cNvSpPr txBox="1">
            <a:spLocks noChangeArrowheads="1"/>
          </p:cNvSpPr>
          <p:nvPr/>
        </p:nvSpPr>
        <p:spPr bwMode="auto">
          <a:xfrm>
            <a:off x="7307907" y="1989236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dec</a:t>
            </a:r>
            <a:r>
              <a:rPr lang="en-US" altLang="en-US" sz="1200" dirty="0"/>
              <a:t> </a:t>
            </a:r>
            <a:r>
              <a:rPr lang="en-US" altLang="en-US" sz="1200" dirty="0" err="1"/>
              <a:t>ri</a:t>
            </a:r>
            <a:endParaRPr lang="en-US" altLang="en-US" sz="1200" b="0" dirty="0"/>
          </a:p>
        </p:txBody>
      </p:sp>
      <p:sp>
        <p:nvSpPr>
          <p:cNvPr id="102" name="Text Box 163"/>
          <p:cNvSpPr txBox="1">
            <a:spLocks noChangeArrowheads="1"/>
          </p:cNvSpPr>
          <p:nvPr/>
        </p:nvSpPr>
        <p:spPr bwMode="auto">
          <a:xfrm>
            <a:off x="6587182" y="5013424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xor</a:t>
            </a:r>
            <a:r>
              <a:rPr lang="en-US" altLang="en-US" sz="1200" dirty="0"/>
              <a:t> rs,r1</a:t>
            </a:r>
            <a:endParaRPr lang="en-US" altLang="en-US" sz="1200" b="0" dirty="0"/>
          </a:p>
        </p:txBody>
      </p:sp>
      <p:sp>
        <p:nvSpPr>
          <p:cNvPr id="152" name="Line 182"/>
          <p:cNvSpPr>
            <a:spLocks noChangeShapeType="1"/>
          </p:cNvSpPr>
          <p:nvPr/>
        </p:nvSpPr>
        <p:spPr bwMode="auto">
          <a:xfrm>
            <a:off x="6010919" y="2925861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" name="Text Box 183"/>
          <p:cNvSpPr txBox="1">
            <a:spLocks noChangeArrowheads="1"/>
          </p:cNvSpPr>
          <p:nvPr/>
        </p:nvSpPr>
        <p:spPr bwMode="auto">
          <a:xfrm>
            <a:off x="6289218" y="37894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78" name="Line 184"/>
          <p:cNvSpPr>
            <a:spLocks noChangeShapeType="1"/>
          </p:cNvSpPr>
          <p:nvPr/>
        </p:nvSpPr>
        <p:spPr bwMode="auto">
          <a:xfrm flipH="1">
            <a:off x="7236469" y="3502124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9" name="Text Box 185"/>
          <p:cNvSpPr txBox="1">
            <a:spLocks noChangeArrowheads="1"/>
          </p:cNvSpPr>
          <p:nvPr/>
        </p:nvSpPr>
        <p:spPr bwMode="auto">
          <a:xfrm>
            <a:off x="7297280" y="37894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-3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0" name="Line 186"/>
          <p:cNvSpPr>
            <a:spLocks noChangeShapeType="1"/>
          </p:cNvSpPr>
          <p:nvPr/>
        </p:nvSpPr>
        <p:spPr bwMode="auto">
          <a:xfrm flipH="1">
            <a:off x="7884169" y="2781399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1" name="Text Box 187"/>
          <p:cNvSpPr txBox="1">
            <a:spLocks noChangeArrowheads="1"/>
          </p:cNvSpPr>
          <p:nvPr/>
        </p:nvSpPr>
        <p:spPr bwMode="auto">
          <a:xfrm>
            <a:off x="7772362" y="3068736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2" name="Line 188"/>
          <p:cNvSpPr>
            <a:spLocks noChangeShapeType="1"/>
          </p:cNvSpPr>
          <p:nvPr/>
        </p:nvSpPr>
        <p:spPr bwMode="auto">
          <a:xfrm flipH="1">
            <a:off x="7884169" y="2133699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3" name="Text Box 189"/>
          <p:cNvSpPr txBox="1">
            <a:spLocks noChangeArrowheads="1"/>
          </p:cNvSpPr>
          <p:nvPr/>
        </p:nvSpPr>
        <p:spPr bwMode="auto">
          <a:xfrm>
            <a:off x="7772362" y="2421036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4" name="Line 190"/>
          <p:cNvSpPr>
            <a:spLocks noChangeShapeType="1"/>
          </p:cNvSpPr>
          <p:nvPr/>
        </p:nvSpPr>
        <p:spPr bwMode="auto">
          <a:xfrm flipH="1">
            <a:off x="7092007" y="4294286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5" name="Text Box 191"/>
          <p:cNvSpPr txBox="1">
            <a:spLocks noChangeArrowheads="1"/>
          </p:cNvSpPr>
          <p:nvPr/>
        </p:nvSpPr>
        <p:spPr bwMode="auto">
          <a:xfrm>
            <a:off x="6980200" y="458112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4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6" name="Line 192"/>
          <p:cNvSpPr>
            <a:spLocks noChangeShapeType="1"/>
          </p:cNvSpPr>
          <p:nvPr/>
        </p:nvSpPr>
        <p:spPr bwMode="auto">
          <a:xfrm>
            <a:off x="7307907" y="4294286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7" name="Text Box 193"/>
          <p:cNvSpPr txBox="1">
            <a:spLocks noChangeArrowheads="1"/>
          </p:cNvSpPr>
          <p:nvPr/>
        </p:nvSpPr>
        <p:spPr bwMode="auto">
          <a:xfrm>
            <a:off x="7379344" y="44371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-4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4" name="Text Box 183"/>
          <p:cNvSpPr txBox="1">
            <a:spLocks noChangeArrowheads="1"/>
          </p:cNvSpPr>
          <p:nvPr/>
        </p:nvSpPr>
        <p:spPr bwMode="auto">
          <a:xfrm>
            <a:off x="6229660" y="413920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5" name="Text Box 183"/>
          <p:cNvSpPr txBox="1">
            <a:spLocks noChangeArrowheads="1"/>
          </p:cNvSpPr>
          <p:nvPr/>
        </p:nvSpPr>
        <p:spPr bwMode="auto">
          <a:xfrm>
            <a:off x="6400926" y="5003304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-4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6" name="Text Box 183"/>
          <p:cNvSpPr txBox="1">
            <a:spLocks noChangeArrowheads="1"/>
          </p:cNvSpPr>
          <p:nvPr/>
        </p:nvSpPr>
        <p:spPr bwMode="auto">
          <a:xfrm>
            <a:off x="5238776" y="2775892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7" name="Text Box 183"/>
          <p:cNvSpPr txBox="1">
            <a:spLocks noChangeArrowheads="1"/>
          </p:cNvSpPr>
          <p:nvPr/>
        </p:nvSpPr>
        <p:spPr bwMode="auto">
          <a:xfrm>
            <a:off x="7336968" y="33450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-3</a:t>
            </a:r>
          </a:p>
        </p:txBody>
      </p:sp>
      <p:sp>
        <p:nvSpPr>
          <p:cNvPr id="198" name="Text Box 183"/>
          <p:cNvSpPr txBox="1">
            <a:spLocks noChangeArrowheads="1"/>
          </p:cNvSpPr>
          <p:nvPr/>
        </p:nvSpPr>
        <p:spPr bwMode="auto">
          <a:xfrm>
            <a:off x="7107829" y="2626717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9" name="Text Box 183"/>
          <p:cNvSpPr txBox="1">
            <a:spLocks noChangeArrowheads="1"/>
          </p:cNvSpPr>
          <p:nvPr/>
        </p:nvSpPr>
        <p:spPr bwMode="auto">
          <a:xfrm>
            <a:off x="7129470" y="1983729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7544" y="558356"/>
            <a:ext cx="3673270" cy="6063438"/>
            <a:chOff x="4931178" y="558356"/>
            <a:chExt cx="3673270" cy="606343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5292080" y="6308082"/>
              <a:ext cx="331236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 flipV="1">
              <a:off x="5292080" y="1268760"/>
              <a:ext cx="0" cy="50405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4" name="TextBox 33"/>
            <p:cNvSpPr txBox="1"/>
            <p:nvPr/>
          </p:nvSpPr>
          <p:spPr>
            <a:xfrm>
              <a:off x="7683623" y="6283240"/>
              <a:ext cx="9140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iteration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4814158" y="1412776"/>
              <a:ext cx="5725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time</a:t>
              </a:r>
              <a:endParaRPr lang="en-US" dirty="0"/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flipV="1">
              <a:off x="5652983" y="558356"/>
              <a:ext cx="2879457" cy="574848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 flipV="1">
              <a:off x="601216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V="1">
              <a:off x="673224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745232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V="1">
              <a:off x="817240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5220072" y="558924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Arrow Connector 41"/>
            <p:cNvCxnSpPr/>
            <p:nvPr/>
          </p:nvCxnSpPr>
          <p:spPr bwMode="auto">
            <a:xfrm>
              <a:off x="5220072" y="594928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>
              <a:off x="5220072" y="522920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5220072" y="486916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>
              <a:off x="5220072" y="450912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>
              <a:off x="5220072" y="414908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>
              <a:off x="5220072" y="378904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>
              <a:off x="5220072" y="342900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 bwMode="auto">
            <a:xfrm>
              <a:off x="5220072" y="306896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>
              <a:off x="5220072" y="270892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>
              <a:off x="5220072" y="234888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Arrow Connector 51"/>
            <p:cNvCxnSpPr/>
            <p:nvPr/>
          </p:nvCxnSpPr>
          <p:spPr bwMode="auto">
            <a:xfrm>
              <a:off x="5220072" y="198884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5220072" y="162880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4" name="Line 190"/>
            <p:cNvSpPr>
              <a:spLocks noChangeShapeType="1"/>
            </p:cNvSpPr>
            <p:nvPr/>
          </p:nvSpPr>
          <p:spPr bwMode="auto">
            <a:xfrm flipV="1">
              <a:off x="5606926" y="4239231"/>
              <a:ext cx="117200" cy="1276763"/>
            </a:xfrm>
            <a:custGeom>
              <a:avLst/>
              <a:gdLst>
                <a:gd name="connsiteX0" fmla="*/ 0 w 36262"/>
                <a:gd name="connsiteY0" fmla="*/ 0 h 1276763"/>
                <a:gd name="connsiteX1" fmla="*/ 36262 w 36262"/>
                <a:gd name="connsiteY1" fmla="*/ 1276763 h 1276763"/>
                <a:gd name="connsiteX0" fmla="*/ 80938 w 117200"/>
                <a:gd name="connsiteY0" fmla="*/ 0 h 1276763"/>
                <a:gd name="connsiteX1" fmla="*/ 117200 w 117200"/>
                <a:gd name="connsiteY1" fmla="*/ 1276763 h 1276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7200" h="1276763">
                  <a:moveTo>
                    <a:pt x="80938" y="0"/>
                  </a:moveTo>
                  <a:cubicBezTo>
                    <a:pt x="-115131" y="641178"/>
                    <a:pt x="105113" y="851175"/>
                    <a:pt x="117200" y="1276763"/>
                  </a:cubicBezTo>
                </a:path>
              </a:pathLst>
            </a:cu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" name="Line 192"/>
            <p:cNvSpPr>
              <a:spLocks noChangeShapeType="1"/>
            </p:cNvSpPr>
            <p:nvPr/>
          </p:nvSpPr>
          <p:spPr bwMode="auto">
            <a:xfrm flipH="1">
              <a:off x="6012159" y="4147843"/>
              <a:ext cx="355846" cy="530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" name="Line 190"/>
            <p:cNvSpPr>
              <a:spLocks noChangeShapeType="1"/>
            </p:cNvSpPr>
            <p:nvPr/>
          </p:nvSpPr>
          <p:spPr bwMode="auto">
            <a:xfrm flipH="1" flipV="1">
              <a:off x="6248137" y="2807566"/>
              <a:ext cx="182735" cy="1265672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10000 h 10000"/>
                <a:gd name="connsiteX0" fmla="*/ 2147473647 w 2147470000"/>
                <a:gd name="connsiteY0" fmla="*/ 0 h 8027"/>
                <a:gd name="connsiteX1" fmla="*/ 0 w 2147470000"/>
                <a:gd name="connsiteY1" fmla="*/ 8027 h 8027"/>
                <a:gd name="connsiteX0" fmla="*/ 10000 w 10972"/>
                <a:gd name="connsiteY0" fmla="*/ 0 h 10000"/>
                <a:gd name="connsiteX1" fmla="*/ 0 w 10972"/>
                <a:gd name="connsiteY1" fmla="*/ 10000 h 10000"/>
                <a:gd name="connsiteX0" fmla="*/ 1692 w 3480"/>
                <a:gd name="connsiteY0" fmla="*/ 0 h 12682"/>
                <a:gd name="connsiteX1" fmla="*/ 0 w 3480"/>
                <a:gd name="connsiteY1" fmla="*/ 12682 h 12682"/>
                <a:gd name="connsiteX0" fmla="*/ 4862 w 24452"/>
                <a:gd name="connsiteY0" fmla="*/ 0 h 10000"/>
                <a:gd name="connsiteX1" fmla="*/ 0 w 24452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52" h="10000">
                  <a:moveTo>
                    <a:pt x="4862" y="0"/>
                  </a:moveTo>
                  <a:cubicBezTo>
                    <a:pt x="51618" y="5330"/>
                    <a:pt x="0" y="6726"/>
                    <a:pt x="0" y="10000"/>
                  </a:cubicBezTo>
                </a:path>
              </a:pathLst>
            </a:cu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" name="Line 192"/>
            <p:cNvSpPr>
              <a:spLocks noChangeShapeType="1"/>
            </p:cNvSpPr>
            <p:nvPr/>
          </p:nvSpPr>
          <p:spPr bwMode="auto">
            <a:xfrm flipH="1" flipV="1">
              <a:off x="6705747" y="2699126"/>
              <a:ext cx="386532" cy="9794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" name="Line 190"/>
            <p:cNvSpPr>
              <a:spLocks noChangeShapeType="1"/>
            </p:cNvSpPr>
            <p:nvPr/>
          </p:nvSpPr>
          <p:spPr bwMode="auto">
            <a:xfrm flipV="1">
              <a:off x="6965082" y="1349211"/>
              <a:ext cx="182013" cy="1286038"/>
            </a:xfrm>
            <a:custGeom>
              <a:avLst/>
              <a:gdLst>
                <a:gd name="connsiteX0" fmla="*/ 0 w 39535"/>
                <a:gd name="connsiteY0" fmla="*/ 0 h 1286038"/>
                <a:gd name="connsiteX1" fmla="*/ 39535 w 39535"/>
                <a:gd name="connsiteY1" fmla="*/ 1286038 h 1286038"/>
                <a:gd name="connsiteX0" fmla="*/ 142478 w 182013"/>
                <a:gd name="connsiteY0" fmla="*/ 0 h 1286038"/>
                <a:gd name="connsiteX1" fmla="*/ 182013 w 182013"/>
                <a:gd name="connsiteY1" fmla="*/ 1286038 h 1286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2013" h="1286038">
                  <a:moveTo>
                    <a:pt x="142478" y="0"/>
                  </a:moveTo>
                  <a:cubicBezTo>
                    <a:pt x="-193749" y="636835"/>
                    <a:pt x="168835" y="857359"/>
                    <a:pt x="182013" y="1286038"/>
                  </a:cubicBezTo>
                </a:path>
              </a:pathLst>
            </a:cu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9" name="Line 192"/>
            <p:cNvSpPr>
              <a:spLocks noChangeShapeType="1"/>
            </p:cNvSpPr>
            <p:nvPr/>
          </p:nvSpPr>
          <p:spPr bwMode="auto">
            <a:xfrm flipH="1" flipV="1">
              <a:off x="7462718" y="1268760"/>
              <a:ext cx="353835" cy="1237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" name="Line 184"/>
            <p:cNvSpPr>
              <a:spLocks noChangeShapeType="1"/>
            </p:cNvSpPr>
            <p:nvPr/>
          </p:nvSpPr>
          <p:spPr bwMode="auto">
            <a:xfrm flipV="1">
              <a:off x="7086745" y="2779333"/>
              <a:ext cx="119626" cy="19690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" name="Line 184"/>
            <p:cNvSpPr>
              <a:spLocks noChangeShapeType="1"/>
            </p:cNvSpPr>
            <p:nvPr/>
          </p:nvSpPr>
          <p:spPr bwMode="auto">
            <a:xfrm flipV="1">
              <a:off x="7786409" y="1324145"/>
              <a:ext cx="133809" cy="24026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2" name="Text Box 163"/>
            <p:cNvSpPr txBox="1">
              <a:spLocks noChangeArrowheads="1"/>
            </p:cNvSpPr>
            <p:nvPr/>
          </p:nvSpPr>
          <p:spPr bwMode="auto">
            <a:xfrm>
              <a:off x="5691261" y="4076804"/>
              <a:ext cx="311150" cy="14446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xor</a:t>
              </a:r>
              <a:endParaRPr lang="en-US" altLang="en-US" sz="1200" b="0" dirty="0"/>
            </a:p>
          </p:txBody>
        </p:sp>
        <p:sp>
          <p:nvSpPr>
            <p:cNvPr id="63" name="Text Box 163"/>
            <p:cNvSpPr txBox="1">
              <a:spLocks noChangeArrowheads="1"/>
            </p:cNvSpPr>
            <p:nvPr/>
          </p:nvSpPr>
          <p:spPr bwMode="auto">
            <a:xfrm>
              <a:off x="6397972" y="2636912"/>
              <a:ext cx="311150" cy="144461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xor</a:t>
              </a:r>
              <a:endParaRPr lang="en-US" altLang="en-US" sz="1200" b="0" dirty="0"/>
            </a:p>
          </p:txBody>
        </p:sp>
        <p:sp>
          <p:nvSpPr>
            <p:cNvPr id="64" name="Text Box 163"/>
            <p:cNvSpPr txBox="1">
              <a:spLocks noChangeArrowheads="1"/>
            </p:cNvSpPr>
            <p:nvPr/>
          </p:nvSpPr>
          <p:spPr bwMode="auto">
            <a:xfrm>
              <a:off x="7141170" y="1196752"/>
              <a:ext cx="311150" cy="14446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xor</a:t>
              </a:r>
              <a:endParaRPr lang="en-US" altLang="en-US" sz="1200" b="0" dirty="0"/>
            </a:p>
          </p:txBody>
        </p:sp>
        <p:sp>
          <p:nvSpPr>
            <p:cNvPr id="65" name="Text Box 160"/>
            <p:cNvSpPr txBox="1">
              <a:spLocks noChangeArrowheads="1"/>
            </p:cNvSpPr>
            <p:nvPr/>
          </p:nvSpPr>
          <p:spPr bwMode="auto">
            <a:xfrm>
              <a:off x="6373167" y="4077072"/>
              <a:ext cx="361007" cy="134937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66" name="Text Box 160"/>
            <p:cNvSpPr txBox="1">
              <a:spLocks noChangeArrowheads="1"/>
            </p:cNvSpPr>
            <p:nvPr/>
          </p:nvSpPr>
          <p:spPr bwMode="auto">
            <a:xfrm>
              <a:off x="7092280" y="2636912"/>
              <a:ext cx="361007" cy="134937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67" name="Text Box 160"/>
            <p:cNvSpPr txBox="1">
              <a:spLocks noChangeArrowheads="1"/>
            </p:cNvSpPr>
            <p:nvPr/>
          </p:nvSpPr>
          <p:spPr bwMode="auto">
            <a:xfrm>
              <a:off x="7811393" y="1196752"/>
              <a:ext cx="361007" cy="134937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68" name="Text Box 160"/>
            <p:cNvSpPr txBox="1">
              <a:spLocks noChangeArrowheads="1"/>
            </p:cNvSpPr>
            <p:nvPr/>
          </p:nvSpPr>
          <p:spPr bwMode="auto">
            <a:xfrm>
              <a:off x="5653087" y="5517232"/>
              <a:ext cx="361007" cy="134937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69" name="Text Box 159"/>
            <p:cNvSpPr txBox="1">
              <a:spLocks noChangeArrowheads="1"/>
            </p:cNvSpPr>
            <p:nvPr/>
          </p:nvSpPr>
          <p:spPr bwMode="auto">
            <a:xfrm>
              <a:off x="6766863" y="2988745"/>
              <a:ext cx="319881" cy="138682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70" name="Text Box 158"/>
            <p:cNvSpPr txBox="1">
              <a:spLocks noChangeArrowheads="1"/>
            </p:cNvSpPr>
            <p:nvPr/>
          </p:nvSpPr>
          <p:spPr bwMode="auto">
            <a:xfrm>
              <a:off x="6771742" y="3376389"/>
              <a:ext cx="330341" cy="132536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smtClean="0"/>
                <a:t>cm</a:t>
              </a:r>
              <a:r>
                <a:rPr lang="cs-CZ" altLang="en-US" sz="1200" dirty="0" smtClean="0"/>
                <a:t>p</a:t>
              </a:r>
              <a:endParaRPr lang="en-US" altLang="en-US" sz="1200" dirty="0"/>
            </a:p>
          </p:txBody>
        </p:sp>
        <p:sp>
          <p:nvSpPr>
            <p:cNvPr id="71" name="Text Box 162"/>
            <p:cNvSpPr txBox="1">
              <a:spLocks noChangeArrowheads="1"/>
            </p:cNvSpPr>
            <p:nvPr/>
          </p:nvSpPr>
          <p:spPr bwMode="auto">
            <a:xfrm>
              <a:off x="6804248" y="4076922"/>
              <a:ext cx="294841" cy="14416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72" name="Text Box 161"/>
            <p:cNvSpPr txBox="1">
              <a:spLocks noChangeArrowheads="1"/>
            </p:cNvSpPr>
            <p:nvPr/>
          </p:nvSpPr>
          <p:spPr bwMode="auto">
            <a:xfrm>
              <a:off x="6395262" y="3361749"/>
              <a:ext cx="326641" cy="146199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inc</a:t>
              </a:r>
              <a:endParaRPr lang="en-US" altLang="en-US" sz="1200" dirty="0"/>
            </a:p>
          </p:txBody>
        </p:sp>
        <p:sp>
          <p:nvSpPr>
            <p:cNvPr id="73" name="Text Box 159"/>
            <p:cNvSpPr txBox="1">
              <a:spLocks noChangeArrowheads="1"/>
            </p:cNvSpPr>
            <p:nvPr/>
          </p:nvSpPr>
          <p:spPr bwMode="auto">
            <a:xfrm>
              <a:off x="7470874" y="1564411"/>
              <a:ext cx="319881" cy="138682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74" name="Line 186"/>
            <p:cNvSpPr>
              <a:spLocks noChangeShapeType="1"/>
            </p:cNvSpPr>
            <p:nvPr/>
          </p:nvSpPr>
          <p:spPr bwMode="auto">
            <a:xfrm flipV="1">
              <a:off x="6951668" y="3148379"/>
              <a:ext cx="13414" cy="209082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" name="Line 186"/>
            <p:cNvSpPr>
              <a:spLocks noChangeShapeType="1"/>
            </p:cNvSpPr>
            <p:nvPr/>
          </p:nvSpPr>
          <p:spPr bwMode="auto">
            <a:xfrm flipH="1" flipV="1">
              <a:off x="6965082" y="3519702"/>
              <a:ext cx="9624" cy="53102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" name="Text Box 158"/>
            <p:cNvSpPr txBox="1">
              <a:spLocks noChangeArrowheads="1"/>
            </p:cNvSpPr>
            <p:nvPr/>
          </p:nvSpPr>
          <p:spPr bwMode="auto">
            <a:xfrm>
              <a:off x="7481259" y="1927262"/>
              <a:ext cx="330341" cy="132536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smtClean="0"/>
                <a:t>cm</a:t>
              </a:r>
              <a:r>
                <a:rPr lang="cs-CZ" altLang="en-US" sz="1200" dirty="0" smtClean="0"/>
                <a:t>p</a:t>
              </a:r>
              <a:endParaRPr lang="en-US" altLang="en-US" sz="1200" dirty="0"/>
            </a:p>
          </p:txBody>
        </p:sp>
        <p:sp>
          <p:nvSpPr>
            <p:cNvPr id="77" name="Text Box 162"/>
            <p:cNvSpPr txBox="1">
              <a:spLocks noChangeArrowheads="1"/>
            </p:cNvSpPr>
            <p:nvPr/>
          </p:nvSpPr>
          <p:spPr bwMode="auto">
            <a:xfrm>
              <a:off x="7517519" y="2636762"/>
              <a:ext cx="294841" cy="14416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78" name="Line 186"/>
            <p:cNvSpPr>
              <a:spLocks noChangeShapeType="1"/>
            </p:cNvSpPr>
            <p:nvPr/>
          </p:nvSpPr>
          <p:spPr bwMode="auto">
            <a:xfrm flipH="1" flipV="1">
              <a:off x="7670021" y="1718293"/>
              <a:ext cx="0" cy="21554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9" name="Line 186"/>
            <p:cNvSpPr>
              <a:spLocks noChangeShapeType="1"/>
            </p:cNvSpPr>
            <p:nvPr/>
          </p:nvSpPr>
          <p:spPr bwMode="auto">
            <a:xfrm flipV="1">
              <a:off x="7683624" y="2072108"/>
              <a:ext cx="0" cy="566315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0" name="Line 198"/>
            <p:cNvSpPr>
              <a:spLocks noChangeShapeType="1"/>
            </p:cNvSpPr>
            <p:nvPr/>
          </p:nvSpPr>
          <p:spPr bwMode="auto">
            <a:xfrm flipV="1">
              <a:off x="7812361" y="1356530"/>
              <a:ext cx="600516" cy="13523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" name="Text Box 162"/>
            <p:cNvSpPr txBox="1">
              <a:spLocks noChangeArrowheads="1"/>
            </p:cNvSpPr>
            <p:nvPr/>
          </p:nvSpPr>
          <p:spPr bwMode="auto">
            <a:xfrm>
              <a:off x="8208250" y="1200010"/>
              <a:ext cx="294841" cy="14416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82" name="Line 198"/>
            <p:cNvSpPr>
              <a:spLocks noChangeShapeType="1"/>
            </p:cNvSpPr>
            <p:nvPr/>
          </p:nvSpPr>
          <p:spPr bwMode="auto">
            <a:xfrm flipV="1">
              <a:off x="7836111" y="1356530"/>
              <a:ext cx="445010" cy="632309"/>
            </a:xfrm>
            <a:custGeom>
              <a:avLst/>
              <a:gdLst>
                <a:gd name="connsiteX0" fmla="*/ 0 w 445010"/>
                <a:gd name="connsiteY0" fmla="*/ 0 h 632309"/>
                <a:gd name="connsiteX1" fmla="*/ 445010 w 445010"/>
                <a:gd name="connsiteY1" fmla="*/ 632309 h 632309"/>
                <a:gd name="connsiteX0" fmla="*/ 0 w 445010"/>
                <a:gd name="connsiteY0" fmla="*/ 0 h 632309"/>
                <a:gd name="connsiteX1" fmla="*/ 445010 w 445010"/>
                <a:gd name="connsiteY1" fmla="*/ 632309 h 63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5010" h="632309">
                  <a:moveTo>
                    <a:pt x="0" y="0"/>
                  </a:moveTo>
                  <a:cubicBezTo>
                    <a:pt x="230113" y="54653"/>
                    <a:pt x="296673" y="421539"/>
                    <a:pt x="445010" y="632309"/>
                  </a:cubicBezTo>
                </a:path>
              </a:pathLst>
            </a:cu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3" name="Line 182"/>
            <p:cNvSpPr>
              <a:spLocks noChangeShapeType="1"/>
            </p:cNvSpPr>
            <p:nvPr/>
          </p:nvSpPr>
          <p:spPr bwMode="auto">
            <a:xfrm flipV="1">
              <a:off x="6565173" y="2779333"/>
              <a:ext cx="501488" cy="578128"/>
            </a:xfrm>
            <a:custGeom>
              <a:avLst/>
              <a:gdLst>
                <a:gd name="connsiteX0" fmla="*/ 0 w 501216"/>
                <a:gd name="connsiteY0" fmla="*/ 0 h 578128"/>
                <a:gd name="connsiteX1" fmla="*/ 501216 w 501216"/>
                <a:gd name="connsiteY1" fmla="*/ 578128 h 578128"/>
                <a:gd name="connsiteX0" fmla="*/ 272 w 501488"/>
                <a:gd name="connsiteY0" fmla="*/ 0 h 578128"/>
                <a:gd name="connsiteX1" fmla="*/ 501488 w 501488"/>
                <a:gd name="connsiteY1" fmla="*/ 578128 h 578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488" h="578128">
                  <a:moveTo>
                    <a:pt x="272" y="0"/>
                  </a:moveTo>
                  <a:cubicBezTo>
                    <a:pt x="-11076" y="512377"/>
                    <a:pt x="334416" y="385419"/>
                    <a:pt x="501488" y="578128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4" name="Text Box 161"/>
            <p:cNvSpPr txBox="1">
              <a:spLocks noChangeArrowheads="1"/>
            </p:cNvSpPr>
            <p:nvPr/>
          </p:nvSpPr>
          <p:spPr bwMode="auto">
            <a:xfrm>
              <a:off x="7116489" y="1925910"/>
              <a:ext cx="326641" cy="146199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inc</a:t>
              </a:r>
              <a:endParaRPr lang="en-US" altLang="en-US" sz="1200" dirty="0"/>
            </a:p>
          </p:txBody>
        </p:sp>
        <p:sp>
          <p:nvSpPr>
            <p:cNvPr id="85" name="Line 182"/>
            <p:cNvSpPr>
              <a:spLocks noChangeShapeType="1"/>
            </p:cNvSpPr>
            <p:nvPr/>
          </p:nvSpPr>
          <p:spPr bwMode="auto">
            <a:xfrm flipV="1">
              <a:off x="7271486" y="1348126"/>
              <a:ext cx="532546" cy="576546"/>
            </a:xfrm>
            <a:custGeom>
              <a:avLst/>
              <a:gdLst>
                <a:gd name="connsiteX0" fmla="*/ 0 w 532546"/>
                <a:gd name="connsiteY0" fmla="*/ 0 h 576546"/>
                <a:gd name="connsiteX1" fmla="*/ 532546 w 532546"/>
                <a:gd name="connsiteY1" fmla="*/ 576546 h 576546"/>
                <a:gd name="connsiteX0" fmla="*/ 0 w 532546"/>
                <a:gd name="connsiteY0" fmla="*/ 0 h 576546"/>
                <a:gd name="connsiteX1" fmla="*/ 532546 w 532546"/>
                <a:gd name="connsiteY1" fmla="*/ 576546 h 57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32546" h="576546">
                  <a:moveTo>
                    <a:pt x="0" y="0"/>
                  </a:moveTo>
                  <a:cubicBezTo>
                    <a:pt x="28833" y="556455"/>
                    <a:pt x="355031" y="384364"/>
                    <a:pt x="532546" y="576546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" name="Text Box 161"/>
            <p:cNvSpPr txBox="1">
              <a:spLocks noChangeArrowheads="1"/>
            </p:cNvSpPr>
            <p:nvPr/>
          </p:nvSpPr>
          <p:spPr bwMode="auto">
            <a:xfrm>
              <a:off x="5670269" y="4796064"/>
              <a:ext cx="326641" cy="146199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inc</a:t>
              </a:r>
              <a:endParaRPr lang="en-US" altLang="en-US" sz="1200" dirty="0"/>
            </a:p>
          </p:txBody>
        </p:sp>
        <p:sp>
          <p:nvSpPr>
            <p:cNvPr id="87" name="Line 182"/>
            <p:cNvSpPr>
              <a:spLocks noChangeShapeType="1"/>
            </p:cNvSpPr>
            <p:nvPr/>
          </p:nvSpPr>
          <p:spPr bwMode="auto">
            <a:xfrm flipV="1">
              <a:off x="5821361" y="4210921"/>
              <a:ext cx="546006" cy="582490"/>
            </a:xfrm>
            <a:custGeom>
              <a:avLst/>
              <a:gdLst>
                <a:gd name="connsiteX0" fmla="*/ 0 w 546006"/>
                <a:gd name="connsiteY0" fmla="*/ 0 h 582490"/>
                <a:gd name="connsiteX1" fmla="*/ 546006 w 546006"/>
                <a:gd name="connsiteY1" fmla="*/ 582490 h 582490"/>
                <a:gd name="connsiteX0" fmla="*/ 0 w 546006"/>
                <a:gd name="connsiteY0" fmla="*/ 0 h 582490"/>
                <a:gd name="connsiteX1" fmla="*/ 546006 w 546006"/>
                <a:gd name="connsiteY1" fmla="*/ 582490 h 582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6006" h="582490">
                  <a:moveTo>
                    <a:pt x="0" y="0"/>
                  </a:moveTo>
                  <a:cubicBezTo>
                    <a:pt x="11017" y="402319"/>
                    <a:pt x="364004" y="388327"/>
                    <a:pt x="546006" y="582490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" name="Line 176"/>
            <p:cNvSpPr>
              <a:spLocks noChangeShapeType="1"/>
            </p:cNvSpPr>
            <p:nvPr/>
          </p:nvSpPr>
          <p:spPr bwMode="auto">
            <a:xfrm flipV="1">
              <a:off x="5868144" y="2779333"/>
              <a:ext cx="549572" cy="1297739"/>
            </a:xfrm>
            <a:custGeom>
              <a:avLst/>
              <a:gdLst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9572" h="1297739">
                  <a:moveTo>
                    <a:pt x="0" y="0"/>
                  </a:moveTo>
                  <a:cubicBezTo>
                    <a:pt x="183191" y="432580"/>
                    <a:pt x="-57365" y="1095617"/>
                    <a:pt x="549572" y="1297739"/>
                  </a:cubicBezTo>
                </a:path>
              </a:pathLst>
            </a:cu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" name="Line 176"/>
            <p:cNvSpPr>
              <a:spLocks noChangeShapeType="1"/>
            </p:cNvSpPr>
            <p:nvPr/>
          </p:nvSpPr>
          <p:spPr bwMode="auto">
            <a:xfrm flipV="1">
              <a:off x="6614716" y="1340768"/>
              <a:ext cx="549572" cy="1297739"/>
            </a:xfrm>
            <a:custGeom>
              <a:avLst/>
              <a:gdLst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9572" h="1297739">
                  <a:moveTo>
                    <a:pt x="0" y="0"/>
                  </a:moveTo>
                  <a:cubicBezTo>
                    <a:pt x="183191" y="432580"/>
                    <a:pt x="-57365" y="1095617"/>
                    <a:pt x="549572" y="1297739"/>
                  </a:cubicBezTo>
                </a:path>
              </a:pathLst>
            </a:cu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" name="Line 182"/>
            <p:cNvSpPr>
              <a:spLocks noChangeShapeType="1"/>
            </p:cNvSpPr>
            <p:nvPr/>
          </p:nvSpPr>
          <p:spPr bwMode="auto">
            <a:xfrm flipV="1">
              <a:off x="6487637" y="2072108"/>
              <a:ext cx="653533" cy="1280974"/>
            </a:xfrm>
            <a:custGeom>
              <a:avLst/>
              <a:gdLst>
                <a:gd name="connsiteX0" fmla="*/ 0 w 501216"/>
                <a:gd name="connsiteY0" fmla="*/ 0 h 578128"/>
                <a:gd name="connsiteX1" fmla="*/ 501216 w 501216"/>
                <a:gd name="connsiteY1" fmla="*/ 578128 h 578128"/>
                <a:gd name="connsiteX0" fmla="*/ 272 w 501488"/>
                <a:gd name="connsiteY0" fmla="*/ 0 h 578128"/>
                <a:gd name="connsiteX1" fmla="*/ 501488 w 501488"/>
                <a:gd name="connsiteY1" fmla="*/ 578128 h 578128"/>
                <a:gd name="connsiteX0" fmla="*/ 187 w 501403"/>
                <a:gd name="connsiteY0" fmla="*/ 0 h 578128"/>
                <a:gd name="connsiteX1" fmla="*/ 501403 w 501403"/>
                <a:gd name="connsiteY1" fmla="*/ 578128 h 578128"/>
                <a:gd name="connsiteX0" fmla="*/ 0 w 501216"/>
                <a:gd name="connsiteY0" fmla="*/ 0 h 578128"/>
                <a:gd name="connsiteX1" fmla="*/ 501216 w 501216"/>
                <a:gd name="connsiteY1" fmla="*/ 578128 h 578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6" h="578128">
                  <a:moveTo>
                    <a:pt x="0" y="0"/>
                  </a:moveTo>
                  <a:cubicBezTo>
                    <a:pt x="17159" y="304356"/>
                    <a:pt x="499487" y="284764"/>
                    <a:pt x="501216" y="578128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" name="Line 182"/>
            <p:cNvSpPr>
              <a:spLocks noChangeShapeType="1"/>
            </p:cNvSpPr>
            <p:nvPr/>
          </p:nvSpPr>
          <p:spPr bwMode="auto">
            <a:xfrm flipV="1">
              <a:off x="5790675" y="3516178"/>
              <a:ext cx="653533" cy="1280974"/>
            </a:xfrm>
            <a:custGeom>
              <a:avLst/>
              <a:gdLst>
                <a:gd name="connsiteX0" fmla="*/ 0 w 501216"/>
                <a:gd name="connsiteY0" fmla="*/ 0 h 578128"/>
                <a:gd name="connsiteX1" fmla="*/ 501216 w 501216"/>
                <a:gd name="connsiteY1" fmla="*/ 578128 h 578128"/>
                <a:gd name="connsiteX0" fmla="*/ 272 w 501488"/>
                <a:gd name="connsiteY0" fmla="*/ 0 h 578128"/>
                <a:gd name="connsiteX1" fmla="*/ 501488 w 501488"/>
                <a:gd name="connsiteY1" fmla="*/ 578128 h 578128"/>
                <a:gd name="connsiteX0" fmla="*/ 187 w 501403"/>
                <a:gd name="connsiteY0" fmla="*/ 0 h 578128"/>
                <a:gd name="connsiteX1" fmla="*/ 501403 w 501403"/>
                <a:gd name="connsiteY1" fmla="*/ 578128 h 578128"/>
                <a:gd name="connsiteX0" fmla="*/ 0 w 501216"/>
                <a:gd name="connsiteY0" fmla="*/ 0 h 578128"/>
                <a:gd name="connsiteX1" fmla="*/ 501216 w 501216"/>
                <a:gd name="connsiteY1" fmla="*/ 578128 h 578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6" h="578128">
                  <a:moveTo>
                    <a:pt x="0" y="0"/>
                  </a:moveTo>
                  <a:cubicBezTo>
                    <a:pt x="17159" y="304356"/>
                    <a:pt x="499487" y="284764"/>
                    <a:pt x="501216" y="578128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" name="Line 184"/>
            <p:cNvSpPr>
              <a:spLocks noChangeShapeType="1"/>
            </p:cNvSpPr>
            <p:nvPr/>
          </p:nvSpPr>
          <p:spPr bwMode="auto">
            <a:xfrm flipV="1">
              <a:off x="7263948" y="2072108"/>
              <a:ext cx="4301" cy="56993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" name="Line 184"/>
            <p:cNvSpPr>
              <a:spLocks noChangeShapeType="1"/>
            </p:cNvSpPr>
            <p:nvPr/>
          </p:nvSpPr>
          <p:spPr bwMode="auto">
            <a:xfrm flipV="1">
              <a:off x="6583923" y="3501008"/>
              <a:ext cx="4301" cy="56993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7" name="Line 184"/>
            <p:cNvSpPr>
              <a:spLocks noChangeShapeType="1"/>
            </p:cNvSpPr>
            <p:nvPr/>
          </p:nvSpPr>
          <p:spPr bwMode="auto">
            <a:xfrm flipV="1">
              <a:off x="5868144" y="4947298"/>
              <a:ext cx="4301" cy="56993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" name="Line 184"/>
            <p:cNvSpPr>
              <a:spLocks noChangeShapeType="1"/>
            </p:cNvSpPr>
            <p:nvPr/>
          </p:nvSpPr>
          <p:spPr bwMode="auto">
            <a:xfrm flipV="1">
              <a:off x="7066661" y="2050379"/>
              <a:ext cx="496429" cy="1048407"/>
            </a:xfrm>
            <a:custGeom>
              <a:avLst/>
              <a:gdLst>
                <a:gd name="connsiteX0" fmla="*/ 0 w 496429"/>
                <a:gd name="connsiteY0" fmla="*/ 0 h 1047897"/>
                <a:gd name="connsiteX1" fmla="*/ 496429 w 496429"/>
                <a:gd name="connsiteY1" fmla="*/ 1047897 h 1047897"/>
                <a:gd name="connsiteX0" fmla="*/ 0 w 496429"/>
                <a:gd name="connsiteY0" fmla="*/ 510 h 1048407"/>
                <a:gd name="connsiteX1" fmla="*/ 496429 w 496429"/>
                <a:gd name="connsiteY1" fmla="*/ 1048407 h 104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6429" h="1048407">
                  <a:moveTo>
                    <a:pt x="0" y="510"/>
                  </a:moveTo>
                  <a:cubicBezTo>
                    <a:pt x="641262" y="-21898"/>
                    <a:pt x="330953" y="699108"/>
                    <a:pt x="496429" y="1048407"/>
                  </a:cubicBezTo>
                </a:path>
              </a:pathLst>
            </a:cu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0" name="Line 184"/>
            <p:cNvSpPr>
              <a:spLocks noChangeShapeType="1"/>
            </p:cNvSpPr>
            <p:nvPr/>
          </p:nvSpPr>
          <p:spPr bwMode="auto">
            <a:xfrm flipV="1">
              <a:off x="6339504" y="3510657"/>
              <a:ext cx="496429" cy="1048407"/>
            </a:xfrm>
            <a:custGeom>
              <a:avLst/>
              <a:gdLst>
                <a:gd name="connsiteX0" fmla="*/ 0 w 496429"/>
                <a:gd name="connsiteY0" fmla="*/ 0 h 1047897"/>
                <a:gd name="connsiteX1" fmla="*/ 496429 w 496429"/>
                <a:gd name="connsiteY1" fmla="*/ 1047897 h 1047897"/>
                <a:gd name="connsiteX0" fmla="*/ 0 w 496429"/>
                <a:gd name="connsiteY0" fmla="*/ 510 h 1048407"/>
                <a:gd name="connsiteX1" fmla="*/ 496429 w 496429"/>
                <a:gd name="connsiteY1" fmla="*/ 1048407 h 104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6429" h="1048407">
                  <a:moveTo>
                    <a:pt x="0" y="510"/>
                  </a:moveTo>
                  <a:cubicBezTo>
                    <a:pt x="641262" y="-21898"/>
                    <a:pt x="330953" y="699108"/>
                    <a:pt x="496429" y="1048407"/>
                  </a:cubicBezTo>
                </a:path>
              </a:pathLst>
            </a:cu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3" name="Line 198"/>
            <p:cNvSpPr>
              <a:spLocks noChangeShapeType="1"/>
            </p:cNvSpPr>
            <p:nvPr/>
          </p:nvSpPr>
          <p:spPr bwMode="auto">
            <a:xfrm flipV="1">
              <a:off x="7092280" y="2796690"/>
              <a:ext cx="600516" cy="13523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" name="Line 198"/>
            <p:cNvSpPr>
              <a:spLocks noChangeShapeType="1"/>
            </p:cNvSpPr>
            <p:nvPr/>
          </p:nvSpPr>
          <p:spPr bwMode="auto">
            <a:xfrm flipV="1">
              <a:off x="7116030" y="2796690"/>
              <a:ext cx="445010" cy="632309"/>
            </a:xfrm>
            <a:custGeom>
              <a:avLst/>
              <a:gdLst>
                <a:gd name="connsiteX0" fmla="*/ 0 w 445010"/>
                <a:gd name="connsiteY0" fmla="*/ 0 h 632309"/>
                <a:gd name="connsiteX1" fmla="*/ 445010 w 445010"/>
                <a:gd name="connsiteY1" fmla="*/ 632309 h 632309"/>
                <a:gd name="connsiteX0" fmla="*/ 0 w 445010"/>
                <a:gd name="connsiteY0" fmla="*/ 0 h 632309"/>
                <a:gd name="connsiteX1" fmla="*/ 445010 w 445010"/>
                <a:gd name="connsiteY1" fmla="*/ 632309 h 63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5010" h="632309">
                  <a:moveTo>
                    <a:pt x="0" y="0"/>
                  </a:moveTo>
                  <a:cubicBezTo>
                    <a:pt x="230113" y="54653"/>
                    <a:pt x="296673" y="421539"/>
                    <a:pt x="445010" y="632309"/>
                  </a:cubicBezTo>
                </a:path>
              </a:pathLst>
            </a:cu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" name="Line 184"/>
            <p:cNvSpPr>
              <a:spLocks noChangeShapeType="1"/>
            </p:cNvSpPr>
            <p:nvPr/>
          </p:nvSpPr>
          <p:spPr bwMode="auto">
            <a:xfrm flipV="1">
              <a:off x="6342213" y="4219493"/>
              <a:ext cx="119626" cy="19690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6" name="Text Box 159"/>
            <p:cNvSpPr txBox="1">
              <a:spLocks noChangeArrowheads="1"/>
            </p:cNvSpPr>
            <p:nvPr/>
          </p:nvSpPr>
          <p:spPr bwMode="auto">
            <a:xfrm>
              <a:off x="6022331" y="4428905"/>
              <a:ext cx="319881" cy="138682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107" name="Text Box 158"/>
            <p:cNvSpPr txBox="1">
              <a:spLocks noChangeArrowheads="1"/>
            </p:cNvSpPr>
            <p:nvPr/>
          </p:nvSpPr>
          <p:spPr bwMode="auto">
            <a:xfrm>
              <a:off x="6027210" y="4816549"/>
              <a:ext cx="330341" cy="132536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smtClean="0"/>
                <a:t>cm</a:t>
              </a:r>
              <a:r>
                <a:rPr lang="cs-CZ" altLang="en-US" sz="1200" dirty="0" smtClean="0"/>
                <a:t>p</a:t>
              </a:r>
              <a:endParaRPr lang="en-US" altLang="en-US" sz="1200" dirty="0"/>
            </a:p>
          </p:txBody>
        </p:sp>
        <p:sp>
          <p:nvSpPr>
            <p:cNvPr id="108" name="Line 186"/>
            <p:cNvSpPr>
              <a:spLocks noChangeShapeType="1"/>
            </p:cNvSpPr>
            <p:nvPr/>
          </p:nvSpPr>
          <p:spPr bwMode="auto">
            <a:xfrm flipV="1">
              <a:off x="6207136" y="4588539"/>
              <a:ext cx="13414" cy="209082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9" name="Line 186"/>
            <p:cNvSpPr>
              <a:spLocks noChangeShapeType="1"/>
            </p:cNvSpPr>
            <p:nvPr/>
          </p:nvSpPr>
          <p:spPr bwMode="auto">
            <a:xfrm flipH="1" flipV="1">
              <a:off x="6220550" y="4959862"/>
              <a:ext cx="9624" cy="53102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0" name="Line 198"/>
            <p:cNvSpPr>
              <a:spLocks noChangeShapeType="1"/>
            </p:cNvSpPr>
            <p:nvPr/>
          </p:nvSpPr>
          <p:spPr bwMode="auto">
            <a:xfrm flipV="1">
              <a:off x="6347748" y="4236850"/>
              <a:ext cx="600516" cy="13523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1" name="Line 198"/>
            <p:cNvSpPr>
              <a:spLocks noChangeShapeType="1"/>
            </p:cNvSpPr>
            <p:nvPr/>
          </p:nvSpPr>
          <p:spPr bwMode="auto">
            <a:xfrm flipV="1">
              <a:off x="6371498" y="4236850"/>
              <a:ext cx="445010" cy="632309"/>
            </a:xfrm>
            <a:custGeom>
              <a:avLst/>
              <a:gdLst>
                <a:gd name="connsiteX0" fmla="*/ 0 w 445010"/>
                <a:gd name="connsiteY0" fmla="*/ 0 h 632309"/>
                <a:gd name="connsiteX1" fmla="*/ 445010 w 445010"/>
                <a:gd name="connsiteY1" fmla="*/ 632309 h 632309"/>
                <a:gd name="connsiteX0" fmla="*/ 0 w 445010"/>
                <a:gd name="connsiteY0" fmla="*/ 0 h 632309"/>
                <a:gd name="connsiteX1" fmla="*/ 445010 w 445010"/>
                <a:gd name="connsiteY1" fmla="*/ 632309 h 63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5010" h="632309">
                  <a:moveTo>
                    <a:pt x="0" y="0"/>
                  </a:moveTo>
                  <a:cubicBezTo>
                    <a:pt x="230113" y="54653"/>
                    <a:pt x="296673" y="421539"/>
                    <a:pt x="445010" y="632309"/>
                  </a:cubicBezTo>
                </a:path>
              </a:pathLst>
            </a:cu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2" name="Text Box 162"/>
            <p:cNvSpPr txBox="1">
              <a:spLocks noChangeArrowheads="1"/>
            </p:cNvSpPr>
            <p:nvPr/>
          </p:nvSpPr>
          <p:spPr bwMode="auto">
            <a:xfrm>
              <a:off x="6077359" y="5517082"/>
              <a:ext cx="294841" cy="14416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114" name="TextBox 113"/>
            <p:cNvSpPr txBox="1"/>
            <p:nvPr/>
          </p:nvSpPr>
          <p:spPr>
            <a:xfrm rot="1590404">
              <a:off x="6730808" y="4715267"/>
              <a:ext cx="12795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významnost</a:t>
              </a:r>
              <a:endParaRPr lang="en-US" dirty="0"/>
            </a:p>
          </p:txBody>
        </p:sp>
      </p:grpSp>
      <p:sp>
        <p:nvSpPr>
          <p:cNvPr id="113" name="Line 190"/>
          <p:cNvSpPr>
            <a:spLocks noChangeShapeType="1"/>
          </p:cNvSpPr>
          <p:nvPr/>
        </p:nvSpPr>
        <p:spPr bwMode="auto">
          <a:xfrm>
            <a:off x="2077454" y="4698797"/>
            <a:ext cx="1312369" cy="680171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6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6096393-7F3B-4743-A011-CC6E82A6EA71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</a:t>
            </a:r>
            <a:r>
              <a:rPr lang="cs-CZ" altLang="en-US" dirty="0" smtClean="0"/>
              <a:t>říklad – </a:t>
            </a:r>
            <a:r>
              <a:rPr lang="cs-CZ" altLang="en-US" dirty="0"/>
              <a:t>unroll-and-compact</a:t>
            </a:r>
            <a:endParaRPr lang="en-US" altLang="en-US" noProof="1" smtClean="0"/>
          </a:p>
        </p:txBody>
      </p:sp>
      <p:sp>
        <p:nvSpPr>
          <p:cNvPr id="97284" name="Rectangle 58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63411" name="Group 467"/>
          <p:cNvGraphicFramePr>
            <a:graphicFrameLocks noGrp="1"/>
          </p:cNvGraphicFramePr>
          <p:nvPr/>
        </p:nvGraphicFramePr>
        <p:xfrm>
          <a:off x="4716463" y="620713"/>
          <a:ext cx="4176712" cy="5905536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 mov3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xor3, 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762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xor4, 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97437" name="Rectangle 163"/>
          <p:cNvSpPr>
            <a:spLocks noChangeArrowheads="1"/>
          </p:cNvSpPr>
          <p:nvPr/>
        </p:nvSpPr>
        <p:spPr bwMode="auto">
          <a:xfrm>
            <a:off x="179388" y="549275"/>
            <a:ext cx="4321175" cy="6119813"/>
          </a:xfrm>
          <a:prstGeom prst="rect">
            <a:avLst/>
          </a:prstGeom>
          <a:solidFill>
            <a:srgbClr val="FFFFE0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SzTx/>
              <a:buFont typeface="Wingdings" pitchFamily="2" charset="2"/>
              <a:buChar char="Ø"/>
            </a:pPr>
            <a:endParaRPr lang="cs-CZ" altLang="en-US" sz="2400">
              <a:latin typeface="Arial" charset="0"/>
            </a:endParaRPr>
          </a:p>
        </p:txBody>
      </p:sp>
      <p:sp>
        <p:nvSpPr>
          <p:cNvPr id="97438" name="Text Box 217"/>
          <p:cNvSpPr txBox="1">
            <a:spLocks noChangeArrowheads="1"/>
          </p:cNvSpPr>
          <p:nvPr/>
        </p:nvSpPr>
        <p:spPr bwMode="auto">
          <a:xfrm>
            <a:off x="2339975" y="2563813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7439" name="Text Box 218"/>
          <p:cNvSpPr txBox="1">
            <a:spLocks noChangeArrowheads="1"/>
          </p:cNvSpPr>
          <p:nvPr/>
        </p:nvSpPr>
        <p:spPr bwMode="auto">
          <a:xfrm>
            <a:off x="2555875" y="3284538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97440" name="Text Box 219"/>
          <p:cNvSpPr txBox="1">
            <a:spLocks noChangeArrowheads="1"/>
          </p:cNvSpPr>
          <p:nvPr/>
        </p:nvSpPr>
        <p:spPr bwMode="auto">
          <a:xfrm>
            <a:off x="1403350" y="4076700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97441" name="Text Box 220"/>
          <p:cNvSpPr txBox="1">
            <a:spLocks noChangeArrowheads="1"/>
          </p:cNvSpPr>
          <p:nvPr/>
        </p:nvSpPr>
        <p:spPr bwMode="auto">
          <a:xfrm>
            <a:off x="468313" y="2708275"/>
            <a:ext cx="93503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97442" name="Text Box 221"/>
          <p:cNvSpPr txBox="1">
            <a:spLocks noChangeArrowheads="1"/>
          </p:cNvSpPr>
          <p:nvPr/>
        </p:nvSpPr>
        <p:spPr bwMode="auto">
          <a:xfrm>
            <a:off x="2339975" y="1916113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97443" name="Text Box 222"/>
          <p:cNvSpPr txBox="1">
            <a:spLocks noChangeArrowheads="1"/>
          </p:cNvSpPr>
          <p:nvPr/>
        </p:nvSpPr>
        <p:spPr bwMode="auto">
          <a:xfrm>
            <a:off x="1619250" y="4940300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97444" name="Line 223"/>
          <p:cNvSpPr>
            <a:spLocks noChangeShapeType="1"/>
          </p:cNvSpPr>
          <p:nvPr/>
        </p:nvSpPr>
        <p:spPr bwMode="auto">
          <a:xfrm flipH="1">
            <a:off x="828675" y="2276475"/>
            <a:ext cx="0" cy="4333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45" name="Line 224"/>
          <p:cNvSpPr>
            <a:spLocks noChangeShapeType="1"/>
          </p:cNvSpPr>
          <p:nvPr/>
        </p:nvSpPr>
        <p:spPr bwMode="auto">
          <a:xfrm flipH="1">
            <a:off x="323850" y="2276475"/>
            <a:ext cx="5032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46" name="Line 225"/>
          <p:cNvSpPr>
            <a:spLocks noChangeShapeType="1"/>
          </p:cNvSpPr>
          <p:nvPr/>
        </p:nvSpPr>
        <p:spPr bwMode="auto">
          <a:xfrm flipH="1">
            <a:off x="323850" y="2276475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47" name="Line 226"/>
          <p:cNvSpPr>
            <a:spLocks noChangeShapeType="1"/>
          </p:cNvSpPr>
          <p:nvPr/>
        </p:nvSpPr>
        <p:spPr bwMode="auto">
          <a:xfrm flipH="1">
            <a:off x="323850" y="3140075"/>
            <a:ext cx="5032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48" name="Line 227"/>
          <p:cNvSpPr>
            <a:spLocks noChangeShapeType="1"/>
          </p:cNvSpPr>
          <p:nvPr/>
        </p:nvSpPr>
        <p:spPr bwMode="auto">
          <a:xfrm flipH="1">
            <a:off x="828675" y="2852738"/>
            <a:ext cx="0" cy="28733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49" name="Text Box 228"/>
          <p:cNvSpPr txBox="1">
            <a:spLocks noChangeArrowheads="1"/>
          </p:cNvSpPr>
          <p:nvPr/>
        </p:nvSpPr>
        <p:spPr bwMode="auto">
          <a:xfrm>
            <a:off x="612775" y="24209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7450" name="Line 229"/>
          <p:cNvSpPr>
            <a:spLocks noChangeShapeType="1"/>
          </p:cNvSpPr>
          <p:nvPr/>
        </p:nvSpPr>
        <p:spPr bwMode="auto">
          <a:xfrm flipH="1">
            <a:off x="2628900" y="1484313"/>
            <a:ext cx="0" cy="4333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1" name="Line 230"/>
          <p:cNvSpPr>
            <a:spLocks noChangeShapeType="1"/>
          </p:cNvSpPr>
          <p:nvPr/>
        </p:nvSpPr>
        <p:spPr bwMode="auto">
          <a:xfrm flipH="1">
            <a:off x="2124075" y="1484313"/>
            <a:ext cx="503238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2" name="Line 231"/>
          <p:cNvSpPr>
            <a:spLocks noChangeShapeType="1"/>
          </p:cNvSpPr>
          <p:nvPr/>
        </p:nvSpPr>
        <p:spPr bwMode="auto">
          <a:xfrm flipH="1">
            <a:off x="2124075" y="1484313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3" name="Line 232"/>
          <p:cNvSpPr>
            <a:spLocks noChangeShapeType="1"/>
          </p:cNvSpPr>
          <p:nvPr/>
        </p:nvSpPr>
        <p:spPr bwMode="auto">
          <a:xfrm flipH="1">
            <a:off x="2124075" y="2347913"/>
            <a:ext cx="503238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4" name="Line 233"/>
          <p:cNvSpPr>
            <a:spLocks noChangeShapeType="1"/>
          </p:cNvSpPr>
          <p:nvPr/>
        </p:nvSpPr>
        <p:spPr bwMode="auto">
          <a:xfrm flipH="1">
            <a:off x="2627313" y="2060575"/>
            <a:ext cx="0" cy="28733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5" name="Text Box 234"/>
          <p:cNvSpPr txBox="1">
            <a:spLocks noChangeArrowheads="1"/>
          </p:cNvSpPr>
          <p:nvPr/>
        </p:nvSpPr>
        <p:spPr bwMode="auto">
          <a:xfrm>
            <a:off x="2413000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7456" name="Line 235"/>
          <p:cNvSpPr>
            <a:spLocks noChangeShapeType="1"/>
          </p:cNvSpPr>
          <p:nvPr/>
        </p:nvSpPr>
        <p:spPr bwMode="auto">
          <a:xfrm flipH="1">
            <a:off x="1765300" y="4508500"/>
            <a:ext cx="0" cy="43338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7" name="Line 236"/>
          <p:cNvSpPr>
            <a:spLocks noChangeShapeType="1"/>
          </p:cNvSpPr>
          <p:nvPr/>
        </p:nvSpPr>
        <p:spPr bwMode="auto">
          <a:xfrm flipH="1">
            <a:off x="1260475" y="4508500"/>
            <a:ext cx="503238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8" name="Line 237"/>
          <p:cNvSpPr>
            <a:spLocks noChangeShapeType="1"/>
          </p:cNvSpPr>
          <p:nvPr/>
        </p:nvSpPr>
        <p:spPr bwMode="auto">
          <a:xfrm flipH="1">
            <a:off x="1260475" y="4508500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59" name="Line 238"/>
          <p:cNvSpPr>
            <a:spLocks noChangeShapeType="1"/>
          </p:cNvSpPr>
          <p:nvPr/>
        </p:nvSpPr>
        <p:spPr bwMode="auto">
          <a:xfrm flipH="1">
            <a:off x="1260475" y="5372100"/>
            <a:ext cx="503238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60" name="Line 239"/>
          <p:cNvSpPr>
            <a:spLocks noChangeShapeType="1"/>
          </p:cNvSpPr>
          <p:nvPr/>
        </p:nvSpPr>
        <p:spPr bwMode="auto">
          <a:xfrm flipH="1">
            <a:off x="1765300" y="5084763"/>
            <a:ext cx="0" cy="28733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61" name="Text Box 240"/>
          <p:cNvSpPr txBox="1">
            <a:spLocks noChangeArrowheads="1"/>
          </p:cNvSpPr>
          <p:nvPr/>
        </p:nvSpPr>
        <p:spPr bwMode="auto">
          <a:xfrm>
            <a:off x="1549400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7462" name="Line 241"/>
          <p:cNvSpPr>
            <a:spLocks noChangeShapeType="1"/>
          </p:cNvSpPr>
          <p:nvPr/>
        </p:nvSpPr>
        <p:spPr bwMode="auto">
          <a:xfrm>
            <a:off x="1042988" y="2852738"/>
            <a:ext cx="576262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63" name="Text Box 242"/>
          <p:cNvSpPr txBox="1">
            <a:spLocks noChangeArrowheads="1"/>
          </p:cNvSpPr>
          <p:nvPr/>
        </p:nvSpPr>
        <p:spPr bwMode="auto">
          <a:xfrm>
            <a:off x="1260475" y="3716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7464" name="Line 243"/>
          <p:cNvSpPr>
            <a:spLocks noChangeShapeType="1"/>
          </p:cNvSpPr>
          <p:nvPr/>
        </p:nvSpPr>
        <p:spPr bwMode="auto">
          <a:xfrm flipH="1">
            <a:off x="2268538" y="3429000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65" name="Text Box 244"/>
          <p:cNvSpPr txBox="1">
            <a:spLocks noChangeArrowheads="1"/>
          </p:cNvSpPr>
          <p:nvPr/>
        </p:nvSpPr>
        <p:spPr bwMode="auto">
          <a:xfrm>
            <a:off x="2268538" y="3716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7466" name="Line 245"/>
          <p:cNvSpPr>
            <a:spLocks noChangeShapeType="1"/>
          </p:cNvSpPr>
          <p:nvPr/>
        </p:nvSpPr>
        <p:spPr bwMode="auto">
          <a:xfrm flipH="1">
            <a:off x="2916238" y="2708275"/>
            <a:ext cx="0" cy="576263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67" name="Text Box 246"/>
          <p:cNvSpPr txBox="1">
            <a:spLocks noChangeArrowheads="1"/>
          </p:cNvSpPr>
          <p:nvPr/>
        </p:nvSpPr>
        <p:spPr bwMode="auto">
          <a:xfrm>
            <a:off x="2700338" y="299561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97468" name="Line 247"/>
          <p:cNvSpPr>
            <a:spLocks noChangeShapeType="1"/>
          </p:cNvSpPr>
          <p:nvPr/>
        </p:nvSpPr>
        <p:spPr bwMode="auto">
          <a:xfrm flipH="1">
            <a:off x="2916238" y="2060575"/>
            <a:ext cx="0" cy="503238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69" name="Text Box 248"/>
          <p:cNvSpPr txBox="1">
            <a:spLocks noChangeArrowheads="1"/>
          </p:cNvSpPr>
          <p:nvPr/>
        </p:nvSpPr>
        <p:spPr bwMode="auto">
          <a:xfrm>
            <a:off x="2700338" y="234791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97470" name="Line 249"/>
          <p:cNvSpPr>
            <a:spLocks noChangeShapeType="1"/>
          </p:cNvSpPr>
          <p:nvPr/>
        </p:nvSpPr>
        <p:spPr bwMode="auto">
          <a:xfrm flipH="1">
            <a:off x="2124075" y="4221163"/>
            <a:ext cx="0" cy="7207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71" name="Text Box 250"/>
          <p:cNvSpPr txBox="1">
            <a:spLocks noChangeArrowheads="1"/>
          </p:cNvSpPr>
          <p:nvPr/>
        </p:nvSpPr>
        <p:spPr bwMode="auto">
          <a:xfrm>
            <a:off x="1908175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97472" name="Line 251"/>
          <p:cNvSpPr>
            <a:spLocks noChangeShapeType="1"/>
          </p:cNvSpPr>
          <p:nvPr/>
        </p:nvSpPr>
        <p:spPr bwMode="auto">
          <a:xfrm>
            <a:off x="2339975" y="4221163"/>
            <a:ext cx="0" cy="719137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73" name="Text Box 252"/>
          <p:cNvSpPr txBox="1">
            <a:spLocks noChangeArrowheads="1"/>
          </p:cNvSpPr>
          <p:nvPr/>
        </p:nvSpPr>
        <p:spPr bwMode="auto">
          <a:xfrm>
            <a:off x="2411413" y="43640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97474" name="Line 253"/>
          <p:cNvSpPr>
            <a:spLocks noChangeShapeType="1"/>
          </p:cNvSpPr>
          <p:nvPr/>
        </p:nvSpPr>
        <p:spPr bwMode="auto">
          <a:xfrm flipH="1" flipV="1">
            <a:off x="3132138" y="2708275"/>
            <a:ext cx="0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75" name="Text Box 254"/>
          <p:cNvSpPr txBox="1">
            <a:spLocks noChangeArrowheads="1"/>
          </p:cNvSpPr>
          <p:nvPr/>
        </p:nvSpPr>
        <p:spPr bwMode="auto">
          <a:xfrm>
            <a:off x="3203575" y="28527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7476" name="Line 255"/>
          <p:cNvSpPr>
            <a:spLocks noChangeShapeType="1"/>
          </p:cNvSpPr>
          <p:nvPr/>
        </p:nvSpPr>
        <p:spPr bwMode="auto">
          <a:xfrm>
            <a:off x="1260475" y="2852738"/>
            <a:ext cx="576263" cy="1223962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77" name="Text Box 256"/>
          <p:cNvSpPr txBox="1">
            <a:spLocks noChangeArrowheads="1"/>
          </p:cNvSpPr>
          <p:nvPr/>
        </p:nvSpPr>
        <p:spPr bwMode="auto">
          <a:xfrm>
            <a:off x="1620838" y="3429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97478" name="Line 257"/>
          <p:cNvSpPr>
            <a:spLocks noChangeShapeType="1"/>
          </p:cNvSpPr>
          <p:nvPr/>
        </p:nvSpPr>
        <p:spPr bwMode="auto">
          <a:xfrm flipH="1" flipV="1">
            <a:off x="3203575" y="2062163"/>
            <a:ext cx="0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479" name="Text Box 258"/>
          <p:cNvSpPr txBox="1">
            <a:spLocks noChangeArrowheads="1"/>
          </p:cNvSpPr>
          <p:nvPr/>
        </p:nvSpPr>
        <p:spPr bwMode="auto">
          <a:xfrm>
            <a:off x="3276600" y="22050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</p:spTree>
    <p:extLst>
      <p:ext uri="{BB962C8B-B14F-4D97-AF65-F5344CB8AC3E}">
        <p14:creationId xmlns:p14="http://schemas.microsoft.com/office/powerpoint/2010/main" val="24181919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A017BD5-140C-4C50-BB67-7E9C8391115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</a:t>
            </a:r>
            <a:r>
              <a:rPr lang="en-US" altLang="en-US" smtClean="0"/>
              <a:t>oftware pipelining</a:t>
            </a:r>
            <a:endParaRPr lang="en-US" altLang="en-US" noProof="1" smtClean="0"/>
          </a:p>
        </p:txBody>
      </p:sp>
      <p:sp>
        <p:nvSpPr>
          <p:cNvPr id="99332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9334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„Modulo scheduling“</a:t>
            </a:r>
          </a:p>
          <a:p>
            <a:pPr lvl="3" eaLnBrk="1" hangingPunct="1"/>
            <a:r>
              <a:rPr lang="cs-CZ" altLang="en-US"/>
              <a:t>Analýzou grafu závislostí se odhadne počet cyklů na iteraci</a:t>
            </a:r>
          </a:p>
          <a:p>
            <a:pPr lvl="4" eaLnBrk="1" hangingPunct="1"/>
            <a:r>
              <a:rPr lang="cs-CZ" altLang="en-US" sz="1800"/>
              <a:t>Sčítají se ohodnocení hran ve smyčkách dvojicemi </a:t>
            </a:r>
            <a:r>
              <a:rPr lang="en-US" altLang="en-US" sz="1800"/>
              <a:t>latence/iterace</a:t>
            </a:r>
          </a:p>
          <a:p>
            <a:pPr lvl="4" eaLnBrk="1" hangingPunct="1"/>
            <a:r>
              <a:rPr lang="en-US" altLang="en-US" sz="1800"/>
              <a:t>Rozhoduje nejvy</a:t>
            </a:r>
            <a:r>
              <a:rPr lang="cs-CZ" altLang="en-US" sz="1800"/>
              <a:t>šší podíl součtů na smyčce, např. </a:t>
            </a:r>
            <a:r>
              <a:rPr lang="en-US" altLang="en-US" sz="1800"/>
              <a:t>4/1</a:t>
            </a:r>
            <a:endParaRPr lang="cs-CZ" altLang="en-US" sz="1800"/>
          </a:p>
          <a:p>
            <a:pPr lvl="3" eaLnBrk="1" hangingPunct="1"/>
            <a:r>
              <a:rPr lang="cs-CZ" altLang="en-US"/>
              <a:t>Hledá se rozvrh s daným počtem cyklů na iteraci</a:t>
            </a:r>
          </a:p>
          <a:p>
            <a:pPr lvl="4" eaLnBrk="1" hangingPunct="1"/>
            <a:r>
              <a:rPr lang="cs-CZ" altLang="en-US" sz="1800"/>
              <a:t>Nemusí existovat – opakuje se pro větší počet</a:t>
            </a:r>
          </a:p>
          <a:p>
            <a:pPr lvl="3" eaLnBrk="1" hangingPunct="1"/>
            <a:r>
              <a:rPr lang="cs-CZ" altLang="en-US"/>
              <a:t>Složitější verze zvládají necelé počty cyklů na iteraci</a:t>
            </a:r>
          </a:p>
          <a:p>
            <a:pPr lvl="4" eaLnBrk="1" hangingPunct="1"/>
            <a:r>
              <a:rPr lang="cs-CZ" altLang="en-US" sz="1800"/>
              <a:t>Pokud je v grafu závislostí </a:t>
            </a:r>
            <a:r>
              <a:rPr lang="en-US" altLang="en-US" sz="1800"/>
              <a:t>kritick</a:t>
            </a:r>
            <a:r>
              <a:rPr lang="cs-CZ" altLang="en-US" sz="1800"/>
              <a:t>á smyčka se součtem ohodnocení např. </a:t>
            </a:r>
            <a:r>
              <a:rPr lang="en-US" altLang="en-US" sz="1800"/>
              <a:t>5/2</a:t>
            </a:r>
          </a:p>
        </p:txBody>
      </p:sp>
      <p:sp>
        <p:nvSpPr>
          <p:cNvPr id="99335" name="Text Box 158"/>
          <p:cNvSpPr txBox="1">
            <a:spLocks noChangeArrowheads="1"/>
          </p:cNvSpPr>
          <p:nvPr/>
        </p:nvSpPr>
        <p:spPr bwMode="auto">
          <a:xfrm>
            <a:off x="7164388" y="24923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9336" name="Text Box 159"/>
          <p:cNvSpPr txBox="1">
            <a:spLocks noChangeArrowheads="1"/>
          </p:cNvSpPr>
          <p:nvPr/>
        </p:nvSpPr>
        <p:spPr bwMode="auto">
          <a:xfrm>
            <a:off x="7380288" y="32131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99337" name="Text Box 160"/>
          <p:cNvSpPr txBox="1">
            <a:spLocks noChangeArrowheads="1"/>
          </p:cNvSpPr>
          <p:nvPr/>
        </p:nvSpPr>
        <p:spPr bwMode="auto">
          <a:xfrm>
            <a:off x="6227763" y="40052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99338" name="Text Box 161"/>
          <p:cNvSpPr txBox="1">
            <a:spLocks noChangeArrowheads="1"/>
          </p:cNvSpPr>
          <p:nvPr/>
        </p:nvSpPr>
        <p:spPr bwMode="auto">
          <a:xfrm>
            <a:off x="5292725" y="26368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99339" name="Text Box 162"/>
          <p:cNvSpPr txBox="1">
            <a:spLocks noChangeArrowheads="1"/>
          </p:cNvSpPr>
          <p:nvPr/>
        </p:nvSpPr>
        <p:spPr bwMode="auto">
          <a:xfrm>
            <a:off x="7164388" y="18446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99340" name="Text Box 163"/>
          <p:cNvSpPr txBox="1">
            <a:spLocks noChangeArrowheads="1"/>
          </p:cNvSpPr>
          <p:nvPr/>
        </p:nvSpPr>
        <p:spPr bwMode="auto">
          <a:xfrm>
            <a:off x="6443663" y="48688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99341" name="Line 164"/>
          <p:cNvSpPr>
            <a:spLocks noChangeShapeType="1"/>
          </p:cNvSpPr>
          <p:nvPr/>
        </p:nvSpPr>
        <p:spPr bwMode="auto">
          <a:xfrm flipH="1">
            <a:off x="5653088" y="22050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2" name="Line 165"/>
          <p:cNvSpPr>
            <a:spLocks noChangeShapeType="1"/>
          </p:cNvSpPr>
          <p:nvPr/>
        </p:nvSpPr>
        <p:spPr bwMode="auto">
          <a:xfrm flipH="1">
            <a:off x="5148263" y="22050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3" name="Line 166"/>
          <p:cNvSpPr>
            <a:spLocks noChangeShapeType="1"/>
          </p:cNvSpPr>
          <p:nvPr/>
        </p:nvSpPr>
        <p:spPr bwMode="auto">
          <a:xfrm flipH="1">
            <a:off x="5148263" y="22050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4" name="Line 167"/>
          <p:cNvSpPr>
            <a:spLocks noChangeShapeType="1"/>
          </p:cNvSpPr>
          <p:nvPr/>
        </p:nvSpPr>
        <p:spPr bwMode="auto">
          <a:xfrm flipH="1">
            <a:off x="5148263" y="30686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5" name="Line 168"/>
          <p:cNvSpPr>
            <a:spLocks noChangeShapeType="1"/>
          </p:cNvSpPr>
          <p:nvPr/>
        </p:nvSpPr>
        <p:spPr bwMode="auto">
          <a:xfrm flipH="1">
            <a:off x="5653088" y="27813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6" name="Text Box 169"/>
          <p:cNvSpPr txBox="1">
            <a:spLocks noChangeArrowheads="1"/>
          </p:cNvSpPr>
          <p:nvPr/>
        </p:nvSpPr>
        <p:spPr bwMode="auto">
          <a:xfrm>
            <a:off x="5437188" y="23495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9347" name="Line 170"/>
          <p:cNvSpPr>
            <a:spLocks noChangeShapeType="1"/>
          </p:cNvSpPr>
          <p:nvPr/>
        </p:nvSpPr>
        <p:spPr bwMode="auto">
          <a:xfrm flipH="1">
            <a:off x="7453313" y="14128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8" name="Line 171"/>
          <p:cNvSpPr>
            <a:spLocks noChangeShapeType="1"/>
          </p:cNvSpPr>
          <p:nvPr/>
        </p:nvSpPr>
        <p:spPr bwMode="auto">
          <a:xfrm flipH="1">
            <a:off x="6948488" y="14128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49" name="Line 172"/>
          <p:cNvSpPr>
            <a:spLocks noChangeShapeType="1"/>
          </p:cNvSpPr>
          <p:nvPr/>
        </p:nvSpPr>
        <p:spPr bwMode="auto">
          <a:xfrm flipH="1">
            <a:off x="6948488" y="14128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0" name="Line 173"/>
          <p:cNvSpPr>
            <a:spLocks noChangeShapeType="1"/>
          </p:cNvSpPr>
          <p:nvPr/>
        </p:nvSpPr>
        <p:spPr bwMode="auto">
          <a:xfrm flipH="1">
            <a:off x="6948488" y="22764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1" name="Line 174"/>
          <p:cNvSpPr>
            <a:spLocks noChangeShapeType="1"/>
          </p:cNvSpPr>
          <p:nvPr/>
        </p:nvSpPr>
        <p:spPr bwMode="auto">
          <a:xfrm flipH="1">
            <a:off x="7451725" y="19891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2" name="Text Box 175"/>
          <p:cNvSpPr txBox="1">
            <a:spLocks noChangeArrowheads="1"/>
          </p:cNvSpPr>
          <p:nvPr/>
        </p:nvSpPr>
        <p:spPr bwMode="auto">
          <a:xfrm>
            <a:off x="7237413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9353" name="Line 176"/>
          <p:cNvSpPr>
            <a:spLocks noChangeShapeType="1"/>
          </p:cNvSpPr>
          <p:nvPr/>
        </p:nvSpPr>
        <p:spPr bwMode="auto">
          <a:xfrm flipH="1">
            <a:off x="6589713" y="44370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4" name="Line 177"/>
          <p:cNvSpPr>
            <a:spLocks noChangeShapeType="1"/>
          </p:cNvSpPr>
          <p:nvPr/>
        </p:nvSpPr>
        <p:spPr bwMode="auto">
          <a:xfrm flipH="1">
            <a:off x="6084888" y="44370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5" name="Line 178"/>
          <p:cNvSpPr>
            <a:spLocks noChangeShapeType="1"/>
          </p:cNvSpPr>
          <p:nvPr/>
        </p:nvSpPr>
        <p:spPr bwMode="auto">
          <a:xfrm flipH="1">
            <a:off x="6084888" y="44370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6" name="Line 179"/>
          <p:cNvSpPr>
            <a:spLocks noChangeShapeType="1"/>
          </p:cNvSpPr>
          <p:nvPr/>
        </p:nvSpPr>
        <p:spPr bwMode="auto">
          <a:xfrm flipH="1">
            <a:off x="6084888" y="53006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7" name="Line 180"/>
          <p:cNvSpPr>
            <a:spLocks noChangeShapeType="1"/>
          </p:cNvSpPr>
          <p:nvPr/>
        </p:nvSpPr>
        <p:spPr bwMode="auto">
          <a:xfrm flipH="1">
            <a:off x="6589713" y="50133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58" name="Text Box 181"/>
          <p:cNvSpPr txBox="1">
            <a:spLocks noChangeArrowheads="1"/>
          </p:cNvSpPr>
          <p:nvPr/>
        </p:nvSpPr>
        <p:spPr bwMode="auto">
          <a:xfrm>
            <a:off x="6373813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9359" name="Line 182"/>
          <p:cNvSpPr>
            <a:spLocks noChangeShapeType="1"/>
          </p:cNvSpPr>
          <p:nvPr/>
        </p:nvSpPr>
        <p:spPr bwMode="auto">
          <a:xfrm>
            <a:off x="5867400" y="27813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0" name="Text Box 183"/>
          <p:cNvSpPr txBox="1">
            <a:spLocks noChangeArrowheads="1"/>
          </p:cNvSpPr>
          <p:nvPr/>
        </p:nvSpPr>
        <p:spPr bwMode="auto">
          <a:xfrm>
            <a:off x="6084888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9361" name="Line 184"/>
          <p:cNvSpPr>
            <a:spLocks noChangeShapeType="1"/>
          </p:cNvSpPr>
          <p:nvPr/>
        </p:nvSpPr>
        <p:spPr bwMode="auto">
          <a:xfrm flipH="1">
            <a:off x="7092950" y="33575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2" name="Text Box 185"/>
          <p:cNvSpPr txBox="1">
            <a:spLocks noChangeArrowheads="1"/>
          </p:cNvSpPr>
          <p:nvPr/>
        </p:nvSpPr>
        <p:spPr bwMode="auto">
          <a:xfrm>
            <a:off x="7092950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9363" name="Line 186"/>
          <p:cNvSpPr>
            <a:spLocks noChangeShapeType="1"/>
          </p:cNvSpPr>
          <p:nvPr/>
        </p:nvSpPr>
        <p:spPr bwMode="auto">
          <a:xfrm flipH="1">
            <a:off x="7740650" y="26368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4" name="Text Box 187"/>
          <p:cNvSpPr txBox="1">
            <a:spLocks noChangeArrowheads="1"/>
          </p:cNvSpPr>
          <p:nvPr/>
        </p:nvSpPr>
        <p:spPr bwMode="auto">
          <a:xfrm>
            <a:off x="7524750" y="29241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99365" name="Line 188"/>
          <p:cNvSpPr>
            <a:spLocks noChangeShapeType="1"/>
          </p:cNvSpPr>
          <p:nvPr/>
        </p:nvSpPr>
        <p:spPr bwMode="auto">
          <a:xfrm flipH="1">
            <a:off x="7740650" y="19891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6" name="Text Box 189"/>
          <p:cNvSpPr txBox="1">
            <a:spLocks noChangeArrowheads="1"/>
          </p:cNvSpPr>
          <p:nvPr/>
        </p:nvSpPr>
        <p:spPr bwMode="auto">
          <a:xfrm>
            <a:off x="75247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99367" name="Line 190"/>
          <p:cNvSpPr>
            <a:spLocks noChangeShapeType="1"/>
          </p:cNvSpPr>
          <p:nvPr/>
        </p:nvSpPr>
        <p:spPr bwMode="auto">
          <a:xfrm flipH="1">
            <a:off x="6948488" y="4149725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68" name="Text Box 191"/>
          <p:cNvSpPr txBox="1">
            <a:spLocks noChangeArrowheads="1"/>
          </p:cNvSpPr>
          <p:nvPr/>
        </p:nvSpPr>
        <p:spPr bwMode="auto">
          <a:xfrm>
            <a:off x="67325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99369" name="Line 192"/>
          <p:cNvSpPr>
            <a:spLocks noChangeShapeType="1"/>
          </p:cNvSpPr>
          <p:nvPr/>
        </p:nvSpPr>
        <p:spPr bwMode="auto">
          <a:xfrm>
            <a:off x="7164388" y="4149725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70" name="Text Box 193"/>
          <p:cNvSpPr txBox="1">
            <a:spLocks noChangeArrowheads="1"/>
          </p:cNvSpPr>
          <p:nvPr/>
        </p:nvSpPr>
        <p:spPr bwMode="auto">
          <a:xfrm>
            <a:off x="7235825" y="4292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99371" name="Line 194"/>
          <p:cNvSpPr>
            <a:spLocks noChangeShapeType="1"/>
          </p:cNvSpPr>
          <p:nvPr/>
        </p:nvSpPr>
        <p:spPr bwMode="auto">
          <a:xfrm flipH="1" flipV="1">
            <a:off x="7956550" y="26368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72" name="Text Box 195"/>
          <p:cNvSpPr txBox="1">
            <a:spLocks noChangeArrowheads="1"/>
          </p:cNvSpPr>
          <p:nvPr/>
        </p:nvSpPr>
        <p:spPr bwMode="auto">
          <a:xfrm>
            <a:off x="8027988" y="27813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9373" name="Line 196"/>
          <p:cNvSpPr>
            <a:spLocks noChangeShapeType="1"/>
          </p:cNvSpPr>
          <p:nvPr/>
        </p:nvSpPr>
        <p:spPr bwMode="auto">
          <a:xfrm>
            <a:off x="6084888" y="2781300"/>
            <a:ext cx="576262" cy="12239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74" name="Text Box 197"/>
          <p:cNvSpPr txBox="1">
            <a:spLocks noChangeArrowheads="1"/>
          </p:cNvSpPr>
          <p:nvPr/>
        </p:nvSpPr>
        <p:spPr bwMode="auto">
          <a:xfrm>
            <a:off x="6445250" y="33575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99375" name="Line 198"/>
          <p:cNvSpPr>
            <a:spLocks noChangeShapeType="1"/>
          </p:cNvSpPr>
          <p:nvPr/>
        </p:nvSpPr>
        <p:spPr bwMode="auto">
          <a:xfrm flipH="1" flipV="1">
            <a:off x="8027988" y="1990725"/>
            <a:ext cx="0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376" name="Text Box 199"/>
          <p:cNvSpPr txBox="1">
            <a:spLocks noChangeArrowheads="1"/>
          </p:cNvSpPr>
          <p:nvPr/>
        </p:nvSpPr>
        <p:spPr bwMode="auto">
          <a:xfrm>
            <a:off x="8101013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</p:spTree>
    <p:extLst>
      <p:ext uri="{BB962C8B-B14F-4D97-AF65-F5344CB8AC3E}">
        <p14:creationId xmlns:p14="http://schemas.microsoft.com/office/powerpoint/2010/main" val="16153861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0E1EC48-BEAD-4DFE-B83C-DC09CB30A98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Modulo scheduling</a:t>
            </a:r>
            <a:endParaRPr lang="en-US" altLang="en-US" noProof="1" smtClean="0"/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143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endParaRPr lang="en-US" altLang="en-US"/>
          </a:p>
          <a:p>
            <a:pPr lvl="2" eaLnBrk="1" hangingPunct="1"/>
            <a:endParaRPr lang="en-US" altLang="en-US"/>
          </a:p>
          <a:p>
            <a:pPr lvl="2" eaLnBrk="1" hangingPunct="1"/>
            <a:endParaRPr lang="en-US" altLang="en-US"/>
          </a:p>
          <a:p>
            <a:pPr lvl="2" eaLnBrk="1" hangingPunct="1"/>
            <a:endParaRPr lang="en-US" altLang="en-US"/>
          </a:p>
          <a:p>
            <a:pPr lvl="2" eaLnBrk="1" hangingPunct="1"/>
            <a:endParaRPr lang="en-US" altLang="en-US"/>
          </a:p>
          <a:p>
            <a:pPr lvl="1" eaLnBrk="1" hangingPunct="1">
              <a:buSzPct val="65000"/>
              <a:buFont typeface="Wingdings" pitchFamily="2" charset="2"/>
              <a:buChar char="v"/>
            </a:pPr>
            <a:r>
              <a:rPr lang="en-US" altLang="en-US" sz="2000" b="0"/>
              <a:t>Zvolen</a:t>
            </a:r>
            <a:r>
              <a:rPr lang="cs-CZ" altLang="en-US" sz="2000" b="0"/>
              <a:t>á perioda M</a:t>
            </a:r>
          </a:p>
          <a:p>
            <a:pPr lvl="2" eaLnBrk="1" hangingPunct="1"/>
            <a:r>
              <a:rPr lang="cs-CZ" altLang="en-US" sz="1800"/>
              <a:t>Rezervační tabulky jsou používány modulo M: časy 0..(M-1)</a:t>
            </a:r>
          </a:p>
          <a:p>
            <a:pPr lvl="2" eaLnBrk="1" hangingPunct="1"/>
            <a:r>
              <a:rPr lang="cs-CZ" altLang="en-US" sz="1800"/>
              <a:t>Instrukce jsou rozmisťovány do dvojrozměrného prostoru čas/iterace</a:t>
            </a:r>
          </a:p>
          <a:p>
            <a:pPr lvl="2" eaLnBrk="1" hangingPunct="1"/>
            <a:r>
              <a:rPr lang="cs-CZ" altLang="en-US" sz="1800"/>
              <a:t>Rozvrh vyhovuje závislosti</a:t>
            </a:r>
            <a:br>
              <a:rPr lang="cs-CZ" altLang="en-US" sz="1800"/>
            </a:br>
            <a:r>
              <a:rPr lang="cs-CZ" altLang="en-US" sz="1800"/>
              <a:t/>
            </a:r>
            <a:br>
              <a:rPr lang="cs-CZ" altLang="en-US" sz="1800"/>
            </a:br>
            <a:r>
              <a:rPr lang="cs-CZ" altLang="en-US" sz="1800"/>
              <a:t>pokud</a:t>
            </a:r>
            <a:br>
              <a:rPr lang="cs-CZ" altLang="en-US" sz="1800"/>
            </a:br>
            <a:r>
              <a:rPr lang="en-US" altLang="en-US" sz="1800"/>
              <a:t>(</a:t>
            </a:r>
            <a:r>
              <a:rPr lang="cs-CZ" altLang="en-US" sz="1800"/>
              <a:t>T</a:t>
            </a:r>
            <a:r>
              <a:rPr lang="cs-CZ" altLang="en-US" sz="1800" baseline="-25000"/>
              <a:t>B</a:t>
            </a:r>
            <a:r>
              <a:rPr lang="cs-CZ" altLang="en-US" sz="1800"/>
              <a:t>-T</a:t>
            </a:r>
            <a:r>
              <a:rPr lang="cs-CZ" altLang="en-US" sz="1800" baseline="-25000"/>
              <a:t>A</a:t>
            </a:r>
            <a:r>
              <a:rPr lang="en-US" altLang="en-US" sz="1800"/>
              <a:t>)-M*(I</a:t>
            </a:r>
            <a:r>
              <a:rPr lang="en-US" altLang="en-US" sz="1800" baseline="-25000"/>
              <a:t>B</a:t>
            </a:r>
            <a:r>
              <a:rPr lang="en-US" altLang="en-US" sz="1800"/>
              <a:t>-I</a:t>
            </a:r>
            <a:r>
              <a:rPr lang="en-US" altLang="en-US" sz="1800" baseline="-25000"/>
              <a:t>A</a:t>
            </a:r>
            <a:r>
              <a:rPr lang="en-US" altLang="en-US" sz="1800"/>
              <a:t>) ≥ L-M*D</a:t>
            </a:r>
            <a:endParaRPr lang="cs-CZ" altLang="en-US" sz="1800"/>
          </a:p>
          <a:p>
            <a:pPr lvl="2" eaLnBrk="1" hangingPunct="1"/>
            <a:endParaRPr lang="cs-CZ" altLang="en-US" sz="1800"/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7164388" y="24923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7380288" y="32131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6227763" y="40052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5292725" y="26368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7164388" y="18446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6443663" y="48688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100364" name="Line 12"/>
          <p:cNvSpPr>
            <a:spLocks noChangeShapeType="1"/>
          </p:cNvSpPr>
          <p:nvPr/>
        </p:nvSpPr>
        <p:spPr bwMode="auto">
          <a:xfrm flipH="1">
            <a:off x="5653088" y="22050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5" name="Line 13"/>
          <p:cNvSpPr>
            <a:spLocks noChangeShapeType="1"/>
          </p:cNvSpPr>
          <p:nvPr/>
        </p:nvSpPr>
        <p:spPr bwMode="auto">
          <a:xfrm flipH="1">
            <a:off x="5148263" y="22050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6" name="Line 14"/>
          <p:cNvSpPr>
            <a:spLocks noChangeShapeType="1"/>
          </p:cNvSpPr>
          <p:nvPr/>
        </p:nvSpPr>
        <p:spPr bwMode="auto">
          <a:xfrm flipH="1">
            <a:off x="5148263" y="22050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 flipH="1">
            <a:off x="5148263" y="30686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8" name="Line 16"/>
          <p:cNvSpPr>
            <a:spLocks noChangeShapeType="1"/>
          </p:cNvSpPr>
          <p:nvPr/>
        </p:nvSpPr>
        <p:spPr bwMode="auto">
          <a:xfrm flipH="1">
            <a:off x="5653088" y="27813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5437188" y="23495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 flipH="1">
            <a:off x="7453313" y="14128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 flipH="1">
            <a:off x="6948488" y="14128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 flipH="1">
            <a:off x="6948488" y="14128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 flipH="1">
            <a:off x="6948488" y="22764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 flipH="1">
            <a:off x="7451725" y="19891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7237413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0376" name="Line 24"/>
          <p:cNvSpPr>
            <a:spLocks noChangeShapeType="1"/>
          </p:cNvSpPr>
          <p:nvPr/>
        </p:nvSpPr>
        <p:spPr bwMode="auto">
          <a:xfrm flipH="1">
            <a:off x="6589713" y="44370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 flipH="1">
            <a:off x="6084888" y="44370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 flipH="1">
            <a:off x="6084888" y="44370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9" name="Line 27"/>
          <p:cNvSpPr>
            <a:spLocks noChangeShapeType="1"/>
          </p:cNvSpPr>
          <p:nvPr/>
        </p:nvSpPr>
        <p:spPr bwMode="auto">
          <a:xfrm flipH="1">
            <a:off x="6084888" y="53006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0" name="Line 28"/>
          <p:cNvSpPr>
            <a:spLocks noChangeShapeType="1"/>
          </p:cNvSpPr>
          <p:nvPr/>
        </p:nvSpPr>
        <p:spPr bwMode="auto">
          <a:xfrm flipH="1">
            <a:off x="6589713" y="50133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1" name="Text Box 29"/>
          <p:cNvSpPr txBox="1">
            <a:spLocks noChangeArrowheads="1"/>
          </p:cNvSpPr>
          <p:nvPr/>
        </p:nvSpPr>
        <p:spPr bwMode="auto">
          <a:xfrm>
            <a:off x="6373813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0382" name="Line 30"/>
          <p:cNvSpPr>
            <a:spLocks noChangeShapeType="1"/>
          </p:cNvSpPr>
          <p:nvPr/>
        </p:nvSpPr>
        <p:spPr bwMode="auto">
          <a:xfrm>
            <a:off x="5867400" y="27813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3" name="Text Box 31"/>
          <p:cNvSpPr txBox="1">
            <a:spLocks noChangeArrowheads="1"/>
          </p:cNvSpPr>
          <p:nvPr/>
        </p:nvSpPr>
        <p:spPr bwMode="auto">
          <a:xfrm>
            <a:off x="6084888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0384" name="Line 32"/>
          <p:cNvSpPr>
            <a:spLocks noChangeShapeType="1"/>
          </p:cNvSpPr>
          <p:nvPr/>
        </p:nvSpPr>
        <p:spPr bwMode="auto">
          <a:xfrm flipH="1">
            <a:off x="7092950" y="33575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5" name="Text Box 33"/>
          <p:cNvSpPr txBox="1">
            <a:spLocks noChangeArrowheads="1"/>
          </p:cNvSpPr>
          <p:nvPr/>
        </p:nvSpPr>
        <p:spPr bwMode="auto">
          <a:xfrm>
            <a:off x="7092950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0386" name="Line 34"/>
          <p:cNvSpPr>
            <a:spLocks noChangeShapeType="1"/>
          </p:cNvSpPr>
          <p:nvPr/>
        </p:nvSpPr>
        <p:spPr bwMode="auto">
          <a:xfrm flipH="1">
            <a:off x="7740650" y="26368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7" name="Text Box 35"/>
          <p:cNvSpPr txBox="1">
            <a:spLocks noChangeArrowheads="1"/>
          </p:cNvSpPr>
          <p:nvPr/>
        </p:nvSpPr>
        <p:spPr bwMode="auto">
          <a:xfrm>
            <a:off x="7524750" y="29241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0388" name="Line 36"/>
          <p:cNvSpPr>
            <a:spLocks noChangeShapeType="1"/>
          </p:cNvSpPr>
          <p:nvPr/>
        </p:nvSpPr>
        <p:spPr bwMode="auto">
          <a:xfrm flipH="1">
            <a:off x="7740650" y="19891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9" name="Text Box 37"/>
          <p:cNvSpPr txBox="1">
            <a:spLocks noChangeArrowheads="1"/>
          </p:cNvSpPr>
          <p:nvPr/>
        </p:nvSpPr>
        <p:spPr bwMode="auto">
          <a:xfrm>
            <a:off x="75247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0390" name="Line 38"/>
          <p:cNvSpPr>
            <a:spLocks noChangeShapeType="1"/>
          </p:cNvSpPr>
          <p:nvPr/>
        </p:nvSpPr>
        <p:spPr bwMode="auto">
          <a:xfrm flipH="1">
            <a:off x="6948488" y="4149725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91" name="Text Box 39"/>
          <p:cNvSpPr txBox="1">
            <a:spLocks noChangeArrowheads="1"/>
          </p:cNvSpPr>
          <p:nvPr/>
        </p:nvSpPr>
        <p:spPr bwMode="auto">
          <a:xfrm>
            <a:off x="67325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0392" name="Line 40"/>
          <p:cNvSpPr>
            <a:spLocks noChangeShapeType="1"/>
          </p:cNvSpPr>
          <p:nvPr/>
        </p:nvSpPr>
        <p:spPr bwMode="auto">
          <a:xfrm>
            <a:off x="7164388" y="4149725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93" name="Text Box 41"/>
          <p:cNvSpPr txBox="1">
            <a:spLocks noChangeArrowheads="1"/>
          </p:cNvSpPr>
          <p:nvPr/>
        </p:nvSpPr>
        <p:spPr bwMode="auto">
          <a:xfrm>
            <a:off x="7235825" y="4292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00394" name="Line 42"/>
          <p:cNvSpPr>
            <a:spLocks noChangeShapeType="1"/>
          </p:cNvSpPr>
          <p:nvPr/>
        </p:nvSpPr>
        <p:spPr bwMode="auto">
          <a:xfrm flipH="1" flipV="1">
            <a:off x="7956550" y="26368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95" name="Text Box 43"/>
          <p:cNvSpPr txBox="1">
            <a:spLocks noChangeArrowheads="1"/>
          </p:cNvSpPr>
          <p:nvPr/>
        </p:nvSpPr>
        <p:spPr bwMode="auto">
          <a:xfrm>
            <a:off x="8027988" y="27813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0396" name="Line 44"/>
          <p:cNvSpPr>
            <a:spLocks noChangeShapeType="1"/>
          </p:cNvSpPr>
          <p:nvPr/>
        </p:nvSpPr>
        <p:spPr bwMode="auto">
          <a:xfrm>
            <a:off x="6084888" y="2781300"/>
            <a:ext cx="576262" cy="12239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97" name="Text Box 45"/>
          <p:cNvSpPr txBox="1">
            <a:spLocks noChangeArrowheads="1"/>
          </p:cNvSpPr>
          <p:nvPr/>
        </p:nvSpPr>
        <p:spPr bwMode="auto">
          <a:xfrm>
            <a:off x="6445250" y="33575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0398" name="Line 46"/>
          <p:cNvSpPr>
            <a:spLocks noChangeShapeType="1"/>
          </p:cNvSpPr>
          <p:nvPr/>
        </p:nvSpPr>
        <p:spPr bwMode="auto">
          <a:xfrm flipH="1" flipV="1">
            <a:off x="8027988" y="1990725"/>
            <a:ext cx="0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99" name="Text Box 47"/>
          <p:cNvSpPr txBox="1">
            <a:spLocks noChangeArrowheads="1"/>
          </p:cNvSpPr>
          <p:nvPr/>
        </p:nvSpPr>
        <p:spPr bwMode="auto">
          <a:xfrm>
            <a:off x="8101013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graphicFrame>
        <p:nvGraphicFramePr>
          <p:cNvPr id="1376470" name="Group 214"/>
          <p:cNvGraphicFramePr>
            <a:graphicFrameLocks noGrp="1"/>
          </p:cNvGraphicFramePr>
          <p:nvPr>
            <p:ph idx="1"/>
          </p:nvPr>
        </p:nvGraphicFramePr>
        <p:xfrm>
          <a:off x="250825" y="620713"/>
          <a:ext cx="4176713" cy="1839911"/>
        </p:xfrm>
        <a:graphic>
          <a:graphicData uri="http://schemas.openxmlformats.org/drawingml/2006/table">
            <a:tbl>
              <a:tblPr/>
              <a:tblGrid>
                <a:gridCol w="360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7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0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5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T+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[N], 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[N], 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5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T+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[N]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45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T+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[N+2]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[N]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45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T+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[N+2], 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[N+1]</a:t>
                      </a:r>
                    </a:p>
                  </a:txBody>
                  <a:tcPr marL="36000" marR="36000" marT="46816" marB="468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0438" name="Text Box 202"/>
          <p:cNvSpPr txBox="1">
            <a:spLocks noChangeArrowheads="1"/>
          </p:cNvSpPr>
          <p:nvPr/>
        </p:nvSpPr>
        <p:spPr bwMode="auto">
          <a:xfrm>
            <a:off x="6300788" y="2565400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1/1</a:t>
            </a:r>
          </a:p>
        </p:txBody>
      </p:sp>
      <p:sp>
        <p:nvSpPr>
          <p:cNvPr id="100439" name="Text Box 203"/>
          <p:cNvSpPr txBox="1">
            <a:spLocks noChangeArrowheads="1"/>
          </p:cNvSpPr>
          <p:nvPr/>
        </p:nvSpPr>
        <p:spPr bwMode="auto">
          <a:xfrm>
            <a:off x="8316913" y="2420938"/>
            <a:ext cx="211137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1/1</a:t>
            </a:r>
          </a:p>
        </p:txBody>
      </p:sp>
      <p:sp>
        <p:nvSpPr>
          <p:cNvPr id="100440" name="Text Box 204"/>
          <p:cNvSpPr txBox="1">
            <a:spLocks noChangeArrowheads="1"/>
          </p:cNvSpPr>
          <p:nvPr/>
        </p:nvSpPr>
        <p:spPr bwMode="auto">
          <a:xfrm>
            <a:off x="8388350" y="1773238"/>
            <a:ext cx="211138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2/2</a:t>
            </a:r>
          </a:p>
        </p:txBody>
      </p:sp>
      <p:sp>
        <p:nvSpPr>
          <p:cNvPr id="100441" name="Text Box 205"/>
          <p:cNvSpPr txBox="1">
            <a:spLocks noChangeArrowheads="1"/>
          </p:cNvSpPr>
          <p:nvPr/>
        </p:nvSpPr>
        <p:spPr bwMode="auto">
          <a:xfrm>
            <a:off x="8101013" y="3141663"/>
            <a:ext cx="211137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3/1</a:t>
            </a:r>
          </a:p>
        </p:txBody>
      </p:sp>
      <p:sp>
        <p:nvSpPr>
          <p:cNvPr id="100442" name="Text Box 206"/>
          <p:cNvSpPr txBox="1">
            <a:spLocks noChangeArrowheads="1"/>
          </p:cNvSpPr>
          <p:nvPr/>
        </p:nvSpPr>
        <p:spPr bwMode="auto">
          <a:xfrm>
            <a:off x="7380288" y="3933825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0/1</a:t>
            </a:r>
          </a:p>
        </p:txBody>
      </p:sp>
      <p:sp>
        <p:nvSpPr>
          <p:cNvPr id="100443" name="Text Box 207"/>
          <p:cNvSpPr txBox="1">
            <a:spLocks noChangeArrowheads="1"/>
          </p:cNvSpPr>
          <p:nvPr/>
        </p:nvSpPr>
        <p:spPr bwMode="auto">
          <a:xfrm>
            <a:off x="7380288" y="4797425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0/0</a:t>
            </a:r>
          </a:p>
        </p:txBody>
      </p:sp>
      <p:grpSp>
        <p:nvGrpSpPr>
          <p:cNvPr id="100444" name="Group 1"/>
          <p:cNvGrpSpPr>
            <a:grpSpLocks/>
          </p:cNvGrpSpPr>
          <p:nvPr/>
        </p:nvGrpSpPr>
        <p:grpSpPr bwMode="auto">
          <a:xfrm>
            <a:off x="2024063" y="4879975"/>
            <a:ext cx="1570037" cy="420688"/>
            <a:chOff x="2023434" y="4880767"/>
            <a:chExt cx="1570973" cy="420441"/>
          </a:xfrm>
        </p:grpSpPr>
        <p:sp>
          <p:nvSpPr>
            <p:cNvPr id="100445" name="Text Box 6"/>
            <p:cNvSpPr txBox="1">
              <a:spLocks noChangeArrowheads="1"/>
            </p:cNvSpPr>
            <p:nvPr/>
          </p:nvSpPr>
          <p:spPr bwMode="auto">
            <a:xfrm>
              <a:off x="3275856" y="5117563"/>
              <a:ext cx="318551" cy="18364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/>
                <a:t>B</a:t>
              </a:r>
              <a:endParaRPr lang="en-US" altLang="en-US" sz="1200"/>
            </a:p>
          </p:txBody>
        </p:sp>
        <p:sp>
          <p:nvSpPr>
            <p:cNvPr id="100446" name="Text Box 7"/>
            <p:cNvSpPr txBox="1">
              <a:spLocks noChangeArrowheads="1"/>
            </p:cNvSpPr>
            <p:nvPr/>
          </p:nvSpPr>
          <p:spPr bwMode="auto">
            <a:xfrm>
              <a:off x="2023434" y="5084225"/>
              <a:ext cx="319881" cy="216983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/>
                <a:t>A</a:t>
              </a:r>
              <a:endParaRPr lang="en-US" altLang="en-US" sz="1200"/>
            </a:p>
          </p:txBody>
        </p:sp>
        <p:sp>
          <p:nvSpPr>
            <p:cNvPr id="100447" name="Line 42"/>
            <p:cNvSpPr>
              <a:spLocks noChangeShapeType="1"/>
            </p:cNvSpPr>
            <p:nvPr/>
          </p:nvSpPr>
          <p:spPr bwMode="auto">
            <a:xfrm flipV="1">
              <a:off x="2326481" y="5208875"/>
              <a:ext cx="949375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0448" name="Text Box 43"/>
            <p:cNvSpPr txBox="1">
              <a:spLocks noChangeArrowheads="1"/>
            </p:cNvSpPr>
            <p:nvPr/>
          </p:nvSpPr>
          <p:spPr bwMode="auto">
            <a:xfrm>
              <a:off x="2697774" y="5015010"/>
              <a:ext cx="206788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000">
                  <a:latin typeface="Arial" charset="0"/>
                </a:rPr>
                <a:t>L</a:t>
              </a:r>
              <a:r>
                <a:rPr lang="en-US" altLang="en-US" sz="1000">
                  <a:latin typeface="Arial" charset="0"/>
                </a:rPr>
                <a:t>/</a:t>
              </a:r>
              <a:r>
                <a:rPr lang="cs-CZ" altLang="en-US" sz="1000">
                  <a:latin typeface="Arial" charset="0"/>
                </a:rPr>
                <a:t>D</a:t>
              </a:r>
              <a:endParaRPr lang="en-US" altLang="en-US" sz="1000">
                <a:latin typeface="Arial" charset="0"/>
              </a:endParaRPr>
            </a:p>
          </p:txBody>
        </p:sp>
        <p:sp>
          <p:nvSpPr>
            <p:cNvPr id="100449" name="Text Box 203"/>
            <p:cNvSpPr txBox="1">
              <a:spLocks noChangeArrowheads="1"/>
            </p:cNvSpPr>
            <p:nvPr/>
          </p:nvSpPr>
          <p:spPr bwMode="auto">
            <a:xfrm>
              <a:off x="3265792" y="4899559"/>
              <a:ext cx="328615" cy="18466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>
                  <a:latin typeface="Arial" charset="0"/>
                </a:rPr>
                <a:t>T</a:t>
              </a:r>
              <a:r>
                <a:rPr lang="cs-CZ" altLang="en-US" sz="1200" baseline="-25000">
                  <a:latin typeface="Arial" charset="0"/>
                </a:rPr>
                <a:t>B</a:t>
              </a:r>
              <a:r>
                <a:rPr lang="en-US" altLang="en-US" sz="1200">
                  <a:latin typeface="Arial" charset="0"/>
                </a:rPr>
                <a:t>/</a:t>
              </a:r>
              <a:r>
                <a:rPr lang="cs-CZ" altLang="en-US" sz="1200">
                  <a:latin typeface="Arial" charset="0"/>
                </a:rPr>
                <a:t>I</a:t>
              </a:r>
              <a:r>
                <a:rPr lang="cs-CZ" altLang="en-US" sz="1200" baseline="-25000">
                  <a:latin typeface="Arial" charset="0"/>
                </a:rPr>
                <a:t>B</a:t>
              </a:r>
              <a:endParaRPr lang="en-US" altLang="en-US" sz="1200" baseline="-25000">
                <a:latin typeface="Arial" charset="0"/>
              </a:endParaRPr>
            </a:p>
          </p:txBody>
        </p:sp>
        <p:sp>
          <p:nvSpPr>
            <p:cNvPr id="100450" name="Text Box 205"/>
            <p:cNvSpPr txBox="1">
              <a:spLocks noChangeArrowheads="1"/>
            </p:cNvSpPr>
            <p:nvPr/>
          </p:nvSpPr>
          <p:spPr bwMode="auto">
            <a:xfrm>
              <a:off x="2030554" y="4880767"/>
              <a:ext cx="317202" cy="18466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>
                  <a:latin typeface="Arial" charset="0"/>
                </a:rPr>
                <a:t>T</a:t>
              </a:r>
              <a:r>
                <a:rPr lang="cs-CZ" altLang="en-US" sz="1200" baseline="-25000">
                  <a:latin typeface="Arial" charset="0"/>
                </a:rPr>
                <a:t>A</a:t>
              </a:r>
              <a:r>
                <a:rPr lang="en-US" altLang="en-US" sz="1200">
                  <a:latin typeface="Arial" charset="0"/>
                </a:rPr>
                <a:t>/</a:t>
              </a:r>
              <a:r>
                <a:rPr lang="cs-CZ" altLang="en-US" sz="1200">
                  <a:latin typeface="Arial" charset="0"/>
                </a:rPr>
                <a:t>I</a:t>
              </a:r>
              <a:r>
                <a:rPr lang="cs-CZ" altLang="en-US" sz="1200" baseline="-25000">
                  <a:latin typeface="Arial" charset="0"/>
                </a:rPr>
                <a:t>A</a:t>
              </a:r>
              <a:endParaRPr lang="en-US" altLang="en-US" sz="1200" baseline="-2500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8881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A2F89AD-EE71-42FE-B1B6-D2C1CDAA3F4E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Modulo scheduling</a:t>
            </a:r>
            <a:endParaRPr lang="en-US" altLang="en-US" noProof="1" smtClean="0"/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endParaRPr lang="cs-CZ" altLang="en-US"/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7164388" y="24923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7380288" y="32131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6227763" y="40052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5292725" y="26368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7164388" y="18446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6443663" y="48688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101388" name="Line 12"/>
          <p:cNvSpPr>
            <a:spLocks noChangeShapeType="1"/>
          </p:cNvSpPr>
          <p:nvPr/>
        </p:nvSpPr>
        <p:spPr bwMode="auto">
          <a:xfrm flipH="1">
            <a:off x="5653088" y="22050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89" name="Line 13"/>
          <p:cNvSpPr>
            <a:spLocks noChangeShapeType="1"/>
          </p:cNvSpPr>
          <p:nvPr/>
        </p:nvSpPr>
        <p:spPr bwMode="auto">
          <a:xfrm flipH="1">
            <a:off x="5148263" y="22050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0" name="Line 14"/>
          <p:cNvSpPr>
            <a:spLocks noChangeShapeType="1"/>
          </p:cNvSpPr>
          <p:nvPr/>
        </p:nvSpPr>
        <p:spPr bwMode="auto">
          <a:xfrm flipH="1">
            <a:off x="5148263" y="22050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1" name="Line 15"/>
          <p:cNvSpPr>
            <a:spLocks noChangeShapeType="1"/>
          </p:cNvSpPr>
          <p:nvPr/>
        </p:nvSpPr>
        <p:spPr bwMode="auto">
          <a:xfrm flipH="1">
            <a:off x="5148263" y="30686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2" name="Line 16"/>
          <p:cNvSpPr>
            <a:spLocks noChangeShapeType="1"/>
          </p:cNvSpPr>
          <p:nvPr/>
        </p:nvSpPr>
        <p:spPr bwMode="auto">
          <a:xfrm flipH="1">
            <a:off x="5653088" y="27813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3" name="Text Box 17"/>
          <p:cNvSpPr txBox="1">
            <a:spLocks noChangeArrowheads="1"/>
          </p:cNvSpPr>
          <p:nvPr/>
        </p:nvSpPr>
        <p:spPr bwMode="auto">
          <a:xfrm>
            <a:off x="5437188" y="23495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1394" name="Line 18"/>
          <p:cNvSpPr>
            <a:spLocks noChangeShapeType="1"/>
          </p:cNvSpPr>
          <p:nvPr/>
        </p:nvSpPr>
        <p:spPr bwMode="auto">
          <a:xfrm flipH="1">
            <a:off x="7453313" y="14128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5" name="Line 19"/>
          <p:cNvSpPr>
            <a:spLocks noChangeShapeType="1"/>
          </p:cNvSpPr>
          <p:nvPr/>
        </p:nvSpPr>
        <p:spPr bwMode="auto">
          <a:xfrm flipH="1">
            <a:off x="6948488" y="14128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6" name="Line 20"/>
          <p:cNvSpPr>
            <a:spLocks noChangeShapeType="1"/>
          </p:cNvSpPr>
          <p:nvPr/>
        </p:nvSpPr>
        <p:spPr bwMode="auto">
          <a:xfrm flipH="1">
            <a:off x="6948488" y="14128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7" name="Line 21"/>
          <p:cNvSpPr>
            <a:spLocks noChangeShapeType="1"/>
          </p:cNvSpPr>
          <p:nvPr/>
        </p:nvSpPr>
        <p:spPr bwMode="auto">
          <a:xfrm flipH="1">
            <a:off x="6948488" y="22764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8" name="Line 22"/>
          <p:cNvSpPr>
            <a:spLocks noChangeShapeType="1"/>
          </p:cNvSpPr>
          <p:nvPr/>
        </p:nvSpPr>
        <p:spPr bwMode="auto">
          <a:xfrm flipH="1">
            <a:off x="7451725" y="19891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7237413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1400" name="Line 24"/>
          <p:cNvSpPr>
            <a:spLocks noChangeShapeType="1"/>
          </p:cNvSpPr>
          <p:nvPr/>
        </p:nvSpPr>
        <p:spPr bwMode="auto">
          <a:xfrm flipH="1">
            <a:off x="6589713" y="44370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1" name="Line 25"/>
          <p:cNvSpPr>
            <a:spLocks noChangeShapeType="1"/>
          </p:cNvSpPr>
          <p:nvPr/>
        </p:nvSpPr>
        <p:spPr bwMode="auto">
          <a:xfrm flipH="1">
            <a:off x="6084888" y="44370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2" name="Line 26"/>
          <p:cNvSpPr>
            <a:spLocks noChangeShapeType="1"/>
          </p:cNvSpPr>
          <p:nvPr/>
        </p:nvSpPr>
        <p:spPr bwMode="auto">
          <a:xfrm flipH="1">
            <a:off x="6084888" y="44370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3" name="Line 27"/>
          <p:cNvSpPr>
            <a:spLocks noChangeShapeType="1"/>
          </p:cNvSpPr>
          <p:nvPr/>
        </p:nvSpPr>
        <p:spPr bwMode="auto">
          <a:xfrm flipH="1">
            <a:off x="6084888" y="53006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4" name="Line 28"/>
          <p:cNvSpPr>
            <a:spLocks noChangeShapeType="1"/>
          </p:cNvSpPr>
          <p:nvPr/>
        </p:nvSpPr>
        <p:spPr bwMode="auto">
          <a:xfrm flipH="1">
            <a:off x="6589713" y="50133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5" name="Text Box 29"/>
          <p:cNvSpPr txBox="1">
            <a:spLocks noChangeArrowheads="1"/>
          </p:cNvSpPr>
          <p:nvPr/>
        </p:nvSpPr>
        <p:spPr bwMode="auto">
          <a:xfrm>
            <a:off x="6373813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1406" name="Line 30"/>
          <p:cNvSpPr>
            <a:spLocks noChangeShapeType="1"/>
          </p:cNvSpPr>
          <p:nvPr/>
        </p:nvSpPr>
        <p:spPr bwMode="auto">
          <a:xfrm>
            <a:off x="5867400" y="27813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7" name="Text Box 31"/>
          <p:cNvSpPr txBox="1">
            <a:spLocks noChangeArrowheads="1"/>
          </p:cNvSpPr>
          <p:nvPr/>
        </p:nvSpPr>
        <p:spPr bwMode="auto">
          <a:xfrm>
            <a:off x="6084888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1408" name="Line 32"/>
          <p:cNvSpPr>
            <a:spLocks noChangeShapeType="1"/>
          </p:cNvSpPr>
          <p:nvPr/>
        </p:nvSpPr>
        <p:spPr bwMode="auto">
          <a:xfrm flipH="1">
            <a:off x="7092950" y="33575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09" name="Text Box 33"/>
          <p:cNvSpPr txBox="1">
            <a:spLocks noChangeArrowheads="1"/>
          </p:cNvSpPr>
          <p:nvPr/>
        </p:nvSpPr>
        <p:spPr bwMode="auto">
          <a:xfrm>
            <a:off x="7092950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1410" name="Line 34"/>
          <p:cNvSpPr>
            <a:spLocks noChangeShapeType="1"/>
          </p:cNvSpPr>
          <p:nvPr/>
        </p:nvSpPr>
        <p:spPr bwMode="auto">
          <a:xfrm flipH="1">
            <a:off x="7740650" y="26368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11" name="Text Box 35"/>
          <p:cNvSpPr txBox="1">
            <a:spLocks noChangeArrowheads="1"/>
          </p:cNvSpPr>
          <p:nvPr/>
        </p:nvSpPr>
        <p:spPr bwMode="auto">
          <a:xfrm>
            <a:off x="7524750" y="29241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1412" name="Line 36"/>
          <p:cNvSpPr>
            <a:spLocks noChangeShapeType="1"/>
          </p:cNvSpPr>
          <p:nvPr/>
        </p:nvSpPr>
        <p:spPr bwMode="auto">
          <a:xfrm flipH="1">
            <a:off x="7740650" y="19891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13" name="Text Box 37"/>
          <p:cNvSpPr txBox="1">
            <a:spLocks noChangeArrowheads="1"/>
          </p:cNvSpPr>
          <p:nvPr/>
        </p:nvSpPr>
        <p:spPr bwMode="auto">
          <a:xfrm>
            <a:off x="75247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1414" name="Line 38"/>
          <p:cNvSpPr>
            <a:spLocks noChangeShapeType="1"/>
          </p:cNvSpPr>
          <p:nvPr/>
        </p:nvSpPr>
        <p:spPr bwMode="auto">
          <a:xfrm flipH="1">
            <a:off x="6948488" y="4149725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15" name="Text Box 39"/>
          <p:cNvSpPr txBox="1">
            <a:spLocks noChangeArrowheads="1"/>
          </p:cNvSpPr>
          <p:nvPr/>
        </p:nvSpPr>
        <p:spPr bwMode="auto">
          <a:xfrm>
            <a:off x="67325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1416" name="Line 40"/>
          <p:cNvSpPr>
            <a:spLocks noChangeShapeType="1"/>
          </p:cNvSpPr>
          <p:nvPr/>
        </p:nvSpPr>
        <p:spPr bwMode="auto">
          <a:xfrm>
            <a:off x="7164388" y="4149725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17" name="Text Box 41"/>
          <p:cNvSpPr txBox="1">
            <a:spLocks noChangeArrowheads="1"/>
          </p:cNvSpPr>
          <p:nvPr/>
        </p:nvSpPr>
        <p:spPr bwMode="auto">
          <a:xfrm>
            <a:off x="7235825" y="4292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01418" name="Line 42"/>
          <p:cNvSpPr>
            <a:spLocks noChangeShapeType="1"/>
          </p:cNvSpPr>
          <p:nvPr/>
        </p:nvSpPr>
        <p:spPr bwMode="auto">
          <a:xfrm flipH="1" flipV="1">
            <a:off x="7956550" y="26368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19" name="Text Box 43"/>
          <p:cNvSpPr txBox="1">
            <a:spLocks noChangeArrowheads="1"/>
          </p:cNvSpPr>
          <p:nvPr/>
        </p:nvSpPr>
        <p:spPr bwMode="auto">
          <a:xfrm>
            <a:off x="8027988" y="27813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1420" name="Line 44"/>
          <p:cNvSpPr>
            <a:spLocks noChangeShapeType="1"/>
          </p:cNvSpPr>
          <p:nvPr/>
        </p:nvSpPr>
        <p:spPr bwMode="auto">
          <a:xfrm>
            <a:off x="6084888" y="2781300"/>
            <a:ext cx="576262" cy="12239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21" name="Text Box 45"/>
          <p:cNvSpPr txBox="1">
            <a:spLocks noChangeArrowheads="1"/>
          </p:cNvSpPr>
          <p:nvPr/>
        </p:nvSpPr>
        <p:spPr bwMode="auto">
          <a:xfrm>
            <a:off x="6445250" y="33575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1422" name="Line 46"/>
          <p:cNvSpPr>
            <a:spLocks noChangeShapeType="1"/>
          </p:cNvSpPr>
          <p:nvPr/>
        </p:nvSpPr>
        <p:spPr bwMode="auto">
          <a:xfrm flipH="1" flipV="1">
            <a:off x="8027988" y="1990725"/>
            <a:ext cx="0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423" name="Text Box 47"/>
          <p:cNvSpPr txBox="1">
            <a:spLocks noChangeArrowheads="1"/>
          </p:cNvSpPr>
          <p:nvPr/>
        </p:nvSpPr>
        <p:spPr bwMode="auto">
          <a:xfrm>
            <a:off x="8101013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graphicFrame>
        <p:nvGraphicFramePr>
          <p:cNvPr id="1376470" name="Group 214"/>
          <p:cNvGraphicFramePr>
            <a:graphicFrameLocks noGrp="1"/>
          </p:cNvGraphicFramePr>
          <p:nvPr>
            <p:ph idx="1"/>
          </p:nvPr>
        </p:nvGraphicFramePr>
        <p:xfrm>
          <a:off x="250825" y="620713"/>
          <a:ext cx="4176713" cy="221455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 mov3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xor3, mov4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06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1486" name="Text Box 202"/>
          <p:cNvSpPr txBox="1">
            <a:spLocks noChangeArrowheads="1"/>
          </p:cNvSpPr>
          <p:nvPr/>
        </p:nvSpPr>
        <p:spPr bwMode="auto">
          <a:xfrm>
            <a:off x="6300788" y="2565400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1/1</a:t>
            </a:r>
          </a:p>
        </p:txBody>
      </p:sp>
      <p:sp>
        <p:nvSpPr>
          <p:cNvPr id="101487" name="Text Box 203"/>
          <p:cNvSpPr txBox="1">
            <a:spLocks noChangeArrowheads="1"/>
          </p:cNvSpPr>
          <p:nvPr/>
        </p:nvSpPr>
        <p:spPr bwMode="auto">
          <a:xfrm>
            <a:off x="8316913" y="2420938"/>
            <a:ext cx="211137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1/1</a:t>
            </a:r>
          </a:p>
        </p:txBody>
      </p:sp>
      <p:sp>
        <p:nvSpPr>
          <p:cNvPr id="101488" name="Text Box 204"/>
          <p:cNvSpPr txBox="1">
            <a:spLocks noChangeArrowheads="1"/>
          </p:cNvSpPr>
          <p:nvPr/>
        </p:nvSpPr>
        <p:spPr bwMode="auto">
          <a:xfrm>
            <a:off x="8388350" y="1773238"/>
            <a:ext cx="211138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2/2</a:t>
            </a:r>
          </a:p>
        </p:txBody>
      </p:sp>
      <p:sp>
        <p:nvSpPr>
          <p:cNvPr id="101489" name="Text Box 205"/>
          <p:cNvSpPr txBox="1">
            <a:spLocks noChangeArrowheads="1"/>
          </p:cNvSpPr>
          <p:nvPr/>
        </p:nvSpPr>
        <p:spPr bwMode="auto">
          <a:xfrm>
            <a:off x="8101013" y="3141663"/>
            <a:ext cx="211137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3/1</a:t>
            </a:r>
          </a:p>
        </p:txBody>
      </p:sp>
      <p:sp>
        <p:nvSpPr>
          <p:cNvPr id="101490" name="Text Box 206"/>
          <p:cNvSpPr txBox="1">
            <a:spLocks noChangeArrowheads="1"/>
          </p:cNvSpPr>
          <p:nvPr/>
        </p:nvSpPr>
        <p:spPr bwMode="auto">
          <a:xfrm>
            <a:off x="7380288" y="3933825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0/1</a:t>
            </a:r>
          </a:p>
        </p:txBody>
      </p:sp>
      <p:sp>
        <p:nvSpPr>
          <p:cNvPr id="101491" name="Text Box 207"/>
          <p:cNvSpPr txBox="1">
            <a:spLocks noChangeArrowheads="1"/>
          </p:cNvSpPr>
          <p:nvPr/>
        </p:nvSpPr>
        <p:spPr bwMode="auto">
          <a:xfrm>
            <a:off x="7380288" y="4797425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0/0</a:t>
            </a:r>
          </a:p>
        </p:txBody>
      </p:sp>
    </p:spTree>
    <p:extLst>
      <p:ext uri="{BB962C8B-B14F-4D97-AF65-F5344CB8AC3E}">
        <p14:creationId xmlns:p14="http://schemas.microsoft.com/office/powerpoint/2010/main" val="476126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372CBE5-761D-4DD0-801A-5D3DA35FA89E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</a:t>
            </a:r>
            <a:r>
              <a:rPr lang="cs-CZ" altLang="en-US" smtClean="0"/>
              <a:t>říklad – </a:t>
            </a:r>
            <a:r>
              <a:rPr lang="en-US" altLang="en-US" smtClean="0"/>
              <a:t>software pipelining</a:t>
            </a:r>
            <a:endParaRPr lang="en-US" altLang="en-US" noProof="1" smtClean="0"/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102405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67045" name="Group 5"/>
          <p:cNvGraphicFramePr>
            <a:graphicFrameLocks noGrp="1"/>
          </p:cNvGraphicFramePr>
          <p:nvPr/>
        </p:nvGraphicFramePr>
        <p:xfrm>
          <a:off x="4716463" y="620713"/>
          <a:ext cx="4176712" cy="5905536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 mov3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xor3, 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762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xor4, 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102558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en-US" altLang="en-US"/>
              <a:t>V</a:t>
            </a:r>
            <a:r>
              <a:rPr lang="cs-CZ" altLang="en-US"/>
              <a:t>ýsledek pro příklad</a:t>
            </a:r>
          </a:p>
          <a:p>
            <a:pPr lvl="3" eaLnBrk="1" hangingPunct="1"/>
            <a:r>
              <a:rPr lang="en-US" altLang="en-US"/>
              <a:t>V</a:t>
            </a:r>
            <a:r>
              <a:rPr lang="cs-CZ" altLang="en-US"/>
              <a:t>ýkon: </a:t>
            </a:r>
            <a:r>
              <a:rPr lang="en-US" altLang="en-US"/>
              <a:t>1/4 iterace/cyklus</a:t>
            </a:r>
            <a:endParaRPr lang="cs-CZ" altLang="en-US"/>
          </a:p>
          <a:p>
            <a:pPr lvl="4" eaLnBrk="1" hangingPunct="1"/>
            <a:r>
              <a:rPr lang="cs-CZ" altLang="en-US" sz="1800"/>
              <a:t>Zlepšení </a:t>
            </a:r>
            <a:r>
              <a:rPr lang="en-US" altLang="en-US" sz="1800"/>
              <a:t>o 25%</a:t>
            </a:r>
          </a:p>
          <a:p>
            <a:pPr lvl="3" eaLnBrk="1" hangingPunct="1"/>
            <a:r>
              <a:rPr lang="en-US" altLang="en-US"/>
              <a:t>Vyu</a:t>
            </a:r>
            <a:r>
              <a:rPr lang="cs-CZ" altLang="en-US"/>
              <a:t>žití jednotek:</a:t>
            </a:r>
          </a:p>
          <a:p>
            <a:pPr lvl="4" eaLnBrk="1" hangingPunct="1"/>
            <a:r>
              <a:rPr lang="cs-CZ" altLang="en-US" sz="1800"/>
              <a:t>R: </a:t>
            </a:r>
            <a:r>
              <a:rPr lang="en-US" altLang="en-US" sz="1800"/>
              <a:t>5/8</a:t>
            </a:r>
          </a:p>
          <a:p>
            <a:pPr lvl="4" eaLnBrk="1" hangingPunct="1"/>
            <a:r>
              <a:rPr lang="en-US" altLang="en-US" sz="1800"/>
              <a:t>MEM: 3/4</a:t>
            </a:r>
          </a:p>
          <a:p>
            <a:pPr lvl="4" eaLnBrk="1" hangingPunct="1"/>
            <a:r>
              <a:rPr lang="en-US" altLang="en-US" sz="1800"/>
              <a:t>ALU: 5/8</a:t>
            </a:r>
          </a:p>
          <a:p>
            <a:pPr lvl="4" eaLnBrk="1" hangingPunct="1"/>
            <a:r>
              <a:rPr lang="en-US" altLang="en-US" sz="1800"/>
              <a:t>W: 5/8</a:t>
            </a:r>
            <a:endParaRPr lang="cs-CZ" altLang="en-US" sz="1800"/>
          </a:p>
          <a:p>
            <a:pPr lvl="3" eaLnBrk="1" hangingPunct="1"/>
            <a:r>
              <a:rPr lang="cs-CZ" altLang="en-US"/>
              <a:t>Poslední opakování vzorku provede zbytečně instrukci dec</a:t>
            </a:r>
          </a:p>
          <a:p>
            <a:pPr lvl="4" eaLnBrk="1" hangingPunct="1"/>
            <a:r>
              <a:rPr lang="cs-CZ" altLang="en-US" sz="1800"/>
              <a:t>To není chyba</a:t>
            </a:r>
          </a:p>
          <a:p>
            <a:pPr lvl="4" eaLnBrk="1" hangingPunct="1"/>
            <a:endParaRPr lang="cs-CZ" altLang="en-US" sz="1800"/>
          </a:p>
          <a:p>
            <a:pPr lvl="1" eaLnBrk="1" hangingPunct="1"/>
            <a:r>
              <a:rPr lang="cs-CZ" altLang="en-US"/>
              <a:t>Vytvoření kódu z rozvrhu</a:t>
            </a:r>
          </a:p>
          <a:p>
            <a:pPr lvl="2" eaLnBrk="1" hangingPunct="1"/>
            <a:r>
              <a:rPr lang="cs-CZ" altLang="en-US"/>
              <a:t>Prolog-smyčka-epilog</a:t>
            </a:r>
          </a:p>
          <a:p>
            <a:pPr lvl="2" eaLnBrk="1" hangingPunct="1"/>
            <a:r>
              <a:rPr lang="cs-CZ" altLang="en-US"/>
              <a:t>Dokončení pro odbočky</a:t>
            </a:r>
          </a:p>
          <a:p>
            <a:pPr lvl="4" eaLnBrk="1" hangingPunct="1"/>
            <a:endParaRPr lang="cs-CZ" altLang="en-US" sz="1800"/>
          </a:p>
        </p:txBody>
      </p:sp>
    </p:spTree>
    <p:extLst>
      <p:ext uri="{BB962C8B-B14F-4D97-AF65-F5344CB8AC3E}">
        <p14:creationId xmlns:p14="http://schemas.microsoft.com/office/powerpoint/2010/main" val="2942057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2A7A15A-DF18-4728-86EC-9250FE48FE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</a:t>
            </a:r>
            <a:r>
              <a:rPr lang="cs-CZ" altLang="en-US" smtClean="0"/>
              <a:t>říklad – </a:t>
            </a:r>
            <a:r>
              <a:rPr lang="en-US" altLang="en-US" smtClean="0"/>
              <a:t>software pipelining</a:t>
            </a:r>
            <a:endParaRPr lang="en-US" altLang="en-US" noProof="1" smtClean="0"/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103429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69249" name="Group 161"/>
          <p:cNvGraphicFramePr>
            <a:graphicFrameLocks noGrp="1"/>
          </p:cNvGraphicFramePr>
          <p:nvPr/>
        </p:nvGraphicFramePr>
        <p:xfrm>
          <a:off x="4716463" y="620713"/>
          <a:ext cx="4176712" cy="5905536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 mov3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xor3, 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762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xor4, 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103582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0000FF"/>
              </a:solidFill>
            </a:endParaRPr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r1,</a:t>
            </a:r>
            <a:r>
              <a:rPr lang="en-US" altLang="en-US">
                <a:solidFill>
                  <a:srgbClr val="0000FF"/>
                </a:solidFill>
              </a:rPr>
              <a:t>[rp]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</a:t>
            </a:r>
            <a:r>
              <a:rPr lang="cs-CZ" altLang="en-US">
                <a:solidFill>
                  <a:schemeClr val="hlink"/>
                </a:solidFill>
              </a:rPr>
              <a:t>le </a:t>
            </a:r>
            <a:r>
              <a:rPr lang="en-US" altLang="en-US">
                <a:solidFill>
                  <a:schemeClr val="hlink"/>
                </a:solidFill>
              </a:rPr>
              <a:t>l2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</a:t>
            </a:r>
          </a:p>
          <a:p>
            <a:pPr eaLnBrk="1" hangingPunct="1"/>
            <a:endParaRPr lang="en-US" altLang="en-US">
              <a:solidFill>
                <a:schemeClr val="accent1"/>
              </a:solidFill>
            </a:endParaRP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l1: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xor rs,r1</a:t>
            </a:r>
            <a:endParaRPr lang="cs-CZ" altLang="en-US">
              <a:solidFill>
                <a:srgbClr val="0000FF"/>
              </a:solidFill>
            </a:endParaRPr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r1,</a:t>
            </a:r>
            <a:r>
              <a:rPr lang="en-US" altLang="en-US">
                <a:solidFill>
                  <a:srgbClr val="0000FF"/>
                </a:solidFill>
              </a:rPr>
              <a:t>[rp]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jgt l1</a:t>
            </a:r>
          </a:p>
          <a:p>
            <a:pPr eaLnBrk="1" hangingPunct="1"/>
            <a:endParaRPr lang="en-US" altLang="en-US">
              <a:solidFill>
                <a:schemeClr val="hlink"/>
              </a:solidFill>
            </a:endParaRP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l2: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xor rs,r1</a:t>
            </a:r>
            <a:endParaRPr lang="cs-CZ" altLang="en-US">
              <a:solidFill>
                <a:srgbClr val="0000FF"/>
              </a:solidFill>
            </a:endParaRPr>
          </a:p>
          <a:p>
            <a:pPr eaLnBrk="1" hangingPunct="1"/>
            <a:endParaRPr lang="en-US" alt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182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3A80831-FE21-47FC-8A99-3E0996B0AA3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</a:t>
            </a:r>
            <a:r>
              <a:rPr lang="en-US" altLang="en-US" smtClean="0"/>
              <a:t>oftware pipelining</a:t>
            </a:r>
            <a:endParaRPr lang="en-US" altLang="en-US" noProof="1" smtClean="0"/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en-US" altLang="en-US"/>
              <a:t>Duplikace prom</a:t>
            </a:r>
            <a:r>
              <a:rPr lang="cs-CZ" altLang="en-US"/>
              <a:t>ěnných (</a:t>
            </a:r>
            <a:r>
              <a:rPr lang="en-US" altLang="en-US"/>
              <a:t>Variable expansion</a:t>
            </a:r>
            <a:r>
              <a:rPr lang="cs-CZ" altLang="en-US"/>
              <a:t>)</a:t>
            </a:r>
          </a:p>
          <a:p>
            <a:pPr lvl="3" eaLnBrk="1" hangingPunct="1"/>
            <a:r>
              <a:rPr lang="cs-CZ" altLang="en-US"/>
              <a:t>Duplikací proměnných lze odstranit některé antidependence</a:t>
            </a:r>
          </a:p>
          <a:p>
            <a:pPr lvl="4" eaLnBrk="1" hangingPunct="1"/>
            <a:r>
              <a:rPr lang="cs-CZ" altLang="en-US" sz="1800"/>
              <a:t>Teoreticky všechny registrové, roste však počet použitých registrů i velikost kódu</a:t>
            </a:r>
          </a:p>
          <a:p>
            <a:pPr lvl="3" eaLnBrk="1" hangingPunct="1"/>
            <a:r>
              <a:rPr lang="cs-CZ" altLang="en-US"/>
              <a:t>Duplikace proměnných se provede duplikací kódu a vhodným přeznačením</a:t>
            </a:r>
          </a:p>
          <a:p>
            <a:pPr lvl="4" eaLnBrk="1" hangingPunct="1"/>
            <a:endParaRPr lang="en-US" altLang="en-US" sz="1800"/>
          </a:p>
        </p:txBody>
      </p:sp>
      <p:sp>
        <p:nvSpPr>
          <p:cNvPr id="104455" name="Text Box 6"/>
          <p:cNvSpPr txBox="1">
            <a:spLocks noChangeArrowheads="1"/>
          </p:cNvSpPr>
          <p:nvPr/>
        </p:nvSpPr>
        <p:spPr bwMode="auto">
          <a:xfrm>
            <a:off x="7164388" y="24923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4456" name="Text Box 7"/>
          <p:cNvSpPr txBox="1">
            <a:spLocks noChangeArrowheads="1"/>
          </p:cNvSpPr>
          <p:nvPr/>
        </p:nvSpPr>
        <p:spPr bwMode="auto">
          <a:xfrm>
            <a:off x="7380288" y="32131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4457" name="Text Box 8"/>
          <p:cNvSpPr txBox="1">
            <a:spLocks noChangeArrowheads="1"/>
          </p:cNvSpPr>
          <p:nvPr/>
        </p:nvSpPr>
        <p:spPr bwMode="auto">
          <a:xfrm>
            <a:off x="6227763" y="40052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4458" name="Text Box 9"/>
          <p:cNvSpPr txBox="1">
            <a:spLocks noChangeArrowheads="1"/>
          </p:cNvSpPr>
          <p:nvPr/>
        </p:nvSpPr>
        <p:spPr bwMode="auto">
          <a:xfrm>
            <a:off x="5292725" y="26368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4459" name="Text Box 10"/>
          <p:cNvSpPr txBox="1">
            <a:spLocks noChangeArrowheads="1"/>
          </p:cNvSpPr>
          <p:nvPr/>
        </p:nvSpPr>
        <p:spPr bwMode="auto">
          <a:xfrm>
            <a:off x="7164388" y="18446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4460" name="Text Box 11"/>
          <p:cNvSpPr txBox="1">
            <a:spLocks noChangeArrowheads="1"/>
          </p:cNvSpPr>
          <p:nvPr/>
        </p:nvSpPr>
        <p:spPr bwMode="auto">
          <a:xfrm>
            <a:off x="6443663" y="48688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104461" name="Line 12"/>
          <p:cNvSpPr>
            <a:spLocks noChangeShapeType="1"/>
          </p:cNvSpPr>
          <p:nvPr/>
        </p:nvSpPr>
        <p:spPr bwMode="auto">
          <a:xfrm flipH="1">
            <a:off x="5653088" y="22050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2" name="Line 13"/>
          <p:cNvSpPr>
            <a:spLocks noChangeShapeType="1"/>
          </p:cNvSpPr>
          <p:nvPr/>
        </p:nvSpPr>
        <p:spPr bwMode="auto">
          <a:xfrm flipH="1">
            <a:off x="5148263" y="22050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3" name="Line 14"/>
          <p:cNvSpPr>
            <a:spLocks noChangeShapeType="1"/>
          </p:cNvSpPr>
          <p:nvPr/>
        </p:nvSpPr>
        <p:spPr bwMode="auto">
          <a:xfrm flipH="1">
            <a:off x="5148263" y="22050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4" name="Line 15"/>
          <p:cNvSpPr>
            <a:spLocks noChangeShapeType="1"/>
          </p:cNvSpPr>
          <p:nvPr/>
        </p:nvSpPr>
        <p:spPr bwMode="auto">
          <a:xfrm flipH="1">
            <a:off x="5148263" y="30686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5" name="Line 16"/>
          <p:cNvSpPr>
            <a:spLocks noChangeShapeType="1"/>
          </p:cNvSpPr>
          <p:nvPr/>
        </p:nvSpPr>
        <p:spPr bwMode="auto">
          <a:xfrm flipH="1">
            <a:off x="5653088" y="27813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6" name="Text Box 17"/>
          <p:cNvSpPr txBox="1">
            <a:spLocks noChangeArrowheads="1"/>
          </p:cNvSpPr>
          <p:nvPr/>
        </p:nvSpPr>
        <p:spPr bwMode="auto">
          <a:xfrm>
            <a:off x="5437188" y="23495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4467" name="Line 18"/>
          <p:cNvSpPr>
            <a:spLocks noChangeShapeType="1"/>
          </p:cNvSpPr>
          <p:nvPr/>
        </p:nvSpPr>
        <p:spPr bwMode="auto">
          <a:xfrm flipH="1">
            <a:off x="7453313" y="14128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8" name="Line 19"/>
          <p:cNvSpPr>
            <a:spLocks noChangeShapeType="1"/>
          </p:cNvSpPr>
          <p:nvPr/>
        </p:nvSpPr>
        <p:spPr bwMode="auto">
          <a:xfrm flipH="1">
            <a:off x="6948488" y="14128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69" name="Line 20"/>
          <p:cNvSpPr>
            <a:spLocks noChangeShapeType="1"/>
          </p:cNvSpPr>
          <p:nvPr/>
        </p:nvSpPr>
        <p:spPr bwMode="auto">
          <a:xfrm flipH="1">
            <a:off x="6948488" y="14128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0" name="Line 21"/>
          <p:cNvSpPr>
            <a:spLocks noChangeShapeType="1"/>
          </p:cNvSpPr>
          <p:nvPr/>
        </p:nvSpPr>
        <p:spPr bwMode="auto">
          <a:xfrm flipH="1">
            <a:off x="6948488" y="22764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1" name="Line 22"/>
          <p:cNvSpPr>
            <a:spLocks noChangeShapeType="1"/>
          </p:cNvSpPr>
          <p:nvPr/>
        </p:nvSpPr>
        <p:spPr bwMode="auto">
          <a:xfrm flipH="1">
            <a:off x="7451725" y="19891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2" name="Text Box 23"/>
          <p:cNvSpPr txBox="1">
            <a:spLocks noChangeArrowheads="1"/>
          </p:cNvSpPr>
          <p:nvPr/>
        </p:nvSpPr>
        <p:spPr bwMode="auto">
          <a:xfrm>
            <a:off x="7237413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4473" name="Line 24"/>
          <p:cNvSpPr>
            <a:spLocks noChangeShapeType="1"/>
          </p:cNvSpPr>
          <p:nvPr/>
        </p:nvSpPr>
        <p:spPr bwMode="auto">
          <a:xfrm flipH="1">
            <a:off x="6589713" y="44370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4" name="Line 25"/>
          <p:cNvSpPr>
            <a:spLocks noChangeShapeType="1"/>
          </p:cNvSpPr>
          <p:nvPr/>
        </p:nvSpPr>
        <p:spPr bwMode="auto">
          <a:xfrm flipH="1">
            <a:off x="6084888" y="44370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5" name="Line 26"/>
          <p:cNvSpPr>
            <a:spLocks noChangeShapeType="1"/>
          </p:cNvSpPr>
          <p:nvPr/>
        </p:nvSpPr>
        <p:spPr bwMode="auto">
          <a:xfrm flipH="1">
            <a:off x="6084888" y="44370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6" name="Line 27"/>
          <p:cNvSpPr>
            <a:spLocks noChangeShapeType="1"/>
          </p:cNvSpPr>
          <p:nvPr/>
        </p:nvSpPr>
        <p:spPr bwMode="auto">
          <a:xfrm flipH="1">
            <a:off x="6084888" y="53006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7" name="Line 28"/>
          <p:cNvSpPr>
            <a:spLocks noChangeShapeType="1"/>
          </p:cNvSpPr>
          <p:nvPr/>
        </p:nvSpPr>
        <p:spPr bwMode="auto">
          <a:xfrm flipH="1">
            <a:off x="6589713" y="50133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78" name="Text Box 29"/>
          <p:cNvSpPr txBox="1">
            <a:spLocks noChangeArrowheads="1"/>
          </p:cNvSpPr>
          <p:nvPr/>
        </p:nvSpPr>
        <p:spPr bwMode="auto">
          <a:xfrm>
            <a:off x="6373813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4479" name="Line 30"/>
          <p:cNvSpPr>
            <a:spLocks noChangeShapeType="1"/>
          </p:cNvSpPr>
          <p:nvPr/>
        </p:nvSpPr>
        <p:spPr bwMode="auto">
          <a:xfrm>
            <a:off x="5867400" y="27813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80" name="Text Box 31"/>
          <p:cNvSpPr txBox="1">
            <a:spLocks noChangeArrowheads="1"/>
          </p:cNvSpPr>
          <p:nvPr/>
        </p:nvSpPr>
        <p:spPr bwMode="auto">
          <a:xfrm>
            <a:off x="6084888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4481" name="Line 32"/>
          <p:cNvSpPr>
            <a:spLocks noChangeShapeType="1"/>
          </p:cNvSpPr>
          <p:nvPr/>
        </p:nvSpPr>
        <p:spPr bwMode="auto">
          <a:xfrm flipH="1">
            <a:off x="7092950" y="33575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82" name="Text Box 33"/>
          <p:cNvSpPr txBox="1">
            <a:spLocks noChangeArrowheads="1"/>
          </p:cNvSpPr>
          <p:nvPr/>
        </p:nvSpPr>
        <p:spPr bwMode="auto">
          <a:xfrm>
            <a:off x="7092950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4483" name="Line 34"/>
          <p:cNvSpPr>
            <a:spLocks noChangeShapeType="1"/>
          </p:cNvSpPr>
          <p:nvPr/>
        </p:nvSpPr>
        <p:spPr bwMode="auto">
          <a:xfrm flipH="1">
            <a:off x="7740650" y="26368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84" name="Text Box 35"/>
          <p:cNvSpPr txBox="1">
            <a:spLocks noChangeArrowheads="1"/>
          </p:cNvSpPr>
          <p:nvPr/>
        </p:nvSpPr>
        <p:spPr bwMode="auto">
          <a:xfrm>
            <a:off x="7524750" y="29241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4485" name="Line 36"/>
          <p:cNvSpPr>
            <a:spLocks noChangeShapeType="1"/>
          </p:cNvSpPr>
          <p:nvPr/>
        </p:nvSpPr>
        <p:spPr bwMode="auto">
          <a:xfrm flipH="1">
            <a:off x="7740650" y="19891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86" name="Text Box 37"/>
          <p:cNvSpPr txBox="1">
            <a:spLocks noChangeArrowheads="1"/>
          </p:cNvSpPr>
          <p:nvPr/>
        </p:nvSpPr>
        <p:spPr bwMode="auto">
          <a:xfrm>
            <a:off x="75247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4487" name="Line 38"/>
          <p:cNvSpPr>
            <a:spLocks noChangeShapeType="1"/>
          </p:cNvSpPr>
          <p:nvPr/>
        </p:nvSpPr>
        <p:spPr bwMode="auto">
          <a:xfrm flipH="1">
            <a:off x="6948488" y="4149725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88" name="Text Box 39"/>
          <p:cNvSpPr txBox="1">
            <a:spLocks noChangeArrowheads="1"/>
          </p:cNvSpPr>
          <p:nvPr/>
        </p:nvSpPr>
        <p:spPr bwMode="auto">
          <a:xfrm>
            <a:off x="67325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4489" name="Line 40"/>
          <p:cNvSpPr>
            <a:spLocks noChangeShapeType="1"/>
          </p:cNvSpPr>
          <p:nvPr/>
        </p:nvSpPr>
        <p:spPr bwMode="auto">
          <a:xfrm>
            <a:off x="7164388" y="4149725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90" name="Text Box 41"/>
          <p:cNvSpPr txBox="1">
            <a:spLocks noChangeArrowheads="1"/>
          </p:cNvSpPr>
          <p:nvPr/>
        </p:nvSpPr>
        <p:spPr bwMode="auto">
          <a:xfrm>
            <a:off x="7235825" y="4292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04491" name="Line 42"/>
          <p:cNvSpPr>
            <a:spLocks noChangeShapeType="1"/>
          </p:cNvSpPr>
          <p:nvPr/>
        </p:nvSpPr>
        <p:spPr bwMode="auto">
          <a:xfrm flipH="1" flipV="1">
            <a:off x="7956550" y="26368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92" name="Text Box 43"/>
          <p:cNvSpPr txBox="1">
            <a:spLocks noChangeArrowheads="1"/>
          </p:cNvSpPr>
          <p:nvPr/>
        </p:nvSpPr>
        <p:spPr bwMode="auto">
          <a:xfrm>
            <a:off x="8027988" y="27813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4493" name="Line 44"/>
          <p:cNvSpPr>
            <a:spLocks noChangeShapeType="1"/>
          </p:cNvSpPr>
          <p:nvPr/>
        </p:nvSpPr>
        <p:spPr bwMode="auto">
          <a:xfrm>
            <a:off x="6084888" y="2781300"/>
            <a:ext cx="576262" cy="12239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94" name="Text Box 45"/>
          <p:cNvSpPr txBox="1">
            <a:spLocks noChangeArrowheads="1"/>
          </p:cNvSpPr>
          <p:nvPr/>
        </p:nvSpPr>
        <p:spPr bwMode="auto">
          <a:xfrm>
            <a:off x="6445250" y="33575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4495" name="Line 46"/>
          <p:cNvSpPr>
            <a:spLocks noChangeShapeType="1"/>
          </p:cNvSpPr>
          <p:nvPr/>
        </p:nvSpPr>
        <p:spPr bwMode="auto">
          <a:xfrm flipH="1" flipV="1">
            <a:off x="8027988" y="1990725"/>
            <a:ext cx="0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96" name="Text Box 47"/>
          <p:cNvSpPr txBox="1">
            <a:spLocks noChangeArrowheads="1"/>
          </p:cNvSpPr>
          <p:nvPr/>
        </p:nvSpPr>
        <p:spPr bwMode="auto">
          <a:xfrm>
            <a:off x="8101013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</p:spTree>
    <p:extLst>
      <p:ext uri="{BB962C8B-B14F-4D97-AF65-F5344CB8AC3E}">
        <p14:creationId xmlns:p14="http://schemas.microsoft.com/office/powerpoint/2010/main" val="1463513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D350662-1CD7-4CA8-95BF-57F72E86B6EE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Variable expansion</a:t>
            </a:r>
            <a:endParaRPr lang="cs-CZ" altLang="en-US" noProof="1" smtClean="0"/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105477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105478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en-US" altLang="en-US"/>
              <a:t>Duplikace prom</a:t>
            </a:r>
            <a:r>
              <a:rPr lang="cs-CZ" altLang="en-US"/>
              <a:t>ěnných (</a:t>
            </a:r>
            <a:r>
              <a:rPr lang="en-US" altLang="en-US"/>
              <a:t>Variable expansion</a:t>
            </a:r>
            <a:r>
              <a:rPr lang="cs-CZ" altLang="en-US"/>
              <a:t>)</a:t>
            </a:r>
          </a:p>
          <a:p>
            <a:pPr lvl="3" eaLnBrk="1" hangingPunct="1"/>
            <a:r>
              <a:rPr lang="cs-CZ" altLang="en-US"/>
              <a:t>Duplikací proměnných lze odstranit některé antidependence</a:t>
            </a:r>
          </a:p>
          <a:p>
            <a:pPr lvl="4" eaLnBrk="1" hangingPunct="1"/>
            <a:r>
              <a:rPr lang="cs-CZ" altLang="en-US" sz="1800"/>
              <a:t>Teoreticky všechny registrové, roste však počet použitých registrů i velikost kódu</a:t>
            </a:r>
          </a:p>
          <a:p>
            <a:pPr lvl="3" eaLnBrk="1" hangingPunct="1"/>
            <a:r>
              <a:rPr lang="cs-CZ" altLang="en-US"/>
              <a:t>Duplikace proměnných se provede duplikací kódu a vhodným přeznačením</a:t>
            </a:r>
            <a:endParaRPr lang="en-US" altLang="en-US"/>
          </a:p>
          <a:p>
            <a:pPr lvl="3" eaLnBrk="1" hangingPunct="1"/>
            <a:endParaRPr lang="en-US" altLang="en-US"/>
          </a:p>
          <a:p>
            <a:pPr lvl="3" eaLnBrk="1" hangingPunct="1"/>
            <a:r>
              <a:rPr lang="en-US" altLang="en-US"/>
              <a:t>P</a:t>
            </a:r>
            <a:r>
              <a:rPr lang="cs-CZ" altLang="en-US"/>
              <a:t>říklad: Zdvojením proměnné r</a:t>
            </a:r>
            <a:r>
              <a:rPr lang="en-US" altLang="en-US"/>
              <a:t>1 se kritick</a:t>
            </a:r>
            <a:r>
              <a:rPr lang="cs-CZ" altLang="en-US"/>
              <a:t>ý cyklus zkrátí z poměru </a:t>
            </a:r>
            <a:r>
              <a:rPr lang="en-US" altLang="en-US"/>
              <a:t>4/1 na 4/2</a:t>
            </a:r>
            <a:endParaRPr lang="cs-CZ" altLang="en-US"/>
          </a:p>
          <a:p>
            <a:pPr lvl="4" eaLnBrk="1" hangingPunct="1"/>
            <a:endParaRPr lang="en-US" altLang="en-US" sz="1800"/>
          </a:p>
        </p:txBody>
      </p:sp>
      <p:sp>
        <p:nvSpPr>
          <p:cNvPr id="105479" name="Text Box 6"/>
          <p:cNvSpPr txBox="1">
            <a:spLocks noChangeArrowheads="1"/>
          </p:cNvSpPr>
          <p:nvPr/>
        </p:nvSpPr>
        <p:spPr bwMode="auto">
          <a:xfrm>
            <a:off x="5292725" y="1989138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5480" name="Text Box 7"/>
          <p:cNvSpPr txBox="1">
            <a:spLocks noChangeArrowheads="1"/>
          </p:cNvSpPr>
          <p:nvPr/>
        </p:nvSpPr>
        <p:spPr bwMode="auto">
          <a:xfrm>
            <a:off x="5508625" y="2709863"/>
            <a:ext cx="6397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5481" name="Text Box 8"/>
          <p:cNvSpPr txBox="1">
            <a:spLocks noChangeArrowheads="1"/>
          </p:cNvSpPr>
          <p:nvPr/>
        </p:nvSpPr>
        <p:spPr bwMode="auto">
          <a:xfrm>
            <a:off x="5221288" y="5013325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5482" name="Text Box 9"/>
          <p:cNvSpPr txBox="1">
            <a:spLocks noChangeArrowheads="1"/>
          </p:cNvSpPr>
          <p:nvPr/>
        </p:nvSpPr>
        <p:spPr bwMode="auto">
          <a:xfrm>
            <a:off x="5219700" y="3644900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5483" name="Text Box 10"/>
          <p:cNvSpPr txBox="1">
            <a:spLocks noChangeArrowheads="1"/>
          </p:cNvSpPr>
          <p:nvPr/>
        </p:nvSpPr>
        <p:spPr bwMode="auto">
          <a:xfrm>
            <a:off x="5292725" y="1341438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5484" name="Text Box 11"/>
          <p:cNvSpPr txBox="1">
            <a:spLocks noChangeArrowheads="1"/>
          </p:cNvSpPr>
          <p:nvPr/>
        </p:nvSpPr>
        <p:spPr bwMode="auto">
          <a:xfrm>
            <a:off x="5437188" y="5876925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105485" name="Line 12"/>
          <p:cNvSpPr>
            <a:spLocks noChangeShapeType="1"/>
          </p:cNvSpPr>
          <p:nvPr/>
        </p:nvSpPr>
        <p:spPr bwMode="auto">
          <a:xfrm>
            <a:off x="6154738" y="3644900"/>
            <a:ext cx="1081087" cy="15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6" name="Text Box 17"/>
          <p:cNvSpPr txBox="1">
            <a:spLocks noChangeArrowheads="1"/>
          </p:cNvSpPr>
          <p:nvPr/>
        </p:nvSpPr>
        <p:spPr bwMode="auto">
          <a:xfrm>
            <a:off x="6156325" y="3860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487" name="Line 18"/>
          <p:cNvSpPr>
            <a:spLocks noChangeShapeType="1"/>
          </p:cNvSpPr>
          <p:nvPr/>
        </p:nvSpPr>
        <p:spPr bwMode="auto">
          <a:xfrm flipH="1">
            <a:off x="6443663" y="1484313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8" name="Text Box 23"/>
          <p:cNvSpPr txBox="1">
            <a:spLocks noChangeArrowheads="1"/>
          </p:cNvSpPr>
          <p:nvPr/>
        </p:nvSpPr>
        <p:spPr bwMode="auto">
          <a:xfrm>
            <a:off x="6804025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489" name="Text Box 29"/>
          <p:cNvSpPr txBox="1">
            <a:spLocks noChangeArrowheads="1"/>
          </p:cNvSpPr>
          <p:nvPr/>
        </p:nvSpPr>
        <p:spPr bwMode="auto">
          <a:xfrm>
            <a:off x="6516688" y="60213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490" name="Line 30"/>
          <p:cNvSpPr>
            <a:spLocks noChangeShapeType="1"/>
          </p:cNvSpPr>
          <p:nvPr/>
        </p:nvSpPr>
        <p:spPr bwMode="auto">
          <a:xfrm flipH="1">
            <a:off x="6300788" y="3789363"/>
            <a:ext cx="1079500" cy="12223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1" name="Text Box 31"/>
          <p:cNvSpPr txBox="1">
            <a:spLocks noChangeArrowheads="1"/>
          </p:cNvSpPr>
          <p:nvPr/>
        </p:nvSpPr>
        <p:spPr bwMode="auto">
          <a:xfrm>
            <a:off x="6516688" y="47244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492" name="Line 32"/>
          <p:cNvSpPr>
            <a:spLocks noChangeShapeType="1"/>
          </p:cNvSpPr>
          <p:nvPr/>
        </p:nvSpPr>
        <p:spPr bwMode="auto">
          <a:xfrm>
            <a:off x="5868988" y="2854325"/>
            <a:ext cx="1798637" cy="2159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3" name="Text Box 33"/>
          <p:cNvSpPr txBox="1">
            <a:spLocks noChangeArrowheads="1"/>
          </p:cNvSpPr>
          <p:nvPr/>
        </p:nvSpPr>
        <p:spPr bwMode="auto">
          <a:xfrm>
            <a:off x="6086475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5494" name="Line 34"/>
          <p:cNvSpPr>
            <a:spLocks noChangeShapeType="1"/>
          </p:cNvSpPr>
          <p:nvPr/>
        </p:nvSpPr>
        <p:spPr bwMode="auto">
          <a:xfrm flipH="1">
            <a:off x="5868988" y="2133600"/>
            <a:ext cx="0" cy="576263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5" name="Text Box 35"/>
          <p:cNvSpPr txBox="1">
            <a:spLocks noChangeArrowheads="1"/>
          </p:cNvSpPr>
          <p:nvPr/>
        </p:nvSpPr>
        <p:spPr bwMode="auto">
          <a:xfrm>
            <a:off x="5653088" y="24209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5496" name="Line 36"/>
          <p:cNvSpPr>
            <a:spLocks noChangeShapeType="1"/>
          </p:cNvSpPr>
          <p:nvPr/>
        </p:nvSpPr>
        <p:spPr bwMode="auto">
          <a:xfrm flipH="1">
            <a:off x="5868988" y="1485900"/>
            <a:ext cx="0" cy="503238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7" name="Text Box 37"/>
          <p:cNvSpPr txBox="1">
            <a:spLocks noChangeArrowheads="1"/>
          </p:cNvSpPr>
          <p:nvPr/>
        </p:nvSpPr>
        <p:spPr bwMode="auto">
          <a:xfrm>
            <a:off x="5653088" y="17732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5498" name="Line 38"/>
          <p:cNvSpPr>
            <a:spLocks noChangeShapeType="1"/>
          </p:cNvSpPr>
          <p:nvPr/>
        </p:nvSpPr>
        <p:spPr bwMode="auto">
          <a:xfrm flipH="1">
            <a:off x="5942013" y="5157788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99" name="Text Box 39"/>
          <p:cNvSpPr txBox="1">
            <a:spLocks noChangeArrowheads="1"/>
          </p:cNvSpPr>
          <p:nvPr/>
        </p:nvSpPr>
        <p:spPr bwMode="auto">
          <a:xfrm>
            <a:off x="5726113" y="558958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5500" name="Line 40"/>
          <p:cNvSpPr>
            <a:spLocks noChangeShapeType="1"/>
          </p:cNvSpPr>
          <p:nvPr/>
        </p:nvSpPr>
        <p:spPr bwMode="auto">
          <a:xfrm>
            <a:off x="6157913" y="5157788"/>
            <a:ext cx="0" cy="719137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01" name="Text Box 41"/>
          <p:cNvSpPr txBox="1">
            <a:spLocks noChangeArrowheads="1"/>
          </p:cNvSpPr>
          <p:nvPr/>
        </p:nvSpPr>
        <p:spPr bwMode="auto">
          <a:xfrm>
            <a:off x="6229350" y="53006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05502" name="Line 42"/>
          <p:cNvSpPr>
            <a:spLocks noChangeShapeType="1"/>
          </p:cNvSpPr>
          <p:nvPr/>
        </p:nvSpPr>
        <p:spPr bwMode="auto">
          <a:xfrm flipV="1">
            <a:off x="6084888" y="2133600"/>
            <a:ext cx="1295400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03" name="Text Box 43"/>
          <p:cNvSpPr txBox="1">
            <a:spLocks noChangeArrowheads="1"/>
          </p:cNvSpPr>
          <p:nvPr/>
        </p:nvSpPr>
        <p:spPr bwMode="auto">
          <a:xfrm>
            <a:off x="6156325" y="22780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5504" name="Line 44"/>
          <p:cNvSpPr>
            <a:spLocks noChangeShapeType="1"/>
          </p:cNvSpPr>
          <p:nvPr/>
        </p:nvSpPr>
        <p:spPr bwMode="auto">
          <a:xfrm flipH="1">
            <a:off x="5508625" y="3789363"/>
            <a:ext cx="144463" cy="122237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05" name="Text Box 45"/>
          <p:cNvSpPr txBox="1">
            <a:spLocks noChangeArrowheads="1"/>
          </p:cNvSpPr>
          <p:nvPr/>
        </p:nvSpPr>
        <p:spPr bwMode="auto">
          <a:xfrm>
            <a:off x="5581650" y="46545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5506" name="Line 46"/>
          <p:cNvSpPr>
            <a:spLocks noChangeShapeType="1"/>
          </p:cNvSpPr>
          <p:nvPr/>
        </p:nvSpPr>
        <p:spPr bwMode="auto">
          <a:xfrm flipV="1">
            <a:off x="6372225" y="1484313"/>
            <a:ext cx="1152525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07" name="Text Box 47"/>
          <p:cNvSpPr txBox="1">
            <a:spLocks noChangeArrowheads="1"/>
          </p:cNvSpPr>
          <p:nvPr/>
        </p:nvSpPr>
        <p:spPr bwMode="auto">
          <a:xfrm>
            <a:off x="6229350" y="16303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05508" name="Text Box 90"/>
          <p:cNvSpPr txBox="1">
            <a:spLocks noChangeArrowheads="1"/>
          </p:cNvSpPr>
          <p:nvPr/>
        </p:nvSpPr>
        <p:spPr bwMode="auto">
          <a:xfrm>
            <a:off x="7308850" y="1987550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5509" name="Text Box 91"/>
          <p:cNvSpPr txBox="1">
            <a:spLocks noChangeArrowheads="1"/>
          </p:cNvSpPr>
          <p:nvPr/>
        </p:nvSpPr>
        <p:spPr bwMode="auto">
          <a:xfrm>
            <a:off x="7524750" y="2708275"/>
            <a:ext cx="639763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5510" name="Text Box 92"/>
          <p:cNvSpPr txBox="1">
            <a:spLocks noChangeArrowheads="1"/>
          </p:cNvSpPr>
          <p:nvPr/>
        </p:nvSpPr>
        <p:spPr bwMode="auto">
          <a:xfrm>
            <a:off x="7235825" y="5013325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2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5511" name="Text Box 93"/>
          <p:cNvSpPr txBox="1">
            <a:spLocks noChangeArrowheads="1"/>
          </p:cNvSpPr>
          <p:nvPr/>
        </p:nvSpPr>
        <p:spPr bwMode="auto">
          <a:xfrm>
            <a:off x="7235825" y="3643313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5512" name="Text Box 94"/>
          <p:cNvSpPr txBox="1">
            <a:spLocks noChangeArrowheads="1"/>
          </p:cNvSpPr>
          <p:nvPr/>
        </p:nvSpPr>
        <p:spPr bwMode="auto">
          <a:xfrm>
            <a:off x="7308850" y="1339850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5513" name="Text Box 95"/>
          <p:cNvSpPr txBox="1">
            <a:spLocks noChangeArrowheads="1"/>
          </p:cNvSpPr>
          <p:nvPr/>
        </p:nvSpPr>
        <p:spPr bwMode="auto">
          <a:xfrm>
            <a:off x="7453313" y="5875338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rs,r2</a:t>
            </a:r>
            <a:endParaRPr lang="en-US" altLang="en-US" sz="1200" b="0"/>
          </a:p>
        </p:txBody>
      </p:sp>
      <p:sp>
        <p:nvSpPr>
          <p:cNvPr id="105514" name="Line 96"/>
          <p:cNvSpPr>
            <a:spLocks noChangeShapeType="1"/>
          </p:cNvSpPr>
          <p:nvPr/>
        </p:nvSpPr>
        <p:spPr bwMode="auto">
          <a:xfrm flipH="1">
            <a:off x="6154738" y="3789363"/>
            <a:ext cx="1081087" cy="15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15" name="Text Box 101"/>
          <p:cNvSpPr txBox="1">
            <a:spLocks noChangeArrowheads="1"/>
          </p:cNvSpPr>
          <p:nvPr/>
        </p:nvSpPr>
        <p:spPr bwMode="auto">
          <a:xfrm>
            <a:off x="6875463" y="3429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516" name="Line 102"/>
          <p:cNvSpPr>
            <a:spLocks noChangeShapeType="1"/>
          </p:cNvSpPr>
          <p:nvPr/>
        </p:nvSpPr>
        <p:spPr bwMode="auto">
          <a:xfrm>
            <a:off x="6443663" y="1341438"/>
            <a:ext cx="865187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17" name="Text Box 107"/>
          <p:cNvSpPr txBox="1">
            <a:spLocks noChangeArrowheads="1"/>
          </p:cNvSpPr>
          <p:nvPr/>
        </p:nvSpPr>
        <p:spPr bwMode="auto">
          <a:xfrm>
            <a:off x="6877050" y="11255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518" name="Line 108"/>
          <p:cNvSpPr>
            <a:spLocks noChangeShapeType="1"/>
          </p:cNvSpPr>
          <p:nvPr/>
        </p:nvSpPr>
        <p:spPr bwMode="auto">
          <a:xfrm>
            <a:off x="6300788" y="5876925"/>
            <a:ext cx="1150937" cy="158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19" name="Text Box 113"/>
          <p:cNvSpPr txBox="1">
            <a:spLocks noChangeArrowheads="1"/>
          </p:cNvSpPr>
          <p:nvPr/>
        </p:nvSpPr>
        <p:spPr bwMode="auto">
          <a:xfrm>
            <a:off x="7092950" y="56610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520" name="Line 114"/>
          <p:cNvSpPr>
            <a:spLocks noChangeShapeType="1"/>
          </p:cNvSpPr>
          <p:nvPr/>
        </p:nvSpPr>
        <p:spPr bwMode="auto">
          <a:xfrm>
            <a:off x="5724525" y="3789363"/>
            <a:ext cx="1511300" cy="12239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1" name="Text Box 115"/>
          <p:cNvSpPr txBox="1">
            <a:spLocks noChangeArrowheads="1"/>
          </p:cNvSpPr>
          <p:nvPr/>
        </p:nvSpPr>
        <p:spPr bwMode="auto">
          <a:xfrm>
            <a:off x="7094538" y="46513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5522" name="Line 116"/>
          <p:cNvSpPr>
            <a:spLocks noChangeShapeType="1"/>
          </p:cNvSpPr>
          <p:nvPr/>
        </p:nvSpPr>
        <p:spPr bwMode="auto">
          <a:xfrm flipH="1">
            <a:off x="5867400" y="3068638"/>
            <a:ext cx="1152525" cy="19446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3" name="Text Box 117"/>
          <p:cNvSpPr txBox="1">
            <a:spLocks noChangeArrowheads="1"/>
          </p:cNvSpPr>
          <p:nvPr/>
        </p:nvSpPr>
        <p:spPr bwMode="auto">
          <a:xfrm>
            <a:off x="7524750" y="46529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5524" name="Line 118"/>
          <p:cNvSpPr>
            <a:spLocks noChangeShapeType="1"/>
          </p:cNvSpPr>
          <p:nvPr/>
        </p:nvSpPr>
        <p:spPr bwMode="auto">
          <a:xfrm flipH="1">
            <a:off x="7885113" y="2132013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5" name="Text Box 119"/>
          <p:cNvSpPr txBox="1">
            <a:spLocks noChangeArrowheads="1"/>
          </p:cNvSpPr>
          <p:nvPr/>
        </p:nvSpPr>
        <p:spPr bwMode="auto">
          <a:xfrm>
            <a:off x="7669213" y="24193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5526" name="Line 120"/>
          <p:cNvSpPr>
            <a:spLocks noChangeShapeType="1"/>
          </p:cNvSpPr>
          <p:nvPr/>
        </p:nvSpPr>
        <p:spPr bwMode="auto">
          <a:xfrm flipH="1">
            <a:off x="7885113" y="1484313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7" name="Text Box 121"/>
          <p:cNvSpPr txBox="1">
            <a:spLocks noChangeArrowheads="1"/>
          </p:cNvSpPr>
          <p:nvPr/>
        </p:nvSpPr>
        <p:spPr bwMode="auto">
          <a:xfrm>
            <a:off x="7669213" y="177165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5528" name="Line 122"/>
          <p:cNvSpPr>
            <a:spLocks noChangeShapeType="1"/>
          </p:cNvSpPr>
          <p:nvPr/>
        </p:nvSpPr>
        <p:spPr bwMode="auto">
          <a:xfrm flipH="1">
            <a:off x="7958138" y="5156200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29" name="Text Box 123"/>
          <p:cNvSpPr txBox="1">
            <a:spLocks noChangeArrowheads="1"/>
          </p:cNvSpPr>
          <p:nvPr/>
        </p:nvSpPr>
        <p:spPr bwMode="auto">
          <a:xfrm>
            <a:off x="7742238" y="55880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5530" name="Line 124"/>
          <p:cNvSpPr>
            <a:spLocks noChangeShapeType="1"/>
          </p:cNvSpPr>
          <p:nvPr/>
        </p:nvSpPr>
        <p:spPr bwMode="auto">
          <a:xfrm>
            <a:off x="8174038" y="5156200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31" name="Text Box 125"/>
          <p:cNvSpPr txBox="1">
            <a:spLocks noChangeArrowheads="1"/>
          </p:cNvSpPr>
          <p:nvPr/>
        </p:nvSpPr>
        <p:spPr bwMode="auto">
          <a:xfrm>
            <a:off x="8245475" y="52990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  <p:sp>
        <p:nvSpPr>
          <p:cNvPr id="105532" name="Line 126"/>
          <p:cNvSpPr>
            <a:spLocks noChangeShapeType="1"/>
          </p:cNvSpPr>
          <p:nvPr/>
        </p:nvSpPr>
        <p:spPr bwMode="auto">
          <a:xfrm flipH="1" flipV="1">
            <a:off x="6300788" y="2133600"/>
            <a:ext cx="1223962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33" name="Text Box 127"/>
          <p:cNvSpPr txBox="1">
            <a:spLocks noChangeArrowheads="1"/>
          </p:cNvSpPr>
          <p:nvPr/>
        </p:nvSpPr>
        <p:spPr bwMode="auto">
          <a:xfrm>
            <a:off x="7164388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5534" name="Line 128"/>
          <p:cNvSpPr>
            <a:spLocks noChangeShapeType="1"/>
          </p:cNvSpPr>
          <p:nvPr/>
        </p:nvSpPr>
        <p:spPr bwMode="auto">
          <a:xfrm>
            <a:off x="7669213" y="3787775"/>
            <a:ext cx="358775" cy="115411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35" name="Text Box 129"/>
          <p:cNvSpPr txBox="1">
            <a:spLocks noChangeArrowheads="1"/>
          </p:cNvSpPr>
          <p:nvPr/>
        </p:nvSpPr>
        <p:spPr bwMode="auto">
          <a:xfrm>
            <a:off x="80279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5536" name="Line 130"/>
          <p:cNvSpPr>
            <a:spLocks noChangeShapeType="1"/>
          </p:cNvSpPr>
          <p:nvPr/>
        </p:nvSpPr>
        <p:spPr bwMode="auto">
          <a:xfrm flipH="1" flipV="1">
            <a:off x="6227763" y="1484313"/>
            <a:ext cx="1081087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37" name="Text Box 131"/>
          <p:cNvSpPr txBox="1">
            <a:spLocks noChangeArrowheads="1"/>
          </p:cNvSpPr>
          <p:nvPr/>
        </p:nvSpPr>
        <p:spPr bwMode="auto">
          <a:xfrm>
            <a:off x="7235825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05538" name="Line 132"/>
          <p:cNvSpPr>
            <a:spLocks noChangeShapeType="1"/>
          </p:cNvSpPr>
          <p:nvPr/>
        </p:nvSpPr>
        <p:spPr bwMode="auto">
          <a:xfrm flipH="1">
            <a:off x="6300788" y="6021388"/>
            <a:ext cx="1150937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539" name="Line 133"/>
          <p:cNvSpPr>
            <a:spLocks noChangeShapeType="1"/>
          </p:cNvSpPr>
          <p:nvPr/>
        </p:nvSpPr>
        <p:spPr bwMode="auto">
          <a:xfrm flipH="1">
            <a:off x="7019925" y="2852738"/>
            <a:ext cx="504825" cy="2159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53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4D73DE5-426E-419F-9F45-097A2F144BE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</a:t>
            </a:r>
            <a:r>
              <a:rPr lang="en-US" altLang="en-US" smtClean="0"/>
              <a:t>oftware pipelining</a:t>
            </a:r>
            <a:endParaRPr lang="en-US" altLang="en-US" noProof="1" smtClean="0"/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106501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106502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en-US" altLang="en-US" sz="2000" dirty="0" err="1"/>
              <a:t>Duplikace</a:t>
            </a:r>
            <a:r>
              <a:rPr lang="en-US" altLang="en-US" sz="2000" dirty="0"/>
              <a:t> prom</a:t>
            </a:r>
            <a:r>
              <a:rPr lang="cs-CZ" altLang="en-US" sz="2000" dirty="0"/>
              <a:t>ěnných (</a:t>
            </a:r>
            <a:r>
              <a:rPr lang="en-US" altLang="en-US" sz="2000" dirty="0"/>
              <a:t>Variable expansion</a:t>
            </a:r>
            <a:r>
              <a:rPr lang="cs-CZ" altLang="en-US" sz="2000" dirty="0"/>
              <a:t>)</a:t>
            </a:r>
          </a:p>
          <a:p>
            <a:pPr lvl="2" eaLnBrk="1" hangingPunct="1"/>
            <a:r>
              <a:rPr lang="cs-CZ" altLang="en-US" sz="2000" dirty="0" smtClean="0"/>
              <a:t>Alternativní postup</a:t>
            </a:r>
            <a:endParaRPr lang="cs-CZ" altLang="en-US" sz="2000" dirty="0"/>
          </a:p>
          <a:p>
            <a:pPr lvl="3" eaLnBrk="1" hangingPunct="1"/>
            <a:r>
              <a:rPr lang="cs-CZ" altLang="en-US" dirty="0" smtClean="0"/>
              <a:t>Před </a:t>
            </a:r>
            <a:r>
              <a:rPr lang="cs-CZ" altLang="en-US" dirty="0"/>
              <a:t>schedulingem se odstraní </a:t>
            </a:r>
            <a:r>
              <a:rPr lang="cs-CZ" altLang="en-US" dirty="0" smtClean="0"/>
              <a:t>všechny antidependence </a:t>
            </a:r>
            <a:r>
              <a:rPr lang="cs-CZ" altLang="en-US" dirty="0"/>
              <a:t>odstranitelné </a:t>
            </a:r>
            <a:r>
              <a:rPr lang="cs-CZ" altLang="en-US" dirty="0" smtClean="0"/>
              <a:t>duplikací</a:t>
            </a:r>
          </a:p>
          <a:p>
            <a:pPr lvl="3" eaLnBrk="1" hangingPunct="1"/>
            <a:r>
              <a:rPr lang="cs-CZ" altLang="en-US" dirty="0" smtClean="0"/>
              <a:t>Scheduling odhalí</a:t>
            </a:r>
            <a:r>
              <a:rPr lang="cs-CZ" altLang="en-US" dirty="0"/>
              <a:t>, </a:t>
            </a:r>
            <a:r>
              <a:rPr lang="cs-CZ" altLang="en-US" dirty="0" smtClean="0"/>
              <a:t>u kterých proměnných je duplikace/multiplikace nutná</a:t>
            </a:r>
          </a:p>
          <a:p>
            <a:pPr lvl="3" eaLnBrk="1" hangingPunct="1"/>
            <a:r>
              <a:rPr lang="cs-CZ" altLang="en-US" dirty="0" smtClean="0"/>
              <a:t>Na základě toho se provede potřebná multiplikace kódu</a:t>
            </a:r>
          </a:p>
          <a:p>
            <a:pPr lvl="3" eaLnBrk="1" hangingPunct="1"/>
            <a:endParaRPr lang="cs-CZ" altLang="en-US" dirty="0"/>
          </a:p>
          <a:p>
            <a:pPr lvl="3" eaLnBrk="1" hangingPunct="1"/>
            <a:r>
              <a:rPr lang="cs-CZ" altLang="en-US" dirty="0" smtClean="0"/>
              <a:t>Tento postup fakticky dělá totéž, co renaming v OOO procesorech</a:t>
            </a:r>
          </a:p>
          <a:p>
            <a:pPr lvl="3" eaLnBrk="1" hangingPunct="1"/>
            <a:r>
              <a:rPr lang="cs-CZ" altLang="en-US" dirty="0" smtClean="0"/>
              <a:t>Renaming nelze vynutit, nahrazuje se duplikací kódu</a:t>
            </a:r>
            <a:endParaRPr lang="cs-CZ" altLang="en-US" dirty="0"/>
          </a:p>
          <a:p>
            <a:pPr lvl="3" eaLnBrk="1" hangingPunct="1"/>
            <a:endParaRPr lang="en-US" altLang="en-US" dirty="0"/>
          </a:p>
        </p:txBody>
      </p:sp>
      <p:sp>
        <p:nvSpPr>
          <p:cNvPr id="106503" name="Text Box 6"/>
          <p:cNvSpPr txBox="1">
            <a:spLocks noChangeArrowheads="1"/>
          </p:cNvSpPr>
          <p:nvPr/>
        </p:nvSpPr>
        <p:spPr bwMode="auto">
          <a:xfrm>
            <a:off x="7164388" y="24923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6504" name="Text Box 7"/>
          <p:cNvSpPr txBox="1">
            <a:spLocks noChangeArrowheads="1"/>
          </p:cNvSpPr>
          <p:nvPr/>
        </p:nvSpPr>
        <p:spPr bwMode="auto">
          <a:xfrm>
            <a:off x="7380288" y="32131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6505" name="Text Box 8"/>
          <p:cNvSpPr txBox="1">
            <a:spLocks noChangeArrowheads="1"/>
          </p:cNvSpPr>
          <p:nvPr/>
        </p:nvSpPr>
        <p:spPr bwMode="auto">
          <a:xfrm>
            <a:off x="6227763" y="40052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6506" name="Text Box 9"/>
          <p:cNvSpPr txBox="1">
            <a:spLocks noChangeArrowheads="1"/>
          </p:cNvSpPr>
          <p:nvPr/>
        </p:nvSpPr>
        <p:spPr bwMode="auto">
          <a:xfrm>
            <a:off x="5292725" y="26368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6507" name="Text Box 10"/>
          <p:cNvSpPr txBox="1">
            <a:spLocks noChangeArrowheads="1"/>
          </p:cNvSpPr>
          <p:nvPr/>
        </p:nvSpPr>
        <p:spPr bwMode="auto">
          <a:xfrm>
            <a:off x="7164388" y="18446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6508" name="Text Box 11"/>
          <p:cNvSpPr txBox="1">
            <a:spLocks noChangeArrowheads="1"/>
          </p:cNvSpPr>
          <p:nvPr/>
        </p:nvSpPr>
        <p:spPr bwMode="auto">
          <a:xfrm>
            <a:off x="6443663" y="48688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106509" name="Line 12"/>
          <p:cNvSpPr>
            <a:spLocks noChangeShapeType="1"/>
          </p:cNvSpPr>
          <p:nvPr/>
        </p:nvSpPr>
        <p:spPr bwMode="auto">
          <a:xfrm flipH="1">
            <a:off x="5653088" y="22050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0" name="Line 13"/>
          <p:cNvSpPr>
            <a:spLocks noChangeShapeType="1"/>
          </p:cNvSpPr>
          <p:nvPr/>
        </p:nvSpPr>
        <p:spPr bwMode="auto">
          <a:xfrm flipH="1">
            <a:off x="5148263" y="22050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1" name="Line 14"/>
          <p:cNvSpPr>
            <a:spLocks noChangeShapeType="1"/>
          </p:cNvSpPr>
          <p:nvPr/>
        </p:nvSpPr>
        <p:spPr bwMode="auto">
          <a:xfrm flipH="1">
            <a:off x="5148263" y="22050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2" name="Line 15"/>
          <p:cNvSpPr>
            <a:spLocks noChangeShapeType="1"/>
          </p:cNvSpPr>
          <p:nvPr/>
        </p:nvSpPr>
        <p:spPr bwMode="auto">
          <a:xfrm flipH="1">
            <a:off x="5148263" y="30686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3" name="Line 16"/>
          <p:cNvSpPr>
            <a:spLocks noChangeShapeType="1"/>
          </p:cNvSpPr>
          <p:nvPr/>
        </p:nvSpPr>
        <p:spPr bwMode="auto">
          <a:xfrm flipH="1">
            <a:off x="5653088" y="27813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4" name="Text Box 17"/>
          <p:cNvSpPr txBox="1">
            <a:spLocks noChangeArrowheads="1"/>
          </p:cNvSpPr>
          <p:nvPr/>
        </p:nvSpPr>
        <p:spPr bwMode="auto">
          <a:xfrm>
            <a:off x="5437188" y="23495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6515" name="Line 18"/>
          <p:cNvSpPr>
            <a:spLocks noChangeShapeType="1"/>
          </p:cNvSpPr>
          <p:nvPr/>
        </p:nvSpPr>
        <p:spPr bwMode="auto">
          <a:xfrm flipH="1">
            <a:off x="7453313" y="14128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6" name="Line 19"/>
          <p:cNvSpPr>
            <a:spLocks noChangeShapeType="1"/>
          </p:cNvSpPr>
          <p:nvPr/>
        </p:nvSpPr>
        <p:spPr bwMode="auto">
          <a:xfrm flipH="1">
            <a:off x="6948488" y="14128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7" name="Line 20"/>
          <p:cNvSpPr>
            <a:spLocks noChangeShapeType="1"/>
          </p:cNvSpPr>
          <p:nvPr/>
        </p:nvSpPr>
        <p:spPr bwMode="auto">
          <a:xfrm flipH="1">
            <a:off x="6948488" y="14128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8" name="Line 21"/>
          <p:cNvSpPr>
            <a:spLocks noChangeShapeType="1"/>
          </p:cNvSpPr>
          <p:nvPr/>
        </p:nvSpPr>
        <p:spPr bwMode="auto">
          <a:xfrm flipH="1">
            <a:off x="6948488" y="22764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19" name="Line 22"/>
          <p:cNvSpPr>
            <a:spLocks noChangeShapeType="1"/>
          </p:cNvSpPr>
          <p:nvPr/>
        </p:nvSpPr>
        <p:spPr bwMode="auto">
          <a:xfrm flipH="1">
            <a:off x="7451725" y="19891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0" name="Text Box 23"/>
          <p:cNvSpPr txBox="1">
            <a:spLocks noChangeArrowheads="1"/>
          </p:cNvSpPr>
          <p:nvPr/>
        </p:nvSpPr>
        <p:spPr bwMode="auto">
          <a:xfrm>
            <a:off x="7237413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6521" name="Line 24"/>
          <p:cNvSpPr>
            <a:spLocks noChangeShapeType="1"/>
          </p:cNvSpPr>
          <p:nvPr/>
        </p:nvSpPr>
        <p:spPr bwMode="auto">
          <a:xfrm flipH="1">
            <a:off x="6589713" y="44370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2" name="Line 25"/>
          <p:cNvSpPr>
            <a:spLocks noChangeShapeType="1"/>
          </p:cNvSpPr>
          <p:nvPr/>
        </p:nvSpPr>
        <p:spPr bwMode="auto">
          <a:xfrm flipH="1">
            <a:off x="6084888" y="44370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3" name="Line 26"/>
          <p:cNvSpPr>
            <a:spLocks noChangeShapeType="1"/>
          </p:cNvSpPr>
          <p:nvPr/>
        </p:nvSpPr>
        <p:spPr bwMode="auto">
          <a:xfrm flipH="1">
            <a:off x="6084888" y="44370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4" name="Line 27"/>
          <p:cNvSpPr>
            <a:spLocks noChangeShapeType="1"/>
          </p:cNvSpPr>
          <p:nvPr/>
        </p:nvSpPr>
        <p:spPr bwMode="auto">
          <a:xfrm flipH="1">
            <a:off x="6084888" y="53006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5" name="Line 28"/>
          <p:cNvSpPr>
            <a:spLocks noChangeShapeType="1"/>
          </p:cNvSpPr>
          <p:nvPr/>
        </p:nvSpPr>
        <p:spPr bwMode="auto">
          <a:xfrm flipH="1">
            <a:off x="6589713" y="50133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6" name="Text Box 29"/>
          <p:cNvSpPr txBox="1">
            <a:spLocks noChangeArrowheads="1"/>
          </p:cNvSpPr>
          <p:nvPr/>
        </p:nvSpPr>
        <p:spPr bwMode="auto">
          <a:xfrm>
            <a:off x="6373813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6527" name="Line 30"/>
          <p:cNvSpPr>
            <a:spLocks noChangeShapeType="1"/>
          </p:cNvSpPr>
          <p:nvPr/>
        </p:nvSpPr>
        <p:spPr bwMode="auto">
          <a:xfrm>
            <a:off x="5867400" y="27813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28" name="Text Box 31"/>
          <p:cNvSpPr txBox="1">
            <a:spLocks noChangeArrowheads="1"/>
          </p:cNvSpPr>
          <p:nvPr/>
        </p:nvSpPr>
        <p:spPr bwMode="auto">
          <a:xfrm>
            <a:off x="6084888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6529" name="Line 32"/>
          <p:cNvSpPr>
            <a:spLocks noChangeShapeType="1"/>
          </p:cNvSpPr>
          <p:nvPr/>
        </p:nvSpPr>
        <p:spPr bwMode="auto">
          <a:xfrm flipH="1">
            <a:off x="7092950" y="33575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30" name="Text Box 33"/>
          <p:cNvSpPr txBox="1">
            <a:spLocks noChangeArrowheads="1"/>
          </p:cNvSpPr>
          <p:nvPr/>
        </p:nvSpPr>
        <p:spPr bwMode="auto">
          <a:xfrm>
            <a:off x="7092950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6531" name="Line 34"/>
          <p:cNvSpPr>
            <a:spLocks noChangeShapeType="1"/>
          </p:cNvSpPr>
          <p:nvPr/>
        </p:nvSpPr>
        <p:spPr bwMode="auto">
          <a:xfrm flipH="1">
            <a:off x="7740650" y="26368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32" name="Text Box 35"/>
          <p:cNvSpPr txBox="1">
            <a:spLocks noChangeArrowheads="1"/>
          </p:cNvSpPr>
          <p:nvPr/>
        </p:nvSpPr>
        <p:spPr bwMode="auto">
          <a:xfrm>
            <a:off x="7524750" y="29241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6533" name="Line 36"/>
          <p:cNvSpPr>
            <a:spLocks noChangeShapeType="1"/>
          </p:cNvSpPr>
          <p:nvPr/>
        </p:nvSpPr>
        <p:spPr bwMode="auto">
          <a:xfrm flipH="1">
            <a:off x="7740650" y="19891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34" name="Text Box 37"/>
          <p:cNvSpPr txBox="1">
            <a:spLocks noChangeArrowheads="1"/>
          </p:cNvSpPr>
          <p:nvPr/>
        </p:nvSpPr>
        <p:spPr bwMode="auto">
          <a:xfrm>
            <a:off x="75247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6535" name="Line 38"/>
          <p:cNvSpPr>
            <a:spLocks noChangeShapeType="1"/>
          </p:cNvSpPr>
          <p:nvPr/>
        </p:nvSpPr>
        <p:spPr bwMode="auto">
          <a:xfrm flipH="1">
            <a:off x="6948488" y="4149725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36" name="Text Box 39"/>
          <p:cNvSpPr txBox="1">
            <a:spLocks noChangeArrowheads="1"/>
          </p:cNvSpPr>
          <p:nvPr/>
        </p:nvSpPr>
        <p:spPr bwMode="auto">
          <a:xfrm>
            <a:off x="67325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6537" name="Line 42"/>
          <p:cNvSpPr>
            <a:spLocks noChangeShapeType="1"/>
          </p:cNvSpPr>
          <p:nvPr/>
        </p:nvSpPr>
        <p:spPr bwMode="auto">
          <a:xfrm flipH="1" flipV="1">
            <a:off x="7956550" y="26368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38" name="Text Box 43"/>
          <p:cNvSpPr txBox="1">
            <a:spLocks noChangeArrowheads="1"/>
          </p:cNvSpPr>
          <p:nvPr/>
        </p:nvSpPr>
        <p:spPr bwMode="auto">
          <a:xfrm>
            <a:off x="8027988" y="27813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</p:spTree>
    <p:extLst>
      <p:ext uri="{BB962C8B-B14F-4D97-AF65-F5344CB8AC3E}">
        <p14:creationId xmlns:p14="http://schemas.microsoft.com/office/powerpoint/2010/main" val="4549783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4397AB7-7E41-4C2F-8072-97846DAAB48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3" eaLnBrk="1" hangingPunct="1"/>
            <a:r>
              <a:rPr lang="en-US" altLang="en-US" sz="1800" smtClean="0"/>
              <a:t>Z</a:t>
            </a:r>
            <a:r>
              <a:rPr lang="cs-CZ" altLang="en-US" sz="1800" smtClean="0"/>
              <a:t>ávislosti uvnitř BB</a:t>
            </a:r>
          </a:p>
          <a:p>
            <a:pPr lvl="3" eaLnBrk="1" hangingPunct="1"/>
            <a:endParaRPr lang="cs-CZ" altLang="en-US" sz="1800" smtClean="0"/>
          </a:p>
          <a:p>
            <a:pPr lvl="3" eaLnBrk="1" hangingPunct="1"/>
            <a:endParaRPr lang="cs-CZ" altLang="en-US" sz="1800" smtClean="0"/>
          </a:p>
          <a:p>
            <a:pPr lvl="3" eaLnBrk="1" hangingPunct="1"/>
            <a:endParaRPr lang="cs-CZ" altLang="en-US" sz="1800" smtClean="0"/>
          </a:p>
          <a:p>
            <a:pPr lvl="3" eaLnBrk="1" hangingPunct="1"/>
            <a:endParaRPr lang="cs-CZ" altLang="en-US" sz="1800" smtClean="0"/>
          </a:p>
          <a:p>
            <a:pPr lvl="3" eaLnBrk="1" hangingPunct="1"/>
            <a:endParaRPr lang="en-US" altLang="en-US" sz="1800" smtClean="0"/>
          </a:p>
          <a:p>
            <a:pPr lvl="3" eaLnBrk="1" hangingPunct="1"/>
            <a:r>
              <a:rPr lang="cs-CZ" altLang="en-US" sz="1800" smtClean="0"/>
              <a:t>Závislosti přes hranice BB</a:t>
            </a:r>
            <a:r>
              <a:rPr lang="en-US" altLang="en-US" sz="1800" smtClean="0"/>
              <a:t/>
            </a:r>
            <a:br>
              <a:rPr lang="en-US" altLang="en-US" sz="1800" smtClean="0"/>
            </a:br>
            <a:r>
              <a:rPr lang="en-US" altLang="en-US" sz="1800" smtClean="0"/>
              <a:t>(loop-carried dependences)</a:t>
            </a:r>
            <a:endParaRPr lang="cs-CZ" altLang="en-US" sz="1800" smtClean="0"/>
          </a:p>
          <a:p>
            <a:pPr marL="0" indent="0" eaLnBrk="1" hangingPunct="1"/>
            <a:endParaRPr lang="cs-CZ" altLang="en-US" sz="1400" smtClean="0"/>
          </a:p>
        </p:txBody>
      </p:sp>
      <p:sp>
        <p:nvSpPr>
          <p:cNvPr id="952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</a:t>
            </a:r>
            <a:r>
              <a:rPr lang="cs-CZ" altLang="en-US" smtClean="0"/>
              <a:t>říklad – </a:t>
            </a:r>
            <a:r>
              <a:rPr lang="en-US" altLang="en-US" smtClean="0"/>
              <a:t>software pipelining</a:t>
            </a:r>
            <a:endParaRPr lang="en-US" altLang="en-US" noProof="1" smtClean="0"/>
          </a:p>
        </p:txBody>
      </p:sp>
      <p:graphicFrame>
        <p:nvGraphicFramePr>
          <p:cNvPr id="1343692" name="Group 204"/>
          <p:cNvGraphicFramePr>
            <a:graphicFrameLocks noGrp="1"/>
          </p:cNvGraphicFramePr>
          <p:nvPr>
            <p:ph sz="quarter" idx="2"/>
          </p:nvPr>
        </p:nvGraphicFramePr>
        <p:xfrm>
          <a:off x="395288" y="908050"/>
          <a:ext cx="3889375" cy="15240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5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 instrukce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 instrukce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cmp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 ri,0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jgt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,[rp]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 rs,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dec </a:t>
                      </a:r>
                      <a:r>
                        <a:rPr kumimoji="0" lang="cs-CZ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cmp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ri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r1,[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inc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5264" name="Rectangle 5"/>
          <p:cNvSpPr>
            <a:spLocks noChangeArrowheads="1"/>
          </p:cNvSpPr>
          <p:nvPr/>
        </p:nvSpPr>
        <p:spPr bwMode="auto">
          <a:xfrm>
            <a:off x="5435600" y="2852738"/>
            <a:ext cx="3384550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5265" name="Text Box 6"/>
          <p:cNvSpPr txBox="1">
            <a:spLocks noChangeArrowheads="1"/>
          </p:cNvSpPr>
          <p:nvPr/>
        </p:nvSpPr>
        <p:spPr bwMode="auto">
          <a:xfrm>
            <a:off x="6156325" y="436562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5266" name="Text Box 7"/>
          <p:cNvSpPr txBox="1">
            <a:spLocks noChangeArrowheads="1"/>
          </p:cNvSpPr>
          <p:nvPr/>
        </p:nvSpPr>
        <p:spPr bwMode="auto">
          <a:xfrm>
            <a:off x="6300788" y="4797425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95267" name="Line 8"/>
          <p:cNvSpPr>
            <a:spLocks noChangeShapeType="1"/>
          </p:cNvSpPr>
          <p:nvPr/>
        </p:nvSpPr>
        <p:spPr bwMode="auto">
          <a:xfrm flipH="1">
            <a:off x="6588125" y="4508500"/>
            <a:ext cx="0" cy="2889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68" name="Line 9"/>
          <p:cNvSpPr>
            <a:spLocks noChangeShapeType="1"/>
          </p:cNvSpPr>
          <p:nvPr/>
        </p:nvSpPr>
        <p:spPr bwMode="auto">
          <a:xfrm flipH="1">
            <a:off x="6011863" y="2852738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69" name="Line 10"/>
          <p:cNvSpPr>
            <a:spLocks noChangeShapeType="1"/>
          </p:cNvSpPr>
          <p:nvPr/>
        </p:nvSpPr>
        <p:spPr bwMode="auto">
          <a:xfrm>
            <a:off x="6011863" y="3716338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0" name="Line 11"/>
          <p:cNvSpPr>
            <a:spLocks noChangeShapeType="1"/>
          </p:cNvSpPr>
          <p:nvPr/>
        </p:nvSpPr>
        <p:spPr bwMode="auto">
          <a:xfrm>
            <a:off x="8388350" y="2852738"/>
            <a:ext cx="0" cy="12969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1" name="Text Box 12"/>
          <p:cNvSpPr txBox="1">
            <a:spLocks noChangeArrowheads="1"/>
          </p:cNvSpPr>
          <p:nvPr/>
        </p:nvSpPr>
        <p:spPr bwMode="auto">
          <a:xfrm>
            <a:off x="7235825" y="3213100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95272" name="Line 13"/>
          <p:cNvSpPr>
            <a:spLocks noChangeShapeType="1"/>
          </p:cNvSpPr>
          <p:nvPr/>
        </p:nvSpPr>
        <p:spPr bwMode="auto">
          <a:xfrm>
            <a:off x="6011863" y="2852738"/>
            <a:ext cx="1728787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3" name="Line 29"/>
          <p:cNvSpPr>
            <a:spLocks noChangeShapeType="1"/>
          </p:cNvSpPr>
          <p:nvPr/>
        </p:nvSpPr>
        <p:spPr bwMode="auto">
          <a:xfrm flipH="1">
            <a:off x="5940425" y="4941888"/>
            <a:ext cx="1223963" cy="64928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4" name="Line 30"/>
          <p:cNvSpPr>
            <a:spLocks noChangeShapeType="1"/>
          </p:cNvSpPr>
          <p:nvPr/>
        </p:nvSpPr>
        <p:spPr bwMode="auto">
          <a:xfrm flipH="1" flipV="1">
            <a:off x="5148263" y="2636838"/>
            <a:ext cx="0" cy="25193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5" name="Line 31"/>
          <p:cNvSpPr>
            <a:spLocks noChangeShapeType="1"/>
          </p:cNvSpPr>
          <p:nvPr/>
        </p:nvSpPr>
        <p:spPr bwMode="auto">
          <a:xfrm flipH="1" flipV="1">
            <a:off x="5724525" y="2205038"/>
            <a:ext cx="13684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6" name="Line 32"/>
          <p:cNvSpPr>
            <a:spLocks noChangeShapeType="1"/>
          </p:cNvSpPr>
          <p:nvPr/>
        </p:nvSpPr>
        <p:spPr bwMode="auto">
          <a:xfrm flipH="1">
            <a:off x="5148263" y="2205038"/>
            <a:ext cx="792162" cy="431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7" name="Line 33"/>
          <p:cNvSpPr>
            <a:spLocks noChangeShapeType="1"/>
          </p:cNvSpPr>
          <p:nvPr/>
        </p:nvSpPr>
        <p:spPr bwMode="auto">
          <a:xfrm>
            <a:off x="5940425" y="2205038"/>
            <a:ext cx="1944688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8" name="Line 34"/>
          <p:cNvSpPr>
            <a:spLocks noChangeShapeType="1"/>
          </p:cNvSpPr>
          <p:nvPr/>
        </p:nvSpPr>
        <p:spPr bwMode="auto">
          <a:xfrm flipH="1">
            <a:off x="5003800" y="2205038"/>
            <a:ext cx="720725" cy="3587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79" name="Line 35"/>
          <p:cNvSpPr>
            <a:spLocks noChangeShapeType="1"/>
          </p:cNvSpPr>
          <p:nvPr/>
        </p:nvSpPr>
        <p:spPr bwMode="auto">
          <a:xfrm>
            <a:off x="5148263" y="5156200"/>
            <a:ext cx="647700" cy="2174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0" name="Line 36"/>
          <p:cNvSpPr>
            <a:spLocks noChangeShapeType="1"/>
          </p:cNvSpPr>
          <p:nvPr/>
        </p:nvSpPr>
        <p:spPr bwMode="auto">
          <a:xfrm flipH="1">
            <a:off x="5003800" y="2563813"/>
            <a:ext cx="0" cy="26654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1" name="Text Box 39"/>
          <p:cNvSpPr txBox="1">
            <a:spLocks noChangeArrowheads="1"/>
          </p:cNvSpPr>
          <p:nvPr/>
        </p:nvSpPr>
        <p:spPr bwMode="auto">
          <a:xfrm>
            <a:off x="5508625" y="3573463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95282" name="Text Box 40"/>
          <p:cNvSpPr txBox="1">
            <a:spLocks noChangeArrowheads="1"/>
          </p:cNvSpPr>
          <p:nvPr/>
        </p:nvSpPr>
        <p:spPr bwMode="auto">
          <a:xfrm>
            <a:off x="6588125" y="4005263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95283" name="Text Box 41"/>
          <p:cNvSpPr txBox="1">
            <a:spLocks noChangeArrowheads="1"/>
          </p:cNvSpPr>
          <p:nvPr/>
        </p:nvSpPr>
        <p:spPr bwMode="auto">
          <a:xfrm>
            <a:off x="7885113" y="40052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95284" name="Line 42"/>
          <p:cNvSpPr>
            <a:spLocks noChangeShapeType="1"/>
          </p:cNvSpPr>
          <p:nvPr/>
        </p:nvSpPr>
        <p:spPr bwMode="auto">
          <a:xfrm>
            <a:off x="8316913" y="4149725"/>
            <a:ext cx="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5" name="Line 43"/>
          <p:cNvSpPr>
            <a:spLocks noChangeShapeType="1"/>
          </p:cNvSpPr>
          <p:nvPr/>
        </p:nvSpPr>
        <p:spPr bwMode="auto">
          <a:xfrm>
            <a:off x="7812088" y="3357563"/>
            <a:ext cx="433387" cy="64611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6" name="Line 44"/>
          <p:cNvSpPr>
            <a:spLocks noChangeShapeType="1"/>
          </p:cNvSpPr>
          <p:nvPr/>
        </p:nvSpPr>
        <p:spPr bwMode="auto">
          <a:xfrm>
            <a:off x="7164388" y="4508500"/>
            <a:ext cx="0" cy="4333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7" name="Line 45"/>
          <p:cNvSpPr>
            <a:spLocks noChangeShapeType="1"/>
          </p:cNvSpPr>
          <p:nvPr/>
        </p:nvSpPr>
        <p:spPr bwMode="auto">
          <a:xfrm>
            <a:off x="7092950" y="2852738"/>
            <a:ext cx="0" cy="11525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8" name="Line 46"/>
          <p:cNvSpPr>
            <a:spLocks noChangeShapeType="1"/>
          </p:cNvSpPr>
          <p:nvPr/>
        </p:nvSpPr>
        <p:spPr bwMode="auto">
          <a:xfrm flipH="1">
            <a:off x="6804025" y="4149725"/>
            <a:ext cx="576263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89" name="Line 47"/>
          <p:cNvSpPr>
            <a:spLocks noChangeShapeType="1"/>
          </p:cNvSpPr>
          <p:nvPr/>
        </p:nvSpPr>
        <p:spPr bwMode="auto">
          <a:xfrm flipH="1">
            <a:off x="5292725" y="2708275"/>
            <a:ext cx="0" cy="23764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0" name="Line 48"/>
          <p:cNvSpPr>
            <a:spLocks noChangeShapeType="1"/>
          </p:cNvSpPr>
          <p:nvPr/>
        </p:nvSpPr>
        <p:spPr bwMode="auto">
          <a:xfrm flipH="1" flipV="1">
            <a:off x="5580063" y="2563813"/>
            <a:ext cx="431800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1" name="Line 49"/>
          <p:cNvSpPr>
            <a:spLocks noChangeShapeType="1"/>
          </p:cNvSpPr>
          <p:nvPr/>
        </p:nvSpPr>
        <p:spPr bwMode="auto">
          <a:xfrm flipH="1">
            <a:off x="5292725" y="2565400"/>
            <a:ext cx="287338" cy="142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2" name="Line 50"/>
          <p:cNvSpPr>
            <a:spLocks noChangeShapeType="1"/>
          </p:cNvSpPr>
          <p:nvPr/>
        </p:nvSpPr>
        <p:spPr bwMode="auto">
          <a:xfrm flipH="1" flipV="1">
            <a:off x="5292725" y="5083175"/>
            <a:ext cx="287338" cy="730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3" name="Line 51"/>
          <p:cNvSpPr>
            <a:spLocks noChangeShapeType="1"/>
          </p:cNvSpPr>
          <p:nvPr/>
        </p:nvSpPr>
        <p:spPr bwMode="auto">
          <a:xfrm flipH="1">
            <a:off x="5580063" y="4941888"/>
            <a:ext cx="431800" cy="2143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4" name="Line 52"/>
          <p:cNvSpPr>
            <a:spLocks noChangeShapeType="1"/>
          </p:cNvSpPr>
          <p:nvPr/>
        </p:nvSpPr>
        <p:spPr bwMode="auto">
          <a:xfrm>
            <a:off x="5003800" y="5229225"/>
            <a:ext cx="936625" cy="3603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5" name="Line 53"/>
          <p:cNvSpPr>
            <a:spLocks noChangeShapeType="1"/>
          </p:cNvSpPr>
          <p:nvPr/>
        </p:nvSpPr>
        <p:spPr bwMode="auto">
          <a:xfrm flipV="1">
            <a:off x="6011863" y="4940300"/>
            <a:ext cx="2305050" cy="936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296" name="Text Box 59"/>
          <p:cNvSpPr txBox="1">
            <a:spLocks noChangeArrowheads="1"/>
          </p:cNvSpPr>
          <p:nvPr/>
        </p:nvSpPr>
        <p:spPr bwMode="auto">
          <a:xfrm>
            <a:off x="7885113" y="37163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95297" name="Text Box 60"/>
          <p:cNvSpPr txBox="1">
            <a:spLocks noChangeArrowheads="1"/>
          </p:cNvSpPr>
          <p:nvPr/>
        </p:nvSpPr>
        <p:spPr bwMode="auto">
          <a:xfrm>
            <a:off x="6588125" y="41481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5298" name="Text Box 61"/>
          <p:cNvSpPr txBox="1">
            <a:spLocks noChangeArrowheads="1"/>
          </p:cNvSpPr>
          <p:nvPr/>
        </p:nvSpPr>
        <p:spPr bwMode="auto">
          <a:xfrm>
            <a:off x="6372225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95299" name="Text Box 63"/>
          <p:cNvSpPr txBox="1">
            <a:spLocks noChangeArrowheads="1"/>
          </p:cNvSpPr>
          <p:nvPr/>
        </p:nvSpPr>
        <p:spPr bwMode="auto">
          <a:xfrm>
            <a:off x="6948488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95300" name="Text Box 64"/>
          <p:cNvSpPr txBox="1">
            <a:spLocks noChangeArrowheads="1"/>
          </p:cNvSpPr>
          <p:nvPr/>
        </p:nvSpPr>
        <p:spPr bwMode="auto">
          <a:xfrm>
            <a:off x="5795963" y="33575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5301" name="Text Box 65"/>
          <p:cNvSpPr txBox="1">
            <a:spLocks noChangeArrowheads="1"/>
          </p:cNvSpPr>
          <p:nvPr/>
        </p:nvSpPr>
        <p:spPr bwMode="auto">
          <a:xfrm>
            <a:off x="7380288" y="292417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5302" name="Text Box 66"/>
          <p:cNvSpPr txBox="1">
            <a:spLocks noChangeArrowheads="1"/>
          </p:cNvSpPr>
          <p:nvPr/>
        </p:nvSpPr>
        <p:spPr bwMode="auto">
          <a:xfrm>
            <a:off x="8388350" y="37163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5303" name="Line 67"/>
          <p:cNvSpPr>
            <a:spLocks noChangeShapeType="1"/>
          </p:cNvSpPr>
          <p:nvPr/>
        </p:nvSpPr>
        <p:spPr bwMode="auto">
          <a:xfrm flipH="1">
            <a:off x="4716463" y="2349500"/>
            <a:ext cx="0" cy="3024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04" name="Line 68"/>
          <p:cNvSpPr>
            <a:spLocks noChangeShapeType="1"/>
          </p:cNvSpPr>
          <p:nvPr/>
        </p:nvSpPr>
        <p:spPr bwMode="auto">
          <a:xfrm flipH="1">
            <a:off x="4716463" y="1773238"/>
            <a:ext cx="1150937" cy="576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05" name="Line 69"/>
          <p:cNvSpPr>
            <a:spLocks noChangeShapeType="1"/>
          </p:cNvSpPr>
          <p:nvPr/>
        </p:nvSpPr>
        <p:spPr bwMode="auto">
          <a:xfrm>
            <a:off x="4716463" y="5373688"/>
            <a:ext cx="1295400" cy="5032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06" name="Line 70"/>
          <p:cNvSpPr>
            <a:spLocks noChangeShapeType="1"/>
          </p:cNvSpPr>
          <p:nvPr/>
        </p:nvSpPr>
        <p:spPr bwMode="auto">
          <a:xfrm flipH="1">
            <a:off x="5795963" y="4941888"/>
            <a:ext cx="792162" cy="431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07" name="Line 71"/>
          <p:cNvSpPr>
            <a:spLocks noChangeShapeType="1"/>
          </p:cNvSpPr>
          <p:nvPr/>
        </p:nvSpPr>
        <p:spPr bwMode="auto">
          <a:xfrm>
            <a:off x="7885113" y="2852738"/>
            <a:ext cx="0" cy="360362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08" name="Text Box 72"/>
          <p:cNvSpPr txBox="1">
            <a:spLocks noChangeArrowheads="1"/>
          </p:cNvSpPr>
          <p:nvPr/>
        </p:nvSpPr>
        <p:spPr bwMode="auto">
          <a:xfrm>
            <a:off x="7667625" y="28527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95309" name="Line 73"/>
          <p:cNvSpPr>
            <a:spLocks noChangeShapeType="1"/>
          </p:cNvSpPr>
          <p:nvPr/>
        </p:nvSpPr>
        <p:spPr bwMode="auto">
          <a:xfrm>
            <a:off x="5867400" y="1773238"/>
            <a:ext cx="2520950" cy="1079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0" name="Line 74"/>
          <p:cNvSpPr>
            <a:spLocks noChangeShapeType="1"/>
          </p:cNvSpPr>
          <p:nvPr/>
        </p:nvSpPr>
        <p:spPr bwMode="auto">
          <a:xfrm flipH="1" flipV="1">
            <a:off x="4859338" y="2420938"/>
            <a:ext cx="0" cy="287972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1" name="Line 75"/>
          <p:cNvSpPr>
            <a:spLocks noChangeShapeType="1"/>
          </p:cNvSpPr>
          <p:nvPr/>
        </p:nvSpPr>
        <p:spPr bwMode="auto">
          <a:xfrm flipH="1">
            <a:off x="4859338" y="1916113"/>
            <a:ext cx="1008062" cy="50482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2" name="Line 76"/>
          <p:cNvSpPr>
            <a:spLocks noChangeShapeType="1"/>
          </p:cNvSpPr>
          <p:nvPr/>
        </p:nvSpPr>
        <p:spPr bwMode="auto">
          <a:xfrm>
            <a:off x="5867400" y="1916113"/>
            <a:ext cx="2305050" cy="93662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3" name="Line 79"/>
          <p:cNvSpPr>
            <a:spLocks noChangeShapeType="1"/>
          </p:cNvSpPr>
          <p:nvPr/>
        </p:nvSpPr>
        <p:spPr bwMode="auto">
          <a:xfrm>
            <a:off x="8172450" y="2852738"/>
            <a:ext cx="0" cy="360362"/>
          </a:xfrm>
          <a:prstGeom prst="line">
            <a:avLst/>
          </a:prstGeom>
          <a:noFill/>
          <a:ln w="3175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4" name="Line 80"/>
          <p:cNvSpPr>
            <a:spLocks noChangeShapeType="1"/>
          </p:cNvSpPr>
          <p:nvPr/>
        </p:nvSpPr>
        <p:spPr bwMode="auto">
          <a:xfrm>
            <a:off x="4859338" y="5300663"/>
            <a:ext cx="1081087" cy="433387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5" name="Line 81"/>
          <p:cNvSpPr>
            <a:spLocks noChangeShapeType="1"/>
          </p:cNvSpPr>
          <p:nvPr/>
        </p:nvSpPr>
        <p:spPr bwMode="auto">
          <a:xfrm flipH="1">
            <a:off x="5940425" y="4941888"/>
            <a:ext cx="2016125" cy="79057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6" name="Line 82"/>
          <p:cNvSpPr>
            <a:spLocks noChangeShapeType="1"/>
          </p:cNvSpPr>
          <p:nvPr/>
        </p:nvSpPr>
        <p:spPr bwMode="auto">
          <a:xfrm>
            <a:off x="7956550" y="4149725"/>
            <a:ext cx="0" cy="792163"/>
          </a:xfrm>
          <a:prstGeom prst="line">
            <a:avLst/>
          </a:prstGeom>
          <a:noFill/>
          <a:ln w="3175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17" name="Text Box 83"/>
          <p:cNvSpPr txBox="1">
            <a:spLocks noChangeArrowheads="1"/>
          </p:cNvSpPr>
          <p:nvPr/>
        </p:nvSpPr>
        <p:spPr bwMode="auto">
          <a:xfrm>
            <a:off x="7956550" y="28527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graphicFrame>
        <p:nvGraphicFramePr>
          <p:cNvPr id="1343704" name="Group 216"/>
          <p:cNvGraphicFramePr>
            <a:graphicFrameLocks noGrp="1"/>
          </p:cNvGraphicFramePr>
          <p:nvPr>
            <p:ph sz="quarter" idx="3"/>
          </p:nvPr>
        </p:nvGraphicFramePr>
        <p:xfrm>
          <a:off x="395288" y="3141663"/>
          <a:ext cx="3889375" cy="3160716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5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 instrukce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 instrukce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inc </a:t>
                      </a:r>
                      <a:r>
                        <a:rPr kumimoji="0" lang="cs-CZ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inc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inc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r1,[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dec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dec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cmp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ri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dec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rs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,r1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rs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 rs,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,[rp]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jgt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cmp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 ri,0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jgt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r1,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[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5360" name="Line 169"/>
          <p:cNvSpPr>
            <a:spLocks noChangeShapeType="1"/>
          </p:cNvSpPr>
          <p:nvPr/>
        </p:nvSpPr>
        <p:spPr bwMode="auto">
          <a:xfrm>
            <a:off x="5940425" y="2205038"/>
            <a:ext cx="576263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61" name="Line 170"/>
          <p:cNvSpPr>
            <a:spLocks noChangeShapeType="1"/>
          </p:cNvSpPr>
          <p:nvPr/>
        </p:nvSpPr>
        <p:spPr bwMode="auto">
          <a:xfrm flipH="1">
            <a:off x="6516688" y="2852738"/>
            <a:ext cx="0" cy="1512887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62" name="Text Box 171"/>
          <p:cNvSpPr txBox="1">
            <a:spLocks noChangeArrowheads="1"/>
          </p:cNvSpPr>
          <p:nvPr/>
        </p:nvSpPr>
        <p:spPr bwMode="auto">
          <a:xfrm>
            <a:off x="6300788" y="40052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95363" name="Line 205"/>
          <p:cNvSpPr>
            <a:spLocks noChangeShapeType="1"/>
          </p:cNvSpPr>
          <p:nvPr/>
        </p:nvSpPr>
        <p:spPr bwMode="auto">
          <a:xfrm flipV="1">
            <a:off x="6156325" y="3357563"/>
            <a:ext cx="1439863" cy="21590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64" name="Text Box 206"/>
          <p:cNvSpPr txBox="1">
            <a:spLocks noChangeArrowheads="1"/>
          </p:cNvSpPr>
          <p:nvPr/>
        </p:nvSpPr>
        <p:spPr bwMode="auto">
          <a:xfrm>
            <a:off x="6227763" y="32845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95365" name="Text Box 207"/>
          <p:cNvSpPr txBox="1">
            <a:spLocks noChangeArrowheads="1"/>
          </p:cNvSpPr>
          <p:nvPr/>
        </p:nvSpPr>
        <p:spPr bwMode="auto">
          <a:xfrm>
            <a:off x="7308850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5366" name="Line 208"/>
          <p:cNvSpPr>
            <a:spLocks noChangeShapeType="1"/>
          </p:cNvSpPr>
          <p:nvPr/>
        </p:nvSpPr>
        <p:spPr bwMode="auto">
          <a:xfrm flipH="1">
            <a:off x="5940425" y="4941888"/>
            <a:ext cx="15843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367" name="Line 209"/>
          <p:cNvSpPr>
            <a:spLocks noChangeShapeType="1"/>
          </p:cNvSpPr>
          <p:nvPr/>
        </p:nvSpPr>
        <p:spPr bwMode="auto">
          <a:xfrm>
            <a:off x="7524750" y="4149725"/>
            <a:ext cx="0" cy="7921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03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CC96247-3B52-469A-B9AA-7CBB4F63C8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</a:t>
            </a:r>
            <a:r>
              <a:rPr lang="cs-CZ" altLang="en-US" smtClean="0"/>
              <a:t>říklad – </a:t>
            </a:r>
            <a:r>
              <a:rPr lang="en-US" altLang="en-US" smtClean="0"/>
              <a:t>modulo scheduling s duplikac</a:t>
            </a:r>
            <a:r>
              <a:rPr lang="cs-CZ" altLang="en-US" smtClean="0"/>
              <a:t>í</a:t>
            </a:r>
            <a:endParaRPr lang="cs-CZ" altLang="en-US" noProof="1" smtClean="0"/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107525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75463" name="Group 231"/>
          <p:cNvGraphicFramePr>
            <a:graphicFrameLocks noGrp="1"/>
          </p:cNvGraphicFramePr>
          <p:nvPr/>
        </p:nvGraphicFramePr>
        <p:xfrm>
          <a:off x="4716463" y="5589588"/>
          <a:ext cx="4176712" cy="984252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xor2, inc3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mov2, 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xor2, inc3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812" marB="468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cmp4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xor2, inc3</a:t>
                      </a:r>
                    </a:p>
                  </a:txBody>
                  <a:tcPr marL="36000" marR="36000" marT="46812" marB="468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7558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chemeClr val="accent1"/>
              </a:solidFill>
            </a:endParaRP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l1: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xor rs,r1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0, iterace 2</a:t>
            </a:r>
            <a:endParaRPr lang="cs-CZ" altLang="en-US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	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0, iterace 3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1, iterace 4</a:t>
            </a:r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r1,</a:t>
            </a:r>
            <a:r>
              <a:rPr lang="en-US" altLang="en-US">
                <a:solidFill>
                  <a:srgbClr val="0000FF"/>
                </a:solidFill>
              </a:rPr>
              <a:t>[rp]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2, iterace 4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		</a:t>
            </a:r>
            <a:r>
              <a:rPr lang="en-US" altLang="en-US">
                <a:solidFill>
                  <a:srgbClr val="0000FF"/>
                </a:solidFill>
              </a:rPr>
              <a:t>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2, iterace 5</a:t>
            </a:r>
            <a:endParaRPr lang="en-US" altLang="en-US">
              <a:solidFill>
                <a:schemeClr val="accent1"/>
              </a:solidFill>
            </a:endParaRP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jle l2		</a:t>
            </a:r>
            <a:r>
              <a:rPr lang="en-US" altLang="en-US">
                <a:solidFill>
                  <a:srgbClr val="0000FF"/>
                </a:solidFill>
              </a:rPr>
              <a:t>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3, iterace 4</a:t>
            </a:r>
            <a:endParaRPr lang="en-US" altLang="en-US">
              <a:solidFill>
                <a:schemeClr val="hlink"/>
              </a:solidFill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xor rs,r2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3, iterace 3</a:t>
            </a:r>
            <a:endParaRPr lang="cs-CZ" altLang="en-US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	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3, iterace 4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4, iterace 5</a:t>
            </a:r>
            <a:endParaRPr lang="en-US" altLang="en-US">
              <a:solidFill>
                <a:schemeClr val="hlink"/>
              </a:solidFill>
            </a:endParaRPr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</a:t>
            </a:r>
            <a:r>
              <a:rPr lang="en-US" altLang="en-US">
                <a:solidFill>
                  <a:srgbClr val="0000FF"/>
                </a:solidFill>
              </a:rPr>
              <a:t>2</a:t>
            </a:r>
            <a:r>
              <a:rPr lang="cs-CZ" altLang="en-US">
                <a:solidFill>
                  <a:srgbClr val="0000FF"/>
                </a:solidFill>
              </a:rPr>
              <a:t>,</a:t>
            </a:r>
            <a:r>
              <a:rPr lang="en-US" altLang="en-US">
                <a:solidFill>
                  <a:srgbClr val="0000FF"/>
                </a:solidFill>
              </a:rPr>
              <a:t>[rp] 	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5, iterace 5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		</a:t>
            </a:r>
            <a:r>
              <a:rPr lang="en-US" altLang="en-US">
                <a:solidFill>
                  <a:srgbClr val="0000FF"/>
                </a:solidFill>
              </a:rPr>
              <a:t>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5, iterace 6</a:t>
            </a:r>
            <a:endParaRPr lang="en-US" altLang="en-US">
              <a:solidFill>
                <a:schemeClr val="accent1"/>
              </a:solidFill>
            </a:endParaRP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jgt l1		</a:t>
            </a:r>
            <a:r>
              <a:rPr lang="en-US" altLang="en-US">
                <a:solidFill>
                  <a:srgbClr val="0000FF"/>
                </a:solidFill>
              </a:rPr>
              <a:t>; </a:t>
            </a:r>
            <a:r>
              <a:rPr lang="cs-CZ" altLang="en-US">
                <a:solidFill>
                  <a:srgbClr val="0000FF"/>
                </a:solidFill>
              </a:rPr>
              <a:t>čas </a:t>
            </a:r>
            <a:r>
              <a:rPr lang="en-US" altLang="en-US">
                <a:solidFill>
                  <a:srgbClr val="0000FF"/>
                </a:solidFill>
              </a:rPr>
              <a:t>6, iterace 5</a:t>
            </a:r>
            <a:endParaRPr lang="en-US" altLang="en-US">
              <a:solidFill>
                <a:schemeClr val="hlink"/>
              </a:solidFill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l2:</a:t>
            </a:r>
          </a:p>
          <a:p>
            <a:pPr eaLnBrk="1" hangingPunct="1"/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107559" name="Text Box 175"/>
          <p:cNvSpPr txBox="1">
            <a:spLocks noChangeArrowheads="1"/>
          </p:cNvSpPr>
          <p:nvPr/>
        </p:nvSpPr>
        <p:spPr bwMode="auto">
          <a:xfrm>
            <a:off x="6948488" y="18446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107560" name="Text Box 176"/>
          <p:cNvSpPr txBox="1">
            <a:spLocks noChangeArrowheads="1"/>
          </p:cNvSpPr>
          <p:nvPr/>
        </p:nvSpPr>
        <p:spPr bwMode="auto">
          <a:xfrm>
            <a:off x="7164388" y="25654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7561" name="Text Box 177"/>
          <p:cNvSpPr txBox="1">
            <a:spLocks noChangeArrowheads="1"/>
          </p:cNvSpPr>
          <p:nvPr/>
        </p:nvSpPr>
        <p:spPr bwMode="auto">
          <a:xfrm>
            <a:off x="6011863" y="33575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07562" name="Text Box 178"/>
          <p:cNvSpPr txBox="1">
            <a:spLocks noChangeArrowheads="1"/>
          </p:cNvSpPr>
          <p:nvPr/>
        </p:nvSpPr>
        <p:spPr bwMode="auto">
          <a:xfrm>
            <a:off x="5076825" y="19891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107563" name="Text Box 179"/>
          <p:cNvSpPr txBox="1">
            <a:spLocks noChangeArrowheads="1"/>
          </p:cNvSpPr>
          <p:nvPr/>
        </p:nvSpPr>
        <p:spPr bwMode="auto">
          <a:xfrm>
            <a:off x="6948488" y="11969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107564" name="Text Box 180"/>
          <p:cNvSpPr txBox="1">
            <a:spLocks noChangeArrowheads="1"/>
          </p:cNvSpPr>
          <p:nvPr/>
        </p:nvSpPr>
        <p:spPr bwMode="auto">
          <a:xfrm>
            <a:off x="6227763" y="42211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107565" name="Line 181"/>
          <p:cNvSpPr>
            <a:spLocks noChangeShapeType="1"/>
          </p:cNvSpPr>
          <p:nvPr/>
        </p:nvSpPr>
        <p:spPr bwMode="auto">
          <a:xfrm flipH="1">
            <a:off x="5437188" y="15573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66" name="Line 182"/>
          <p:cNvSpPr>
            <a:spLocks noChangeShapeType="1"/>
          </p:cNvSpPr>
          <p:nvPr/>
        </p:nvSpPr>
        <p:spPr bwMode="auto">
          <a:xfrm flipH="1">
            <a:off x="4932363" y="15573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67" name="Line 183"/>
          <p:cNvSpPr>
            <a:spLocks noChangeShapeType="1"/>
          </p:cNvSpPr>
          <p:nvPr/>
        </p:nvSpPr>
        <p:spPr bwMode="auto">
          <a:xfrm flipH="1">
            <a:off x="4932363" y="15573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68" name="Line 184"/>
          <p:cNvSpPr>
            <a:spLocks noChangeShapeType="1"/>
          </p:cNvSpPr>
          <p:nvPr/>
        </p:nvSpPr>
        <p:spPr bwMode="auto">
          <a:xfrm flipH="1">
            <a:off x="4932363" y="24209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69" name="Line 185"/>
          <p:cNvSpPr>
            <a:spLocks noChangeShapeType="1"/>
          </p:cNvSpPr>
          <p:nvPr/>
        </p:nvSpPr>
        <p:spPr bwMode="auto">
          <a:xfrm flipH="1">
            <a:off x="5437188" y="21336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0" name="Text Box 186"/>
          <p:cNvSpPr txBox="1">
            <a:spLocks noChangeArrowheads="1"/>
          </p:cNvSpPr>
          <p:nvPr/>
        </p:nvSpPr>
        <p:spPr bwMode="auto">
          <a:xfrm>
            <a:off x="5221288" y="17018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7571" name="Line 187"/>
          <p:cNvSpPr>
            <a:spLocks noChangeShapeType="1"/>
          </p:cNvSpPr>
          <p:nvPr/>
        </p:nvSpPr>
        <p:spPr bwMode="auto">
          <a:xfrm flipH="1">
            <a:off x="7237413" y="7651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2" name="Line 188"/>
          <p:cNvSpPr>
            <a:spLocks noChangeShapeType="1"/>
          </p:cNvSpPr>
          <p:nvPr/>
        </p:nvSpPr>
        <p:spPr bwMode="auto">
          <a:xfrm flipH="1">
            <a:off x="6732588" y="7651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3" name="Line 189"/>
          <p:cNvSpPr>
            <a:spLocks noChangeShapeType="1"/>
          </p:cNvSpPr>
          <p:nvPr/>
        </p:nvSpPr>
        <p:spPr bwMode="auto">
          <a:xfrm flipH="1">
            <a:off x="6732588" y="7651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4" name="Line 190"/>
          <p:cNvSpPr>
            <a:spLocks noChangeShapeType="1"/>
          </p:cNvSpPr>
          <p:nvPr/>
        </p:nvSpPr>
        <p:spPr bwMode="auto">
          <a:xfrm flipH="1">
            <a:off x="6732588" y="16287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5" name="Line 191"/>
          <p:cNvSpPr>
            <a:spLocks noChangeShapeType="1"/>
          </p:cNvSpPr>
          <p:nvPr/>
        </p:nvSpPr>
        <p:spPr bwMode="auto">
          <a:xfrm flipH="1">
            <a:off x="7235825" y="13414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6" name="Text Box 192"/>
          <p:cNvSpPr txBox="1">
            <a:spLocks noChangeArrowheads="1"/>
          </p:cNvSpPr>
          <p:nvPr/>
        </p:nvSpPr>
        <p:spPr bwMode="auto">
          <a:xfrm>
            <a:off x="7021513" y="9096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7577" name="Line 193"/>
          <p:cNvSpPr>
            <a:spLocks noChangeShapeType="1"/>
          </p:cNvSpPr>
          <p:nvPr/>
        </p:nvSpPr>
        <p:spPr bwMode="auto">
          <a:xfrm flipH="1">
            <a:off x="6373813" y="37893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8" name="Line 194"/>
          <p:cNvSpPr>
            <a:spLocks noChangeShapeType="1"/>
          </p:cNvSpPr>
          <p:nvPr/>
        </p:nvSpPr>
        <p:spPr bwMode="auto">
          <a:xfrm flipH="1">
            <a:off x="5868988" y="37893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79" name="Line 195"/>
          <p:cNvSpPr>
            <a:spLocks noChangeShapeType="1"/>
          </p:cNvSpPr>
          <p:nvPr/>
        </p:nvSpPr>
        <p:spPr bwMode="auto">
          <a:xfrm flipH="1">
            <a:off x="5868988" y="37893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80" name="Line 196"/>
          <p:cNvSpPr>
            <a:spLocks noChangeShapeType="1"/>
          </p:cNvSpPr>
          <p:nvPr/>
        </p:nvSpPr>
        <p:spPr bwMode="auto">
          <a:xfrm flipH="1">
            <a:off x="5868988" y="46529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81" name="Line 197"/>
          <p:cNvSpPr>
            <a:spLocks noChangeShapeType="1"/>
          </p:cNvSpPr>
          <p:nvPr/>
        </p:nvSpPr>
        <p:spPr bwMode="auto">
          <a:xfrm flipH="1">
            <a:off x="6373813" y="43656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82" name="Text Box 198"/>
          <p:cNvSpPr txBox="1">
            <a:spLocks noChangeArrowheads="1"/>
          </p:cNvSpPr>
          <p:nvPr/>
        </p:nvSpPr>
        <p:spPr bwMode="auto">
          <a:xfrm>
            <a:off x="6157913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7583" name="Line 199"/>
          <p:cNvSpPr>
            <a:spLocks noChangeShapeType="1"/>
          </p:cNvSpPr>
          <p:nvPr/>
        </p:nvSpPr>
        <p:spPr bwMode="auto">
          <a:xfrm>
            <a:off x="5651500" y="21336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84" name="Text Box 200"/>
          <p:cNvSpPr txBox="1">
            <a:spLocks noChangeArrowheads="1"/>
          </p:cNvSpPr>
          <p:nvPr/>
        </p:nvSpPr>
        <p:spPr bwMode="auto">
          <a:xfrm>
            <a:off x="5868988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107585" name="Line 201"/>
          <p:cNvSpPr>
            <a:spLocks noChangeShapeType="1"/>
          </p:cNvSpPr>
          <p:nvPr/>
        </p:nvSpPr>
        <p:spPr bwMode="auto">
          <a:xfrm flipH="1">
            <a:off x="6877050" y="27098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86" name="Text Box 202"/>
          <p:cNvSpPr txBox="1">
            <a:spLocks noChangeArrowheads="1"/>
          </p:cNvSpPr>
          <p:nvPr/>
        </p:nvSpPr>
        <p:spPr bwMode="auto">
          <a:xfrm>
            <a:off x="6877050" y="29972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7587" name="Line 203"/>
          <p:cNvSpPr>
            <a:spLocks noChangeShapeType="1"/>
          </p:cNvSpPr>
          <p:nvPr/>
        </p:nvSpPr>
        <p:spPr bwMode="auto">
          <a:xfrm flipH="1">
            <a:off x="7524750" y="19891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88" name="Text Box 204"/>
          <p:cNvSpPr txBox="1">
            <a:spLocks noChangeArrowheads="1"/>
          </p:cNvSpPr>
          <p:nvPr/>
        </p:nvSpPr>
        <p:spPr bwMode="auto">
          <a:xfrm>
            <a:off x="73088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107589" name="Line 205"/>
          <p:cNvSpPr>
            <a:spLocks noChangeShapeType="1"/>
          </p:cNvSpPr>
          <p:nvPr/>
        </p:nvSpPr>
        <p:spPr bwMode="auto">
          <a:xfrm flipH="1">
            <a:off x="7524750" y="13414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90" name="Text Box 206"/>
          <p:cNvSpPr txBox="1">
            <a:spLocks noChangeArrowheads="1"/>
          </p:cNvSpPr>
          <p:nvPr/>
        </p:nvSpPr>
        <p:spPr bwMode="auto">
          <a:xfrm>
            <a:off x="7308850" y="16287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107591" name="Line 207"/>
          <p:cNvSpPr>
            <a:spLocks noChangeShapeType="1"/>
          </p:cNvSpPr>
          <p:nvPr/>
        </p:nvSpPr>
        <p:spPr bwMode="auto">
          <a:xfrm flipH="1">
            <a:off x="6732588" y="3502025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92" name="Text Box 208"/>
          <p:cNvSpPr txBox="1">
            <a:spLocks noChangeArrowheads="1"/>
          </p:cNvSpPr>
          <p:nvPr/>
        </p:nvSpPr>
        <p:spPr bwMode="auto">
          <a:xfrm>
            <a:off x="6516688" y="39338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107593" name="Line 211"/>
          <p:cNvSpPr>
            <a:spLocks noChangeShapeType="1"/>
          </p:cNvSpPr>
          <p:nvPr/>
        </p:nvSpPr>
        <p:spPr bwMode="auto">
          <a:xfrm flipH="1" flipV="1">
            <a:off x="7740650" y="19891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94" name="Text Box 212"/>
          <p:cNvSpPr txBox="1">
            <a:spLocks noChangeArrowheads="1"/>
          </p:cNvSpPr>
          <p:nvPr/>
        </p:nvSpPr>
        <p:spPr bwMode="auto">
          <a:xfrm>
            <a:off x="7812088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107595" name="Line 213"/>
          <p:cNvSpPr>
            <a:spLocks noChangeShapeType="1"/>
          </p:cNvSpPr>
          <p:nvPr/>
        </p:nvSpPr>
        <p:spPr bwMode="auto">
          <a:xfrm>
            <a:off x="5868988" y="2133600"/>
            <a:ext cx="576262" cy="1223963"/>
          </a:xfrm>
          <a:prstGeom prst="line">
            <a:avLst/>
          </a:prstGeom>
          <a:noFill/>
          <a:ln w="31750" cap="rnd">
            <a:solidFill>
              <a:schemeClr val="hlink"/>
            </a:solidFill>
            <a:prstDash val="sysDot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96" name="Text Box 214"/>
          <p:cNvSpPr txBox="1">
            <a:spLocks noChangeArrowheads="1"/>
          </p:cNvSpPr>
          <p:nvPr/>
        </p:nvSpPr>
        <p:spPr bwMode="auto">
          <a:xfrm>
            <a:off x="6229350" y="27098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107597" name="Line 215"/>
          <p:cNvSpPr>
            <a:spLocks noChangeShapeType="1"/>
          </p:cNvSpPr>
          <p:nvPr/>
        </p:nvSpPr>
        <p:spPr bwMode="auto">
          <a:xfrm flipH="1" flipV="1">
            <a:off x="7812088" y="1343025"/>
            <a:ext cx="0" cy="501650"/>
          </a:xfrm>
          <a:prstGeom prst="line">
            <a:avLst/>
          </a:prstGeom>
          <a:noFill/>
          <a:ln w="31750" cap="rnd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98" name="Text Box 216"/>
          <p:cNvSpPr txBox="1">
            <a:spLocks noChangeArrowheads="1"/>
          </p:cNvSpPr>
          <p:nvPr/>
        </p:nvSpPr>
        <p:spPr bwMode="auto">
          <a:xfrm>
            <a:off x="7885113" y="1485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107599" name="Text Box 217"/>
          <p:cNvSpPr txBox="1">
            <a:spLocks noChangeArrowheads="1"/>
          </p:cNvSpPr>
          <p:nvPr/>
        </p:nvSpPr>
        <p:spPr bwMode="auto">
          <a:xfrm>
            <a:off x="6084888" y="1917700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0/1</a:t>
            </a:r>
          </a:p>
        </p:txBody>
      </p:sp>
      <p:sp>
        <p:nvSpPr>
          <p:cNvPr id="107600" name="Text Box 218"/>
          <p:cNvSpPr txBox="1">
            <a:spLocks noChangeArrowheads="1"/>
          </p:cNvSpPr>
          <p:nvPr/>
        </p:nvSpPr>
        <p:spPr bwMode="auto">
          <a:xfrm>
            <a:off x="8101013" y="1773238"/>
            <a:ext cx="211137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1/2</a:t>
            </a:r>
          </a:p>
        </p:txBody>
      </p:sp>
      <p:sp>
        <p:nvSpPr>
          <p:cNvPr id="107601" name="Text Box 219"/>
          <p:cNvSpPr txBox="1">
            <a:spLocks noChangeArrowheads="1"/>
          </p:cNvSpPr>
          <p:nvPr/>
        </p:nvSpPr>
        <p:spPr bwMode="auto">
          <a:xfrm>
            <a:off x="8172450" y="1125538"/>
            <a:ext cx="211138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2/3</a:t>
            </a:r>
          </a:p>
        </p:txBody>
      </p:sp>
      <p:sp>
        <p:nvSpPr>
          <p:cNvPr id="107602" name="Text Box 220"/>
          <p:cNvSpPr txBox="1">
            <a:spLocks noChangeArrowheads="1"/>
          </p:cNvSpPr>
          <p:nvPr/>
        </p:nvSpPr>
        <p:spPr bwMode="auto">
          <a:xfrm>
            <a:off x="7885113" y="2493963"/>
            <a:ext cx="211137" cy="1825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0/1</a:t>
            </a:r>
          </a:p>
        </p:txBody>
      </p:sp>
      <p:sp>
        <p:nvSpPr>
          <p:cNvPr id="107603" name="Text Box 221"/>
          <p:cNvSpPr txBox="1">
            <a:spLocks noChangeArrowheads="1"/>
          </p:cNvSpPr>
          <p:nvPr/>
        </p:nvSpPr>
        <p:spPr bwMode="auto">
          <a:xfrm>
            <a:off x="7164388" y="3286125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2/2</a:t>
            </a:r>
          </a:p>
        </p:txBody>
      </p:sp>
      <p:sp>
        <p:nvSpPr>
          <p:cNvPr id="107604" name="Text Box 222"/>
          <p:cNvSpPr txBox="1">
            <a:spLocks noChangeArrowheads="1"/>
          </p:cNvSpPr>
          <p:nvPr/>
        </p:nvSpPr>
        <p:spPr bwMode="auto">
          <a:xfrm>
            <a:off x="7164388" y="4149725"/>
            <a:ext cx="211137" cy="1825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0/0</a:t>
            </a:r>
          </a:p>
        </p:txBody>
      </p:sp>
      <p:sp>
        <p:nvSpPr>
          <p:cNvPr id="107605" name="Line 225"/>
          <p:cNvSpPr>
            <a:spLocks noChangeShapeType="1"/>
          </p:cNvSpPr>
          <p:nvPr/>
        </p:nvSpPr>
        <p:spPr bwMode="auto">
          <a:xfrm>
            <a:off x="6878638" y="3502025"/>
            <a:ext cx="0" cy="719138"/>
          </a:xfrm>
          <a:prstGeom prst="line">
            <a:avLst/>
          </a:prstGeom>
          <a:noFill/>
          <a:ln w="57150" cap="rnd">
            <a:solidFill>
              <a:srgbClr val="CC00FF"/>
            </a:solidFill>
            <a:prstDash val="sysDot"/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606" name="Text Box 226"/>
          <p:cNvSpPr txBox="1">
            <a:spLocks noChangeArrowheads="1"/>
          </p:cNvSpPr>
          <p:nvPr/>
        </p:nvSpPr>
        <p:spPr bwMode="auto">
          <a:xfrm>
            <a:off x="6950075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0/2</a:t>
            </a:r>
          </a:p>
        </p:txBody>
      </p:sp>
    </p:spTree>
    <p:extLst>
      <p:ext uri="{BB962C8B-B14F-4D97-AF65-F5344CB8AC3E}">
        <p14:creationId xmlns:p14="http://schemas.microsoft.com/office/powerpoint/2010/main" val="11208453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4BE7CB8-F2EB-4F2E-8285-1C911EC6884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</a:t>
            </a:r>
            <a:r>
              <a:rPr lang="cs-CZ" altLang="en-US" smtClean="0"/>
              <a:t>říklad – </a:t>
            </a:r>
            <a:r>
              <a:rPr lang="en-US" altLang="en-US" smtClean="0"/>
              <a:t>Intel compiler – x64</a:t>
            </a:r>
            <a:endParaRPr lang="en-US" altLang="en-US" noProof="1" smtClean="0"/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/>
              <a:t>/*...*/</a:t>
            </a:r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/>
              <a:t>k = i &gt;&gt; 1;</a:t>
            </a:r>
          </a:p>
          <a:p>
            <a:pPr marL="0" indent="0" eaLnBrk="1" hangingPunct="1"/>
            <a:r>
              <a:rPr lang="en-US" altLang="en-US" sz="1400" smtClean="0"/>
              <a:t>j = 0;</a:t>
            </a:r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/>
              <a:t>do {</a:t>
            </a:r>
          </a:p>
          <a:p>
            <a:pPr marL="0" indent="0" eaLnBrk="1" hangingPunct="1"/>
            <a:r>
              <a:rPr lang="en-US" altLang="en-US" sz="1400" smtClean="0"/>
              <a:t>  r8 = *p;</a:t>
            </a:r>
          </a:p>
          <a:p>
            <a:pPr marL="0" indent="0" eaLnBrk="1" hangingPunct="1"/>
            <a:r>
              <a:rPr lang="en-US" altLang="en-US" sz="1400" smtClean="0"/>
              <a:t>  r9 = *(p+1);</a:t>
            </a:r>
          </a:p>
          <a:p>
            <a:pPr marL="0" indent="0" eaLnBrk="1" hangingPunct="1"/>
            <a:r>
              <a:rPr lang="en-US" altLang="en-US" sz="1400" smtClean="0"/>
              <a:t>  s ^= r8;</a:t>
            </a:r>
          </a:p>
          <a:p>
            <a:pPr marL="0" indent="0" eaLnBrk="1" hangingPunct="1"/>
            <a:r>
              <a:rPr lang="en-US" altLang="en-US" sz="1400" smtClean="0"/>
              <a:t>  s ^= r9;</a:t>
            </a:r>
          </a:p>
          <a:p>
            <a:pPr marL="0" indent="0" eaLnBrk="1" hangingPunct="1"/>
            <a:r>
              <a:rPr lang="en-US" altLang="en-US" sz="1400" smtClean="0"/>
              <a:t>  p += 2;</a:t>
            </a:r>
          </a:p>
          <a:p>
            <a:pPr marL="0" indent="0" eaLnBrk="1" hangingPunct="1"/>
            <a:r>
              <a:rPr lang="en-US" altLang="en-US" sz="1400" smtClean="0"/>
              <a:t>  j += 1;</a:t>
            </a:r>
          </a:p>
          <a:p>
            <a:pPr marL="0" indent="0" eaLnBrk="1" hangingPunct="1"/>
            <a:r>
              <a:rPr lang="en-US" altLang="en-US" sz="1400" smtClean="0"/>
              <a:t>} while ( j &lt; k );</a:t>
            </a:r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/>
              <a:t>/* ... */</a:t>
            </a:r>
            <a:endParaRPr lang="cs-CZ" altLang="en-US" sz="1400" smtClean="0"/>
          </a:p>
        </p:txBody>
      </p:sp>
      <p:sp>
        <p:nvSpPr>
          <p:cNvPr id="108549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chksum</a:t>
            </a:r>
            <a:r>
              <a:rPr lang="en-US" altLang="en-US"/>
              <a:t>( </a:t>
            </a:r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* p</a:t>
            </a:r>
            <a:r>
              <a:rPr lang="en-US" altLang="en-US"/>
              <a:t>, int i)</a:t>
            </a:r>
          </a:p>
          <a:p>
            <a:pPr eaLnBrk="1" hangingPunct="1"/>
            <a:r>
              <a:rPr lang="en-US" altLang="en-US"/>
              <a:t>{</a:t>
            </a:r>
            <a:endParaRPr lang="cs-CZ" altLang="en-US"/>
          </a:p>
          <a:p>
            <a:pPr eaLnBrk="1" hangingPunct="1"/>
            <a:r>
              <a:rPr lang="cs-CZ" altLang="en-US"/>
              <a:t>  char s </a:t>
            </a:r>
            <a:r>
              <a:rPr lang="en-US" altLang="en-US"/>
              <a:t>= 0;</a:t>
            </a:r>
          </a:p>
          <a:p>
            <a:pPr eaLnBrk="1" hangingPunct="1"/>
            <a:r>
              <a:rPr lang="en-US" altLang="en-US"/>
              <a:t>  while ( </a:t>
            </a:r>
            <a:r>
              <a:rPr lang="en-US" altLang="en-US">
                <a:solidFill>
                  <a:schemeClr val="hlink"/>
                </a:solidFill>
              </a:rPr>
              <a:t>i &gt; 0</a:t>
            </a:r>
            <a:r>
              <a:rPr lang="en-US" altLang="en-US"/>
              <a:t> )</a:t>
            </a:r>
          </a:p>
          <a:p>
            <a:pPr eaLnBrk="1" hangingPunct="1"/>
            <a:r>
              <a:rPr lang="en-US" altLang="en-US"/>
              <a:t>  {</a:t>
            </a:r>
          </a:p>
          <a:p>
            <a:pPr eaLnBrk="1" hangingPunct="1"/>
            <a:r>
              <a:rPr lang="en-US" altLang="en-US"/>
              <a:t>    </a:t>
            </a:r>
            <a:r>
              <a:rPr lang="en-US" altLang="en-US">
                <a:solidFill>
                  <a:srgbClr val="0000FF"/>
                </a:solidFill>
              </a:rPr>
              <a:t>s ^= *p++;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    </a:t>
            </a:r>
            <a:r>
              <a:rPr lang="en-US" altLang="en-US">
                <a:solidFill>
                  <a:schemeClr val="accent1"/>
                </a:solidFill>
              </a:rPr>
              <a:t>--i;</a:t>
            </a:r>
          </a:p>
          <a:p>
            <a:pPr eaLnBrk="1" hangingPunct="1"/>
            <a:r>
              <a:rPr lang="en-US" altLang="en-US"/>
              <a:t>  }</a:t>
            </a:r>
            <a:endParaRPr lang="cs-CZ" altLang="en-US"/>
          </a:p>
          <a:p>
            <a:pPr eaLnBrk="1" hangingPunct="1"/>
            <a:r>
              <a:rPr lang="cs-CZ" altLang="en-US"/>
              <a:t>  </a:t>
            </a:r>
            <a:r>
              <a:rPr lang="en-US" altLang="en-US"/>
              <a:t>return </a:t>
            </a:r>
            <a:r>
              <a:rPr lang="cs-CZ" altLang="en-US"/>
              <a:t>s</a:t>
            </a:r>
            <a:r>
              <a:rPr lang="en-US" altLang="en-US"/>
              <a:t>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endParaRPr lang="cs-CZ" altLang="en-US"/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..B1.4:                         	</a:t>
            </a:r>
            <a:r>
              <a:rPr lang="en-US" altLang="en-US">
                <a:solidFill>
                  <a:srgbClr val="0000FF"/>
                </a:solidFill>
              </a:rPr>
              <a:t>movsbq    (%rdi), %r8</a:t>
            </a:r>
          </a:p>
          <a:p>
            <a:pPr lvl="1" eaLnBrk="1" hangingPunct="1">
              <a:buSzPct val="65000"/>
              <a:buFont typeface="Wingdings" pitchFamily="2" charset="2"/>
              <a:buNone/>
            </a:pPr>
            <a:r>
              <a:rPr lang="en-US" altLang="en-US" sz="1600">
                <a:solidFill>
                  <a:srgbClr val="0000FF"/>
                </a:solidFill>
                <a:latin typeface="Courier New" pitchFamily="49" charset="0"/>
              </a:rPr>
              <a:t>	movsbq    1(%rdi), %r9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	</a:t>
            </a:r>
            <a:r>
              <a:rPr lang="en-US" altLang="en-US">
                <a:solidFill>
                  <a:srgbClr val="0000FF"/>
                </a:solidFill>
              </a:rPr>
              <a:t>xorl      %r8d, %eax</a:t>
            </a:r>
          </a:p>
          <a:p>
            <a:pPr lvl="1" eaLnBrk="1" hangingPunct="1">
              <a:buSzPct val="65000"/>
              <a:buFont typeface="Wingdings" pitchFamily="2" charset="2"/>
              <a:buNone/>
            </a:pPr>
            <a:r>
              <a:rPr lang="en-US" altLang="en-US" sz="1600">
                <a:solidFill>
                  <a:srgbClr val="0000FF"/>
                </a:solidFill>
                <a:latin typeface="Courier New" pitchFamily="49" charset="0"/>
              </a:rPr>
              <a:t>	xorl      %r9d, %eax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	</a:t>
            </a:r>
            <a:r>
              <a:rPr lang="en-US" altLang="en-US">
                <a:solidFill>
                  <a:srgbClr val="0000FF"/>
                </a:solidFill>
              </a:rPr>
              <a:t>addq      $2, %rdi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	addl      $1, %ecx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	</a:t>
            </a:r>
            <a:r>
              <a:rPr lang="en-US" altLang="en-US">
                <a:solidFill>
                  <a:srgbClr val="FF0000"/>
                </a:solidFill>
              </a:rPr>
              <a:t>cmpl      %edx, %ecx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	jb        ..B1.4       </a:t>
            </a:r>
          </a:p>
        </p:txBody>
      </p:sp>
    </p:spTree>
    <p:extLst>
      <p:ext uri="{BB962C8B-B14F-4D97-AF65-F5344CB8AC3E}">
        <p14:creationId xmlns:p14="http://schemas.microsoft.com/office/powerpoint/2010/main" val="888578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7DB3990-9C42-48C4-91A3-6A424DF697B9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8307" name="Rectangle 20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</a:t>
            </a:r>
            <a:r>
              <a:rPr lang="cs-CZ" altLang="en-US" dirty="0" smtClean="0"/>
              <a:t>říklad – </a:t>
            </a:r>
            <a:r>
              <a:rPr lang="cs-CZ" altLang="en-US" dirty="0" smtClean="0"/>
              <a:t>unroll-and-compact</a:t>
            </a:r>
            <a:endParaRPr lang="en-US" altLang="en-US" noProof="1" smtClean="0"/>
          </a:p>
        </p:txBody>
      </p:sp>
      <p:sp>
        <p:nvSpPr>
          <p:cNvPr id="98308" name="Rectangle 20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98309" name="Rectangle 3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63972" name="Group 4"/>
          <p:cNvGraphicFramePr>
            <a:graphicFrameLocks noGrp="1"/>
          </p:cNvGraphicFramePr>
          <p:nvPr/>
        </p:nvGraphicFramePr>
        <p:xfrm>
          <a:off x="4716463" y="620713"/>
          <a:ext cx="4176712" cy="5905536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cmp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2, mov3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mov2,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inc3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cmp3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xor3, 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mov3,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762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inc4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cmp4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xor4, 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mov4,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inc5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 cmp5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xor5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mov5,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dec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59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marL="36000" marR="36000" marT="46798" marB="467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46798" marB="467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98462" name="Rectangle 20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 dirty="0"/>
              <a:t>Software pipelining</a:t>
            </a:r>
            <a:endParaRPr lang="en-US" altLang="en-US" dirty="0"/>
          </a:p>
          <a:p>
            <a:pPr lvl="2" eaLnBrk="1" hangingPunct="1"/>
            <a:r>
              <a:rPr lang="en-US" altLang="en-US" dirty="0"/>
              <a:t>“</a:t>
            </a:r>
            <a:r>
              <a:rPr lang="cs-CZ" altLang="en-US" dirty="0"/>
              <a:t>U</a:t>
            </a:r>
            <a:r>
              <a:rPr lang="en-US" altLang="en-US" dirty="0" err="1"/>
              <a:t>nroll</a:t>
            </a:r>
            <a:r>
              <a:rPr lang="en-US" altLang="en-US" dirty="0"/>
              <a:t>-and-compact”</a:t>
            </a:r>
          </a:p>
          <a:p>
            <a:pPr lvl="3" eaLnBrk="1" hangingPunct="1"/>
            <a:r>
              <a:rPr lang="en-US" altLang="en-US" dirty="0" err="1"/>
              <a:t>Rozvrhuje</a:t>
            </a:r>
            <a:r>
              <a:rPr lang="en-US" altLang="en-US" dirty="0"/>
              <a:t> se </a:t>
            </a:r>
            <a:r>
              <a:rPr lang="en-US" altLang="en-US" dirty="0" err="1"/>
              <a:t>rozvinut</a:t>
            </a:r>
            <a:r>
              <a:rPr lang="cs-CZ" altLang="en-US" dirty="0"/>
              <a:t>ý cyklus tak dlouho, dokud nevznikne opakující se vzorek</a:t>
            </a:r>
          </a:p>
          <a:p>
            <a:pPr lvl="4" eaLnBrk="1" hangingPunct="1"/>
            <a:r>
              <a:rPr lang="cs-CZ" altLang="en-US" sz="1800" dirty="0"/>
              <a:t>Perioda opakování může odpovídat více iteracím</a:t>
            </a:r>
          </a:p>
          <a:p>
            <a:pPr lvl="3" eaLnBrk="1" hangingPunct="1"/>
            <a:r>
              <a:rPr lang="cs-CZ" altLang="en-US" dirty="0"/>
              <a:t>Problém: </a:t>
            </a:r>
            <a:r>
              <a:rPr lang="cs-CZ" altLang="en-US" dirty="0" smtClean="0"/>
              <a:t>Jak určit prioritu při rozvrhování</a:t>
            </a:r>
          </a:p>
          <a:p>
            <a:pPr lvl="4" eaLnBrk="1" hangingPunct="1"/>
            <a:r>
              <a:rPr lang="cs-CZ" altLang="en-US" dirty="0" smtClean="0"/>
              <a:t>Rozvinovaný cyklus nemá konec – není kritická cesta</a:t>
            </a:r>
            <a:endParaRPr lang="cs-CZ" altLang="en-US" dirty="0"/>
          </a:p>
          <a:p>
            <a:pPr lvl="4" eaLnBrk="1" hangingPunct="1"/>
            <a:r>
              <a:rPr lang="cs-CZ" altLang="en-US" sz="1800" dirty="0" smtClean="0"/>
              <a:t>Řeší se asymptotické chování - kritická </a:t>
            </a:r>
            <a:r>
              <a:rPr lang="cs-CZ" altLang="en-US" sz="1800" dirty="0"/>
              <a:t>smyčka</a:t>
            </a:r>
          </a:p>
          <a:p>
            <a:pPr lvl="4" eaLnBrk="1" hangingPunct="1"/>
            <a:endParaRPr lang="cs-CZ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864141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F0C1193-27BB-4B86-86FB-CD3D16E5343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6259" name="Rectangle 2"/>
          <p:cNvSpPr>
            <a:spLocks noChangeArrowheads="1"/>
          </p:cNvSpPr>
          <p:nvPr/>
        </p:nvSpPr>
        <p:spPr bwMode="auto">
          <a:xfrm>
            <a:off x="17938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</a:t>
            </a:r>
            <a:r>
              <a:rPr lang="cs-CZ" altLang="en-US" smtClean="0"/>
              <a:t>říklad – </a:t>
            </a:r>
            <a:r>
              <a:rPr lang="en-US" altLang="en-US" smtClean="0"/>
              <a:t>software pipelining</a:t>
            </a:r>
            <a:endParaRPr lang="en-US" altLang="en-US" noProof="1" smtClean="0"/>
          </a:p>
        </p:txBody>
      </p:sp>
      <p:sp>
        <p:nvSpPr>
          <p:cNvPr id="96261" name="Rectangle 118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SzTx/>
              <a:buFont typeface="Wingdings" pitchFamily="2" charset="2"/>
              <a:buChar char="Ø"/>
            </a:pPr>
            <a:r>
              <a:rPr lang="en-US" altLang="en-US" sz="2400" dirty="0" err="1">
                <a:latin typeface="Arial" charset="0"/>
              </a:rPr>
              <a:t>Jin</a:t>
            </a:r>
            <a:r>
              <a:rPr lang="cs-CZ" altLang="en-US" sz="2400" dirty="0">
                <a:latin typeface="Arial" charset="0"/>
              </a:rPr>
              <a:t>á abstrakce</a:t>
            </a:r>
          </a:p>
          <a:p>
            <a:pPr lvl="2" eaLnBrk="1" hangingPunct="1">
              <a:buSzTx/>
              <a:buFont typeface="Wingdings" pitchFamily="2" charset="2"/>
              <a:buChar char="Ø"/>
            </a:pPr>
            <a:r>
              <a:rPr lang="cs-CZ" altLang="en-US" sz="1800" dirty="0"/>
              <a:t>latence</a:t>
            </a:r>
            <a:r>
              <a:rPr lang="en-US" altLang="en-US" sz="1800" dirty="0"/>
              <a:t>/</a:t>
            </a:r>
            <a:r>
              <a:rPr lang="en-US" altLang="en-US" sz="1800" dirty="0" err="1"/>
              <a:t>iterace</a:t>
            </a:r>
            <a:endParaRPr lang="en-US" altLang="en-US" sz="1800" dirty="0"/>
          </a:p>
        </p:txBody>
      </p:sp>
      <p:sp>
        <p:nvSpPr>
          <p:cNvPr id="96262" name="Text Box 224"/>
          <p:cNvSpPr txBox="1">
            <a:spLocks noChangeArrowheads="1"/>
          </p:cNvSpPr>
          <p:nvPr/>
        </p:nvSpPr>
        <p:spPr bwMode="auto">
          <a:xfrm>
            <a:off x="7164388" y="249237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6263" name="Text Box 225"/>
          <p:cNvSpPr txBox="1">
            <a:spLocks noChangeArrowheads="1"/>
          </p:cNvSpPr>
          <p:nvPr/>
        </p:nvSpPr>
        <p:spPr bwMode="auto">
          <a:xfrm>
            <a:off x="7380288" y="3213100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96264" name="Text Box 226"/>
          <p:cNvSpPr txBox="1">
            <a:spLocks noChangeArrowheads="1"/>
          </p:cNvSpPr>
          <p:nvPr/>
        </p:nvSpPr>
        <p:spPr bwMode="auto">
          <a:xfrm>
            <a:off x="6227763" y="4005263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96265" name="Text Box 227"/>
          <p:cNvSpPr txBox="1">
            <a:spLocks noChangeArrowheads="1"/>
          </p:cNvSpPr>
          <p:nvPr/>
        </p:nvSpPr>
        <p:spPr bwMode="auto">
          <a:xfrm>
            <a:off x="5292725" y="2636838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96266" name="Text Box 228"/>
          <p:cNvSpPr txBox="1">
            <a:spLocks noChangeArrowheads="1"/>
          </p:cNvSpPr>
          <p:nvPr/>
        </p:nvSpPr>
        <p:spPr bwMode="auto">
          <a:xfrm>
            <a:off x="7164388" y="184467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96267" name="Text Box 229"/>
          <p:cNvSpPr txBox="1">
            <a:spLocks noChangeArrowheads="1"/>
          </p:cNvSpPr>
          <p:nvPr/>
        </p:nvSpPr>
        <p:spPr bwMode="auto">
          <a:xfrm>
            <a:off x="6443663" y="48688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96268" name="Line 230"/>
          <p:cNvSpPr>
            <a:spLocks noChangeShapeType="1"/>
          </p:cNvSpPr>
          <p:nvPr/>
        </p:nvSpPr>
        <p:spPr bwMode="auto">
          <a:xfrm flipH="1">
            <a:off x="5653088" y="2205038"/>
            <a:ext cx="0" cy="4333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69" name="Line 231"/>
          <p:cNvSpPr>
            <a:spLocks noChangeShapeType="1"/>
          </p:cNvSpPr>
          <p:nvPr/>
        </p:nvSpPr>
        <p:spPr bwMode="auto">
          <a:xfrm flipH="1">
            <a:off x="5148263" y="22050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0" name="Line 232"/>
          <p:cNvSpPr>
            <a:spLocks noChangeShapeType="1"/>
          </p:cNvSpPr>
          <p:nvPr/>
        </p:nvSpPr>
        <p:spPr bwMode="auto">
          <a:xfrm flipH="1">
            <a:off x="5148263" y="2205038"/>
            <a:ext cx="0" cy="8636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1" name="Line 233"/>
          <p:cNvSpPr>
            <a:spLocks noChangeShapeType="1"/>
          </p:cNvSpPr>
          <p:nvPr/>
        </p:nvSpPr>
        <p:spPr bwMode="auto">
          <a:xfrm flipH="1">
            <a:off x="5148263" y="3068638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2" name="Line 234"/>
          <p:cNvSpPr>
            <a:spLocks noChangeShapeType="1"/>
          </p:cNvSpPr>
          <p:nvPr/>
        </p:nvSpPr>
        <p:spPr bwMode="auto">
          <a:xfrm flipH="1">
            <a:off x="5653088" y="2781300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3" name="Text Box 235"/>
          <p:cNvSpPr txBox="1">
            <a:spLocks noChangeArrowheads="1"/>
          </p:cNvSpPr>
          <p:nvPr/>
        </p:nvSpPr>
        <p:spPr bwMode="auto">
          <a:xfrm>
            <a:off x="5437188" y="23495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274" name="Line 236"/>
          <p:cNvSpPr>
            <a:spLocks noChangeShapeType="1"/>
          </p:cNvSpPr>
          <p:nvPr/>
        </p:nvSpPr>
        <p:spPr bwMode="auto">
          <a:xfrm flipH="1">
            <a:off x="7453313" y="1412875"/>
            <a:ext cx="0" cy="433388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5" name="Line 237"/>
          <p:cNvSpPr>
            <a:spLocks noChangeShapeType="1"/>
          </p:cNvSpPr>
          <p:nvPr/>
        </p:nvSpPr>
        <p:spPr bwMode="auto">
          <a:xfrm flipH="1">
            <a:off x="6948488" y="14128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6" name="Line 238"/>
          <p:cNvSpPr>
            <a:spLocks noChangeShapeType="1"/>
          </p:cNvSpPr>
          <p:nvPr/>
        </p:nvSpPr>
        <p:spPr bwMode="auto">
          <a:xfrm flipH="1">
            <a:off x="6948488" y="1412875"/>
            <a:ext cx="0" cy="8636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7" name="Line 239"/>
          <p:cNvSpPr>
            <a:spLocks noChangeShapeType="1"/>
          </p:cNvSpPr>
          <p:nvPr/>
        </p:nvSpPr>
        <p:spPr bwMode="auto">
          <a:xfrm flipH="1">
            <a:off x="6948488" y="2276475"/>
            <a:ext cx="503237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8" name="Line 240"/>
          <p:cNvSpPr>
            <a:spLocks noChangeShapeType="1"/>
          </p:cNvSpPr>
          <p:nvPr/>
        </p:nvSpPr>
        <p:spPr bwMode="auto">
          <a:xfrm flipH="1">
            <a:off x="7451725" y="1989138"/>
            <a:ext cx="0" cy="28733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9" name="Text Box 241"/>
          <p:cNvSpPr txBox="1">
            <a:spLocks noChangeArrowheads="1"/>
          </p:cNvSpPr>
          <p:nvPr/>
        </p:nvSpPr>
        <p:spPr bwMode="auto">
          <a:xfrm>
            <a:off x="7237413" y="155733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280" name="Line 242"/>
          <p:cNvSpPr>
            <a:spLocks noChangeShapeType="1"/>
          </p:cNvSpPr>
          <p:nvPr/>
        </p:nvSpPr>
        <p:spPr bwMode="auto">
          <a:xfrm flipH="1">
            <a:off x="6589713" y="4437063"/>
            <a:ext cx="0" cy="433387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1" name="Line 243"/>
          <p:cNvSpPr>
            <a:spLocks noChangeShapeType="1"/>
          </p:cNvSpPr>
          <p:nvPr/>
        </p:nvSpPr>
        <p:spPr bwMode="auto">
          <a:xfrm flipH="1">
            <a:off x="6084888" y="44370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2" name="Line 244"/>
          <p:cNvSpPr>
            <a:spLocks noChangeShapeType="1"/>
          </p:cNvSpPr>
          <p:nvPr/>
        </p:nvSpPr>
        <p:spPr bwMode="auto">
          <a:xfrm flipH="1">
            <a:off x="6084888" y="4437063"/>
            <a:ext cx="0" cy="8636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3" name="Line 245"/>
          <p:cNvSpPr>
            <a:spLocks noChangeShapeType="1"/>
          </p:cNvSpPr>
          <p:nvPr/>
        </p:nvSpPr>
        <p:spPr bwMode="auto">
          <a:xfrm flipH="1">
            <a:off x="6084888" y="5300663"/>
            <a:ext cx="50323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4" name="Line 246"/>
          <p:cNvSpPr>
            <a:spLocks noChangeShapeType="1"/>
          </p:cNvSpPr>
          <p:nvPr/>
        </p:nvSpPr>
        <p:spPr bwMode="auto">
          <a:xfrm flipH="1">
            <a:off x="6589713" y="5013325"/>
            <a:ext cx="0" cy="287338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5" name="Text Box 247"/>
          <p:cNvSpPr txBox="1">
            <a:spLocks noChangeArrowheads="1"/>
          </p:cNvSpPr>
          <p:nvPr/>
        </p:nvSpPr>
        <p:spPr bwMode="auto">
          <a:xfrm>
            <a:off x="6373813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286" name="Line 248"/>
          <p:cNvSpPr>
            <a:spLocks noChangeShapeType="1"/>
          </p:cNvSpPr>
          <p:nvPr/>
        </p:nvSpPr>
        <p:spPr bwMode="auto">
          <a:xfrm>
            <a:off x="5867400" y="2781300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7" name="Text Box 249"/>
          <p:cNvSpPr txBox="1">
            <a:spLocks noChangeArrowheads="1"/>
          </p:cNvSpPr>
          <p:nvPr/>
        </p:nvSpPr>
        <p:spPr bwMode="auto">
          <a:xfrm>
            <a:off x="6084888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2/1</a:t>
            </a:r>
          </a:p>
        </p:txBody>
      </p:sp>
      <p:sp>
        <p:nvSpPr>
          <p:cNvPr id="96288" name="Line 250"/>
          <p:cNvSpPr>
            <a:spLocks noChangeShapeType="1"/>
          </p:cNvSpPr>
          <p:nvPr/>
        </p:nvSpPr>
        <p:spPr bwMode="auto">
          <a:xfrm flipH="1">
            <a:off x="7092950" y="3357563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89" name="Text Box 251"/>
          <p:cNvSpPr txBox="1">
            <a:spLocks noChangeArrowheads="1"/>
          </p:cNvSpPr>
          <p:nvPr/>
        </p:nvSpPr>
        <p:spPr bwMode="auto">
          <a:xfrm>
            <a:off x="7092950" y="36449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6290" name="Line 252"/>
          <p:cNvSpPr>
            <a:spLocks noChangeShapeType="1"/>
          </p:cNvSpPr>
          <p:nvPr/>
        </p:nvSpPr>
        <p:spPr bwMode="auto">
          <a:xfrm flipH="1">
            <a:off x="7740650" y="2636838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91" name="Text Box 253"/>
          <p:cNvSpPr txBox="1">
            <a:spLocks noChangeArrowheads="1"/>
          </p:cNvSpPr>
          <p:nvPr/>
        </p:nvSpPr>
        <p:spPr bwMode="auto">
          <a:xfrm>
            <a:off x="7524750" y="29241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1/0</a:t>
            </a:r>
          </a:p>
        </p:txBody>
      </p:sp>
      <p:sp>
        <p:nvSpPr>
          <p:cNvPr id="96292" name="Line 254"/>
          <p:cNvSpPr>
            <a:spLocks noChangeShapeType="1"/>
          </p:cNvSpPr>
          <p:nvPr/>
        </p:nvSpPr>
        <p:spPr bwMode="auto">
          <a:xfrm flipH="1">
            <a:off x="7740650" y="1989138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93" name="Text Box 255"/>
          <p:cNvSpPr txBox="1">
            <a:spLocks noChangeArrowheads="1"/>
          </p:cNvSpPr>
          <p:nvPr/>
        </p:nvSpPr>
        <p:spPr bwMode="auto">
          <a:xfrm>
            <a:off x="7524750" y="227647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2/0</a:t>
            </a:r>
          </a:p>
        </p:txBody>
      </p:sp>
      <p:sp>
        <p:nvSpPr>
          <p:cNvPr id="96294" name="Line 256"/>
          <p:cNvSpPr>
            <a:spLocks noChangeShapeType="1"/>
          </p:cNvSpPr>
          <p:nvPr/>
        </p:nvSpPr>
        <p:spPr bwMode="auto">
          <a:xfrm flipH="1">
            <a:off x="6948488" y="4149725"/>
            <a:ext cx="0" cy="7207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95" name="Text Box 257"/>
          <p:cNvSpPr txBox="1">
            <a:spLocks noChangeArrowheads="1"/>
          </p:cNvSpPr>
          <p:nvPr/>
        </p:nvSpPr>
        <p:spPr bwMode="auto">
          <a:xfrm>
            <a:off x="6732588" y="4581525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4/0</a:t>
            </a:r>
          </a:p>
        </p:txBody>
      </p:sp>
      <p:sp>
        <p:nvSpPr>
          <p:cNvPr id="96296" name="Line 258"/>
          <p:cNvSpPr>
            <a:spLocks noChangeShapeType="1"/>
          </p:cNvSpPr>
          <p:nvPr/>
        </p:nvSpPr>
        <p:spPr bwMode="auto">
          <a:xfrm>
            <a:off x="7164388" y="4149725"/>
            <a:ext cx="0" cy="719138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97" name="Text Box 259"/>
          <p:cNvSpPr txBox="1">
            <a:spLocks noChangeArrowheads="1"/>
          </p:cNvSpPr>
          <p:nvPr/>
        </p:nvSpPr>
        <p:spPr bwMode="auto">
          <a:xfrm>
            <a:off x="7235825" y="4292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  <p:sp>
        <p:nvSpPr>
          <p:cNvPr id="96298" name="Line 260"/>
          <p:cNvSpPr>
            <a:spLocks noChangeShapeType="1"/>
          </p:cNvSpPr>
          <p:nvPr/>
        </p:nvSpPr>
        <p:spPr bwMode="auto">
          <a:xfrm flipH="1" flipV="1">
            <a:off x="7956550" y="2636838"/>
            <a:ext cx="0" cy="5762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99" name="Text Box 261"/>
          <p:cNvSpPr txBox="1">
            <a:spLocks noChangeArrowheads="1"/>
          </p:cNvSpPr>
          <p:nvPr/>
        </p:nvSpPr>
        <p:spPr bwMode="auto">
          <a:xfrm>
            <a:off x="8027988" y="27813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1/1</a:t>
            </a:r>
          </a:p>
        </p:txBody>
      </p:sp>
      <p:sp>
        <p:nvSpPr>
          <p:cNvPr id="96300" name="Rectangle 267"/>
          <p:cNvSpPr>
            <a:spLocks noChangeArrowheads="1"/>
          </p:cNvSpPr>
          <p:nvPr/>
        </p:nvSpPr>
        <p:spPr bwMode="auto">
          <a:xfrm>
            <a:off x="1042988" y="2852738"/>
            <a:ext cx="3384550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6301" name="Text Box 268"/>
          <p:cNvSpPr txBox="1">
            <a:spLocks noChangeArrowheads="1"/>
          </p:cNvSpPr>
          <p:nvPr/>
        </p:nvSpPr>
        <p:spPr bwMode="auto">
          <a:xfrm>
            <a:off x="1763713" y="436562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6302" name="Text Box 269"/>
          <p:cNvSpPr txBox="1">
            <a:spLocks noChangeArrowheads="1"/>
          </p:cNvSpPr>
          <p:nvPr/>
        </p:nvSpPr>
        <p:spPr bwMode="auto">
          <a:xfrm>
            <a:off x="1908175" y="4797425"/>
            <a:ext cx="639763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96303" name="Line 270"/>
          <p:cNvSpPr>
            <a:spLocks noChangeShapeType="1"/>
          </p:cNvSpPr>
          <p:nvPr/>
        </p:nvSpPr>
        <p:spPr bwMode="auto">
          <a:xfrm flipH="1">
            <a:off x="2195513" y="4508500"/>
            <a:ext cx="0" cy="2889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4" name="Line 271"/>
          <p:cNvSpPr>
            <a:spLocks noChangeShapeType="1"/>
          </p:cNvSpPr>
          <p:nvPr/>
        </p:nvSpPr>
        <p:spPr bwMode="auto">
          <a:xfrm flipH="1">
            <a:off x="1619250" y="2852738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5" name="Line 272"/>
          <p:cNvSpPr>
            <a:spLocks noChangeShapeType="1"/>
          </p:cNvSpPr>
          <p:nvPr/>
        </p:nvSpPr>
        <p:spPr bwMode="auto">
          <a:xfrm>
            <a:off x="1619250" y="3716338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6" name="Line 273"/>
          <p:cNvSpPr>
            <a:spLocks noChangeShapeType="1"/>
          </p:cNvSpPr>
          <p:nvPr/>
        </p:nvSpPr>
        <p:spPr bwMode="auto">
          <a:xfrm>
            <a:off x="3995738" y="2852738"/>
            <a:ext cx="0" cy="12969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7" name="Text Box 274"/>
          <p:cNvSpPr txBox="1">
            <a:spLocks noChangeArrowheads="1"/>
          </p:cNvSpPr>
          <p:nvPr/>
        </p:nvSpPr>
        <p:spPr bwMode="auto">
          <a:xfrm>
            <a:off x="2843213" y="3213100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96308" name="Line 275"/>
          <p:cNvSpPr>
            <a:spLocks noChangeShapeType="1"/>
          </p:cNvSpPr>
          <p:nvPr/>
        </p:nvSpPr>
        <p:spPr bwMode="auto">
          <a:xfrm>
            <a:off x="1619250" y="2852738"/>
            <a:ext cx="1728788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09" name="Line 276"/>
          <p:cNvSpPr>
            <a:spLocks noChangeShapeType="1"/>
          </p:cNvSpPr>
          <p:nvPr/>
        </p:nvSpPr>
        <p:spPr bwMode="auto">
          <a:xfrm flipH="1">
            <a:off x="1547813" y="4941888"/>
            <a:ext cx="1223962" cy="64928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0" name="Line 277"/>
          <p:cNvSpPr>
            <a:spLocks noChangeShapeType="1"/>
          </p:cNvSpPr>
          <p:nvPr/>
        </p:nvSpPr>
        <p:spPr bwMode="auto">
          <a:xfrm flipH="1" flipV="1">
            <a:off x="755650" y="2636838"/>
            <a:ext cx="0" cy="25193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1" name="Line 278"/>
          <p:cNvSpPr>
            <a:spLocks noChangeShapeType="1"/>
          </p:cNvSpPr>
          <p:nvPr/>
        </p:nvSpPr>
        <p:spPr bwMode="auto">
          <a:xfrm flipH="1" flipV="1">
            <a:off x="1331913" y="2205038"/>
            <a:ext cx="13684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2" name="Line 279"/>
          <p:cNvSpPr>
            <a:spLocks noChangeShapeType="1"/>
          </p:cNvSpPr>
          <p:nvPr/>
        </p:nvSpPr>
        <p:spPr bwMode="auto">
          <a:xfrm flipH="1">
            <a:off x="755650" y="2205038"/>
            <a:ext cx="792163" cy="431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3" name="Line 280"/>
          <p:cNvSpPr>
            <a:spLocks noChangeShapeType="1"/>
          </p:cNvSpPr>
          <p:nvPr/>
        </p:nvSpPr>
        <p:spPr bwMode="auto">
          <a:xfrm>
            <a:off x="1547813" y="2205038"/>
            <a:ext cx="1944687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4" name="Line 281"/>
          <p:cNvSpPr>
            <a:spLocks noChangeShapeType="1"/>
          </p:cNvSpPr>
          <p:nvPr/>
        </p:nvSpPr>
        <p:spPr bwMode="auto">
          <a:xfrm flipH="1">
            <a:off x="611188" y="2205038"/>
            <a:ext cx="720725" cy="3587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5" name="Line 282"/>
          <p:cNvSpPr>
            <a:spLocks noChangeShapeType="1"/>
          </p:cNvSpPr>
          <p:nvPr/>
        </p:nvSpPr>
        <p:spPr bwMode="auto">
          <a:xfrm>
            <a:off x="755650" y="5156200"/>
            <a:ext cx="647700" cy="2174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6" name="Line 283"/>
          <p:cNvSpPr>
            <a:spLocks noChangeShapeType="1"/>
          </p:cNvSpPr>
          <p:nvPr/>
        </p:nvSpPr>
        <p:spPr bwMode="auto">
          <a:xfrm flipH="1">
            <a:off x="611188" y="2563813"/>
            <a:ext cx="0" cy="26654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7" name="Text Box 284"/>
          <p:cNvSpPr txBox="1">
            <a:spLocks noChangeArrowheads="1"/>
          </p:cNvSpPr>
          <p:nvPr/>
        </p:nvSpPr>
        <p:spPr bwMode="auto">
          <a:xfrm>
            <a:off x="1116013" y="3573463"/>
            <a:ext cx="93503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96318" name="Text Box 285"/>
          <p:cNvSpPr txBox="1">
            <a:spLocks noChangeArrowheads="1"/>
          </p:cNvSpPr>
          <p:nvPr/>
        </p:nvSpPr>
        <p:spPr bwMode="auto">
          <a:xfrm>
            <a:off x="2195513" y="4005263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96319" name="Text Box 286"/>
          <p:cNvSpPr txBox="1">
            <a:spLocks noChangeArrowheads="1"/>
          </p:cNvSpPr>
          <p:nvPr/>
        </p:nvSpPr>
        <p:spPr bwMode="auto">
          <a:xfrm>
            <a:off x="3492500" y="40052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96320" name="Line 287"/>
          <p:cNvSpPr>
            <a:spLocks noChangeShapeType="1"/>
          </p:cNvSpPr>
          <p:nvPr/>
        </p:nvSpPr>
        <p:spPr bwMode="auto">
          <a:xfrm>
            <a:off x="3924300" y="4149725"/>
            <a:ext cx="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1" name="Line 288"/>
          <p:cNvSpPr>
            <a:spLocks noChangeShapeType="1"/>
          </p:cNvSpPr>
          <p:nvPr/>
        </p:nvSpPr>
        <p:spPr bwMode="auto">
          <a:xfrm>
            <a:off x="3419475" y="3357563"/>
            <a:ext cx="433388" cy="64611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2" name="Line 289"/>
          <p:cNvSpPr>
            <a:spLocks noChangeShapeType="1"/>
          </p:cNvSpPr>
          <p:nvPr/>
        </p:nvSpPr>
        <p:spPr bwMode="auto">
          <a:xfrm>
            <a:off x="2771775" y="4508500"/>
            <a:ext cx="0" cy="4333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3" name="Line 290"/>
          <p:cNvSpPr>
            <a:spLocks noChangeShapeType="1"/>
          </p:cNvSpPr>
          <p:nvPr/>
        </p:nvSpPr>
        <p:spPr bwMode="auto">
          <a:xfrm>
            <a:off x="2700338" y="2852738"/>
            <a:ext cx="0" cy="11525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4" name="Line 291"/>
          <p:cNvSpPr>
            <a:spLocks noChangeShapeType="1"/>
          </p:cNvSpPr>
          <p:nvPr/>
        </p:nvSpPr>
        <p:spPr bwMode="auto">
          <a:xfrm flipH="1">
            <a:off x="2411413" y="4149725"/>
            <a:ext cx="576262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5" name="Line 292"/>
          <p:cNvSpPr>
            <a:spLocks noChangeShapeType="1"/>
          </p:cNvSpPr>
          <p:nvPr/>
        </p:nvSpPr>
        <p:spPr bwMode="auto">
          <a:xfrm flipH="1">
            <a:off x="900113" y="2708275"/>
            <a:ext cx="0" cy="23764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6" name="Line 293"/>
          <p:cNvSpPr>
            <a:spLocks noChangeShapeType="1"/>
          </p:cNvSpPr>
          <p:nvPr/>
        </p:nvSpPr>
        <p:spPr bwMode="auto">
          <a:xfrm flipH="1" flipV="1">
            <a:off x="1187450" y="2563813"/>
            <a:ext cx="431800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7" name="Line 294"/>
          <p:cNvSpPr>
            <a:spLocks noChangeShapeType="1"/>
          </p:cNvSpPr>
          <p:nvPr/>
        </p:nvSpPr>
        <p:spPr bwMode="auto">
          <a:xfrm flipH="1">
            <a:off x="900113" y="2565400"/>
            <a:ext cx="287337" cy="142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8" name="Line 295"/>
          <p:cNvSpPr>
            <a:spLocks noChangeShapeType="1"/>
          </p:cNvSpPr>
          <p:nvPr/>
        </p:nvSpPr>
        <p:spPr bwMode="auto">
          <a:xfrm flipH="1" flipV="1">
            <a:off x="900113" y="5083175"/>
            <a:ext cx="287337" cy="730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29" name="Line 296"/>
          <p:cNvSpPr>
            <a:spLocks noChangeShapeType="1"/>
          </p:cNvSpPr>
          <p:nvPr/>
        </p:nvSpPr>
        <p:spPr bwMode="auto">
          <a:xfrm flipH="1">
            <a:off x="1187450" y="4941888"/>
            <a:ext cx="431800" cy="2143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30" name="Line 297"/>
          <p:cNvSpPr>
            <a:spLocks noChangeShapeType="1"/>
          </p:cNvSpPr>
          <p:nvPr/>
        </p:nvSpPr>
        <p:spPr bwMode="auto">
          <a:xfrm>
            <a:off x="611188" y="5229225"/>
            <a:ext cx="936625" cy="3603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31" name="Line 298"/>
          <p:cNvSpPr>
            <a:spLocks noChangeShapeType="1"/>
          </p:cNvSpPr>
          <p:nvPr/>
        </p:nvSpPr>
        <p:spPr bwMode="auto">
          <a:xfrm flipV="1">
            <a:off x="1619250" y="4940300"/>
            <a:ext cx="2305050" cy="936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32" name="Text Box 299"/>
          <p:cNvSpPr txBox="1">
            <a:spLocks noChangeArrowheads="1"/>
          </p:cNvSpPr>
          <p:nvPr/>
        </p:nvSpPr>
        <p:spPr bwMode="auto">
          <a:xfrm>
            <a:off x="3492500" y="37163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96333" name="Text Box 300"/>
          <p:cNvSpPr txBox="1">
            <a:spLocks noChangeArrowheads="1"/>
          </p:cNvSpPr>
          <p:nvPr/>
        </p:nvSpPr>
        <p:spPr bwMode="auto">
          <a:xfrm>
            <a:off x="2195513" y="41481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6334" name="Text Box 301"/>
          <p:cNvSpPr txBox="1">
            <a:spLocks noChangeArrowheads="1"/>
          </p:cNvSpPr>
          <p:nvPr/>
        </p:nvSpPr>
        <p:spPr bwMode="auto">
          <a:xfrm>
            <a:off x="1979613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96335" name="Text Box 302"/>
          <p:cNvSpPr txBox="1">
            <a:spLocks noChangeArrowheads="1"/>
          </p:cNvSpPr>
          <p:nvPr/>
        </p:nvSpPr>
        <p:spPr bwMode="auto">
          <a:xfrm>
            <a:off x="2555875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96336" name="Text Box 303"/>
          <p:cNvSpPr txBox="1">
            <a:spLocks noChangeArrowheads="1"/>
          </p:cNvSpPr>
          <p:nvPr/>
        </p:nvSpPr>
        <p:spPr bwMode="auto">
          <a:xfrm>
            <a:off x="1403350" y="33575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6337" name="Text Box 304"/>
          <p:cNvSpPr txBox="1">
            <a:spLocks noChangeArrowheads="1"/>
          </p:cNvSpPr>
          <p:nvPr/>
        </p:nvSpPr>
        <p:spPr bwMode="auto">
          <a:xfrm>
            <a:off x="2987675" y="292417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6338" name="Text Box 305"/>
          <p:cNvSpPr txBox="1">
            <a:spLocks noChangeArrowheads="1"/>
          </p:cNvSpPr>
          <p:nvPr/>
        </p:nvSpPr>
        <p:spPr bwMode="auto">
          <a:xfrm>
            <a:off x="3995738" y="37163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6339" name="Line 306"/>
          <p:cNvSpPr>
            <a:spLocks noChangeShapeType="1"/>
          </p:cNvSpPr>
          <p:nvPr/>
        </p:nvSpPr>
        <p:spPr bwMode="auto">
          <a:xfrm flipH="1">
            <a:off x="323850" y="2349500"/>
            <a:ext cx="0" cy="3024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0" name="Line 307"/>
          <p:cNvSpPr>
            <a:spLocks noChangeShapeType="1"/>
          </p:cNvSpPr>
          <p:nvPr/>
        </p:nvSpPr>
        <p:spPr bwMode="auto">
          <a:xfrm flipH="1">
            <a:off x="323850" y="1773238"/>
            <a:ext cx="1150938" cy="576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1" name="Line 308"/>
          <p:cNvSpPr>
            <a:spLocks noChangeShapeType="1"/>
          </p:cNvSpPr>
          <p:nvPr/>
        </p:nvSpPr>
        <p:spPr bwMode="auto">
          <a:xfrm>
            <a:off x="323850" y="5373688"/>
            <a:ext cx="1295400" cy="5032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2" name="Line 309"/>
          <p:cNvSpPr>
            <a:spLocks noChangeShapeType="1"/>
          </p:cNvSpPr>
          <p:nvPr/>
        </p:nvSpPr>
        <p:spPr bwMode="auto">
          <a:xfrm flipH="1">
            <a:off x="1403350" y="4941888"/>
            <a:ext cx="792163" cy="431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3" name="Line 310"/>
          <p:cNvSpPr>
            <a:spLocks noChangeShapeType="1"/>
          </p:cNvSpPr>
          <p:nvPr/>
        </p:nvSpPr>
        <p:spPr bwMode="auto">
          <a:xfrm>
            <a:off x="3492500" y="2852738"/>
            <a:ext cx="0" cy="360362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4" name="Text Box 311"/>
          <p:cNvSpPr txBox="1">
            <a:spLocks noChangeArrowheads="1"/>
          </p:cNvSpPr>
          <p:nvPr/>
        </p:nvSpPr>
        <p:spPr bwMode="auto">
          <a:xfrm>
            <a:off x="3275013" y="28527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96345" name="Line 312"/>
          <p:cNvSpPr>
            <a:spLocks noChangeShapeType="1"/>
          </p:cNvSpPr>
          <p:nvPr/>
        </p:nvSpPr>
        <p:spPr bwMode="auto">
          <a:xfrm>
            <a:off x="1474788" y="1773238"/>
            <a:ext cx="2520950" cy="1079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6" name="Line 313"/>
          <p:cNvSpPr>
            <a:spLocks noChangeShapeType="1"/>
          </p:cNvSpPr>
          <p:nvPr/>
        </p:nvSpPr>
        <p:spPr bwMode="auto">
          <a:xfrm flipH="1" flipV="1">
            <a:off x="466725" y="2420938"/>
            <a:ext cx="0" cy="287972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7" name="Line 314"/>
          <p:cNvSpPr>
            <a:spLocks noChangeShapeType="1"/>
          </p:cNvSpPr>
          <p:nvPr/>
        </p:nvSpPr>
        <p:spPr bwMode="auto">
          <a:xfrm flipH="1">
            <a:off x="466725" y="1916113"/>
            <a:ext cx="1008063" cy="50482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8" name="Line 315"/>
          <p:cNvSpPr>
            <a:spLocks noChangeShapeType="1"/>
          </p:cNvSpPr>
          <p:nvPr/>
        </p:nvSpPr>
        <p:spPr bwMode="auto">
          <a:xfrm>
            <a:off x="1474788" y="1916113"/>
            <a:ext cx="2305050" cy="93662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49" name="Line 316"/>
          <p:cNvSpPr>
            <a:spLocks noChangeShapeType="1"/>
          </p:cNvSpPr>
          <p:nvPr/>
        </p:nvSpPr>
        <p:spPr bwMode="auto">
          <a:xfrm>
            <a:off x="3779838" y="2852738"/>
            <a:ext cx="0" cy="360362"/>
          </a:xfrm>
          <a:prstGeom prst="line">
            <a:avLst/>
          </a:prstGeom>
          <a:noFill/>
          <a:ln w="3175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0" name="Line 317"/>
          <p:cNvSpPr>
            <a:spLocks noChangeShapeType="1"/>
          </p:cNvSpPr>
          <p:nvPr/>
        </p:nvSpPr>
        <p:spPr bwMode="auto">
          <a:xfrm>
            <a:off x="466725" y="5300663"/>
            <a:ext cx="1081088" cy="433387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1" name="Line 318"/>
          <p:cNvSpPr>
            <a:spLocks noChangeShapeType="1"/>
          </p:cNvSpPr>
          <p:nvPr/>
        </p:nvSpPr>
        <p:spPr bwMode="auto">
          <a:xfrm flipH="1">
            <a:off x="1547813" y="4941888"/>
            <a:ext cx="2016125" cy="790575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2" name="Line 319"/>
          <p:cNvSpPr>
            <a:spLocks noChangeShapeType="1"/>
          </p:cNvSpPr>
          <p:nvPr/>
        </p:nvSpPr>
        <p:spPr bwMode="auto">
          <a:xfrm>
            <a:off x="3563938" y="4149725"/>
            <a:ext cx="0" cy="792163"/>
          </a:xfrm>
          <a:prstGeom prst="line">
            <a:avLst/>
          </a:prstGeom>
          <a:noFill/>
          <a:ln w="3175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3" name="Text Box 320"/>
          <p:cNvSpPr txBox="1">
            <a:spLocks noChangeArrowheads="1"/>
          </p:cNvSpPr>
          <p:nvPr/>
        </p:nvSpPr>
        <p:spPr bwMode="auto">
          <a:xfrm>
            <a:off x="3563938" y="28527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96354" name="Line 321"/>
          <p:cNvSpPr>
            <a:spLocks noChangeShapeType="1"/>
          </p:cNvSpPr>
          <p:nvPr/>
        </p:nvSpPr>
        <p:spPr bwMode="auto">
          <a:xfrm>
            <a:off x="1547813" y="2205038"/>
            <a:ext cx="576262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5" name="Line 322"/>
          <p:cNvSpPr>
            <a:spLocks noChangeShapeType="1"/>
          </p:cNvSpPr>
          <p:nvPr/>
        </p:nvSpPr>
        <p:spPr bwMode="auto">
          <a:xfrm flipH="1">
            <a:off x="2124075" y="2852738"/>
            <a:ext cx="0" cy="1512887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6" name="Text Box 323"/>
          <p:cNvSpPr txBox="1">
            <a:spLocks noChangeArrowheads="1"/>
          </p:cNvSpPr>
          <p:nvPr/>
        </p:nvSpPr>
        <p:spPr bwMode="auto">
          <a:xfrm>
            <a:off x="1908175" y="40052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96357" name="Line 324"/>
          <p:cNvSpPr>
            <a:spLocks noChangeShapeType="1"/>
          </p:cNvSpPr>
          <p:nvPr/>
        </p:nvSpPr>
        <p:spPr bwMode="auto">
          <a:xfrm flipV="1">
            <a:off x="1763713" y="3357563"/>
            <a:ext cx="1439862" cy="21590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58" name="Text Box 325"/>
          <p:cNvSpPr txBox="1">
            <a:spLocks noChangeArrowheads="1"/>
          </p:cNvSpPr>
          <p:nvPr/>
        </p:nvSpPr>
        <p:spPr bwMode="auto">
          <a:xfrm>
            <a:off x="1835150" y="32845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96359" name="Text Box 326"/>
          <p:cNvSpPr txBox="1">
            <a:spLocks noChangeArrowheads="1"/>
          </p:cNvSpPr>
          <p:nvPr/>
        </p:nvSpPr>
        <p:spPr bwMode="auto">
          <a:xfrm>
            <a:off x="2916238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96360" name="Line 327"/>
          <p:cNvSpPr>
            <a:spLocks noChangeShapeType="1"/>
          </p:cNvSpPr>
          <p:nvPr/>
        </p:nvSpPr>
        <p:spPr bwMode="auto">
          <a:xfrm flipH="1">
            <a:off x="1547813" y="4941888"/>
            <a:ext cx="15843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61" name="Line 328"/>
          <p:cNvSpPr>
            <a:spLocks noChangeShapeType="1"/>
          </p:cNvSpPr>
          <p:nvPr/>
        </p:nvSpPr>
        <p:spPr bwMode="auto">
          <a:xfrm>
            <a:off x="3132138" y="4149725"/>
            <a:ext cx="0" cy="7921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62" name="Line 329"/>
          <p:cNvSpPr>
            <a:spLocks noChangeShapeType="1"/>
          </p:cNvSpPr>
          <p:nvPr/>
        </p:nvSpPr>
        <p:spPr bwMode="auto">
          <a:xfrm>
            <a:off x="6084888" y="2781300"/>
            <a:ext cx="576262" cy="122396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63" name="Text Box 330"/>
          <p:cNvSpPr txBox="1">
            <a:spLocks noChangeArrowheads="1"/>
          </p:cNvSpPr>
          <p:nvPr/>
        </p:nvSpPr>
        <p:spPr bwMode="auto">
          <a:xfrm>
            <a:off x="6445250" y="3357563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0/0</a:t>
            </a:r>
          </a:p>
        </p:txBody>
      </p:sp>
      <p:sp>
        <p:nvSpPr>
          <p:cNvPr id="96364" name="Line 331"/>
          <p:cNvSpPr>
            <a:spLocks noChangeShapeType="1"/>
          </p:cNvSpPr>
          <p:nvPr/>
        </p:nvSpPr>
        <p:spPr bwMode="auto">
          <a:xfrm flipH="1" flipV="1">
            <a:off x="8027988" y="1990725"/>
            <a:ext cx="0" cy="50165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65" name="Text Box 332"/>
          <p:cNvSpPr txBox="1">
            <a:spLocks noChangeArrowheads="1"/>
          </p:cNvSpPr>
          <p:nvPr/>
        </p:nvSpPr>
        <p:spPr bwMode="auto">
          <a:xfrm>
            <a:off x="8101013" y="2133600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0/1</a:t>
            </a:r>
          </a:p>
        </p:txBody>
      </p:sp>
    </p:spTree>
    <p:extLst>
      <p:ext uri="{BB962C8B-B14F-4D97-AF65-F5344CB8AC3E}">
        <p14:creationId xmlns:p14="http://schemas.microsoft.com/office/powerpoint/2010/main" val="13432508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A017BD5-140C-4C50-BB67-7E9C8391115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</a:t>
            </a:r>
            <a:r>
              <a:rPr lang="en-US" altLang="en-US" smtClean="0"/>
              <a:t>oftware pipelining</a:t>
            </a:r>
            <a:endParaRPr lang="en-US" altLang="en-US" noProof="1" smtClean="0"/>
          </a:p>
        </p:txBody>
      </p:sp>
      <p:sp>
        <p:nvSpPr>
          <p:cNvPr id="99332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9334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 sz="2600" dirty="0" smtClean="0"/>
              <a:t>Kritická smyčka</a:t>
            </a:r>
          </a:p>
          <a:p>
            <a:pPr lvl="3" eaLnBrk="1" hangingPunct="1"/>
            <a:r>
              <a:rPr lang="cs-CZ" altLang="en-US" sz="2200" dirty="0" smtClean="0"/>
              <a:t>Cyklus v orientovaném grafu závislostí s největším podílem součtu latencí a součtu iterací</a:t>
            </a:r>
          </a:p>
          <a:p>
            <a:pPr eaLnBrk="1" hangingPunct="1"/>
            <a:r>
              <a:rPr lang="en-US" altLang="en-US" dirty="0" smtClean="0"/>
              <a:t>[</a:t>
            </a:r>
            <a:r>
              <a:rPr lang="cs-CZ" altLang="en-US" dirty="0" smtClean="0"/>
              <a:t>4/0</a:t>
            </a:r>
            <a:r>
              <a:rPr lang="en-US" altLang="en-US" dirty="0" smtClean="0"/>
              <a:t>]+[0/1] = (4+0)/(0+1) = 4/1</a:t>
            </a:r>
          </a:p>
          <a:p>
            <a:pPr lvl="3" eaLnBrk="1" hangingPunct="1"/>
            <a:r>
              <a:rPr lang="cs-CZ" altLang="en-US" dirty="0" smtClean="0"/>
              <a:t>Limituje asymptotické chování jakéhokoliv rozvrhu</a:t>
            </a:r>
          </a:p>
          <a:p>
            <a:pPr eaLnBrk="1" hangingPunct="1"/>
            <a:endParaRPr lang="cs-CZ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148263" y="1412875"/>
            <a:ext cx="3168650" cy="3887788"/>
            <a:chOff x="5148263" y="1412875"/>
            <a:chExt cx="3168650" cy="3887788"/>
          </a:xfrm>
        </p:grpSpPr>
        <p:sp>
          <p:nvSpPr>
            <p:cNvPr id="99335" name="Text Box 158"/>
            <p:cNvSpPr txBox="1">
              <a:spLocks noChangeArrowheads="1"/>
            </p:cNvSpPr>
            <p:nvPr/>
          </p:nvSpPr>
          <p:spPr bwMode="auto">
            <a:xfrm>
              <a:off x="7164388" y="2492375"/>
              <a:ext cx="1079500" cy="14287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cmp ri,0</a:t>
              </a:r>
            </a:p>
          </p:txBody>
        </p:sp>
        <p:sp>
          <p:nvSpPr>
            <p:cNvPr id="99336" name="Text Box 159"/>
            <p:cNvSpPr txBox="1">
              <a:spLocks noChangeArrowheads="1"/>
            </p:cNvSpPr>
            <p:nvPr/>
          </p:nvSpPr>
          <p:spPr bwMode="auto">
            <a:xfrm>
              <a:off x="7380288" y="3213100"/>
              <a:ext cx="639762" cy="144463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jgt</a:t>
              </a:r>
            </a:p>
          </p:txBody>
        </p:sp>
        <p:sp>
          <p:nvSpPr>
            <p:cNvPr id="99337" name="Text Box 160"/>
            <p:cNvSpPr txBox="1">
              <a:spLocks noChangeArrowheads="1"/>
            </p:cNvSpPr>
            <p:nvPr/>
          </p:nvSpPr>
          <p:spPr bwMode="auto">
            <a:xfrm>
              <a:off x="6227763" y="4005263"/>
              <a:ext cx="1081087" cy="14287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/>
                <a:t>mov r</a:t>
              </a:r>
              <a:r>
                <a:rPr lang="en-US" altLang="en-US" sz="1200"/>
                <a:t>1</a:t>
              </a:r>
              <a:r>
                <a:rPr lang="cs-CZ" altLang="en-US" sz="1200"/>
                <a:t>,</a:t>
              </a:r>
              <a:r>
                <a:rPr lang="en-US" altLang="en-US" sz="1200"/>
                <a:t>[rp]</a:t>
              </a:r>
            </a:p>
          </p:txBody>
        </p:sp>
        <p:sp>
          <p:nvSpPr>
            <p:cNvPr id="99338" name="Text Box 161"/>
            <p:cNvSpPr txBox="1">
              <a:spLocks noChangeArrowheads="1"/>
            </p:cNvSpPr>
            <p:nvPr/>
          </p:nvSpPr>
          <p:spPr bwMode="auto">
            <a:xfrm>
              <a:off x="5292725" y="2636838"/>
              <a:ext cx="935038" cy="14287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/>
                <a:t>inc </a:t>
              </a:r>
              <a:r>
                <a:rPr lang="en-US" altLang="en-US" sz="1200"/>
                <a:t>rp</a:t>
              </a:r>
            </a:p>
          </p:txBody>
        </p:sp>
        <p:sp>
          <p:nvSpPr>
            <p:cNvPr id="99339" name="Text Box 162"/>
            <p:cNvSpPr txBox="1">
              <a:spLocks noChangeArrowheads="1"/>
            </p:cNvSpPr>
            <p:nvPr/>
          </p:nvSpPr>
          <p:spPr bwMode="auto">
            <a:xfrm>
              <a:off x="7164388" y="1844675"/>
              <a:ext cx="1152525" cy="142875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dec ri</a:t>
              </a:r>
              <a:endParaRPr lang="en-US" altLang="en-US" sz="1200" b="0"/>
            </a:p>
          </p:txBody>
        </p:sp>
        <p:sp>
          <p:nvSpPr>
            <p:cNvPr id="99340" name="Text Box 163"/>
            <p:cNvSpPr txBox="1">
              <a:spLocks noChangeArrowheads="1"/>
            </p:cNvSpPr>
            <p:nvPr/>
          </p:nvSpPr>
          <p:spPr bwMode="auto">
            <a:xfrm>
              <a:off x="6443663" y="4868863"/>
              <a:ext cx="863600" cy="142875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xor rs,r1</a:t>
              </a:r>
              <a:endParaRPr lang="en-US" altLang="en-US" sz="1200" b="0"/>
            </a:p>
          </p:txBody>
        </p:sp>
        <p:sp>
          <p:nvSpPr>
            <p:cNvPr id="99341" name="Line 164"/>
            <p:cNvSpPr>
              <a:spLocks noChangeShapeType="1"/>
            </p:cNvSpPr>
            <p:nvPr/>
          </p:nvSpPr>
          <p:spPr bwMode="auto">
            <a:xfrm flipH="1">
              <a:off x="5653088" y="2205038"/>
              <a:ext cx="0" cy="43338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2" name="Line 165"/>
            <p:cNvSpPr>
              <a:spLocks noChangeShapeType="1"/>
            </p:cNvSpPr>
            <p:nvPr/>
          </p:nvSpPr>
          <p:spPr bwMode="auto">
            <a:xfrm flipH="1">
              <a:off x="5148263" y="2205038"/>
              <a:ext cx="50323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3" name="Line 166"/>
            <p:cNvSpPr>
              <a:spLocks noChangeShapeType="1"/>
            </p:cNvSpPr>
            <p:nvPr/>
          </p:nvSpPr>
          <p:spPr bwMode="auto">
            <a:xfrm flipH="1">
              <a:off x="5148263" y="2205038"/>
              <a:ext cx="0" cy="86360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4" name="Line 167"/>
            <p:cNvSpPr>
              <a:spLocks noChangeShapeType="1"/>
            </p:cNvSpPr>
            <p:nvPr/>
          </p:nvSpPr>
          <p:spPr bwMode="auto">
            <a:xfrm flipH="1">
              <a:off x="5148263" y="3068638"/>
              <a:ext cx="50323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5" name="Line 168"/>
            <p:cNvSpPr>
              <a:spLocks noChangeShapeType="1"/>
            </p:cNvSpPr>
            <p:nvPr/>
          </p:nvSpPr>
          <p:spPr bwMode="auto">
            <a:xfrm flipH="1">
              <a:off x="5653088" y="2781300"/>
              <a:ext cx="0" cy="287338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6" name="Text Box 169"/>
            <p:cNvSpPr txBox="1">
              <a:spLocks noChangeArrowheads="1"/>
            </p:cNvSpPr>
            <p:nvPr/>
          </p:nvSpPr>
          <p:spPr bwMode="auto">
            <a:xfrm>
              <a:off x="5437188" y="23495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99347" name="Line 170"/>
            <p:cNvSpPr>
              <a:spLocks noChangeShapeType="1"/>
            </p:cNvSpPr>
            <p:nvPr/>
          </p:nvSpPr>
          <p:spPr bwMode="auto">
            <a:xfrm flipH="1">
              <a:off x="7453313" y="1412875"/>
              <a:ext cx="0" cy="433388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8" name="Line 171"/>
            <p:cNvSpPr>
              <a:spLocks noChangeShapeType="1"/>
            </p:cNvSpPr>
            <p:nvPr/>
          </p:nvSpPr>
          <p:spPr bwMode="auto">
            <a:xfrm flipH="1">
              <a:off x="6948488" y="1412875"/>
              <a:ext cx="503237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49" name="Line 172"/>
            <p:cNvSpPr>
              <a:spLocks noChangeShapeType="1"/>
            </p:cNvSpPr>
            <p:nvPr/>
          </p:nvSpPr>
          <p:spPr bwMode="auto">
            <a:xfrm flipH="1">
              <a:off x="6948488" y="1412875"/>
              <a:ext cx="0" cy="86360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0" name="Line 173"/>
            <p:cNvSpPr>
              <a:spLocks noChangeShapeType="1"/>
            </p:cNvSpPr>
            <p:nvPr/>
          </p:nvSpPr>
          <p:spPr bwMode="auto">
            <a:xfrm flipH="1">
              <a:off x="6948488" y="2276475"/>
              <a:ext cx="503237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1" name="Line 174"/>
            <p:cNvSpPr>
              <a:spLocks noChangeShapeType="1"/>
            </p:cNvSpPr>
            <p:nvPr/>
          </p:nvSpPr>
          <p:spPr bwMode="auto">
            <a:xfrm flipH="1">
              <a:off x="7451725" y="1989138"/>
              <a:ext cx="0" cy="287337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2" name="Text Box 175"/>
            <p:cNvSpPr txBox="1">
              <a:spLocks noChangeArrowheads="1"/>
            </p:cNvSpPr>
            <p:nvPr/>
          </p:nvSpPr>
          <p:spPr bwMode="auto">
            <a:xfrm>
              <a:off x="7237413" y="1557338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99353" name="Line 176"/>
            <p:cNvSpPr>
              <a:spLocks noChangeShapeType="1"/>
            </p:cNvSpPr>
            <p:nvPr/>
          </p:nvSpPr>
          <p:spPr bwMode="auto">
            <a:xfrm flipH="1">
              <a:off x="6589713" y="4437063"/>
              <a:ext cx="0" cy="433387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4" name="Line 177"/>
            <p:cNvSpPr>
              <a:spLocks noChangeShapeType="1"/>
            </p:cNvSpPr>
            <p:nvPr/>
          </p:nvSpPr>
          <p:spPr bwMode="auto">
            <a:xfrm flipH="1">
              <a:off x="6084888" y="4437063"/>
              <a:ext cx="5032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5" name="Line 178"/>
            <p:cNvSpPr>
              <a:spLocks noChangeShapeType="1"/>
            </p:cNvSpPr>
            <p:nvPr/>
          </p:nvSpPr>
          <p:spPr bwMode="auto">
            <a:xfrm flipH="1">
              <a:off x="6084888" y="4437063"/>
              <a:ext cx="0" cy="863600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6" name="Line 179"/>
            <p:cNvSpPr>
              <a:spLocks noChangeShapeType="1"/>
            </p:cNvSpPr>
            <p:nvPr/>
          </p:nvSpPr>
          <p:spPr bwMode="auto">
            <a:xfrm flipH="1">
              <a:off x="6084888" y="5300663"/>
              <a:ext cx="5032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7" name="Line 180"/>
            <p:cNvSpPr>
              <a:spLocks noChangeShapeType="1"/>
            </p:cNvSpPr>
            <p:nvPr/>
          </p:nvSpPr>
          <p:spPr bwMode="auto">
            <a:xfrm flipH="1">
              <a:off x="6589713" y="5013325"/>
              <a:ext cx="0" cy="28733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58" name="Text Box 181"/>
            <p:cNvSpPr txBox="1">
              <a:spLocks noChangeArrowheads="1"/>
            </p:cNvSpPr>
            <p:nvPr/>
          </p:nvSpPr>
          <p:spPr bwMode="auto">
            <a:xfrm>
              <a:off x="6373813" y="458152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99359" name="Line 182"/>
            <p:cNvSpPr>
              <a:spLocks noChangeShapeType="1"/>
            </p:cNvSpPr>
            <p:nvPr/>
          </p:nvSpPr>
          <p:spPr bwMode="auto">
            <a:xfrm>
              <a:off x="5867400" y="2781300"/>
              <a:ext cx="576263" cy="1223963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60" name="Text Box 183"/>
            <p:cNvSpPr txBox="1">
              <a:spLocks noChangeArrowheads="1"/>
            </p:cNvSpPr>
            <p:nvPr/>
          </p:nvSpPr>
          <p:spPr bwMode="auto">
            <a:xfrm>
              <a:off x="6084888" y="36449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99361" name="Line 184"/>
            <p:cNvSpPr>
              <a:spLocks noChangeShapeType="1"/>
            </p:cNvSpPr>
            <p:nvPr/>
          </p:nvSpPr>
          <p:spPr bwMode="auto">
            <a:xfrm flipH="1">
              <a:off x="7092950" y="3357563"/>
              <a:ext cx="647700" cy="64770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62" name="Text Box 185"/>
            <p:cNvSpPr txBox="1">
              <a:spLocks noChangeArrowheads="1"/>
            </p:cNvSpPr>
            <p:nvPr/>
          </p:nvSpPr>
          <p:spPr bwMode="auto">
            <a:xfrm>
              <a:off x="7092950" y="36449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1/1</a:t>
              </a:r>
            </a:p>
          </p:txBody>
        </p:sp>
        <p:sp>
          <p:nvSpPr>
            <p:cNvPr id="99363" name="Line 186"/>
            <p:cNvSpPr>
              <a:spLocks noChangeShapeType="1"/>
            </p:cNvSpPr>
            <p:nvPr/>
          </p:nvSpPr>
          <p:spPr bwMode="auto">
            <a:xfrm flipH="1">
              <a:off x="7740650" y="2636838"/>
              <a:ext cx="0" cy="576262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64" name="Text Box 187"/>
            <p:cNvSpPr txBox="1">
              <a:spLocks noChangeArrowheads="1"/>
            </p:cNvSpPr>
            <p:nvPr/>
          </p:nvSpPr>
          <p:spPr bwMode="auto">
            <a:xfrm>
              <a:off x="7524750" y="292417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1/0</a:t>
              </a:r>
            </a:p>
          </p:txBody>
        </p:sp>
        <p:sp>
          <p:nvSpPr>
            <p:cNvPr id="99365" name="Line 188"/>
            <p:cNvSpPr>
              <a:spLocks noChangeShapeType="1"/>
            </p:cNvSpPr>
            <p:nvPr/>
          </p:nvSpPr>
          <p:spPr bwMode="auto">
            <a:xfrm flipH="1">
              <a:off x="7740650" y="1989138"/>
              <a:ext cx="0" cy="503237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66" name="Text Box 189"/>
            <p:cNvSpPr txBox="1">
              <a:spLocks noChangeArrowheads="1"/>
            </p:cNvSpPr>
            <p:nvPr/>
          </p:nvSpPr>
          <p:spPr bwMode="auto">
            <a:xfrm>
              <a:off x="7524750" y="227647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2/0</a:t>
              </a:r>
            </a:p>
          </p:txBody>
        </p:sp>
        <p:sp>
          <p:nvSpPr>
            <p:cNvPr id="99367" name="Line 190"/>
            <p:cNvSpPr>
              <a:spLocks noChangeShapeType="1"/>
            </p:cNvSpPr>
            <p:nvPr/>
          </p:nvSpPr>
          <p:spPr bwMode="auto">
            <a:xfrm flipH="1">
              <a:off x="6948488" y="4149725"/>
              <a:ext cx="0" cy="720725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68" name="Text Box 191"/>
            <p:cNvSpPr txBox="1">
              <a:spLocks noChangeArrowheads="1"/>
            </p:cNvSpPr>
            <p:nvPr/>
          </p:nvSpPr>
          <p:spPr bwMode="auto">
            <a:xfrm>
              <a:off x="6732588" y="458152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4/0</a:t>
              </a:r>
            </a:p>
          </p:txBody>
        </p:sp>
        <p:sp>
          <p:nvSpPr>
            <p:cNvPr id="99369" name="Line 192"/>
            <p:cNvSpPr>
              <a:spLocks noChangeShapeType="1"/>
            </p:cNvSpPr>
            <p:nvPr/>
          </p:nvSpPr>
          <p:spPr bwMode="auto">
            <a:xfrm>
              <a:off x="7164388" y="4149725"/>
              <a:ext cx="0" cy="719138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70" name="Text Box 193"/>
            <p:cNvSpPr txBox="1">
              <a:spLocks noChangeArrowheads="1"/>
            </p:cNvSpPr>
            <p:nvPr/>
          </p:nvSpPr>
          <p:spPr bwMode="auto">
            <a:xfrm>
              <a:off x="7235825" y="42926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0/1</a:t>
              </a:r>
            </a:p>
          </p:txBody>
        </p:sp>
        <p:sp>
          <p:nvSpPr>
            <p:cNvPr id="99371" name="Line 194"/>
            <p:cNvSpPr>
              <a:spLocks noChangeShapeType="1"/>
            </p:cNvSpPr>
            <p:nvPr/>
          </p:nvSpPr>
          <p:spPr bwMode="auto">
            <a:xfrm flipH="1" flipV="1">
              <a:off x="7956550" y="2636838"/>
              <a:ext cx="0" cy="57626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72" name="Text Box 195"/>
            <p:cNvSpPr txBox="1">
              <a:spLocks noChangeArrowheads="1"/>
            </p:cNvSpPr>
            <p:nvPr/>
          </p:nvSpPr>
          <p:spPr bwMode="auto">
            <a:xfrm>
              <a:off x="8027988" y="27813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1/1</a:t>
              </a:r>
            </a:p>
          </p:txBody>
        </p:sp>
        <p:sp>
          <p:nvSpPr>
            <p:cNvPr id="99373" name="Line 196"/>
            <p:cNvSpPr>
              <a:spLocks noChangeShapeType="1"/>
            </p:cNvSpPr>
            <p:nvPr/>
          </p:nvSpPr>
          <p:spPr bwMode="auto">
            <a:xfrm>
              <a:off x="6084888" y="2781300"/>
              <a:ext cx="576262" cy="1223963"/>
            </a:xfrm>
            <a:prstGeom prst="line">
              <a:avLst/>
            </a:prstGeom>
            <a:noFill/>
            <a:ln w="31750">
              <a:solidFill>
                <a:schemeClr val="hlink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74" name="Text Box 197"/>
            <p:cNvSpPr txBox="1">
              <a:spLocks noChangeArrowheads="1"/>
            </p:cNvSpPr>
            <p:nvPr/>
          </p:nvSpPr>
          <p:spPr bwMode="auto">
            <a:xfrm>
              <a:off x="6445250" y="3357563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0/0</a:t>
              </a:r>
            </a:p>
          </p:txBody>
        </p:sp>
        <p:sp>
          <p:nvSpPr>
            <p:cNvPr id="99375" name="Line 198"/>
            <p:cNvSpPr>
              <a:spLocks noChangeShapeType="1"/>
            </p:cNvSpPr>
            <p:nvPr/>
          </p:nvSpPr>
          <p:spPr bwMode="auto">
            <a:xfrm flipH="1" flipV="1">
              <a:off x="8027988" y="1990725"/>
              <a:ext cx="0" cy="50165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376" name="Text Box 199"/>
            <p:cNvSpPr txBox="1">
              <a:spLocks noChangeArrowheads="1"/>
            </p:cNvSpPr>
            <p:nvPr/>
          </p:nvSpPr>
          <p:spPr bwMode="auto">
            <a:xfrm>
              <a:off x="8101013" y="21336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0/1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851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A017BD5-140C-4C50-BB67-7E9C8391115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S</a:t>
            </a:r>
            <a:r>
              <a:rPr lang="en-US" altLang="en-US" smtClean="0"/>
              <a:t>oftware pipelining</a:t>
            </a:r>
            <a:endParaRPr lang="en-US" altLang="en-US" noProof="1" smtClean="0"/>
          </a:p>
        </p:txBody>
      </p:sp>
      <p:sp>
        <p:nvSpPr>
          <p:cNvPr id="99332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 dirty="0">
              <a:latin typeface="Arial" charset="0"/>
            </a:endParaRPr>
          </a:p>
        </p:txBody>
      </p:sp>
      <p:sp>
        <p:nvSpPr>
          <p:cNvPr id="99334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 sz="2600" dirty="0" smtClean="0"/>
              <a:t>Kritická smyčka</a:t>
            </a:r>
          </a:p>
          <a:p>
            <a:pPr lvl="3" eaLnBrk="1" hangingPunct="1"/>
            <a:r>
              <a:rPr lang="cs-CZ" altLang="en-US" sz="2200" dirty="0" smtClean="0"/>
              <a:t>Cyklus v orientovaném grafu závislostí s největším podílem součtu latencí a součtu iterací</a:t>
            </a:r>
          </a:p>
          <a:p>
            <a:pPr eaLnBrk="1" hangingPunct="1"/>
            <a:r>
              <a:rPr lang="en-US" altLang="en-US" dirty="0" smtClean="0"/>
              <a:t>[</a:t>
            </a:r>
            <a:r>
              <a:rPr lang="cs-CZ" altLang="en-US" dirty="0" smtClean="0"/>
              <a:t>4/0</a:t>
            </a:r>
            <a:r>
              <a:rPr lang="en-US" altLang="en-US" dirty="0" smtClean="0"/>
              <a:t>]+[0/1] = (4+0)/(0+1) = 4/1</a:t>
            </a:r>
          </a:p>
          <a:p>
            <a:pPr lvl="3" eaLnBrk="1" hangingPunct="1"/>
            <a:r>
              <a:rPr lang="cs-CZ" altLang="en-US" dirty="0" smtClean="0"/>
              <a:t>Limituje asymptotické chování jakéhokoliv rozvrhu</a:t>
            </a:r>
          </a:p>
          <a:p>
            <a:pPr lvl="3" eaLnBrk="1" hangingPunct="1"/>
            <a:r>
              <a:rPr lang="cs-CZ" altLang="en-US" dirty="0" smtClean="0"/>
              <a:t>Ostatní části rozvrhu se připojují před nebo za kritickou smyčku</a:t>
            </a:r>
          </a:p>
          <a:p>
            <a:pPr eaLnBrk="1" hangingPunct="1"/>
            <a:endParaRPr lang="cs-CZ" alt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5292080" y="6308082"/>
            <a:ext cx="331236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V="1">
            <a:off x="5292080" y="1268760"/>
            <a:ext cx="0" cy="50405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7683623" y="6283240"/>
            <a:ext cx="914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iteration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4814158" y="1412776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time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6012160" y="1268760"/>
            <a:ext cx="2160240" cy="43204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>
            <a:off x="6732240" y="4594168"/>
            <a:ext cx="73536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 flipV="1">
            <a:off x="7892007" y="2708921"/>
            <a:ext cx="0" cy="1440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 rot="16200000">
            <a:off x="7658189" y="3217213"/>
            <a:ext cx="83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latency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6640975" y="4602614"/>
            <a:ext cx="10166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iterations</a:t>
            </a:r>
            <a:endParaRPr lang="en-US" dirty="0"/>
          </a:p>
        </p:txBody>
      </p:sp>
      <p:cxnSp>
        <p:nvCxnSpPr>
          <p:cNvPr id="67" name="Straight Arrow Connector 66"/>
          <p:cNvCxnSpPr/>
          <p:nvPr/>
        </p:nvCxnSpPr>
        <p:spPr bwMode="auto">
          <a:xfrm flipV="1">
            <a:off x="601216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 flipV="1">
            <a:off x="673224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V="1">
            <a:off x="745232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 flipV="1">
            <a:off x="817240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>
            <a:off x="5220072" y="558924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>
            <a:off x="5220072" y="594928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>
            <a:off x="5220072" y="522920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5220072" y="486916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5220072" y="450912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Arrow Connector 80"/>
          <p:cNvCxnSpPr/>
          <p:nvPr/>
        </p:nvCxnSpPr>
        <p:spPr bwMode="auto">
          <a:xfrm>
            <a:off x="5220072" y="414908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Arrow Connector 81"/>
          <p:cNvCxnSpPr/>
          <p:nvPr/>
        </p:nvCxnSpPr>
        <p:spPr bwMode="auto">
          <a:xfrm>
            <a:off x="5220072" y="378904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>
            <a:off x="5220072" y="342900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>
            <a:off x="5220072" y="306896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5220072" y="270892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5220072" y="234888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5220072" y="198884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5220072" y="162880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191"/>
          <p:cNvSpPr txBox="1">
            <a:spLocks noChangeArrowheads="1"/>
          </p:cNvSpPr>
          <p:nvPr/>
        </p:nvSpPr>
        <p:spPr bwMode="auto">
          <a:xfrm>
            <a:off x="5773957" y="4788768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4/0</a:t>
            </a:r>
          </a:p>
        </p:txBody>
      </p:sp>
      <p:sp>
        <p:nvSpPr>
          <p:cNvPr id="90" name="Line 190"/>
          <p:cNvSpPr>
            <a:spLocks noChangeShapeType="1"/>
          </p:cNvSpPr>
          <p:nvPr/>
        </p:nvSpPr>
        <p:spPr bwMode="auto">
          <a:xfrm flipV="1">
            <a:off x="6007968" y="4212008"/>
            <a:ext cx="0" cy="1393106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" name="Line 192"/>
          <p:cNvSpPr>
            <a:spLocks noChangeShapeType="1"/>
          </p:cNvSpPr>
          <p:nvPr/>
        </p:nvSpPr>
        <p:spPr bwMode="auto">
          <a:xfrm flipH="1">
            <a:off x="6176436" y="4147919"/>
            <a:ext cx="335584" cy="1161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" name="Text Box 193"/>
          <p:cNvSpPr txBox="1">
            <a:spLocks noChangeArrowheads="1"/>
          </p:cNvSpPr>
          <p:nvPr/>
        </p:nvSpPr>
        <p:spPr bwMode="auto">
          <a:xfrm>
            <a:off x="6229908" y="3924672"/>
            <a:ext cx="1746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Arial" charset="0"/>
              </a:rPr>
              <a:t>0/1</a:t>
            </a:r>
          </a:p>
        </p:txBody>
      </p:sp>
      <p:sp>
        <p:nvSpPr>
          <p:cNvPr id="96" name="Line 190"/>
          <p:cNvSpPr>
            <a:spLocks noChangeShapeType="1"/>
          </p:cNvSpPr>
          <p:nvPr/>
        </p:nvSpPr>
        <p:spPr bwMode="auto">
          <a:xfrm flipV="1">
            <a:off x="6732241" y="2806214"/>
            <a:ext cx="12049" cy="1359977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" name="Line 192"/>
          <p:cNvSpPr>
            <a:spLocks noChangeShapeType="1"/>
          </p:cNvSpPr>
          <p:nvPr/>
        </p:nvSpPr>
        <p:spPr bwMode="auto">
          <a:xfrm flipH="1" flipV="1">
            <a:off x="6883147" y="2708126"/>
            <a:ext cx="352182" cy="793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" name="Line 190"/>
          <p:cNvSpPr>
            <a:spLocks noChangeShapeType="1"/>
          </p:cNvSpPr>
          <p:nvPr/>
        </p:nvSpPr>
        <p:spPr bwMode="auto">
          <a:xfrm flipV="1">
            <a:off x="7456515" y="1341212"/>
            <a:ext cx="10117" cy="1386056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" name="Line 192"/>
          <p:cNvSpPr>
            <a:spLocks noChangeShapeType="1"/>
          </p:cNvSpPr>
          <p:nvPr/>
        </p:nvSpPr>
        <p:spPr bwMode="auto">
          <a:xfrm flipH="1" flipV="1">
            <a:off x="7619453" y="1267523"/>
            <a:ext cx="332732" cy="0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" name="Text Box 163"/>
          <p:cNvSpPr txBox="1">
            <a:spLocks noChangeArrowheads="1"/>
          </p:cNvSpPr>
          <p:nvPr/>
        </p:nvSpPr>
        <p:spPr bwMode="auto">
          <a:xfrm>
            <a:off x="5858395" y="4076804"/>
            <a:ext cx="311150" cy="14446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xor</a:t>
            </a:r>
            <a:endParaRPr lang="en-US" altLang="en-US" sz="1200" b="0" dirty="0"/>
          </a:p>
        </p:txBody>
      </p:sp>
      <p:sp>
        <p:nvSpPr>
          <p:cNvPr id="102" name="Text Box 163"/>
          <p:cNvSpPr txBox="1">
            <a:spLocks noChangeArrowheads="1"/>
          </p:cNvSpPr>
          <p:nvPr/>
        </p:nvSpPr>
        <p:spPr bwMode="auto">
          <a:xfrm>
            <a:off x="6565106" y="2636912"/>
            <a:ext cx="311150" cy="14446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xor</a:t>
            </a:r>
            <a:endParaRPr lang="en-US" altLang="en-US" sz="1200" b="0" dirty="0"/>
          </a:p>
        </p:txBody>
      </p:sp>
      <p:sp>
        <p:nvSpPr>
          <p:cNvPr id="103" name="Text Box 163"/>
          <p:cNvSpPr txBox="1">
            <a:spLocks noChangeArrowheads="1"/>
          </p:cNvSpPr>
          <p:nvPr/>
        </p:nvSpPr>
        <p:spPr bwMode="auto">
          <a:xfrm>
            <a:off x="7308304" y="1196752"/>
            <a:ext cx="311150" cy="14446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xor</a:t>
            </a:r>
            <a:endParaRPr lang="en-US" altLang="en-US" sz="1200" b="0" dirty="0"/>
          </a:p>
        </p:txBody>
      </p:sp>
      <p:sp>
        <p:nvSpPr>
          <p:cNvPr id="104" name="Text Box 160"/>
          <p:cNvSpPr txBox="1">
            <a:spLocks noChangeArrowheads="1"/>
          </p:cNvSpPr>
          <p:nvPr/>
        </p:nvSpPr>
        <p:spPr bwMode="auto">
          <a:xfrm>
            <a:off x="6516216" y="4077072"/>
            <a:ext cx="361007" cy="1349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05" name="Text Box 160"/>
          <p:cNvSpPr txBox="1">
            <a:spLocks noChangeArrowheads="1"/>
          </p:cNvSpPr>
          <p:nvPr/>
        </p:nvSpPr>
        <p:spPr bwMode="auto">
          <a:xfrm>
            <a:off x="7235329" y="2636912"/>
            <a:ext cx="361007" cy="1349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06" name="Text Box 160"/>
          <p:cNvSpPr txBox="1">
            <a:spLocks noChangeArrowheads="1"/>
          </p:cNvSpPr>
          <p:nvPr/>
        </p:nvSpPr>
        <p:spPr bwMode="auto">
          <a:xfrm>
            <a:off x="7954442" y="1196752"/>
            <a:ext cx="361007" cy="1349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07" name="Text Box 160"/>
          <p:cNvSpPr txBox="1">
            <a:spLocks noChangeArrowheads="1"/>
          </p:cNvSpPr>
          <p:nvPr/>
        </p:nvSpPr>
        <p:spPr bwMode="auto">
          <a:xfrm>
            <a:off x="5796136" y="5517232"/>
            <a:ext cx="361007" cy="1349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cxnSp>
        <p:nvCxnSpPr>
          <p:cNvPr id="109" name="Straight Arrow Connector 108"/>
          <p:cNvCxnSpPr/>
          <p:nvPr/>
        </p:nvCxnSpPr>
        <p:spPr bwMode="auto">
          <a:xfrm flipH="1" flipV="1">
            <a:off x="7449959" y="2771850"/>
            <a:ext cx="6556" cy="18307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Arrow Connector 111"/>
          <p:cNvCxnSpPr/>
          <p:nvPr/>
        </p:nvCxnSpPr>
        <p:spPr bwMode="auto">
          <a:xfrm flipV="1">
            <a:off x="6720681" y="4189730"/>
            <a:ext cx="545" cy="48351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Arrow Connector 113"/>
          <p:cNvCxnSpPr/>
          <p:nvPr/>
        </p:nvCxnSpPr>
        <p:spPr bwMode="auto">
          <a:xfrm flipH="1" flipV="1">
            <a:off x="7601099" y="2688468"/>
            <a:ext cx="346642" cy="978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Arrow Connector 115"/>
          <p:cNvCxnSpPr/>
          <p:nvPr/>
        </p:nvCxnSpPr>
        <p:spPr bwMode="auto">
          <a:xfrm flipH="1">
            <a:off x="6871517" y="4144540"/>
            <a:ext cx="1076224" cy="258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91333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endParaRPr lang="cs-CZ" altLang="en-US" sz="1400" dirty="0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597797" y="559593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 dirty="0">
              <a:latin typeface="Arial" charset="0"/>
            </a:endParaRPr>
          </a:p>
        </p:txBody>
      </p:sp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A017BD5-140C-4C50-BB67-7E9C8391115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 smtClean="0"/>
              <a:t>Unroll-and-compact</a:t>
            </a:r>
            <a:endParaRPr lang="en-US" altLang="en-US" noProof="1" smtClean="0"/>
          </a:p>
        </p:txBody>
      </p:sp>
      <p:sp>
        <p:nvSpPr>
          <p:cNvPr id="99334" name="Rectangle 157"/>
          <p:cNvSpPr>
            <a:spLocks noChangeArrowheads="1"/>
          </p:cNvSpPr>
          <p:nvPr/>
        </p:nvSpPr>
        <p:spPr bwMode="auto">
          <a:xfrm>
            <a:off x="152400" y="533400"/>
            <a:ext cx="4348163" cy="4191744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827286" y="692696"/>
            <a:ext cx="3168650" cy="3887788"/>
            <a:chOff x="5148263" y="1412875"/>
            <a:chExt cx="3168650" cy="3887788"/>
          </a:xfrm>
        </p:grpSpPr>
        <p:sp>
          <p:nvSpPr>
            <p:cNvPr id="45" name="Text Box 158"/>
            <p:cNvSpPr txBox="1">
              <a:spLocks noChangeArrowheads="1"/>
            </p:cNvSpPr>
            <p:nvPr/>
          </p:nvSpPr>
          <p:spPr bwMode="auto">
            <a:xfrm>
              <a:off x="7164388" y="2492375"/>
              <a:ext cx="1079500" cy="14287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cmp</a:t>
              </a:r>
              <a:r>
                <a:rPr lang="en-US" altLang="en-US" sz="1200" dirty="0"/>
                <a:t> ri,0</a:t>
              </a:r>
            </a:p>
          </p:txBody>
        </p:sp>
        <p:sp>
          <p:nvSpPr>
            <p:cNvPr id="46" name="Text Box 159"/>
            <p:cNvSpPr txBox="1">
              <a:spLocks noChangeArrowheads="1"/>
            </p:cNvSpPr>
            <p:nvPr/>
          </p:nvSpPr>
          <p:spPr bwMode="auto">
            <a:xfrm>
              <a:off x="7380288" y="3213100"/>
              <a:ext cx="639762" cy="144463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47" name="Text Box 160"/>
            <p:cNvSpPr txBox="1">
              <a:spLocks noChangeArrowheads="1"/>
            </p:cNvSpPr>
            <p:nvPr/>
          </p:nvSpPr>
          <p:spPr bwMode="auto">
            <a:xfrm>
              <a:off x="6227763" y="4005263"/>
              <a:ext cx="1081087" cy="14287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/>
                <a:t>mov r</a:t>
              </a:r>
              <a:r>
                <a:rPr lang="en-US" altLang="en-US" sz="1200" dirty="0"/>
                <a:t>1</a:t>
              </a:r>
              <a:r>
                <a:rPr lang="cs-CZ" altLang="en-US" sz="1200" dirty="0"/>
                <a:t>,</a:t>
              </a:r>
              <a:r>
                <a:rPr lang="en-US" altLang="en-US" sz="1200" dirty="0"/>
                <a:t>[</a:t>
              </a:r>
              <a:r>
                <a:rPr lang="en-US" altLang="en-US" sz="1200" dirty="0" err="1"/>
                <a:t>rp</a:t>
              </a:r>
              <a:r>
                <a:rPr lang="en-US" altLang="en-US" sz="1200" dirty="0"/>
                <a:t>]</a:t>
              </a:r>
            </a:p>
          </p:txBody>
        </p:sp>
        <p:sp>
          <p:nvSpPr>
            <p:cNvPr id="48" name="Text Box 161"/>
            <p:cNvSpPr txBox="1">
              <a:spLocks noChangeArrowheads="1"/>
            </p:cNvSpPr>
            <p:nvPr/>
          </p:nvSpPr>
          <p:spPr bwMode="auto">
            <a:xfrm>
              <a:off x="5292725" y="2636838"/>
              <a:ext cx="935038" cy="142875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/>
                <a:t>inc </a:t>
              </a:r>
              <a:r>
                <a:rPr lang="en-US" altLang="en-US" sz="1200" dirty="0" err="1"/>
                <a:t>rp</a:t>
              </a:r>
              <a:endParaRPr lang="en-US" altLang="en-US" sz="1200" dirty="0"/>
            </a:p>
          </p:txBody>
        </p:sp>
        <p:sp>
          <p:nvSpPr>
            <p:cNvPr id="49" name="Text Box 162"/>
            <p:cNvSpPr txBox="1">
              <a:spLocks noChangeArrowheads="1"/>
            </p:cNvSpPr>
            <p:nvPr/>
          </p:nvSpPr>
          <p:spPr bwMode="auto">
            <a:xfrm>
              <a:off x="7164388" y="1844675"/>
              <a:ext cx="1152525" cy="142875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dec</a:t>
              </a:r>
              <a:r>
                <a:rPr lang="en-US" altLang="en-US" sz="1200" dirty="0"/>
                <a:t> </a:t>
              </a:r>
              <a:r>
                <a:rPr lang="en-US" altLang="en-US" sz="1200" dirty="0" err="1"/>
                <a:t>ri</a:t>
              </a:r>
              <a:endParaRPr lang="en-US" altLang="en-US" sz="1200" b="0" dirty="0"/>
            </a:p>
          </p:txBody>
        </p:sp>
        <p:sp>
          <p:nvSpPr>
            <p:cNvPr id="50" name="Text Box 163"/>
            <p:cNvSpPr txBox="1">
              <a:spLocks noChangeArrowheads="1"/>
            </p:cNvSpPr>
            <p:nvPr/>
          </p:nvSpPr>
          <p:spPr bwMode="auto">
            <a:xfrm>
              <a:off x="6443663" y="4868863"/>
              <a:ext cx="863600" cy="142875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xor</a:t>
              </a:r>
              <a:r>
                <a:rPr lang="en-US" altLang="en-US" sz="1200" dirty="0"/>
                <a:t> rs,r1</a:t>
              </a:r>
              <a:endParaRPr lang="en-US" altLang="en-US" sz="1200" b="0" dirty="0"/>
            </a:p>
          </p:txBody>
        </p:sp>
        <p:sp>
          <p:nvSpPr>
            <p:cNvPr id="52" name="Line 164"/>
            <p:cNvSpPr>
              <a:spLocks noChangeShapeType="1"/>
            </p:cNvSpPr>
            <p:nvPr/>
          </p:nvSpPr>
          <p:spPr bwMode="auto">
            <a:xfrm flipH="1">
              <a:off x="5653088" y="2205038"/>
              <a:ext cx="0" cy="43338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" name="Line 165"/>
            <p:cNvSpPr>
              <a:spLocks noChangeShapeType="1"/>
            </p:cNvSpPr>
            <p:nvPr/>
          </p:nvSpPr>
          <p:spPr bwMode="auto">
            <a:xfrm flipH="1">
              <a:off x="5148263" y="2205038"/>
              <a:ext cx="50323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" name="Line 166"/>
            <p:cNvSpPr>
              <a:spLocks noChangeShapeType="1"/>
            </p:cNvSpPr>
            <p:nvPr/>
          </p:nvSpPr>
          <p:spPr bwMode="auto">
            <a:xfrm flipH="1">
              <a:off x="5148263" y="2205038"/>
              <a:ext cx="0" cy="86360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" name="Line 167"/>
            <p:cNvSpPr>
              <a:spLocks noChangeShapeType="1"/>
            </p:cNvSpPr>
            <p:nvPr/>
          </p:nvSpPr>
          <p:spPr bwMode="auto">
            <a:xfrm flipH="1">
              <a:off x="5148263" y="3068638"/>
              <a:ext cx="50323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" name="Line 168"/>
            <p:cNvSpPr>
              <a:spLocks noChangeShapeType="1"/>
            </p:cNvSpPr>
            <p:nvPr/>
          </p:nvSpPr>
          <p:spPr bwMode="auto">
            <a:xfrm flipH="1">
              <a:off x="5653088" y="2781300"/>
              <a:ext cx="0" cy="287338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" name="Text Box 169"/>
            <p:cNvSpPr txBox="1">
              <a:spLocks noChangeArrowheads="1"/>
            </p:cNvSpPr>
            <p:nvPr/>
          </p:nvSpPr>
          <p:spPr bwMode="auto">
            <a:xfrm>
              <a:off x="5437188" y="23495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60" name="Line 170"/>
            <p:cNvSpPr>
              <a:spLocks noChangeShapeType="1"/>
            </p:cNvSpPr>
            <p:nvPr/>
          </p:nvSpPr>
          <p:spPr bwMode="auto">
            <a:xfrm flipH="1">
              <a:off x="7453313" y="1412875"/>
              <a:ext cx="0" cy="433388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" name="Line 171"/>
            <p:cNvSpPr>
              <a:spLocks noChangeShapeType="1"/>
            </p:cNvSpPr>
            <p:nvPr/>
          </p:nvSpPr>
          <p:spPr bwMode="auto">
            <a:xfrm flipH="1">
              <a:off x="6948488" y="1412875"/>
              <a:ext cx="503237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3" name="Line 172"/>
            <p:cNvSpPr>
              <a:spLocks noChangeShapeType="1"/>
            </p:cNvSpPr>
            <p:nvPr/>
          </p:nvSpPr>
          <p:spPr bwMode="auto">
            <a:xfrm flipH="1">
              <a:off x="6948488" y="1412875"/>
              <a:ext cx="0" cy="86360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" name="Line 173"/>
            <p:cNvSpPr>
              <a:spLocks noChangeShapeType="1"/>
            </p:cNvSpPr>
            <p:nvPr/>
          </p:nvSpPr>
          <p:spPr bwMode="auto">
            <a:xfrm flipH="1">
              <a:off x="6948488" y="2276475"/>
              <a:ext cx="503237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" name="Line 174"/>
            <p:cNvSpPr>
              <a:spLocks noChangeShapeType="1"/>
            </p:cNvSpPr>
            <p:nvPr/>
          </p:nvSpPr>
          <p:spPr bwMode="auto">
            <a:xfrm flipH="1">
              <a:off x="7451725" y="1989138"/>
              <a:ext cx="0" cy="287337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Text Box 175"/>
            <p:cNvSpPr txBox="1">
              <a:spLocks noChangeArrowheads="1"/>
            </p:cNvSpPr>
            <p:nvPr/>
          </p:nvSpPr>
          <p:spPr bwMode="auto">
            <a:xfrm>
              <a:off x="7237413" y="1557338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74" name="Line 176"/>
            <p:cNvSpPr>
              <a:spLocks noChangeShapeType="1"/>
            </p:cNvSpPr>
            <p:nvPr/>
          </p:nvSpPr>
          <p:spPr bwMode="auto">
            <a:xfrm flipH="1">
              <a:off x="6589713" y="4437063"/>
              <a:ext cx="0" cy="433387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" name="Line 177"/>
            <p:cNvSpPr>
              <a:spLocks noChangeShapeType="1"/>
            </p:cNvSpPr>
            <p:nvPr/>
          </p:nvSpPr>
          <p:spPr bwMode="auto">
            <a:xfrm flipH="1">
              <a:off x="6084888" y="4437063"/>
              <a:ext cx="5032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" name="Line 178"/>
            <p:cNvSpPr>
              <a:spLocks noChangeShapeType="1"/>
            </p:cNvSpPr>
            <p:nvPr/>
          </p:nvSpPr>
          <p:spPr bwMode="auto">
            <a:xfrm flipH="1">
              <a:off x="6084888" y="4437063"/>
              <a:ext cx="0" cy="863600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" name="Line 179"/>
            <p:cNvSpPr>
              <a:spLocks noChangeShapeType="1"/>
            </p:cNvSpPr>
            <p:nvPr/>
          </p:nvSpPr>
          <p:spPr bwMode="auto">
            <a:xfrm flipH="1">
              <a:off x="6084888" y="5300663"/>
              <a:ext cx="5032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" name="Line 180"/>
            <p:cNvSpPr>
              <a:spLocks noChangeShapeType="1"/>
            </p:cNvSpPr>
            <p:nvPr/>
          </p:nvSpPr>
          <p:spPr bwMode="auto">
            <a:xfrm flipH="1">
              <a:off x="6589713" y="5013325"/>
              <a:ext cx="0" cy="28733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" name="Text Box 181"/>
            <p:cNvSpPr txBox="1">
              <a:spLocks noChangeArrowheads="1"/>
            </p:cNvSpPr>
            <p:nvPr/>
          </p:nvSpPr>
          <p:spPr bwMode="auto">
            <a:xfrm>
              <a:off x="6373813" y="458152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102" name="Line 182"/>
            <p:cNvSpPr>
              <a:spLocks noChangeShapeType="1"/>
            </p:cNvSpPr>
            <p:nvPr/>
          </p:nvSpPr>
          <p:spPr bwMode="auto">
            <a:xfrm>
              <a:off x="5867400" y="2781300"/>
              <a:ext cx="576263" cy="1223963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3" name="Text Box 183"/>
            <p:cNvSpPr txBox="1">
              <a:spLocks noChangeArrowheads="1"/>
            </p:cNvSpPr>
            <p:nvPr/>
          </p:nvSpPr>
          <p:spPr bwMode="auto">
            <a:xfrm>
              <a:off x="6084888" y="36449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2/1</a:t>
              </a:r>
            </a:p>
          </p:txBody>
        </p:sp>
        <p:sp>
          <p:nvSpPr>
            <p:cNvPr id="104" name="Line 184"/>
            <p:cNvSpPr>
              <a:spLocks noChangeShapeType="1"/>
            </p:cNvSpPr>
            <p:nvPr/>
          </p:nvSpPr>
          <p:spPr bwMode="auto">
            <a:xfrm flipH="1">
              <a:off x="7092950" y="3357563"/>
              <a:ext cx="647700" cy="64770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" name="Text Box 185"/>
            <p:cNvSpPr txBox="1">
              <a:spLocks noChangeArrowheads="1"/>
            </p:cNvSpPr>
            <p:nvPr/>
          </p:nvSpPr>
          <p:spPr bwMode="auto">
            <a:xfrm>
              <a:off x="7092950" y="36449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1/1</a:t>
              </a:r>
            </a:p>
          </p:txBody>
        </p:sp>
        <p:sp>
          <p:nvSpPr>
            <p:cNvPr id="106" name="Line 186"/>
            <p:cNvSpPr>
              <a:spLocks noChangeShapeType="1"/>
            </p:cNvSpPr>
            <p:nvPr/>
          </p:nvSpPr>
          <p:spPr bwMode="auto">
            <a:xfrm flipH="1">
              <a:off x="7740650" y="2636838"/>
              <a:ext cx="0" cy="576262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" name="Text Box 187"/>
            <p:cNvSpPr txBox="1">
              <a:spLocks noChangeArrowheads="1"/>
            </p:cNvSpPr>
            <p:nvPr/>
          </p:nvSpPr>
          <p:spPr bwMode="auto">
            <a:xfrm>
              <a:off x="7524750" y="292417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1/0</a:t>
              </a:r>
            </a:p>
          </p:txBody>
        </p:sp>
        <p:sp>
          <p:nvSpPr>
            <p:cNvPr id="108" name="Line 188"/>
            <p:cNvSpPr>
              <a:spLocks noChangeShapeType="1"/>
            </p:cNvSpPr>
            <p:nvPr/>
          </p:nvSpPr>
          <p:spPr bwMode="auto">
            <a:xfrm flipH="1">
              <a:off x="7740650" y="1989138"/>
              <a:ext cx="0" cy="503237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9" name="Text Box 189"/>
            <p:cNvSpPr txBox="1">
              <a:spLocks noChangeArrowheads="1"/>
            </p:cNvSpPr>
            <p:nvPr/>
          </p:nvSpPr>
          <p:spPr bwMode="auto">
            <a:xfrm>
              <a:off x="7524750" y="227647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2/0</a:t>
              </a:r>
            </a:p>
          </p:txBody>
        </p:sp>
        <p:sp>
          <p:nvSpPr>
            <p:cNvPr id="110" name="Line 190"/>
            <p:cNvSpPr>
              <a:spLocks noChangeShapeType="1"/>
            </p:cNvSpPr>
            <p:nvPr/>
          </p:nvSpPr>
          <p:spPr bwMode="auto">
            <a:xfrm flipH="1">
              <a:off x="6948488" y="4149725"/>
              <a:ext cx="0" cy="720725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1" name="Text Box 191"/>
            <p:cNvSpPr txBox="1">
              <a:spLocks noChangeArrowheads="1"/>
            </p:cNvSpPr>
            <p:nvPr/>
          </p:nvSpPr>
          <p:spPr bwMode="auto">
            <a:xfrm>
              <a:off x="6732588" y="4581525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4/0</a:t>
              </a:r>
            </a:p>
          </p:txBody>
        </p:sp>
        <p:sp>
          <p:nvSpPr>
            <p:cNvPr id="112" name="Line 192"/>
            <p:cNvSpPr>
              <a:spLocks noChangeShapeType="1"/>
            </p:cNvSpPr>
            <p:nvPr/>
          </p:nvSpPr>
          <p:spPr bwMode="auto">
            <a:xfrm>
              <a:off x="7164388" y="4149725"/>
              <a:ext cx="0" cy="719138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" name="Text Box 193"/>
            <p:cNvSpPr txBox="1">
              <a:spLocks noChangeArrowheads="1"/>
            </p:cNvSpPr>
            <p:nvPr/>
          </p:nvSpPr>
          <p:spPr bwMode="auto">
            <a:xfrm>
              <a:off x="7235825" y="42926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0/1</a:t>
              </a:r>
            </a:p>
          </p:txBody>
        </p:sp>
        <p:sp>
          <p:nvSpPr>
            <p:cNvPr id="114" name="Line 194"/>
            <p:cNvSpPr>
              <a:spLocks noChangeShapeType="1"/>
            </p:cNvSpPr>
            <p:nvPr/>
          </p:nvSpPr>
          <p:spPr bwMode="auto">
            <a:xfrm flipH="1" flipV="1">
              <a:off x="7956550" y="2636838"/>
              <a:ext cx="0" cy="57626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" name="Text Box 195"/>
            <p:cNvSpPr txBox="1">
              <a:spLocks noChangeArrowheads="1"/>
            </p:cNvSpPr>
            <p:nvPr/>
          </p:nvSpPr>
          <p:spPr bwMode="auto">
            <a:xfrm>
              <a:off x="8027988" y="27813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1/1</a:t>
              </a:r>
            </a:p>
          </p:txBody>
        </p:sp>
        <p:sp>
          <p:nvSpPr>
            <p:cNvPr id="116" name="Line 196"/>
            <p:cNvSpPr>
              <a:spLocks noChangeShapeType="1"/>
            </p:cNvSpPr>
            <p:nvPr/>
          </p:nvSpPr>
          <p:spPr bwMode="auto">
            <a:xfrm>
              <a:off x="6084888" y="2781300"/>
              <a:ext cx="576262" cy="1223963"/>
            </a:xfrm>
            <a:prstGeom prst="line">
              <a:avLst/>
            </a:prstGeom>
            <a:noFill/>
            <a:ln w="31750">
              <a:solidFill>
                <a:schemeClr val="hlink"/>
              </a:solidFill>
              <a:prstDash val="sysDot"/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7" name="Text Box 197"/>
            <p:cNvSpPr txBox="1">
              <a:spLocks noChangeArrowheads="1"/>
            </p:cNvSpPr>
            <p:nvPr/>
          </p:nvSpPr>
          <p:spPr bwMode="auto">
            <a:xfrm>
              <a:off x="6445250" y="3357563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0/0</a:t>
              </a:r>
            </a:p>
          </p:txBody>
        </p:sp>
        <p:sp>
          <p:nvSpPr>
            <p:cNvPr id="118" name="Line 198"/>
            <p:cNvSpPr>
              <a:spLocks noChangeShapeType="1"/>
            </p:cNvSpPr>
            <p:nvPr/>
          </p:nvSpPr>
          <p:spPr bwMode="auto">
            <a:xfrm flipH="1" flipV="1">
              <a:off x="8027988" y="1990725"/>
              <a:ext cx="0" cy="50165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9" name="Text Box 199"/>
            <p:cNvSpPr txBox="1">
              <a:spLocks noChangeArrowheads="1"/>
            </p:cNvSpPr>
            <p:nvPr/>
          </p:nvSpPr>
          <p:spPr bwMode="auto">
            <a:xfrm>
              <a:off x="8101013" y="2133600"/>
              <a:ext cx="174625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Arial" charset="0"/>
                </a:rPr>
                <a:t>0/1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931178" y="558356"/>
            <a:ext cx="3673270" cy="6063438"/>
            <a:chOff x="4931178" y="558356"/>
            <a:chExt cx="3673270" cy="6063438"/>
          </a:xfrm>
        </p:grpSpPr>
        <p:cxnSp>
          <p:nvCxnSpPr>
            <p:cNvPr id="3" name="Straight Arrow Connector 2"/>
            <p:cNvCxnSpPr/>
            <p:nvPr/>
          </p:nvCxnSpPr>
          <p:spPr bwMode="auto">
            <a:xfrm>
              <a:off x="5292080" y="6308082"/>
              <a:ext cx="331236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 flipV="1">
              <a:off x="5292080" y="1268760"/>
              <a:ext cx="0" cy="50405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7683623" y="6283240"/>
              <a:ext cx="9140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iteration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 rot="16200000">
              <a:off x="4814158" y="1412776"/>
              <a:ext cx="5725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time</a:t>
              </a:r>
              <a:endParaRPr lang="en-US" dirty="0"/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V="1">
              <a:off x="5652983" y="558356"/>
              <a:ext cx="2879457" cy="5748489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 flipV="1">
              <a:off x="601216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Arrow Connector 69"/>
            <p:cNvCxnSpPr/>
            <p:nvPr/>
          </p:nvCxnSpPr>
          <p:spPr bwMode="auto">
            <a:xfrm flipV="1">
              <a:off x="673224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Arrow Connector 70"/>
            <p:cNvCxnSpPr/>
            <p:nvPr/>
          </p:nvCxnSpPr>
          <p:spPr bwMode="auto">
            <a:xfrm flipV="1">
              <a:off x="745232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Arrow Connector 71"/>
            <p:cNvCxnSpPr/>
            <p:nvPr/>
          </p:nvCxnSpPr>
          <p:spPr bwMode="auto">
            <a:xfrm flipV="1">
              <a:off x="8172400" y="6237312"/>
              <a:ext cx="0" cy="1440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Arrow Connector 72"/>
            <p:cNvCxnSpPr/>
            <p:nvPr/>
          </p:nvCxnSpPr>
          <p:spPr bwMode="auto">
            <a:xfrm>
              <a:off x="5220072" y="558924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Arrow Connector 76"/>
            <p:cNvCxnSpPr/>
            <p:nvPr/>
          </p:nvCxnSpPr>
          <p:spPr bwMode="auto">
            <a:xfrm>
              <a:off x="5220072" y="594928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Arrow Connector 77"/>
            <p:cNvCxnSpPr/>
            <p:nvPr/>
          </p:nvCxnSpPr>
          <p:spPr bwMode="auto">
            <a:xfrm>
              <a:off x="5220072" y="522920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>
              <a:off x="5220072" y="486916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Arrow Connector 79"/>
            <p:cNvCxnSpPr/>
            <p:nvPr/>
          </p:nvCxnSpPr>
          <p:spPr bwMode="auto">
            <a:xfrm>
              <a:off x="5220072" y="450912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Arrow Connector 80"/>
            <p:cNvCxnSpPr/>
            <p:nvPr/>
          </p:nvCxnSpPr>
          <p:spPr bwMode="auto">
            <a:xfrm>
              <a:off x="5220072" y="414908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Arrow Connector 81"/>
            <p:cNvCxnSpPr/>
            <p:nvPr/>
          </p:nvCxnSpPr>
          <p:spPr bwMode="auto">
            <a:xfrm>
              <a:off x="5220072" y="378904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Arrow Connector 82"/>
            <p:cNvCxnSpPr/>
            <p:nvPr/>
          </p:nvCxnSpPr>
          <p:spPr bwMode="auto">
            <a:xfrm>
              <a:off x="5220072" y="342900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Arrow Connector 83"/>
            <p:cNvCxnSpPr/>
            <p:nvPr/>
          </p:nvCxnSpPr>
          <p:spPr bwMode="auto">
            <a:xfrm>
              <a:off x="5220072" y="306896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Arrow Connector 84"/>
            <p:cNvCxnSpPr/>
            <p:nvPr/>
          </p:nvCxnSpPr>
          <p:spPr bwMode="auto">
            <a:xfrm>
              <a:off x="5220072" y="270892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Arrow Connector 85"/>
            <p:cNvCxnSpPr/>
            <p:nvPr/>
          </p:nvCxnSpPr>
          <p:spPr bwMode="auto">
            <a:xfrm>
              <a:off x="5220072" y="234888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Arrow Connector 86"/>
            <p:cNvCxnSpPr/>
            <p:nvPr/>
          </p:nvCxnSpPr>
          <p:spPr bwMode="auto">
            <a:xfrm>
              <a:off x="5220072" y="198884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Arrow Connector 87"/>
            <p:cNvCxnSpPr/>
            <p:nvPr/>
          </p:nvCxnSpPr>
          <p:spPr bwMode="auto">
            <a:xfrm>
              <a:off x="5220072" y="1628800"/>
              <a:ext cx="144016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Line 190"/>
            <p:cNvSpPr>
              <a:spLocks noChangeShapeType="1"/>
            </p:cNvSpPr>
            <p:nvPr/>
          </p:nvSpPr>
          <p:spPr bwMode="auto">
            <a:xfrm flipV="1">
              <a:off x="5606926" y="4239231"/>
              <a:ext cx="117200" cy="1276763"/>
            </a:xfrm>
            <a:custGeom>
              <a:avLst/>
              <a:gdLst>
                <a:gd name="connsiteX0" fmla="*/ 0 w 36262"/>
                <a:gd name="connsiteY0" fmla="*/ 0 h 1276763"/>
                <a:gd name="connsiteX1" fmla="*/ 36262 w 36262"/>
                <a:gd name="connsiteY1" fmla="*/ 1276763 h 1276763"/>
                <a:gd name="connsiteX0" fmla="*/ 80938 w 117200"/>
                <a:gd name="connsiteY0" fmla="*/ 0 h 1276763"/>
                <a:gd name="connsiteX1" fmla="*/ 117200 w 117200"/>
                <a:gd name="connsiteY1" fmla="*/ 1276763 h 1276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7200" h="1276763">
                  <a:moveTo>
                    <a:pt x="80938" y="0"/>
                  </a:moveTo>
                  <a:cubicBezTo>
                    <a:pt x="-115131" y="641178"/>
                    <a:pt x="105113" y="851175"/>
                    <a:pt x="117200" y="1276763"/>
                  </a:cubicBezTo>
                </a:path>
              </a:pathLst>
            </a:cu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" name="Line 192"/>
            <p:cNvSpPr>
              <a:spLocks noChangeShapeType="1"/>
            </p:cNvSpPr>
            <p:nvPr/>
          </p:nvSpPr>
          <p:spPr bwMode="auto">
            <a:xfrm flipH="1">
              <a:off x="6012159" y="4147843"/>
              <a:ext cx="355846" cy="530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" name="Line 190"/>
            <p:cNvSpPr>
              <a:spLocks noChangeShapeType="1"/>
            </p:cNvSpPr>
            <p:nvPr/>
          </p:nvSpPr>
          <p:spPr bwMode="auto">
            <a:xfrm flipH="1" flipV="1">
              <a:off x="6248137" y="2807566"/>
              <a:ext cx="182735" cy="1265672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10000 h 10000"/>
                <a:gd name="connsiteX0" fmla="*/ 2147473647 w 2147470000"/>
                <a:gd name="connsiteY0" fmla="*/ 0 h 8027"/>
                <a:gd name="connsiteX1" fmla="*/ 0 w 2147470000"/>
                <a:gd name="connsiteY1" fmla="*/ 8027 h 8027"/>
                <a:gd name="connsiteX0" fmla="*/ 10000 w 10972"/>
                <a:gd name="connsiteY0" fmla="*/ 0 h 10000"/>
                <a:gd name="connsiteX1" fmla="*/ 0 w 10972"/>
                <a:gd name="connsiteY1" fmla="*/ 10000 h 10000"/>
                <a:gd name="connsiteX0" fmla="*/ 1692 w 3480"/>
                <a:gd name="connsiteY0" fmla="*/ 0 h 12682"/>
                <a:gd name="connsiteX1" fmla="*/ 0 w 3480"/>
                <a:gd name="connsiteY1" fmla="*/ 12682 h 12682"/>
                <a:gd name="connsiteX0" fmla="*/ 4862 w 24452"/>
                <a:gd name="connsiteY0" fmla="*/ 0 h 10000"/>
                <a:gd name="connsiteX1" fmla="*/ 0 w 24452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52" h="10000">
                  <a:moveTo>
                    <a:pt x="4862" y="0"/>
                  </a:moveTo>
                  <a:cubicBezTo>
                    <a:pt x="51618" y="5330"/>
                    <a:pt x="0" y="6726"/>
                    <a:pt x="0" y="10000"/>
                  </a:cubicBezTo>
                </a:path>
              </a:pathLst>
            </a:cu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7" name="Line 192"/>
            <p:cNvSpPr>
              <a:spLocks noChangeShapeType="1"/>
            </p:cNvSpPr>
            <p:nvPr/>
          </p:nvSpPr>
          <p:spPr bwMode="auto">
            <a:xfrm flipH="1" flipV="1">
              <a:off x="6705747" y="2699126"/>
              <a:ext cx="386532" cy="9794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9" name="Line 190"/>
            <p:cNvSpPr>
              <a:spLocks noChangeShapeType="1"/>
            </p:cNvSpPr>
            <p:nvPr/>
          </p:nvSpPr>
          <p:spPr bwMode="auto">
            <a:xfrm flipV="1">
              <a:off x="6965082" y="1349211"/>
              <a:ext cx="182013" cy="1286038"/>
            </a:xfrm>
            <a:custGeom>
              <a:avLst/>
              <a:gdLst>
                <a:gd name="connsiteX0" fmla="*/ 0 w 39535"/>
                <a:gd name="connsiteY0" fmla="*/ 0 h 1286038"/>
                <a:gd name="connsiteX1" fmla="*/ 39535 w 39535"/>
                <a:gd name="connsiteY1" fmla="*/ 1286038 h 1286038"/>
                <a:gd name="connsiteX0" fmla="*/ 142478 w 182013"/>
                <a:gd name="connsiteY0" fmla="*/ 0 h 1286038"/>
                <a:gd name="connsiteX1" fmla="*/ 182013 w 182013"/>
                <a:gd name="connsiteY1" fmla="*/ 1286038 h 1286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2013" h="1286038">
                  <a:moveTo>
                    <a:pt x="142478" y="0"/>
                  </a:moveTo>
                  <a:cubicBezTo>
                    <a:pt x="-193749" y="636835"/>
                    <a:pt x="168835" y="857359"/>
                    <a:pt x="182013" y="1286038"/>
                  </a:cubicBezTo>
                </a:path>
              </a:pathLst>
            </a:custGeom>
            <a:noFill/>
            <a:ln w="571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0" name="Line 192"/>
            <p:cNvSpPr>
              <a:spLocks noChangeShapeType="1"/>
            </p:cNvSpPr>
            <p:nvPr/>
          </p:nvSpPr>
          <p:spPr bwMode="auto">
            <a:xfrm flipH="1" flipV="1">
              <a:off x="7462718" y="1268760"/>
              <a:ext cx="353835" cy="1237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 type="triangle" w="med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0" name="Line 184"/>
            <p:cNvSpPr>
              <a:spLocks noChangeShapeType="1"/>
            </p:cNvSpPr>
            <p:nvPr/>
          </p:nvSpPr>
          <p:spPr bwMode="auto">
            <a:xfrm flipV="1">
              <a:off x="7086745" y="2779333"/>
              <a:ext cx="119626" cy="19690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1" name="Line 184"/>
            <p:cNvSpPr>
              <a:spLocks noChangeShapeType="1"/>
            </p:cNvSpPr>
            <p:nvPr/>
          </p:nvSpPr>
          <p:spPr bwMode="auto">
            <a:xfrm flipV="1">
              <a:off x="7786409" y="1324145"/>
              <a:ext cx="133809" cy="24026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2" name="Text Box 163"/>
            <p:cNvSpPr txBox="1">
              <a:spLocks noChangeArrowheads="1"/>
            </p:cNvSpPr>
            <p:nvPr/>
          </p:nvSpPr>
          <p:spPr bwMode="auto">
            <a:xfrm>
              <a:off x="5691261" y="4076804"/>
              <a:ext cx="311150" cy="14446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xor</a:t>
              </a:r>
              <a:endParaRPr lang="en-US" altLang="en-US" sz="1200" b="0" dirty="0"/>
            </a:p>
          </p:txBody>
        </p:sp>
        <p:sp>
          <p:nvSpPr>
            <p:cNvPr id="123" name="Text Box 163"/>
            <p:cNvSpPr txBox="1">
              <a:spLocks noChangeArrowheads="1"/>
            </p:cNvSpPr>
            <p:nvPr/>
          </p:nvSpPr>
          <p:spPr bwMode="auto">
            <a:xfrm>
              <a:off x="6397972" y="2636912"/>
              <a:ext cx="311150" cy="144461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xor</a:t>
              </a:r>
              <a:endParaRPr lang="en-US" altLang="en-US" sz="1200" b="0" dirty="0"/>
            </a:p>
          </p:txBody>
        </p:sp>
        <p:sp>
          <p:nvSpPr>
            <p:cNvPr id="124" name="Text Box 163"/>
            <p:cNvSpPr txBox="1">
              <a:spLocks noChangeArrowheads="1"/>
            </p:cNvSpPr>
            <p:nvPr/>
          </p:nvSpPr>
          <p:spPr bwMode="auto">
            <a:xfrm>
              <a:off x="7141170" y="1196752"/>
              <a:ext cx="311150" cy="14446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xor</a:t>
              </a:r>
              <a:endParaRPr lang="en-US" altLang="en-US" sz="1200" b="0" dirty="0"/>
            </a:p>
          </p:txBody>
        </p:sp>
        <p:sp>
          <p:nvSpPr>
            <p:cNvPr id="125" name="Text Box 160"/>
            <p:cNvSpPr txBox="1">
              <a:spLocks noChangeArrowheads="1"/>
            </p:cNvSpPr>
            <p:nvPr/>
          </p:nvSpPr>
          <p:spPr bwMode="auto">
            <a:xfrm>
              <a:off x="6373167" y="4077072"/>
              <a:ext cx="361007" cy="134937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126" name="Text Box 160"/>
            <p:cNvSpPr txBox="1">
              <a:spLocks noChangeArrowheads="1"/>
            </p:cNvSpPr>
            <p:nvPr/>
          </p:nvSpPr>
          <p:spPr bwMode="auto">
            <a:xfrm>
              <a:off x="7092280" y="2636912"/>
              <a:ext cx="361007" cy="134937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127" name="Text Box 160"/>
            <p:cNvSpPr txBox="1">
              <a:spLocks noChangeArrowheads="1"/>
            </p:cNvSpPr>
            <p:nvPr/>
          </p:nvSpPr>
          <p:spPr bwMode="auto">
            <a:xfrm>
              <a:off x="7811393" y="1196752"/>
              <a:ext cx="361007" cy="134937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128" name="Text Box 160"/>
            <p:cNvSpPr txBox="1">
              <a:spLocks noChangeArrowheads="1"/>
            </p:cNvSpPr>
            <p:nvPr/>
          </p:nvSpPr>
          <p:spPr bwMode="auto">
            <a:xfrm>
              <a:off x="5653087" y="5517232"/>
              <a:ext cx="361007" cy="134937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mov</a:t>
              </a:r>
              <a:endParaRPr lang="en-US" altLang="en-US" sz="1200" dirty="0"/>
            </a:p>
          </p:txBody>
        </p:sp>
        <p:sp>
          <p:nvSpPr>
            <p:cNvPr id="129" name="Text Box 159"/>
            <p:cNvSpPr txBox="1">
              <a:spLocks noChangeArrowheads="1"/>
            </p:cNvSpPr>
            <p:nvPr/>
          </p:nvSpPr>
          <p:spPr bwMode="auto">
            <a:xfrm>
              <a:off x="6766863" y="2988745"/>
              <a:ext cx="319881" cy="138682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130" name="Text Box 158"/>
            <p:cNvSpPr txBox="1">
              <a:spLocks noChangeArrowheads="1"/>
            </p:cNvSpPr>
            <p:nvPr/>
          </p:nvSpPr>
          <p:spPr bwMode="auto">
            <a:xfrm>
              <a:off x="6771742" y="3376389"/>
              <a:ext cx="330341" cy="132536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smtClean="0"/>
                <a:t>cm</a:t>
              </a:r>
              <a:r>
                <a:rPr lang="cs-CZ" altLang="en-US" sz="1200" dirty="0" smtClean="0"/>
                <a:t>p</a:t>
              </a:r>
              <a:endParaRPr lang="en-US" altLang="en-US" sz="1200" dirty="0"/>
            </a:p>
          </p:txBody>
        </p:sp>
        <p:sp>
          <p:nvSpPr>
            <p:cNvPr id="131" name="Text Box 162"/>
            <p:cNvSpPr txBox="1">
              <a:spLocks noChangeArrowheads="1"/>
            </p:cNvSpPr>
            <p:nvPr/>
          </p:nvSpPr>
          <p:spPr bwMode="auto">
            <a:xfrm>
              <a:off x="6804248" y="4076922"/>
              <a:ext cx="294841" cy="14416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132" name="Text Box 161"/>
            <p:cNvSpPr txBox="1">
              <a:spLocks noChangeArrowheads="1"/>
            </p:cNvSpPr>
            <p:nvPr/>
          </p:nvSpPr>
          <p:spPr bwMode="auto">
            <a:xfrm>
              <a:off x="6395262" y="3361749"/>
              <a:ext cx="326641" cy="146199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inc</a:t>
              </a:r>
              <a:endParaRPr lang="en-US" altLang="en-US" sz="1200" dirty="0"/>
            </a:p>
          </p:txBody>
        </p:sp>
        <p:sp>
          <p:nvSpPr>
            <p:cNvPr id="133" name="Text Box 159"/>
            <p:cNvSpPr txBox="1">
              <a:spLocks noChangeArrowheads="1"/>
            </p:cNvSpPr>
            <p:nvPr/>
          </p:nvSpPr>
          <p:spPr bwMode="auto">
            <a:xfrm>
              <a:off x="7470874" y="1564411"/>
              <a:ext cx="319881" cy="138682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135" name="Line 186"/>
            <p:cNvSpPr>
              <a:spLocks noChangeShapeType="1"/>
            </p:cNvSpPr>
            <p:nvPr/>
          </p:nvSpPr>
          <p:spPr bwMode="auto">
            <a:xfrm flipV="1">
              <a:off x="6951668" y="3148379"/>
              <a:ext cx="13414" cy="209082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8" name="Line 186"/>
            <p:cNvSpPr>
              <a:spLocks noChangeShapeType="1"/>
            </p:cNvSpPr>
            <p:nvPr/>
          </p:nvSpPr>
          <p:spPr bwMode="auto">
            <a:xfrm flipH="1" flipV="1">
              <a:off x="6965082" y="3519702"/>
              <a:ext cx="9624" cy="53102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9" name="Text Box 158"/>
            <p:cNvSpPr txBox="1">
              <a:spLocks noChangeArrowheads="1"/>
            </p:cNvSpPr>
            <p:nvPr/>
          </p:nvSpPr>
          <p:spPr bwMode="auto">
            <a:xfrm>
              <a:off x="7481259" y="1927262"/>
              <a:ext cx="330341" cy="132536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smtClean="0"/>
                <a:t>cm</a:t>
              </a:r>
              <a:r>
                <a:rPr lang="cs-CZ" altLang="en-US" sz="1200" dirty="0" smtClean="0"/>
                <a:t>p</a:t>
              </a:r>
              <a:endParaRPr lang="en-US" altLang="en-US" sz="1200" dirty="0"/>
            </a:p>
          </p:txBody>
        </p:sp>
        <p:sp>
          <p:nvSpPr>
            <p:cNvPr id="140" name="Text Box 162"/>
            <p:cNvSpPr txBox="1">
              <a:spLocks noChangeArrowheads="1"/>
            </p:cNvSpPr>
            <p:nvPr/>
          </p:nvSpPr>
          <p:spPr bwMode="auto">
            <a:xfrm>
              <a:off x="7517519" y="2636762"/>
              <a:ext cx="294841" cy="14416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141" name="Line 186"/>
            <p:cNvSpPr>
              <a:spLocks noChangeShapeType="1"/>
            </p:cNvSpPr>
            <p:nvPr/>
          </p:nvSpPr>
          <p:spPr bwMode="auto">
            <a:xfrm flipH="1" flipV="1">
              <a:off x="7670021" y="1718293"/>
              <a:ext cx="0" cy="21554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" name="Line 186"/>
            <p:cNvSpPr>
              <a:spLocks noChangeShapeType="1"/>
            </p:cNvSpPr>
            <p:nvPr/>
          </p:nvSpPr>
          <p:spPr bwMode="auto">
            <a:xfrm flipV="1">
              <a:off x="7683624" y="2072108"/>
              <a:ext cx="0" cy="566315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4" name="Line 198"/>
            <p:cNvSpPr>
              <a:spLocks noChangeShapeType="1"/>
            </p:cNvSpPr>
            <p:nvPr/>
          </p:nvSpPr>
          <p:spPr bwMode="auto">
            <a:xfrm flipV="1">
              <a:off x="7812361" y="1356530"/>
              <a:ext cx="600516" cy="13523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5" name="Text Box 162"/>
            <p:cNvSpPr txBox="1">
              <a:spLocks noChangeArrowheads="1"/>
            </p:cNvSpPr>
            <p:nvPr/>
          </p:nvSpPr>
          <p:spPr bwMode="auto">
            <a:xfrm>
              <a:off x="8208250" y="1200010"/>
              <a:ext cx="294841" cy="14416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  <p:sp>
          <p:nvSpPr>
            <p:cNvPr id="146" name="Line 198"/>
            <p:cNvSpPr>
              <a:spLocks noChangeShapeType="1"/>
            </p:cNvSpPr>
            <p:nvPr/>
          </p:nvSpPr>
          <p:spPr bwMode="auto">
            <a:xfrm flipV="1">
              <a:off x="7836111" y="1356530"/>
              <a:ext cx="445010" cy="632309"/>
            </a:xfrm>
            <a:custGeom>
              <a:avLst/>
              <a:gdLst>
                <a:gd name="connsiteX0" fmla="*/ 0 w 445010"/>
                <a:gd name="connsiteY0" fmla="*/ 0 h 632309"/>
                <a:gd name="connsiteX1" fmla="*/ 445010 w 445010"/>
                <a:gd name="connsiteY1" fmla="*/ 632309 h 632309"/>
                <a:gd name="connsiteX0" fmla="*/ 0 w 445010"/>
                <a:gd name="connsiteY0" fmla="*/ 0 h 632309"/>
                <a:gd name="connsiteX1" fmla="*/ 445010 w 445010"/>
                <a:gd name="connsiteY1" fmla="*/ 632309 h 63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5010" h="632309">
                  <a:moveTo>
                    <a:pt x="0" y="0"/>
                  </a:moveTo>
                  <a:cubicBezTo>
                    <a:pt x="230113" y="54653"/>
                    <a:pt x="296673" y="421539"/>
                    <a:pt x="445010" y="632309"/>
                  </a:cubicBezTo>
                </a:path>
              </a:pathLst>
            </a:cu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0" name="Line 182"/>
            <p:cNvSpPr>
              <a:spLocks noChangeShapeType="1"/>
            </p:cNvSpPr>
            <p:nvPr/>
          </p:nvSpPr>
          <p:spPr bwMode="auto">
            <a:xfrm flipV="1">
              <a:off x="6565173" y="2779333"/>
              <a:ext cx="501488" cy="578128"/>
            </a:xfrm>
            <a:custGeom>
              <a:avLst/>
              <a:gdLst>
                <a:gd name="connsiteX0" fmla="*/ 0 w 501216"/>
                <a:gd name="connsiteY0" fmla="*/ 0 h 578128"/>
                <a:gd name="connsiteX1" fmla="*/ 501216 w 501216"/>
                <a:gd name="connsiteY1" fmla="*/ 578128 h 578128"/>
                <a:gd name="connsiteX0" fmla="*/ 272 w 501488"/>
                <a:gd name="connsiteY0" fmla="*/ 0 h 578128"/>
                <a:gd name="connsiteX1" fmla="*/ 501488 w 501488"/>
                <a:gd name="connsiteY1" fmla="*/ 578128 h 578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488" h="578128">
                  <a:moveTo>
                    <a:pt x="272" y="0"/>
                  </a:moveTo>
                  <a:cubicBezTo>
                    <a:pt x="-11076" y="512377"/>
                    <a:pt x="334416" y="385419"/>
                    <a:pt x="501488" y="578128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3" name="Text Box 161"/>
            <p:cNvSpPr txBox="1">
              <a:spLocks noChangeArrowheads="1"/>
            </p:cNvSpPr>
            <p:nvPr/>
          </p:nvSpPr>
          <p:spPr bwMode="auto">
            <a:xfrm>
              <a:off x="7116489" y="1925910"/>
              <a:ext cx="326641" cy="146199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inc</a:t>
              </a:r>
              <a:endParaRPr lang="en-US" altLang="en-US" sz="1200" dirty="0"/>
            </a:p>
          </p:txBody>
        </p:sp>
        <p:sp>
          <p:nvSpPr>
            <p:cNvPr id="154" name="Line 182"/>
            <p:cNvSpPr>
              <a:spLocks noChangeShapeType="1"/>
            </p:cNvSpPr>
            <p:nvPr/>
          </p:nvSpPr>
          <p:spPr bwMode="auto">
            <a:xfrm flipV="1">
              <a:off x="7271486" y="1348126"/>
              <a:ext cx="532546" cy="576546"/>
            </a:xfrm>
            <a:custGeom>
              <a:avLst/>
              <a:gdLst>
                <a:gd name="connsiteX0" fmla="*/ 0 w 532546"/>
                <a:gd name="connsiteY0" fmla="*/ 0 h 576546"/>
                <a:gd name="connsiteX1" fmla="*/ 532546 w 532546"/>
                <a:gd name="connsiteY1" fmla="*/ 576546 h 576546"/>
                <a:gd name="connsiteX0" fmla="*/ 0 w 532546"/>
                <a:gd name="connsiteY0" fmla="*/ 0 h 576546"/>
                <a:gd name="connsiteX1" fmla="*/ 532546 w 532546"/>
                <a:gd name="connsiteY1" fmla="*/ 576546 h 57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32546" h="576546">
                  <a:moveTo>
                    <a:pt x="0" y="0"/>
                  </a:moveTo>
                  <a:cubicBezTo>
                    <a:pt x="28833" y="556455"/>
                    <a:pt x="355031" y="384364"/>
                    <a:pt x="532546" y="576546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" name="Text Box 161"/>
            <p:cNvSpPr txBox="1">
              <a:spLocks noChangeArrowheads="1"/>
            </p:cNvSpPr>
            <p:nvPr/>
          </p:nvSpPr>
          <p:spPr bwMode="auto">
            <a:xfrm>
              <a:off x="5670269" y="4796064"/>
              <a:ext cx="326641" cy="146199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en-US" sz="1200" dirty="0" smtClean="0"/>
                <a:t>inc</a:t>
              </a:r>
              <a:endParaRPr lang="en-US" altLang="en-US" sz="1200" dirty="0"/>
            </a:p>
          </p:txBody>
        </p:sp>
        <p:sp>
          <p:nvSpPr>
            <p:cNvPr id="156" name="Line 182"/>
            <p:cNvSpPr>
              <a:spLocks noChangeShapeType="1"/>
            </p:cNvSpPr>
            <p:nvPr/>
          </p:nvSpPr>
          <p:spPr bwMode="auto">
            <a:xfrm flipV="1">
              <a:off x="5821361" y="4210921"/>
              <a:ext cx="546006" cy="582490"/>
            </a:xfrm>
            <a:custGeom>
              <a:avLst/>
              <a:gdLst>
                <a:gd name="connsiteX0" fmla="*/ 0 w 546006"/>
                <a:gd name="connsiteY0" fmla="*/ 0 h 582490"/>
                <a:gd name="connsiteX1" fmla="*/ 546006 w 546006"/>
                <a:gd name="connsiteY1" fmla="*/ 582490 h 582490"/>
                <a:gd name="connsiteX0" fmla="*/ 0 w 546006"/>
                <a:gd name="connsiteY0" fmla="*/ 0 h 582490"/>
                <a:gd name="connsiteX1" fmla="*/ 546006 w 546006"/>
                <a:gd name="connsiteY1" fmla="*/ 582490 h 582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6006" h="582490">
                  <a:moveTo>
                    <a:pt x="0" y="0"/>
                  </a:moveTo>
                  <a:cubicBezTo>
                    <a:pt x="11017" y="402319"/>
                    <a:pt x="364004" y="388327"/>
                    <a:pt x="546006" y="582490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8" name="Line 176"/>
            <p:cNvSpPr>
              <a:spLocks noChangeShapeType="1"/>
            </p:cNvSpPr>
            <p:nvPr/>
          </p:nvSpPr>
          <p:spPr bwMode="auto">
            <a:xfrm flipV="1">
              <a:off x="5868144" y="2779333"/>
              <a:ext cx="549572" cy="1297739"/>
            </a:xfrm>
            <a:custGeom>
              <a:avLst/>
              <a:gdLst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9572" h="1297739">
                  <a:moveTo>
                    <a:pt x="0" y="0"/>
                  </a:moveTo>
                  <a:cubicBezTo>
                    <a:pt x="183191" y="432580"/>
                    <a:pt x="-57365" y="1095617"/>
                    <a:pt x="549572" y="1297739"/>
                  </a:cubicBezTo>
                </a:path>
              </a:pathLst>
            </a:cu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9" name="Line 176"/>
            <p:cNvSpPr>
              <a:spLocks noChangeShapeType="1"/>
            </p:cNvSpPr>
            <p:nvPr/>
          </p:nvSpPr>
          <p:spPr bwMode="auto">
            <a:xfrm flipV="1">
              <a:off x="6614716" y="1340768"/>
              <a:ext cx="549572" cy="1297739"/>
            </a:xfrm>
            <a:custGeom>
              <a:avLst/>
              <a:gdLst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  <a:gd name="connsiteX0" fmla="*/ 0 w 549572"/>
                <a:gd name="connsiteY0" fmla="*/ 0 h 1297739"/>
                <a:gd name="connsiteX1" fmla="*/ 549572 w 549572"/>
                <a:gd name="connsiteY1" fmla="*/ 1297739 h 129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9572" h="1297739">
                  <a:moveTo>
                    <a:pt x="0" y="0"/>
                  </a:moveTo>
                  <a:cubicBezTo>
                    <a:pt x="183191" y="432580"/>
                    <a:pt x="-57365" y="1095617"/>
                    <a:pt x="549572" y="1297739"/>
                  </a:cubicBezTo>
                </a:path>
              </a:pathLst>
            </a:custGeom>
            <a:noFill/>
            <a:ln w="31750">
              <a:solidFill>
                <a:schemeClr val="accent2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0" name="Line 182"/>
            <p:cNvSpPr>
              <a:spLocks noChangeShapeType="1"/>
            </p:cNvSpPr>
            <p:nvPr/>
          </p:nvSpPr>
          <p:spPr bwMode="auto">
            <a:xfrm flipV="1">
              <a:off x="6487637" y="2072108"/>
              <a:ext cx="653533" cy="1280974"/>
            </a:xfrm>
            <a:custGeom>
              <a:avLst/>
              <a:gdLst>
                <a:gd name="connsiteX0" fmla="*/ 0 w 501216"/>
                <a:gd name="connsiteY0" fmla="*/ 0 h 578128"/>
                <a:gd name="connsiteX1" fmla="*/ 501216 w 501216"/>
                <a:gd name="connsiteY1" fmla="*/ 578128 h 578128"/>
                <a:gd name="connsiteX0" fmla="*/ 272 w 501488"/>
                <a:gd name="connsiteY0" fmla="*/ 0 h 578128"/>
                <a:gd name="connsiteX1" fmla="*/ 501488 w 501488"/>
                <a:gd name="connsiteY1" fmla="*/ 578128 h 578128"/>
                <a:gd name="connsiteX0" fmla="*/ 187 w 501403"/>
                <a:gd name="connsiteY0" fmla="*/ 0 h 578128"/>
                <a:gd name="connsiteX1" fmla="*/ 501403 w 501403"/>
                <a:gd name="connsiteY1" fmla="*/ 578128 h 578128"/>
                <a:gd name="connsiteX0" fmla="*/ 0 w 501216"/>
                <a:gd name="connsiteY0" fmla="*/ 0 h 578128"/>
                <a:gd name="connsiteX1" fmla="*/ 501216 w 501216"/>
                <a:gd name="connsiteY1" fmla="*/ 578128 h 578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6" h="578128">
                  <a:moveTo>
                    <a:pt x="0" y="0"/>
                  </a:moveTo>
                  <a:cubicBezTo>
                    <a:pt x="17159" y="304356"/>
                    <a:pt x="499487" y="284764"/>
                    <a:pt x="501216" y="578128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1" name="Line 182"/>
            <p:cNvSpPr>
              <a:spLocks noChangeShapeType="1"/>
            </p:cNvSpPr>
            <p:nvPr/>
          </p:nvSpPr>
          <p:spPr bwMode="auto">
            <a:xfrm flipV="1">
              <a:off x="5790675" y="3516178"/>
              <a:ext cx="653533" cy="1280974"/>
            </a:xfrm>
            <a:custGeom>
              <a:avLst/>
              <a:gdLst>
                <a:gd name="connsiteX0" fmla="*/ 0 w 501216"/>
                <a:gd name="connsiteY0" fmla="*/ 0 h 578128"/>
                <a:gd name="connsiteX1" fmla="*/ 501216 w 501216"/>
                <a:gd name="connsiteY1" fmla="*/ 578128 h 578128"/>
                <a:gd name="connsiteX0" fmla="*/ 272 w 501488"/>
                <a:gd name="connsiteY0" fmla="*/ 0 h 578128"/>
                <a:gd name="connsiteX1" fmla="*/ 501488 w 501488"/>
                <a:gd name="connsiteY1" fmla="*/ 578128 h 578128"/>
                <a:gd name="connsiteX0" fmla="*/ 187 w 501403"/>
                <a:gd name="connsiteY0" fmla="*/ 0 h 578128"/>
                <a:gd name="connsiteX1" fmla="*/ 501403 w 501403"/>
                <a:gd name="connsiteY1" fmla="*/ 578128 h 578128"/>
                <a:gd name="connsiteX0" fmla="*/ 0 w 501216"/>
                <a:gd name="connsiteY0" fmla="*/ 0 h 578128"/>
                <a:gd name="connsiteX1" fmla="*/ 501216 w 501216"/>
                <a:gd name="connsiteY1" fmla="*/ 578128 h 578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6" h="578128">
                  <a:moveTo>
                    <a:pt x="0" y="0"/>
                  </a:moveTo>
                  <a:cubicBezTo>
                    <a:pt x="17159" y="304356"/>
                    <a:pt x="499487" y="284764"/>
                    <a:pt x="501216" y="578128"/>
                  </a:cubicBezTo>
                </a:path>
              </a:pathLst>
            </a:custGeom>
            <a:noFill/>
            <a:ln w="31750">
              <a:solidFill>
                <a:srgbClr val="0000FF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2" name="Line 184"/>
            <p:cNvSpPr>
              <a:spLocks noChangeShapeType="1"/>
            </p:cNvSpPr>
            <p:nvPr/>
          </p:nvSpPr>
          <p:spPr bwMode="auto">
            <a:xfrm flipV="1">
              <a:off x="7263948" y="2072108"/>
              <a:ext cx="4301" cy="56993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3" name="Line 184"/>
            <p:cNvSpPr>
              <a:spLocks noChangeShapeType="1"/>
            </p:cNvSpPr>
            <p:nvPr/>
          </p:nvSpPr>
          <p:spPr bwMode="auto">
            <a:xfrm flipV="1">
              <a:off x="6583923" y="3501008"/>
              <a:ext cx="4301" cy="56993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" name="Line 184"/>
            <p:cNvSpPr>
              <a:spLocks noChangeShapeType="1"/>
            </p:cNvSpPr>
            <p:nvPr/>
          </p:nvSpPr>
          <p:spPr bwMode="auto">
            <a:xfrm flipV="1">
              <a:off x="5868144" y="4947298"/>
              <a:ext cx="4301" cy="56993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5" name="Line 184"/>
            <p:cNvSpPr>
              <a:spLocks noChangeShapeType="1"/>
            </p:cNvSpPr>
            <p:nvPr/>
          </p:nvSpPr>
          <p:spPr bwMode="auto">
            <a:xfrm flipV="1">
              <a:off x="7066661" y="2050379"/>
              <a:ext cx="496429" cy="1048407"/>
            </a:xfrm>
            <a:custGeom>
              <a:avLst/>
              <a:gdLst>
                <a:gd name="connsiteX0" fmla="*/ 0 w 496429"/>
                <a:gd name="connsiteY0" fmla="*/ 0 h 1047897"/>
                <a:gd name="connsiteX1" fmla="*/ 496429 w 496429"/>
                <a:gd name="connsiteY1" fmla="*/ 1047897 h 1047897"/>
                <a:gd name="connsiteX0" fmla="*/ 0 w 496429"/>
                <a:gd name="connsiteY0" fmla="*/ 510 h 1048407"/>
                <a:gd name="connsiteX1" fmla="*/ 496429 w 496429"/>
                <a:gd name="connsiteY1" fmla="*/ 1048407 h 104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6429" h="1048407">
                  <a:moveTo>
                    <a:pt x="0" y="510"/>
                  </a:moveTo>
                  <a:cubicBezTo>
                    <a:pt x="641262" y="-21898"/>
                    <a:pt x="330953" y="699108"/>
                    <a:pt x="496429" y="1048407"/>
                  </a:cubicBezTo>
                </a:path>
              </a:pathLst>
            </a:cu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6" name="Line 184"/>
            <p:cNvSpPr>
              <a:spLocks noChangeShapeType="1"/>
            </p:cNvSpPr>
            <p:nvPr/>
          </p:nvSpPr>
          <p:spPr bwMode="auto">
            <a:xfrm flipV="1">
              <a:off x="6339504" y="3510657"/>
              <a:ext cx="496429" cy="1048407"/>
            </a:xfrm>
            <a:custGeom>
              <a:avLst/>
              <a:gdLst>
                <a:gd name="connsiteX0" fmla="*/ 0 w 496429"/>
                <a:gd name="connsiteY0" fmla="*/ 0 h 1047897"/>
                <a:gd name="connsiteX1" fmla="*/ 496429 w 496429"/>
                <a:gd name="connsiteY1" fmla="*/ 1047897 h 1047897"/>
                <a:gd name="connsiteX0" fmla="*/ 0 w 496429"/>
                <a:gd name="connsiteY0" fmla="*/ 510 h 1048407"/>
                <a:gd name="connsiteX1" fmla="*/ 496429 w 496429"/>
                <a:gd name="connsiteY1" fmla="*/ 1048407 h 104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6429" h="1048407">
                  <a:moveTo>
                    <a:pt x="0" y="510"/>
                  </a:moveTo>
                  <a:cubicBezTo>
                    <a:pt x="641262" y="-21898"/>
                    <a:pt x="330953" y="699108"/>
                    <a:pt x="496429" y="1048407"/>
                  </a:cubicBezTo>
                </a:path>
              </a:pathLst>
            </a:custGeom>
            <a:noFill/>
            <a:ln w="38100">
              <a:solidFill>
                <a:schemeClr val="hlink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7" name="Line 198"/>
            <p:cNvSpPr>
              <a:spLocks noChangeShapeType="1"/>
            </p:cNvSpPr>
            <p:nvPr/>
          </p:nvSpPr>
          <p:spPr bwMode="auto">
            <a:xfrm flipV="1">
              <a:off x="7092280" y="2796690"/>
              <a:ext cx="600516" cy="13523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8" name="Line 198"/>
            <p:cNvSpPr>
              <a:spLocks noChangeShapeType="1"/>
            </p:cNvSpPr>
            <p:nvPr/>
          </p:nvSpPr>
          <p:spPr bwMode="auto">
            <a:xfrm flipV="1">
              <a:off x="7116030" y="2796690"/>
              <a:ext cx="445010" cy="632309"/>
            </a:xfrm>
            <a:custGeom>
              <a:avLst/>
              <a:gdLst>
                <a:gd name="connsiteX0" fmla="*/ 0 w 445010"/>
                <a:gd name="connsiteY0" fmla="*/ 0 h 632309"/>
                <a:gd name="connsiteX1" fmla="*/ 445010 w 445010"/>
                <a:gd name="connsiteY1" fmla="*/ 632309 h 632309"/>
                <a:gd name="connsiteX0" fmla="*/ 0 w 445010"/>
                <a:gd name="connsiteY0" fmla="*/ 0 h 632309"/>
                <a:gd name="connsiteX1" fmla="*/ 445010 w 445010"/>
                <a:gd name="connsiteY1" fmla="*/ 632309 h 63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5010" h="632309">
                  <a:moveTo>
                    <a:pt x="0" y="0"/>
                  </a:moveTo>
                  <a:cubicBezTo>
                    <a:pt x="230113" y="54653"/>
                    <a:pt x="296673" y="421539"/>
                    <a:pt x="445010" y="632309"/>
                  </a:cubicBezTo>
                </a:path>
              </a:pathLst>
            </a:cu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9" name="Line 184"/>
            <p:cNvSpPr>
              <a:spLocks noChangeShapeType="1"/>
            </p:cNvSpPr>
            <p:nvPr/>
          </p:nvSpPr>
          <p:spPr bwMode="auto">
            <a:xfrm flipV="1">
              <a:off x="6342213" y="4219493"/>
              <a:ext cx="119626" cy="19690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0" name="Text Box 159"/>
            <p:cNvSpPr txBox="1">
              <a:spLocks noChangeArrowheads="1"/>
            </p:cNvSpPr>
            <p:nvPr/>
          </p:nvSpPr>
          <p:spPr bwMode="auto">
            <a:xfrm>
              <a:off x="6022331" y="4428905"/>
              <a:ext cx="319881" cy="138682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/>
                <a:t>jgt</a:t>
              </a:r>
              <a:endParaRPr lang="en-US" altLang="en-US" sz="1200" dirty="0"/>
            </a:p>
          </p:txBody>
        </p:sp>
        <p:sp>
          <p:nvSpPr>
            <p:cNvPr id="171" name="Text Box 158"/>
            <p:cNvSpPr txBox="1">
              <a:spLocks noChangeArrowheads="1"/>
            </p:cNvSpPr>
            <p:nvPr/>
          </p:nvSpPr>
          <p:spPr bwMode="auto">
            <a:xfrm>
              <a:off x="6027210" y="4816549"/>
              <a:ext cx="330341" cy="132536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smtClean="0"/>
                <a:t>cm</a:t>
              </a:r>
              <a:r>
                <a:rPr lang="cs-CZ" altLang="en-US" sz="1200" dirty="0" smtClean="0"/>
                <a:t>p</a:t>
              </a:r>
              <a:endParaRPr lang="en-US" altLang="en-US" sz="1200" dirty="0"/>
            </a:p>
          </p:txBody>
        </p:sp>
        <p:sp>
          <p:nvSpPr>
            <p:cNvPr id="172" name="Line 186"/>
            <p:cNvSpPr>
              <a:spLocks noChangeShapeType="1"/>
            </p:cNvSpPr>
            <p:nvPr/>
          </p:nvSpPr>
          <p:spPr bwMode="auto">
            <a:xfrm flipV="1">
              <a:off x="6207136" y="4588539"/>
              <a:ext cx="13414" cy="209082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3" name="Line 186"/>
            <p:cNvSpPr>
              <a:spLocks noChangeShapeType="1"/>
            </p:cNvSpPr>
            <p:nvPr/>
          </p:nvSpPr>
          <p:spPr bwMode="auto">
            <a:xfrm flipH="1" flipV="1">
              <a:off x="6220550" y="4959862"/>
              <a:ext cx="9624" cy="53102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4" name="Line 198"/>
            <p:cNvSpPr>
              <a:spLocks noChangeShapeType="1"/>
            </p:cNvSpPr>
            <p:nvPr/>
          </p:nvSpPr>
          <p:spPr bwMode="auto">
            <a:xfrm flipV="1">
              <a:off x="6347748" y="4236850"/>
              <a:ext cx="600516" cy="13523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5" name="Line 198"/>
            <p:cNvSpPr>
              <a:spLocks noChangeShapeType="1"/>
            </p:cNvSpPr>
            <p:nvPr/>
          </p:nvSpPr>
          <p:spPr bwMode="auto">
            <a:xfrm flipV="1">
              <a:off x="6371498" y="4236850"/>
              <a:ext cx="445010" cy="632309"/>
            </a:xfrm>
            <a:custGeom>
              <a:avLst/>
              <a:gdLst>
                <a:gd name="connsiteX0" fmla="*/ 0 w 445010"/>
                <a:gd name="connsiteY0" fmla="*/ 0 h 632309"/>
                <a:gd name="connsiteX1" fmla="*/ 445010 w 445010"/>
                <a:gd name="connsiteY1" fmla="*/ 632309 h 632309"/>
                <a:gd name="connsiteX0" fmla="*/ 0 w 445010"/>
                <a:gd name="connsiteY0" fmla="*/ 0 h 632309"/>
                <a:gd name="connsiteX1" fmla="*/ 445010 w 445010"/>
                <a:gd name="connsiteY1" fmla="*/ 632309 h 632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5010" h="632309">
                  <a:moveTo>
                    <a:pt x="0" y="0"/>
                  </a:moveTo>
                  <a:cubicBezTo>
                    <a:pt x="230113" y="54653"/>
                    <a:pt x="296673" y="421539"/>
                    <a:pt x="445010" y="632309"/>
                  </a:cubicBezTo>
                </a:path>
              </a:pathLst>
            </a:custGeom>
            <a:noFill/>
            <a:ln w="31750">
              <a:solidFill>
                <a:schemeClr val="accent1"/>
              </a:solidFill>
              <a:prstDash val="sysDot"/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6" name="Text Box 162"/>
            <p:cNvSpPr txBox="1">
              <a:spLocks noChangeArrowheads="1"/>
            </p:cNvSpPr>
            <p:nvPr/>
          </p:nvSpPr>
          <p:spPr bwMode="auto">
            <a:xfrm>
              <a:off x="6077359" y="5517082"/>
              <a:ext cx="294841" cy="14416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dirty="0" err="1" smtClean="0"/>
                <a:t>dec</a:t>
              </a:r>
              <a:endParaRPr lang="en-US" altLang="en-US" sz="1200" b="0" dirty="0"/>
            </a:p>
          </p:txBody>
        </p:sp>
      </p:grpSp>
      <p:sp>
        <p:nvSpPr>
          <p:cNvPr id="177" name="Rectangle 157"/>
          <p:cNvSpPr>
            <a:spLocks noChangeArrowheads="1"/>
          </p:cNvSpPr>
          <p:nvPr/>
        </p:nvSpPr>
        <p:spPr bwMode="auto">
          <a:xfrm>
            <a:off x="147361" y="4788644"/>
            <a:ext cx="4348163" cy="192038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60000" lvl="4" eaLnBrk="1" hangingPunct="1"/>
            <a:r>
              <a:rPr lang="cs-CZ" altLang="en-US" dirty="0" smtClean="0"/>
              <a:t>Instrukce jsou v grafu umístěny na poslední čas umožňující dodržení rozvrhu kritické smyčky</a:t>
            </a:r>
          </a:p>
          <a:p>
            <a:pPr marL="817200" lvl="5" eaLnBrk="1" hangingPunct="1"/>
            <a:r>
              <a:rPr lang="cs-CZ" altLang="en-US" dirty="0" smtClean="0"/>
              <a:t>Kapacita procesoru se neřeší</a:t>
            </a:r>
          </a:p>
          <a:p>
            <a:pPr marL="360000" lvl="4" eaLnBrk="1" hangingPunct="1"/>
            <a:r>
              <a:rPr lang="cs-CZ" altLang="en-US" dirty="0" smtClean="0"/>
              <a:t>Rozhodují hrany směrem ke kritické smyčce</a:t>
            </a:r>
          </a:p>
          <a:p>
            <a:pPr marL="817200" lvl="5" eaLnBrk="1" hangingPunct="1"/>
            <a:r>
              <a:rPr lang="cs-CZ" altLang="en-US" dirty="0" smtClean="0"/>
              <a:t>Ostatní budou automaticky dodrženy</a:t>
            </a:r>
          </a:p>
        </p:txBody>
      </p:sp>
    </p:spTree>
    <p:extLst>
      <p:ext uri="{BB962C8B-B14F-4D97-AF65-F5344CB8AC3E}">
        <p14:creationId xmlns:p14="http://schemas.microsoft.com/office/powerpoint/2010/main" val="220884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 smtClean="0"/>
              <a:t>Unroll-and-compact</a:t>
            </a:r>
            <a:endParaRPr lang="en-US" altLang="en-US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A017BD5-140C-4C50-BB67-7E9C83911153}" type="slidenum">
              <a:rPr lang="en-US" altLang="en-US" smtClean="0"/>
              <a:pPr/>
              <a:t>8</a:t>
            </a:fld>
            <a:r>
              <a:rPr lang="cs-CZ" altLang="en-US" smtClean="0"/>
              <a:t> </a:t>
            </a:r>
            <a:endParaRPr lang="en-US" altLang="en-US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597797" y="559593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 dirty="0">
              <a:latin typeface="Arial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5292080" y="6308082"/>
            <a:ext cx="331236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 flipV="1">
            <a:off x="5292080" y="1268760"/>
            <a:ext cx="0" cy="50405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7683623" y="6283240"/>
            <a:ext cx="914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iteration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4814158" y="1412776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time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5652983" y="558356"/>
            <a:ext cx="2879457" cy="574848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 flipV="1">
            <a:off x="601216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 flipV="1">
            <a:off x="673224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V="1">
            <a:off x="745232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 flipV="1">
            <a:off x="8172400" y="6237312"/>
            <a:ext cx="0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>
            <a:off x="5220072" y="558924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>
            <a:off x="5220072" y="594928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>
            <a:off x="5220072" y="522920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5220072" y="486916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5220072" y="450912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Arrow Connector 80"/>
          <p:cNvCxnSpPr/>
          <p:nvPr/>
        </p:nvCxnSpPr>
        <p:spPr bwMode="auto">
          <a:xfrm>
            <a:off x="5220072" y="414908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Arrow Connector 81"/>
          <p:cNvCxnSpPr/>
          <p:nvPr/>
        </p:nvCxnSpPr>
        <p:spPr bwMode="auto">
          <a:xfrm>
            <a:off x="5220072" y="378904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>
            <a:off x="5220072" y="342900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>
            <a:off x="5220072" y="306896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5220072" y="270892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5220072" y="234888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5220072" y="198884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Arrow Connector 87"/>
          <p:cNvCxnSpPr/>
          <p:nvPr/>
        </p:nvCxnSpPr>
        <p:spPr bwMode="auto">
          <a:xfrm>
            <a:off x="5220072" y="1628800"/>
            <a:ext cx="14401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Line 190"/>
          <p:cNvSpPr>
            <a:spLocks noChangeShapeType="1"/>
          </p:cNvSpPr>
          <p:nvPr/>
        </p:nvSpPr>
        <p:spPr bwMode="auto">
          <a:xfrm flipV="1">
            <a:off x="5606926" y="4239231"/>
            <a:ext cx="117200" cy="1276763"/>
          </a:xfrm>
          <a:custGeom>
            <a:avLst/>
            <a:gdLst>
              <a:gd name="connsiteX0" fmla="*/ 0 w 36262"/>
              <a:gd name="connsiteY0" fmla="*/ 0 h 1276763"/>
              <a:gd name="connsiteX1" fmla="*/ 36262 w 36262"/>
              <a:gd name="connsiteY1" fmla="*/ 1276763 h 1276763"/>
              <a:gd name="connsiteX0" fmla="*/ 80938 w 117200"/>
              <a:gd name="connsiteY0" fmla="*/ 0 h 1276763"/>
              <a:gd name="connsiteX1" fmla="*/ 117200 w 117200"/>
              <a:gd name="connsiteY1" fmla="*/ 1276763 h 127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200" h="1276763">
                <a:moveTo>
                  <a:pt x="80938" y="0"/>
                </a:moveTo>
                <a:cubicBezTo>
                  <a:pt x="-115131" y="641178"/>
                  <a:pt x="105113" y="851175"/>
                  <a:pt x="117200" y="1276763"/>
                </a:cubicBezTo>
              </a:path>
            </a:pathLst>
          </a:cu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" name="Line 192"/>
          <p:cNvSpPr>
            <a:spLocks noChangeShapeType="1"/>
          </p:cNvSpPr>
          <p:nvPr/>
        </p:nvSpPr>
        <p:spPr bwMode="auto">
          <a:xfrm flipH="1">
            <a:off x="6012159" y="4147843"/>
            <a:ext cx="355846" cy="5302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" name="Line 190"/>
          <p:cNvSpPr>
            <a:spLocks noChangeShapeType="1"/>
          </p:cNvSpPr>
          <p:nvPr/>
        </p:nvSpPr>
        <p:spPr bwMode="auto">
          <a:xfrm flipH="1" flipV="1">
            <a:off x="6248137" y="2807566"/>
            <a:ext cx="182735" cy="1265672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2147473647 w 2147470000"/>
              <a:gd name="connsiteY0" fmla="*/ 0 h 8027"/>
              <a:gd name="connsiteX1" fmla="*/ 0 w 2147470000"/>
              <a:gd name="connsiteY1" fmla="*/ 8027 h 8027"/>
              <a:gd name="connsiteX0" fmla="*/ 10000 w 10972"/>
              <a:gd name="connsiteY0" fmla="*/ 0 h 10000"/>
              <a:gd name="connsiteX1" fmla="*/ 0 w 10972"/>
              <a:gd name="connsiteY1" fmla="*/ 10000 h 10000"/>
              <a:gd name="connsiteX0" fmla="*/ 1692 w 3480"/>
              <a:gd name="connsiteY0" fmla="*/ 0 h 12682"/>
              <a:gd name="connsiteX1" fmla="*/ 0 w 3480"/>
              <a:gd name="connsiteY1" fmla="*/ 12682 h 12682"/>
              <a:gd name="connsiteX0" fmla="*/ 4862 w 24452"/>
              <a:gd name="connsiteY0" fmla="*/ 0 h 10000"/>
              <a:gd name="connsiteX1" fmla="*/ 0 w 24452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452" h="10000">
                <a:moveTo>
                  <a:pt x="4862" y="0"/>
                </a:moveTo>
                <a:cubicBezTo>
                  <a:pt x="51618" y="5330"/>
                  <a:pt x="0" y="6726"/>
                  <a:pt x="0" y="10000"/>
                </a:cubicBezTo>
              </a:path>
            </a:pathLst>
          </a:cu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7" name="Line 192"/>
          <p:cNvSpPr>
            <a:spLocks noChangeShapeType="1"/>
          </p:cNvSpPr>
          <p:nvPr/>
        </p:nvSpPr>
        <p:spPr bwMode="auto">
          <a:xfrm flipH="1" flipV="1">
            <a:off x="6705747" y="2699126"/>
            <a:ext cx="386532" cy="9794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9" name="Line 190"/>
          <p:cNvSpPr>
            <a:spLocks noChangeShapeType="1"/>
          </p:cNvSpPr>
          <p:nvPr/>
        </p:nvSpPr>
        <p:spPr bwMode="auto">
          <a:xfrm flipV="1">
            <a:off x="6965082" y="1349211"/>
            <a:ext cx="182013" cy="1286038"/>
          </a:xfrm>
          <a:custGeom>
            <a:avLst/>
            <a:gdLst>
              <a:gd name="connsiteX0" fmla="*/ 0 w 39535"/>
              <a:gd name="connsiteY0" fmla="*/ 0 h 1286038"/>
              <a:gd name="connsiteX1" fmla="*/ 39535 w 39535"/>
              <a:gd name="connsiteY1" fmla="*/ 1286038 h 1286038"/>
              <a:gd name="connsiteX0" fmla="*/ 142478 w 182013"/>
              <a:gd name="connsiteY0" fmla="*/ 0 h 1286038"/>
              <a:gd name="connsiteX1" fmla="*/ 182013 w 182013"/>
              <a:gd name="connsiteY1" fmla="*/ 1286038 h 1286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2013" h="1286038">
                <a:moveTo>
                  <a:pt x="142478" y="0"/>
                </a:moveTo>
                <a:cubicBezTo>
                  <a:pt x="-193749" y="636835"/>
                  <a:pt x="168835" y="857359"/>
                  <a:pt x="182013" y="1286038"/>
                </a:cubicBezTo>
              </a:path>
            </a:pathLst>
          </a:cu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" name="Line 192"/>
          <p:cNvSpPr>
            <a:spLocks noChangeShapeType="1"/>
          </p:cNvSpPr>
          <p:nvPr/>
        </p:nvSpPr>
        <p:spPr bwMode="auto">
          <a:xfrm flipH="1" flipV="1">
            <a:off x="7462718" y="1268760"/>
            <a:ext cx="353835" cy="1237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0" name="Line 184"/>
          <p:cNvSpPr>
            <a:spLocks noChangeShapeType="1"/>
          </p:cNvSpPr>
          <p:nvPr/>
        </p:nvSpPr>
        <p:spPr bwMode="auto">
          <a:xfrm flipV="1">
            <a:off x="7086745" y="2779333"/>
            <a:ext cx="119626" cy="196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1" name="Line 184"/>
          <p:cNvSpPr>
            <a:spLocks noChangeShapeType="1"/>
          </p:cNvSpPr>
          <p:nvPr/>
        </p:nvSpPr>
        <p:spPr bwMode="auto">
          <a:xfrm flipV="1">
            <a:off x="7786409" y="1324145"/>
            <a:ext cx="133809" cy="240266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2" name="Text Box 163"/>
          <p:cNvSpPr txBox="1">
            <a:spLocks noChangeArrowheads="1"/>
          </p:cNvSpPr>
          <p:nvPr/>
        </p:nvSpPr>
        <p:spPr bwMode="auto">
          <a:xfrm>
            <a:off x="5691261" y="4076804"/>
            <a:ext cx="311150" cy="14446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xor</a:t>
            </a:r>
            <a:endParaRPr lang="en-US" altLang="en-US" sz="1200" b="0" dirty="0"/>
          </a:p>
        </p:txBody>
      </p:sp>
      <p:sp>
        <p:nvSpPr>
          <p:cNvPr id="123" name="Text Box 163"/>
          <p:cNvSpPr txBox="1">
            <a:spLocks noChangeArrowheads="1"/>
          </p:cNvSpPr>
          <p:nvPr/>
        </p:nvSpPr>
        <p:spPr bwMode="auto">
          <a:xfrm>
            <a:off x="6397972" y="2636912"/>
            <a:ext cx="311150" cy="144461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xor</a:t>
            </a:r>
            <a:endParaRPr lang="en-US" altLang="en-US" sz="1200" b="0" dirty="0"/>
          </a:p>
        </p:txBody>
      </p:sp>
      <p:sp>
        <p:nvSpPr>
          <p:cNvPr id="124" name="Text Box 163"/>
          <p:cNvSpPr txBox="1">
            <a:spLocks noChangeArrowheads="1"/>
          </p:cNvSpPr>
          <p:nvPr/>
        </p:nvSpPr>
        <p:spPr bwMode="auto">
          <a:xfrm>
            <a:off x="7141170" y="1196752"/>
            <a:ext cx="311150" cy="14446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xor</a:t>
            </a:r>
            <a:endParaRPr lang="en-US" altLang="en-US" sz="1200" b="0" dirty="0"/>
          </a:p>
        </p:txBody>
      </p:sp>
      <p:sp>
        <p:nvSpPr>
          <p:cNvPr id="125" name="Text Box 160"/>
          <p:cNvSpPr txBox="1">
            <a:spLocks noChangeArrowheads="1"/>
          </p:cNvSpPr>
          <p:nvPr/>
        </p:nvSpPr>
        <p:spPr bwMode="auto">
          <a:xfrm>
            <a:off x="6373167" y="4077072"/>
            <a:ext cx="361007" cy="1349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26" name="Text Box 160"/>
          <p:cNvSpPr txBox="1">
            <a:spLocks noChangeArrowheads="1"/>
          </p:cNvSpPr>
          <p:nvPr/>
        </p:nvSpPr>
        <p:spPr bwMode="auto">
          <a:xfrm>
            <a:off x="7092280" y="2636912"/>
            <a:ext cx="361007" cy="1349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27" name="Text Box 160"/>
          <p:cNvSpPr txBox="1">
            <a:spLocks noChangeArrowheads="1"/>
          </p:cNvSpPr>
          <p:nvPr/>
        </p:nvSpPr>
        <p:spPr bwMode="auto">
          <a:xfrm>
            <a:off x="7811393" y="1196752"/>
            <a:ext cx="361007" cy="1349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28" name="Text Box 160"/>
          <p:cNvSpPr txBox="1">
            <a:spLocks noChangeArrowheads="1"/>
          </p:cNvSpPr>
          <p:nvPr/>
        </p:nvSpPr>
        <p:spPr bwMode="auto">
          <a:xfrm>
            <a:off x="5653087" y="5517232"/>
            <a:ext cx="361007" cy="1349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mov</a:t>
            </a:r>
            <a:endParaRPr lang="en-US" altLang="en-US" sz="1200" dirty="0"/>
          </a:p>
        </p:txBody>
      </p:sp>
      <p:sp>
        <p:nvSpPr>
          <p:cNvPr id="129" name="Text Box 159"/>
          <p:cNvSpPr txBox="1">
            <a:spLocks noChangeArrowheads="1"/>
          </p:cNvSpPr>
          <p:nvPr/>
        </p:nvSpPr>
        <p:spPr bwMode="auto">
          <a:xfrm>
            <a:off x="6766863" y="2988745"/>
            <a:ext cx="319881" cy="138682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jgt</a:t>
            </a:r>
            <a:endParaRPr lang="en-US" altLang="en-US" sz="1200" dirty="0"/>
          </a:p>
        </p:txBody>
      </p:sp>
      <p:sp>
        <p:nvSpPr>
          <p:cNvPr id="130" name="Text Box 158"/>
          <p:cNvSpPr txBox="1">
            <a:spLocks noChangeArrowheads="1"/>
          </p:cNvSpPr>
          <p:nvPr/>
        </p:nvSpPr>
        <p:spPr bwMode="auto">
          <a:xfrm>
            <a:off x="6771742" y="3376389"/>
            <a:ext cx="330341" cy="132536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/>
              <a:t>cm</a:t>
            </a:r>
            <a:r>
              <a:rPr lang="cs-CZ" altLang="en-US" sz="1200" dirty="0" smtClean="0"/>
              <a:t>p</a:t>
            </a:r>
            <a:endParaRPr lang="en-US" altLang="en-US" sz="1200" dirty="0"/>
          </a:p>
        </p:txBody>
      </p:sp>
      <p:sp>
        <p:nvSpPr>
          <p:cNvPr id="131" name="Text Box 162"/>
          <p:cNvSpPr txBox="1">
            <a:spLocks noChangeArrowheads="1"/>
          </p:cNvSpPr>
          <p:nvPr/>
        </p:nvSpPr>
        <p:spPr bwMode="auto">
          <a:xfrm>
            <a:off x="6804248" y="4076922"/>
            <a:ext cx="294841" cy="14416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dec</a:t>
            </a:r>
            <a:endParaRPr lang="en-US" altLang="en-US" sz="1200" b="0" dirty="0"/>
          </a:p>
        </p:txBody>
      </p:sp>
      <p:sp>
        <p:nvSpPr>
          <p:cNvPr id="132" name="Text Box 161"/>
          <p:cNvSpPr txBox="1">
            <a:spLocks noChangeArrowheads="1"/>
          </p:cNvSpPr>
          <p:nvPr/>
        </p:nvSpPr>
        <p:spPr bwMode="auto">
          <a:xfrm>
            <a:off x="6395262" y="3361749"/>
            <a:ext cx="326641" cy="146199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inc</a:t>
            </a:r>
            <a:endParaRPr lang="en-US" altLang="en-US" sz="1200" dirty="0"/>
          </a:p>
        </p:txBody>
      </p:sp>
      <p:sp>
        <p:nvSpPr>
          <p:cNvPr id="133" name="Text Box 159"/>
          <p:cNvSpPr txBox="1">
            <a:spLocks noChangeArrowheads="1"/>
          </p:cNvSpPr>
          <p:nvPr/>
        </p:nvSpPr>
        <p:spPr bwMode="auto">
          <a:xfrm>
            <a:off x="7470874" y="1564411"/>
            <a:ext cx="319881" cy="13868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jgt</a:t>
            </a:r>
            <a:endParaRPr lang="en-US" altLang="en-US" sz="1200" dirty="0"/>
          </a:p>
        </p:txBody>
      </p:sp>
      <p:sp>
        <p:nvSpPr>
          <p:cNvPr id="135" name="Line 186"/>
          <p:cNvSpPr>
            <a:spLocks noChangeShapeType="1"/>
          </p:cNvSpPr>
          <p:nvPr/>
        </p:nvSpPr>
        <p:spPr bwMode="auto">
          <a:xfrm flipV="1">
            <a:off x="6951668" y="3148379"/>
            <a:ext cx="13414" cy="20908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" name="Line 186"/>
          <p:cNvSpPr>
            <a:spLocks noChangeShapeType="1"/>
          </p:cNvSpPr>
          <p:nvPr/>
        </p:nvSpPr>
        <p:spPr bwMode="auto">
          <a:xfrm flipH="1" flipV="1">
            <a:off x="6965082" y="3519702"/>
            <a:ext cx="9624" cy="531024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9" name="Text Box 158"/>
          <p:cNvSpPr txBox="1">
            <a:spLocks noChangeArrowheads="1"/>
          </p:cNvSpPr>
          <p:nvPr/>
        </p:nvSpPr>
        <p:spPr bwMode="auto">
          <a:xfrm>
            <a:off x="7481259" y="1927262"/>
            <a:ext cx="330341" cy="132536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/>
              <a:t>cm</a:t>
            </a:r>
            <a:r>
              <a:rPr lang="cs-CZ" altLang="en-US" sz="1200" dirty="0" smtClean="0"/>
              <a:t>p</a:t>
            </a:r>
            <a:endParaRPr lang="en-US" altLang="en-US" sz="1200" dirty="0"/>
          </a:p>
        </p:txBody>
      </p:sp>
      <p:sp>
        <p:nvSpPr>
          <p:cNvPr id="140" name="Text Box 162"/>
          <p:cNvSpPr txBox="1">
            <a:spLocks noChangeArrowheads="1"/>
          </p:cNvSpPr>
          <p:nvPr/>
        </p:nvSpPr>
        <p:spPr bwMode="auto">
          <a:xfrm>
            <a:off x="7517519" y="2636762"/>
            <a:ext cx="294841" cy="144166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dec</a:t>
            </a:r>
            <a:endParaRPr lang="en-US" altLang="en-US" sz="1200" b="0" dirty="0"/>
          </a:p>
        </p:txBody>
      </p:sp>
      <p:sp>
        <p:nvSpPr>
          <p:cNvPr id="141" name="Line 186"/>
          <p:cNvSpPr>
            <a:spLocks noChangeShapeType="1"/>
          </p:cNvSpPr>
          <p:nvPr/>
        </p:nvSpPr>
        <p:spPr bwMode="auto">
          <a:xfrm flipH="1" flipV="1">
            <a:off x="7670021" y="1718293"/>
            <a:ext cx="0" cy="21554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2" name="Line 186"/>
          <p:cNvSpPr>
            <a:spLocks noChangeShapeType="1"/>
          </p:cNvSpPr>
          <p:nvPr/>
        </p:nvSpPr>
        <p:spPr bwMode="auto">
          <a:xfrm flipV="1">
            <a:off x="7683624" y="2072108"/>
            <a:ext cx="0" cy="56631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4" name="Line 198"/>
          <p:cNvSpPr>
            <a:spLocks noChangeShapeType="1"/>
          </p:cNvSpPr>
          <p:nvPr/>
        </p:nvSpPr>
        <p:spPr bwMode="auto">
          <a:xfrm flipV="1">
            <a:off x="7812361" y="1356530"/>
            <a:ext cx="600516" cy="1352390"/>
          </a:xfrm>
          <a:prstGeom prst="line">
            <a:avLst/>
          </a:prstGeom>
          <a:noFill/>
          <a:ln w="31750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" name="Text Box 162"/>
          <p:cNvSpPr txBox="1">
            <a:spLocks noChangeArrowheads="1"/>
          </p:cNvSpPr>
          <p:nvPr/>
        </p:nvSpPr>
        <p:spPr bwMode="auto">
          <a:xfrm>
            <a:off x="8208250" y="1200010"/>
            <a:ext cx="294841" cy="14416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dec</a:t>
            </a:r>
            <a:endParaRPr lang="en-US" altLang="en-US" sz="1200" b="0" dirty="0"/>
          </a:p>
        </p:txBody>
      </p:sp>
      <p:sp>
        <p:nvSpPr>
          <p:cNvPr id="146" name="Line 198"/>
          <p:cNvSpPr>
            <a:spLocks noChangeShapeType="1"/>
          </p:cNvSpPr>
          <p:nvPr/>
        </p:nvSpPr>
        <p:spPr bwMode="auto">
          <a:xfrm flipV="1">
            <a:off x="7836111" y="1356530"/>
            <a:ext cx="445010" cy="632309"/>
          </a:xfrm>
          <a:custGeom>
            <a:avLst/>
            <a:gdLst>
              <a:gd name="connsiteX0" fmla="*/ 0 w 445010"/>
              <a:gd name="connsiteY0" fmla="*/ 0 h 632309"/>
              <a:gd name="connsiteX1" fmla="*/ 445010 w 445010"/>
              <a:gd name="connsiteY1" fmla="*/ 632309 h 632309"/>
              <a:gd name="connsiteX0" fmla="*/ 0 w 445010"/>
              <a:gd name="connsiteY0" fmla="*/ 0 h 632309"/>
              <a:gd name="connsiteX1" fmla="*/ 445010 w 445010"/>
              <a:gd name="connsiteY1" fmla="*/ 632309 h 63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5010" h="632309">
                <a:moveTo>
                  <a:pt x="0" y="0"/>
                </a:moveTo>
                <a:cubicBezTo>
                  <a:pt x="230113" y="54653"/>
                  <a:pt x="296673" y="421539"/>
                  <a:pt x="445010" y="632309"/>
                </a:cubicBezTo>
              </a:path>
            </a:pathLst>
          </a:custGeom>
          <a:noFill/>
          <a:ln w="31750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0" name="Line 182"/>
          <p:cNvSpPr>
            <a:spLocks noChangeShapeType="1"/>
          </p:cNvSpPr>
          <p:nvPr/>
        </p:nvSpPr>
        <p:spPr bwMode="auto">
          <a:xfrm flipV="1">
            <a:off x="6565173" y="2779333"/>
            <a:ext cx="501488" cy="578128"/>
          </a:xfrm>
          <a:custGeom>
            <a:avLst/>
            <a:gdLst>
              <a:gd name="connsiteX0" fmla="*/ 0 w 501216"/>
              <a:gd name="connsiteY0" fmla="*/ 0 h 578128"/>
              <a:gd name="connsiteX1" fmla="*/ 501216 w 501216"/>
              <a:gd name="connsiteY1" fmla="*/ 578128 h 578128"/>
              <a:gd name="connsiteX0" fmla="*/ 272 w 501488"/>
              <a:gd name="connsiteY0" fmla="*/ 0 h 578128"/>
              <a:gd name="connsiteX1" fmla="*/ 501488 w 501488"/>
              <a:gd name="connsiteY1" fmla="*/ 578128 h 578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1488" h="578128">
                <a:moveTo>
                  <a:pt x="272" y="0"/>
                </a:moveTo>
                <a:cubicBezTo>
                  <a:pt x="-11076" y="512377"/>
                  <a:pt x="334416" y="385419"/>
                  <a:pt x="501488" y="578128"/>
                </a:cubicBezTo>
              </a:path>
            </a:pathLst>
          </a:cu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" name="Text Box 161"/>
          <p:cNvSpPr txBox="1">
            <a:spLocks noChangeArrowheads="1"/>
          </p:cNvSpPr>
          <p:nvPr/>
        </p:nvSpPr>
        <p:spPr bwMode="auto">
          <a:xfrm>
            <a:off x="7116489" y="1925910"/>
            <a:ext cx="326641" cy="146199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inc</a:t>
            </a:r>
            <a:endParaRPr lang="en-US" altLang="en-US" sz="1200" dirty="0"/>
          </a:p>
        </p:txBody>
      </p:sp>
      <p:sp>
        <p:nvSpPr>
          <p:cNvPr id="154" name="Line 182"/>
          <p:cNvSpPr>
            <a:spLocks noChangeShapeType="1"/>
          </p:cNvSpPr>
          <p:nvPr/>
        </p:nvSpPr>
        <p:spPr bwMode="auto">
          <a:xfrm flipV="1">
            <a:off x="7271486" y="1348126"/>
            <a:ext cx="532546" cy="576546"/>
          </a:xfrm>
          <a:custGeom>
            <a:avLst/>
            <a:gdLst>
              <a:gd name="connsiteX0" fmla="*/ 0 w 532546"/>
              <a:gd name="connsiteY0" fmla="*/ 0 h 576546"/>
              <a:gd name="connsiteX1" fmla="*/ 532546 w 532546"/>
              <a:gd name="connsiteY1" fmla="*/ 576546 h 576546"/>
              <a:gd name="connsiteX0" fmla="*/ 0 w 532546"/>
              <a:gd name="connsiteY0" fmla="*/ 0 h 576546"/>
              <a:gd name="connsiteX1" fmla="*/ 532546 w 532546"/>
              <a:gd name="connsiteY1" fmla="*/ 576546 h 57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2546" h="576546">
                <a:moveTo>
                  <a:pt x="0" y="0"/>
                </a:moveTo>
                <a:cubicBezTo>
                  <a:pt x="28833" y="556455"/>
                  <a:pt x="355031" y="384364"/>
                  <a:pt x="532546" y="576546"/>
                </a:cubicBezTo>
              </a:path>
            </a:pathLst>
          </a:cu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5" name="Text Box 161"/>
          <p:cNvSpPr txBox="1">
            <a:spLocks noChangeArrowheads="1"/>
          </p:cNvSpPr>
          <p:nvPr/>
        </p:nvSpPr>
        <p:spPr bwMode="auto">
          <a:xfrm>
            <a:off x="5670269" y="4796064"/>
            <a:ext cx="326641" cy="146199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 smtClean="0"/>
              <a:t>inc</a:t>
            </a:r>
            <a:endParaRPr lang="en-US" altLang="en-US" sz="1200" dirty="0"/>
          </a:p>
        </p:txBody>
      </p:sp>
      <p:sp>
        <p:nvSpPr>
          <p:cNvPr id="156" name="Line 182"/>
          <p:cNvSpPr>
            <a:spLocks noChangeShapeType="1"/>
          </p:cNvSpPr>
          <p:nvPr/>
        </p:nvSpPr>
        <p:spPr bwMode="auto">
          <a:xfrm flipV="1">
            <a:off x="5821361" y="4210921"/>
            <a:ext cx="546006" cy="582490"/>
          </a:xfrm>
          <a:custGeom>
            <a:avLst/>
            <a:gdLst>
              <a:gd name="connsiteX0" fmla="*/ 0 w 546006"/>
              <a:gd name="connsiteY0" fmla="*/ 0 h 582490"/>
              <a:gd name="connsiteX1" fmla="*/ 546006 w 546006"/>
              <a:gd name="connsiteY1" fmla="*/ 582490 h 582490"/>
              <a:gd name="connsiteX0" fmla="*/ 0 w 546006"/>
              <a:gd name="connsiteY0" fmla="*/ 0 h 582490"/>
              <a:gd name="connsiteX1" fmla="*/ 546006 w 546006"/>
              <a:gd name="connsiteY1" fmla="*/ 582490 h 582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6006" h="582490">
                <a:moveTo>
                  <a:pt x="0" y="0"/>
                </a:moveTo>
                <a:cubicBezTo>
                  <a:pt x="11017" y="402319"/>
                  <a:pt x="364004" y="388327"/>
                  <a:pt x="546006" y="582490"/>
                </a:cubicBezTo>
              </a:path>
            </a:pathLst>
          </a:cu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8" name="Line 176"/>
          <p:cNvSpPr>
            <a:spLocks noChangeShapeType="1"/>
          </p:cNvSpPr>
          <p:nvPr/>
        </p:nvSpPr>
        <p:spPr bwMode="auto">
          <a:xfrm flipV="1">
            <a:off x="5868144" y="2779333"/>
            <a:ext cx="549572" cy="1297739"/>
          </a:xfrm>
          <a:custGeom>
            <a:avLst/>
            <a:gdLst>
              <a:gd name="connsiteX0" fmla="*/ 0 w 549572"/>
              <a:gd name="connsiteY0" fmla="*/ 0 h 1297739"/>
              <a:gd name="connsiteX1" fmla="*/ 549572 w 549572"/>
              <a:gd name="connsiteY1" fmla="*/ 1297739 h 1297739"/>
              <a:gd name="connsiteX0" fmla="*/ 0 w 549572"/>
              <a:gd name="connsiteY0" fmla="*/ 0 h 1297739"/>
              <a:gd name="connsiteX1" fmla="*/ 549572 w 549572"/>
              <a:gd name="connsiteY1" fmla="*/ 1297739 h 129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9572" h="1297739">
                <a:moveTo>
                  <a:pt x="0" y="0"/>
                </a:moveTo>
                <a:cubicBezTo>
                  <a:pt x="183191" y="432580"/>
                  <a:pt x="-57365" y="1095617"/>
                  <a:pt x="549572" y="1297739"/>
                </a:cubicBezTo>
              </a:path>
            </a:pathLst>
          </a:custGeom>
          <a:noFill/>
          <a:ln w="31750">
            <a:solidFill>
              <a:schemeClr val="accent2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" name="Line 176"/>
          <p:cNvSpPr>
            <a:spLocks noChangeShapeType="1"/>
          </p:cNvSpPr>
          <p:nvPr/>
        </p:nvSpPr>
        <p:spPr bwMode="auto">
          <a:xfrm flipV="1">
            <a:off x="6614716" y="1340768"/>
            <a:ext cx="549572" cy="1297739"/>
          </a:xfrm>
          <a:custGeom>
            <a:avLst/>
            <a:gdLst>
              <a:gd name="connsiteX0" fmla="*/ 0 w 549572"/>
              <a:gd name="connsiteY0" fmla="*/ 0 h 1297739"/>
              <a:gd name="connsiteX1" fmla="*/ 549572 w 549572"/>
              <a:gd name="connsiteY1" fmla="*/ 1297739 h 1297739"/>
              <a:gd name="connsiteX0" fmla="*/ 0 w 549572"/>
              <a:gd name="connsiteY0" fmla="*/ 0 h 1297739"/>
              <a:gd name="connsiteX1" fmla="*/ 549572 w 549572"/>
              <a:gd name="connsiteY1" fmla="*/ 1297739 h 129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9572" h="1297739">
                <a:moveTo>
                  <a:pt x="0" y="0"/>
                </a:moveTo>
                <a:cubicBezTo>
                  <a:pt x="183191" y="432580"/>
                  <a:pt x="-57365" y="1095617"/>
                  <a:pt x="549572" y="1297739"/>
                </a:cubicBezTo>
              </a:path>
            </a:pathLst>
          </a:custGeom>
          <a:noFill/>
          <a:ln w="31750">
            <a:solidFill>
              <a:schemeClr val="accent2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0" name="Line 182"/>
          <p:cNvSpPr>
            <a:spLocks noChangeShapeType="1"/>
          </p:cNvSpPr>
          <p:nvPr/>
        </p:nvSpPr>
        <p:spPr bwMode="auto">
          <a:xfrm flipV="1">
            <a:off x="6487637" y="2072108"/>
            <a:ext cx="653533" cy="1280974"/>
          </a:xfrm>
          <a:custGeom>
            <a:avLst/>
            <a:gdLst>
              <a:gd name="connsiteX0" fmla="*/ 0 w 501216"/>
              <a:gd name="connsiteY0" fmla="*/ 0 h 578128"/>
              <a:gd name="connsiteX1" fmla="*/ 501216 w 501216"/>
              <a:gd name="connsiteY1" fmla="*/ 578128 h 578128"/>
              <a:gd name="connsiteX0" fmla="*/ 272 w 501488"/>
              <a:gd name="connsiteY0" fmla="*/ 0 h 578128"/>
              <a:gd name="connsiteX1" fmla="*/ 501488 w 501488"/>
              <a:gd name="connsiteY1" fmla="*/ 578128 h 578128"/>
              <a:gd name="connsiteX0" fmla="*/ 187 w 501403"/>
              <a:gd name="connsiteY0" fmla="*/ 0 h 578128"/>
              <a:gd name="connsiteX1" fmla="*/ 501403 w 501403"/>
              <a:gd name="connsiteY1" fmla="*/ 578128 h 578128"/>
              <a:gd name="connsiteX0" fmla="*/ 0 w 501216"/>
              <a:gd name="connsiteY0" fmla="*/ 0 h 578128"/>
              <a:gd name="connsiteX1" fmla="*/ 501216 w 501216"/>
              <a:gd name="connsiteY1" fmla="*/ 578128 h 578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1216" h="578128">
                <a:moveTo>
                  <a:pt x="0" y="0"/>
                </a:moveTo>
                <a:cubicBezTo>
                  <a:pt x="17159" y="304356"/>
                  <a:pt x="499487" y="284764"/>
                  <a:pt x="501216" y="578128"/>
                </a:cubicBezTo>
              </a:path>
            </a:pathLst>
          </a:custGeom>
          <a:noFill/>
          <a:ln w="31750">
            <a:solidFill>
              <a:srgbClr val="0000FF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1" name="Line 182"/>
          <p:cNvSpPr>
            <a:spLocks noChangeShapeType="1"/>
          </p:cNvSpPr>
          <p:nvPr/>
        </p:nvSpPr>
        <p:spPr bwMode="auto">
          <a:xfrm flipV="1">
            <a:off x="5790675" y="3516178"/>
            <a:ext cx="653533" cy="1280974"/>
          </a:xfrm>
          <a:custGeom>
            <a:avLst/>
            <a:gdLst>
              <a:gd name="connsiteX0" fmla="*/ 0 w 501216"/>
              <a:gd name="connsiteY0" fmla="*/ 0 h 578128"/>
              <a:gd name="connsiteX1" fmla="*/ 501216 w 501216"/>
              <a:gd name="connsiteY1" fmla="*/ 578128 h 578128"/>
              <a:gd name="connsiteX0" fmla="*/ 272 w 501488"/>
              <a:gd name="connsiteY0" fmla="*/ 0 h 578128"/>
              <a:gd name="connsiteX1" fmla="*/ 501488 w 501488"/>
              <a:gd name="connsiteY1" fmla="*/ 578128 h 578128"/>
              <a:gd name="connsiteX0" fmla="*/ 187 w 501403"/>
              <a:gd name="connsiteY0" fmla="*/ 0 h 578128"/>
              <a:gd name="connsiteX1" fmla="*/ 501403 w 501403"/>
              <a:gd name="connsiteY1" fmla="*/ 578128 h 578128"/>
              <a:gd name="connsiteX0" fmla="*/ 0 w 501216"/>
              <a:gd name="connsiteY0" fmla="*/ 0 h 578128"/>
              <a:gd name="connsiteX1" fmla="*/ 501216 w 501216"/>
              <a:gd name="connsiteY1" fmla="*/ 578128 h 578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1216" h="578128">
                <a:moveTo>
                  <a:pt x="0" y="0"/>
                </a:moveTo>
                <a:cubicBezTo>
                  <a:pt x="17159" y="304356"/>
                  <a:pt x="499487" y="284764"/>
                  <a:pt x="501216" y="578128"/>
                </a:cubicBezTo>
              </a:path>
            </a:pathLst>
          </a:custGeom>
          <a:noFill/>
          <a:ln w="31750">
            <a:solidFill>
              <a:srgbClr val="0000FF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2" name="Line 184"/>
          <p:cNvSpPr>
            <a:spLocks noChangeShapeType="1"/>
          </p:cNvSpPr>
          <p:nvPr/>
        </p:nvSpPr>
        <p:spPr bwMode="auto">
          <a:xfrm flipV="1">
            <a:off x="7263948" y="2072108"/>
            <a:ext cx="4301" cy="569934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" name="Line 184"/>
          <p:cNvSpPr>
            <a:spLocks noChangeShapeType="1"/>
          </p:cNvSpPr>
          <p:nvPr/>
        </p:nvSpPr>
        <p:spPr bwMode="auto">
          <a:xfrm flipV="1">
            <a:off x="6583923" y="3501008"/>
            <a:ext cx="4301" cy="569934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" name="Line 184"/>
          <p:cNvSpPr>
            <a:spLocks noChangeShapeType="1"/>
          </p:cNvSpPr>
          <p:nvPr/>
        </p:nvSpPr>
        <p:spPr bwMode="auto">
          <a:xfrm flipV="1">
            <a:off x="5868144" y="4947298"/>
            <a:ext cx="4301" cy="569934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5" name="Line 184"/>
          <p:cNvSpPr>
            <a:spLocks noChangeShapeType="1"/>
          </p:cNvSpPr>
          <p:nvPr/>
        </p:nvSpPr>
        <p:spPr bwMode="auto">
          <a:xfrm flipV="1">
            <a:off x="7066661" y="2050379"/>
            <a:ext cx="496429" cy="1048407"/>
          </a:xfrm>
          <a:custGeom>
            <a:avLst/>
            <a:gdLst>
              <a:gd name="connsiteX0" fmla="*/ 0 w 496429"/>
              <a:gd name="connsiteY0" fmla="*/ 0 h 1047897"/>
              <a:gd name="connsiteX1" fmla="*/ 496429 w 496429"/>
              <a:gd name="connsiteY1" fmla="*/ 1047897 h 1047897"/>
              <a:gd name="connsiteX0" fmla="*/ 0 w 496429"/>
              <a:gd name="connsiteY0" fmla="*/ 510 h 1048407"/>
              <a:gd name="connsiteX1" fmla="*/ 496429 w 496429"/>
              <a:gd name="connsiteY1" fmla="*/ 1048407 h 104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429" h="1048407">
                <a:moveTo>
                  <a:pt x="0" y="510"/>
                </a:moveTo>
                <a:cubicBezTo>
                  <a:pt x="641262" y="-21898"/>
                  <a:pt x="330953" y="699108"/>
                  <a:pt x="496429" y="1048407"/>
                </a:cubicBezTo>
              </a:path>
            </a:pathLst>
          </a:cu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6" name="Line 184"/>
          <p:cNvSpPr>
            <a:spLocks noChangeShapeType="1"/>
          </p:cNvSpPr>
          <p:nvPr/>
        </p:nvSpPr>
        <p:spPr bwMode="auto">
          <a:xfrm flipV="1">
            <a:off x="6339504" y="3510657"/>
            <a:ext cx="496429" cy="1048407"/>
          </a:xfrm>
          <a:custGeom>
            <a:avLst/>
            <a:gdLst>
              <a:gd name="connsiteX0" fmla="*/ 0 w 496429"/>
              <a:gd name="connsiteY0" fmla="*/ 0 h 1047897"/>
              <a:gd name="connsiteX1" fmla="*/ 496429 w 496429"/>
              <a:gd name="connsiteY1" fmla="*/ 1047897 h 1047897"/>
              <a:gd name="connsiteX0" fmla="*/ 0 w 496429"/>
              <a:gd name="connsiteY0" fmla="*/ 510 h 1048407"/>
              <a:gd name="connsiteX1" fmla="*/ 496429 w 496429"/>
              <a:gd name="connsiteY1" fmla="*/ 1048407 h 104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96429" h="1048407">
                <a:moveTo>
                  <a:pt x="0" y="510"/>
                </a:moveTo>
                <a:cubicBezTo>
                  <a:pt x="641262" y="-21898"/>
                  <a:pt x="330953" y="699108"/>
                  <a:pt x="496429" y="1048407"/>
                </a:cubicBezTo>
              </a:path>
            </a:pathLst>
          </a:cu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7" name="Line 198"/>
          <p:cNvSpPr>
            <a:spLocks noChangeShapeType="1"/>
          </p:cNvSpPr>
          <p:nvPr/>
        </p:nvSpPr>
        <p:spPr bwMode="auto">
          <a:xfrm flipV="1">
            <a:off x="7092280" y="2796690"/>
            <a:ext cx="600516" cy="1352390"/>
          </a:xfrm>
          <a:prstGeom prst="line">
            <a:avLst/>
          </a:prstGeom>
          <a:noFill/>
          <a:ln w="31750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8" name="Line 198"/>
          <p:cNvSpPr>
            <a:spLocks noChangeShapeType="1"/>
          </p:cNvSpPr>
          <p:nvPr/>
        </p:nvSpPr>
        <p:spPr bwMode="auto">
          <a:xfrm flipV="1">
            <a:off x="7116030" y="2796690"/>
            <a:ext cx="445010" cy="632309"/>
          </a:xfrm>
          <a:custGeom>
            <a:avLst/>
            <a:gdLst>
              <a:gd name="connsiteX0" fmla="*/ 0 w 445010"/>
              <a:gd name="connsiteY0" fmla="*/ 0 h 632309"/>
              <a:gd name="connsiteX1" fmla="*/ 445010 w 445010"/>
              <a:gd name="connsiteY1" fmla="*/ 632309 h 632309"/>
              <a:gd name="connsiteX0" fmla="*/ 0 w 445010"/>
              <a:gd name="connsiteY0" fmla="*/ 0 h 632309"/>
              <a:gd name="connsiteX1" fmla="*/ 445010 w 445010"/>
              <a:gd name="connsiteY1" fmla="*/ 632309 h 63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5010" h="632309">
                <a:moveTo>
                  <a:pt x="0" y="0"/>
                </a:moveTo>
                <a:cubicBezTo>
                  <a:pt x="230113" y="54653"/>
                  <a:pt x="296673" y="421539"/>
                  <a:pt x="445010" y="632309"/>
                </a:cubicBezTo>
              </a:path>
            </a:pathLst>
          </a:custGeom>
          <a:noFill/>
          <a:ln w="31750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9" name="Line 184"/>
          <p:cNvSpPr>
            <a:spLocks noChangeShapeType="1"/>
          </p:cNvSpPr>
          <p:nvPr/>
        </p:nvSpPr>
        <p:spPr bwMode="auto">
          <a:xfrm flipV="1">
            <a:off x="6342213" y="4219493"/>
            <a:ext cx="119626" cy="196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0" name="Text Box 159"/>
          <p:cNvSpPr txBox="1">
            <a:spLocks noChangeArrowheads="1"/>
          </p:cNvSpPr>
          <p:nvPr/>
        </p:nvSpPr>
        <p:spPr bwMode="auto">
          <a:xfrm>
            <a:off x="6022331" y="4428905"/>
            <a:ext cx="319881" cy="13868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jgt</a:t>
            </a:r>
            <a:endParaRPr lang="en-US" altLang="en-US" sz="1200" dirty="0"/>
          </a:p>
        </p:txBody>
      </p:sp>
      <p:sp>
        <p:nvSpPr>
          <p:cNvPr id="171" name="Text Box 158"/>
          <p:cNvSpPr txBox="1">
            <a:spLocks noChangeArrowheads="1"/>
          </p:cNvSpPr>
          <p:nvPr/>
        </p:nvSpPr>
        <p:spPr bwMode="auto">
          <a:xfrm>
            <a:off x="6027210" y="4816549"/>
            <a:ext cx="330341" cy="132536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/>
              <a:t>cm</a:t>
            </a:r>
            <a:r>
              <a:rPr lang="cs-CZ" altLang="en-US" sz="1200" dirty="0" smtClean="0"/>
              <a:t>p</a:t>
            </a:r>
            <a:endParaRPr lang="en-US" altLang="en-US" sz="1200" dirty="0"/>
          </a:p>
        </p:txBody>
      </p:sp>
      <p:sp>
        <p:nvSpPr>
          <p:cNvPr id="172" name="Line 186"/>
          <p:cNvSpPr>
            <a:spLocks noChangeShapeType="1"/>
          </p:cNvSpPr>
          <p:nvPr/>
        </p:nvSpPr>
        <p:spPr bwMode="auto">
          <a:xfrm flipV="1">
            <a:off x="6207136" y="4588539"/>
            <a:ext cx="13414" cy="20908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3" name="Line 186"/>
          <p:cNvSpPr>
            <a:spLocks noChangeShapeType="1"/>
          </p:cNvSpPr>
          <p:nvPr/>
        </p:nvSpPr>
        <p:spPr bwMode="auto">
          <a:xfrm flipH="1" flipV="1">
            <a:off x="6220550" y="4959862"/>
            <a:ext cx="9624" cy="531024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" name="Line 198"/>
          <p:cNvSpPr>
            <a:spLocks noChangeShapeType="1"/>
          </p:cNvSpPr>
          <p:nvPr/>
        </p:nvSpPr>
        <p:spPr bwMode="auto">
          <a:xfrm flipV="1">
            <a:off x="6347748" y="4236850"/>
            <a:ext cx="600516" cy="1352390"/>
          </a:xfrm>
          <a:prstGeom prst="line">
            <a:avLst/>
          </a:prstGeom>
          <a:noFill/>
          <a:ln w="31750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5" name="Line 198"/>
          <p:cNvSpPr>
            <a:spLocks noChangeShapeType="1"/>
          </p:cNvSpPr>
          <p:nvPr/>
        </p:nvSpPr>
        <p:spPr bwMode="auto">
          <a:xfrm flipV="1">
            <a:off x="6371498" y="4236850"/>
            <a:ext cx="445010" cy="632309"/>
          </a:xfrm>
          <a:custGeom>
            <a:avLst/>
            <a:gdLst>
              <a:gd name="connsiteX0" fmla="*/ 0 w 445010"/>
              <a:gd name="connsiteY0" fmla="*/ 0 h 632309"/>
              <a:gd name="connsiteX1" fmla="*/ 445010 w 445010"/>
              <a:gd name="connsiteY1" fmla="*/ 632309 h 632309"/>
              <a:gd name="connsiteX0" fmla="*/ 0 w 445010"/>
              <a:gd name="connsiteY0" fmla="*/ 0 h 632309"/>
              <a:gd name="connsiteX1" fmla="*/ 445010 w 445010"/>
              <a:gd name="connsiteY1" fmla="*/ 632309 h 63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5010" h="632309">
                <a:moveTo>
                  <a:pt x="0" y="0"/>
                </a:moveTo>
                <a:cubicBezTo>
                  <a:pt x="230113" y="54653"/>
                  <a:pt x="296673" y="421539"/>
                  <a:pt x="445010" y="632309"/>
                </a:cubicBezTo>
              </a:path>
            </a:pathLst>
          </a:custGeom>
          <a:noFill/>
          <a:ln w="31750">
            <a:solidFill>
              <a:schemeClr val="accent1"/>
            </a:solidFill>
            <a:prstDash val="sysDot"/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6" name="Text Box 162"/>
          <p:cNvSpPr txBox="1">
            <a:spLocks noChangeArrowheads="1"/>
          </p:cNvSpPr>
          <p:nvPr/>
        </p:nvSpPr>
        <p:spPr bwMode="auto">
          <a:xfrm>
            <a:off x="6077359" y="5517082"/>
            <a:ext cx="294841" cy="144166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 smtClean="0"/>
              <a:t>dec</a:t>
            </a:r>
            <a:endParaRPr lang="en-US" altLang="en-US" sz="1200" b="0" dirty="0"/>
          </a:p>
        </p:txBody>
      </p:sp>
      <p:sp>
        <p:nvSpPr>
          <p:cNvPr id="177" name="Rectangle 157"/>
          <p:cNvSpPr>
            <a:spLocks noChangeArrowheads="1"/>
          </p:cNvSpPr>
          <p:nvPr/>
        </p:nvSpPr>
        <p:spPr bwMode="auto">
          <a:xfrm>
            <a:off x="147361" y="533400"/>
            <a:ext cx="4348163" cy="6175624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81000" lvl="4" indent="-211500" eaLnBrk="1" hangingPunct="1"/>
            <a:r>
              <a:rPr lang="cs-CZ" altLang="en-US" sz="1400" dirty="0" smtClean="0"/>
              <a:t>Graf pouze vysvětluje princip, ve skutečnosti stačí spočítat součty latencí a iterací na nejvýznamnější cestě ke kritické smyčce</a:t>
            </a:r>
          </a:p>
          <a:p>
            <a:pPr marL="838200" lvl="5" indent="-211500" eaLnBrk="1" hangingPunct="1"/>
            <a:r>
              <a:rPr lang="cs-CZ" altLang="en-US" sz="1400" dirty="0" smtClean="0"/>
              <a:t>Významnost se měří vzorcem</a:t>
            </a:r>
          </a:p>
          <a:p>
            <a:pPr marL="381000" lvl="3" indent="0" eaLnBrk="1" hangingPunct="1">
              <a:buNone/>
            </a:pPr>
            <a:r>
              <a:rPr lang="cs-CZ" altLang="en-US" sz="1800" dirty="0" smtClean="0"/>
              <a:t>L-M*I</a:t>
            </a:r>
          </a:p>
          <a:p>
            <a:pPr marL="838200" lvl="5" indent="-211500" eaLnBrk="1" hangingPunct="1"/>
            <a:r>
              <a:rPr lang="en-US" altLang="en-US" sz="1400" dirty="0"/>
              <a:t>L,I </a:t>
            </a:r>
            <a:r>
              <a:rPr lang="cs-CZ" altLang="en-US" sz="1400" dirty="0"/>
              <a:t>– součty latencí, </a:t>
            </a:r>
            <a:r>
              <a:rPr lang="cs-CZ" altLang="en-US" sz="1400" dirty="0" smtClean="0"/>
              <a:t>iterací cesty</a:t>
            </a:r>
            <a:endParaRPr lang="cs-CZ" altLang="en-US" sz="1400" dirty="0"/>
          </a:p>
          <a:p>
            <a:pPr marL="838200" lvl="5" indent="-211500" eaLnBrk="1" hangingPunct="1"/>
            <a:r>
              <a:rPr lang="cs-CZ" altLang="en-US" sz="1400" dirty="0" smtClean="0"/>
              <a:t>M </a:t>
            </a:r>
            <a:r>
              <a:rPr lang="cs-CZ" altLang="en-US" sz="1400" dirty="0"/>
              <a:t>– podíl latencí a iterací kritické </a:t>
            </a:r>
            <a:r>
              <a:rPr lang="cs-CZ" altLang="en-US" sz="1400" dirty="0" smtClean="0"/>
              <a:t>smyčky</a:t>
            </a:r>
          </a:p>
          <a:p>
            <a:pPr marL="838200" lvl="5" indent="-211500" eaLnBrk="1" hangingPunct="1"/>
            <a:r>
              <a:rPr lang="cs-CZ" altLang="en-US" sz="1400" dirty="0" smtClean="0"/>
              <a:t>Významnost měří vzdálenost v grafu od přímky kritické smyčky</a:t>
            </a:r>
          </a:p>
          <a:p>
            <a:pPr marL="838200" lvl="5" indent="-211500" eaLnBrk="1" hangingPunct="1"/>
            <a:endParaRPr lang="cs-CZ" altLang="en-US" sz="1400" dirty="0"/>
          </a:p>
          <a:p>
            <a:pPr marL="0" lvl="3" indent="-211500" eaLnBrk="1" hangingPunct="1"/>
            <a:r>
              <a:rPr lang="cs-CZ" altLang="en-US" sz="1800" dirty="0" smtClean="0"/>
              <a:t>Priorita instrukce</a:t>
            </a:r>
          </a:p>
          <a:p>
            <a:pPr marL="381000" lvl="4" indent="-211500" eaLnBrk="1" hangingPunct="1"/>
            <a:r>
              <a:rPr lang="cs-CZ" altLang="en-US" sz="1400" dirty="0" smtClean="0"/>
              <a:t>Vyjadřuje nejmenší možné vertikální posunutí přímky kritické smyčky, pokud bude instrukce rozvržena na čas, ve kterém je připravena</a:t>
            </a:r>
          </a:p>
          <a:p>
            <a:pPr marL="381000" lvl="4" indent="-211500" eaLnBrk="1" hangingPunct="1"/>
            <a:r>
              <a:rPr lang="cs-CZ" altLang="en-US" sz="1400" dirty="0" smtClean="0"/>
              <a:t>Součet významnosti cesty od instrukce ke kritické smyčce a vzorce</a:t>
            </a:r>
            <a:endParaRPr lang="cs-CZ" altLang="en-US" sz="1400" dirty="0"/>
          </a:p>
          <a:p>
            <a:pPr marL="381000" lvl="3" indent="0" eaLnBrk="1" hangingPunct="1">
              <a:buNone/>
            </a:pPr>
            <a:r>
              <a:rPr lang="cs-CZ" altLang="en-US" sz="1800" dirty="0" smtClean="0"/>
              <a:t>T-M*I</a:t>
            </a:r>
            <a:endParaRPr lang="cs-CZ" altLang="en-US" sz="1800" dirty="0"/>
          </a:p>
          <a:p>
            <a:pPr marL="838200" lvl="5" indent="-211500" eaLnBrk="1" hangingPunct="1"/>
            <a:r>
              <a:rPr lang="cs-CZ" altLang="en-US" sz="1400" dirty="0" smtClean="0"/>
              <a:t>T</a:t>
            </a:r>
            <a:r>
              <a:rPr lang="en-US" altLang="en-US" sz="1400" dirty="0" smtClean="0"/>
              <a:t>,I </a:t>
            </a:r>
            <a:r>
              <a:rPr lang="cs-CZ" altLang="en-US" sz="1400" dirty="0"/>
              <a:t>– </a:t>
            </a:r>
            <a:r>
              <a:rPr lang="cs-CZ" altLang="en-US" sz="1400" dirty="0" smtClean="0"/>
              <a:t>čas připravenosti a iterace instrukce</a:t>
            </a:r>
          </a:p>
          <a:p>
            <a:pPr marL="381000" lvl="4" indent="-211500" eaLnBrk="1" hangingPunct="1"/>
            <a:r>
              <a:rPr lang="cs-CZ" altLang="en-US" sz="1400" dirty="0" smtClean="0"/>
              <a:t>Je-li kritických smyček více, počítá se maximum</a:t>
            </a:r>
            <a:endParaRPr lang="cs-CZ" altLang="en-US" sz="1400" dirty="0"/>
          </a:p>
        </p:txBody>
      </p:sp>
      <p:cxnSp>
        <p:nvCxnSpPr>
          <p:cNvPr id="134" name="Straight Arrow Connector 133"/>
          <p:cNvCxnSpPr/>
          <p:nvPr/>
        </p:nvCxnSpPr>
        <p:spPr bwMode="auto">
          <a:xfrm>
            <a:off x="7449643" y="5661248"/>
            <a:ext cx="73536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36" name="Straight Arrow Connector 135"/>
          <p:cNvCxnSpPr/>
          <p:nvPr/>
        </p:nvCxnSpPr>
        <p:spPr bwMode="auto">
          <a:xfrm flipV="1">
            <a:off x="8244408" y="3428999"/>
            <a:ext cx="0" cy="21602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37" name="TextBox 136"/>
          <p:cNvSpPr txBox="1"/>
          <p:nvPr/>
        </p:nvSpPr>
        <p:spPr>
          <a:xfrm>
            <a:off x="8176183" y="4398310"/>
            <a:ext cx="298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7732126" y="5610726"/>
            <a:ext cx="242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</a:t>
            </a:r>
            <a:endParaRPr lang="en-US" dirty="0"/>
          </a:p>
        </p:txBody>
      </p:sp>
      <p:cxnSp>
        <p:nvCxnSpPr>
          <p:cNvPr id="147" name="Straight Connector 146"/>
          <p:cNvCxnSpPr/>
          <p:nvPr/>
        </p:nvCxnSpPr>
        <p:spPr bwMode="auto">
          <a:xfrm flipV="1">
            <a:off x="7457060" y="4166078"/>
            <a:ext cx="694461" cy="143785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148" name="Straight Arrow Connector 147"/>
          <p:cNvCxnSpPr/>
          <p:nvPr/>
        </p:nvCxnSpPr>
        <p:spPr bwMode="auto">
          <a:xfrm flipV="1">
            <a:off x="8100392" y="3429000"/>
            <a:ext cx="0" cy="7188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7466622" y="3633304"/>
            <a:ext cx="701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L-M*I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1044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 smtClean="0"/>
              <a:t>Unroll-and-compact</a:t>
            </a:r>
            <a:endParaRPr lang="en-US" altLang="en-US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9330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A017BD5-140C-4C50-BB67-7E9C83911153}" type="slidenum">
              <a:rPr lang="en-US" altLang="en-US" smtClean="0"/>
              <a:pPr/>
              <a:t>9</a:t>
            </a:fld>
            <a:r>
              <a:rPr lang="cs-CZ" altLang="en-US" smtClean="0"/>
              <a:t> </a:t>
            </a:r>
            <a:endParaRPr lang="en-US" altLang="en-US" smtClean="0"/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4597797" y="559593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 dirty="0">
              <a:latin typeface="Arial" charset="0"/>
            </a:endParaRPr>
          </a:p>
        </p:txBody>
      </p:sp>
      <p:sp>
        <p:nvSpPr>
          <p:cNvPr id="177" name="Rectangle 157"/>
          <p:cNvSpPr>
            <a:spLocks noChangeArrowheads="1"/>
          </p:cNvSpPr>
          <p:nvPr/>
        </p:nvSpPr>
        <p:spPr bwMode="auto">
          <a:xfrm>
            <a:off x="147361" y="533400"/>
            <a:ext cx="4348163" cy="6175624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81000" lvl="4" indent="-211500" eaLnBrk="1" hangingPunct="1"/>
            <a:r>
              <a:rPr lang="cs-CZ" altLang="en-US" dirty="0" smtClean="0"/>
              <a:t>Graf pouze vysvětluje princip, ve skutečnosti stačí spočítat součty latencí a iterací na nejvýznamnější cestě ke kritické smyčce</a:t>
            </a:r>
          </a:p>
          <a:p>
            <a:pPr marL="838200" lvl="5" indent="-211500" eaLnBrk="1" hangingPunct="1"/>
            <a:r>
              <a:rPr lang="cs-CZ" altLang="en-US" dirty="0" smtClean="0"/>
              <a:t>Významnost se měří vzorcem</a:t>
            </a:r>
          </a:p>
          <a:p>
            <a:pPr marL="381000" lvl="3" indent="0" eaLnBrk="1" hangingPunct="1">
              <a:buNone/>
            </a:pPr>
            <a:r>
              <a:rPr lang="cs-CZ" altLang="en-US" dirty="0" smtClean="0"/>
              <a:t>L-M*I</a:t>
            </a:r>
          </a:p>
          <a:p>
            <a:pPr marL="838200" lvl="5" indent="-211500" eaLnBrk="1" hangingPunct="1"/>
            <a:r>
              <a:rPr lang="en-US" altLang="en-US" dirty="0"/>
              <a:t>L,I </a:t>
            </a:r>
            <a:r>
              <a:rPr lang="cs-CZ" altLang="en-US" dirty="0"/>
              <a:t>– součty latencí, </a:t>
            </a:r>
            <a:r>
              <a:rPr lang="cs-CZ" altLang="en-US" dirty="0" smtClean="0"/>
              <a:t>iterací cesty</a:t>
            </a:r>
            <a:endParaRPr lang="cs-CZ" altLang="en-US" dirty="0"/>
          </a:p>
          <a:p>
            <a:pPr marL="838200" lvl="5" indent="-211500" eaLnBrk="1" hangingPunct="1"/>
            <a:r>
              <a:rPr lang="cs-CZ" altLang="en-US" dirty="0" smtClean="0"/>
              <a:t>M </a:t>
            </a:r>
            <a:r>
              <a:rPr lang="cs-CZ" altLang="en-US" dirty="0"/>
              <a:t>– podíl latencí a iterací kritické </a:t>
            </a:r>
            <a:r>
              <a:rPr lang="cs-CZ" altLang="en-US" dirty="0" smtClean="0"/>
              <a:t>smyčky</a:t>
            </a:r>
          </a:p>
          <a:p>
            <a:pPr marL="838200" lvl="5" indent="-211500" eaLnBrk="1" hangingPunct="1"/>
            <a:r>
              <a:rPr lang="cs-CZ" altLang="en-US" dirty="0" smtClean="0"/>
              <a:t>Významnost měří vzdálenost v grafu od přímky kritické smyčky</a:t>
            </a:r>
            <a:endParaRPr lang="cs-CZ" altLang="en-US" dirty="0"/>
          </a:p>
          <a:p>
            <a:pPr marL="0" lvl="3" indent="-211500" eaLnBrk="1" hangingPunct="1"/>
            <a:r>
              <a:rPr lang="cs-CZ" altLang="en-US" dirty="0" smtClean="0"/>
              <a:t>Priorita instrukce</a:t>
            </a:r>
          </a:p>
          <a:p>
            <a:pPr marL="381000" lvl="4" indent="-211500" eaLnBrk="1" hangingPunct="1"/>
            <a:r>
              <a:rPr lang="cs-CZ" altLang="en-US" dirty="0" smtClean="0"/>
              <a:t>Vyjadřuje nejmenší možné vertikální posunutí přímky kritické smyčky, pokud bude instrukce rozvržena na čas, ve kterém je připravena</a:t>
            </a:r>
          </a:p>
          <a:p>
            <a:pPr marL="381000" lvl="4" indent="-211500" eaLnBrk="1" hangingPunct="1"/>
            <a:r>
              <a:rPr lang="cs-CZ" altLang="en-US" dirty="0" smtClean="0"/>
              <a:t>Součet významnosti cesty od instrukce ke kritické smyčce a vzorce</a:t>
            </a:r>
            <a:endParaRPr lang="cs-CZ" altLang="en-US" dirty="0"/>
          </a:p>
          <a:p>
            <a:pPr marL="381000" lvl="3" indent="0" eaLnBrk="1" hangingPunct="1">
              <a:buNone/>
            </a:pPr>
            <a:r>
              <a:rPr lang="cs-CZ" altLang="en-US" dirty="0" smtClean="0"/>
              <a:t>T-M*I</a:t>
            </a:r>
            <a:endParaRPr lang="cs-CZ" altLang="en-US" dirty="0"/>
          </a:p>
          <a:p>
            <a:pPr marL="838200" lvl="5" indent="-211500" eaLnBrk="1" hangingPunct="1"/>
            <a:r>
              <a:rPr lang="cs-CZ" altLang="en-US" dirty="0" smtClean="0"/>
              <a:t>T</a:t>
            </a:r>
            <a:r>
              <a:rPr lang="en-US" altLang="en-US" dirty="0" smtClean="0"/>
              <a:t>,I </a:t>
            </a:r>
            <a:r>
              <a:rPr lang="cs-CZ" altLang="en-US" dirty="0"/>
              <a:t>– </a:t>
            </a:r>
            <a:r>
              <a:rPr lang="cs-CZ" altLang="en-US" dirty="0" smtClean="0"/>
              <a:t>čas připravenosti a iterace instrukce</a:t>
            </a:r>
            <a:endParaRPr lang="cs-CZ" altLang="en-US" dirty="0"/>
          </a:p>
        </p:txBody>
      </p:sp>
      <p:sp>
        <p:nvSpPr>
          <p:cNvPr id="93" name="Text Box 158"/>
          <p:cNvSpPr txBox="1">
            <a:spLocks noChangeArrowheads="1"/>
          </p:cNvSpPr>
          <p:nvPr/>
        </p:nvSpPr>
        <p:spPr bwMode="auto">
          <a:xfrm>
            <a:off x="7307907" y="2636936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cmp</a:t>
            </a:r>
            <a:r>
              <a:rPr lang="en-US" altLang="en-US" sz="1200" dirty="0"/>
              <a:t> ri,0</a:t>
            </a:r>
          </a:p>
        </p:txBody>
      </p:sp>
      <p:sp>
        <p:nvSpPr>
          <p:cNvPr id="94" name="Text Box 159"/>
          <p:cNvSpPr txBox="1">
            <a:spLocks noChangeArrowheads="1"/>
          </p:cNvSpPr>
          <p:nvPr/>
        </p:nvSpPr>
        <p:spPr bwMode="auto">
          <a:xfrm>
            <a:off x="7523807" y="3357661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jgt</a:t>
            </a:r>
            <a:endParaRPr lang="en-US" altLang="en-US" sz="1200" dirty="0"/>
          </a:p>
        </p:txBody>
      </p:sp>
      <p:sp>
        <p:nvSpPr>
          <p:cNvPr id="95" name="Text Box 160"/>
          <p:cNvSpPr txBox="1">
            <a:spLocks noChangeArrowheads="1"/>
          </p:cNvSpPr>
          <p:nvPr/>
        </p:nvSpPr>
        <p:spPr bwMode="auto">
          <a:xfrm>
            <a:off x="6371282" y="4149824"/>
            <a:ext cx="1081087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mov r</a:t>
            </a:r>
            <a:r>
              <a:rPr lang="en-US" altLang="en-US" sz="1200" dirty="0"/>
              <a:t>1</a:t>
            </a:r>
            <a:r>
              <a:rPr lang="cs-CZ" altLang="en-US" sz="1200" dirty="0"/>
              <a:t>,</a:t>
            </a:r>
            <a:r>
              <a:rPr lang="en-US" altLang="en-US" sz="1200" dirty="0"/>
              <a:t>[</a:t>
            </a:r>
            <a:r>
              <a:rPr lang="en-US" altLang="en-US" sz="1200" dirty="0" err="1"/>
              <a:t>rp</a:t>
            </a:r>
            <a:r>
              <a:rPr lang="en-US" altLang="en-US" sz="1200" dirty="0"/>
              <a:t>]</a:t>
            </a:r>
          </a:p>
        </p:txBody>
      </p:sp>
      <p:sp>
        <p:nvSpPr>
          <p:cNvPr id="98" name="Text Box 161"/>
          <p:cNvSpPr txBox="1">
            <a:spLocks noChangeArrowheads="1"/>
          </p:cNvSpPr>
          <p:nvPr/>
        </p:nvSpPr>
        <p:spPr bwMode="auto">
          <a:xfrm>
            <a:off x="5436244" y="2781399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dirty="0"/>
              <a:t>inc </a:t>
            </a:r>
            <a:r>
              <a:rPr lang="en-US" altLang="en-US" sz="1200" dirty="0" err="1"/>
              <a:t>rp</a:t>
            </a:r>
            <a:endParaRPr lang="en-US" altLang="en-US" sz="1200" dirty="0"/>
          </a:p>
        </p:txBody>
      </p:sp>
      <p:sp>
        <p:nvSpPr>
          <p:cNvPr id="101" name="Text Box 162"/>
          <p:cNvSpPr txBox="1">
            <a:spLocks noChangeArrowheads="1"/>
          </p:cNvSpPr>
          <p:nvPr/>
        </p:nvSpPr>
        <p:spPr bwMode="auto">
          <a:xfrm>
            <a:off x="7307907" y="1989236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dec</a:t>
            </a:r>
            <a:r>
              <a:rPr lang="en-US" altLang="en-US" sz="1200" dirty="0"/>
              <a:t> </a:t>
            </a:r>
            <a:r>
              <a:rPr lang="en-US" altLang="en-US" sz="1200" dirty="0" err="1"/>
              <a:t>ri</a:t>
            </a:r>
            <a:endParaRPr lang="en-US" altLang="en-US" sz="1200" b="0" dirty="0"/>
          </a:p>
        </p:txBody>
      </p:sp>
      <p:sp>
        <p:nvSpPr>
          <p:cNvPr id="102" name="Text Box 163"/>
          <p:cNvSpPr txBox="1">
            <a:spLocks noChangeArrowheads="1"/>
          </p:cNvSpPr>
          <p:nvPr/>
        </p:nvSpPr>
        <p:spPr bwMode="auto">
          <a:xfrm>
            <a:off x="6587182" y="5013424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err="1"/>
              <a:t>xor</a:t>
            </a:r>
            <a:r>
              <a:rPr lang="en-US" altLang="en-US" sz="1200" dirty="0"/>
              <a:t> rs,r1</a:t>
            </a:r>
            <a:endParaRPr lang="en-US" altLang="en-US" sz="1200" b="0" dirty="0"/>
          </a:p>
        </p:txBody>
      </p:sp>
      <p:sp>
        <p:nvSpPr>
          <p:cNvPr id="152" name="Line 182"/>
          <p:cNvSpPr>
            <a:spLocks noChangeShapeType="1"/>
          </p:cNvSpPr>
          <p:nvPr/>
        </p:nvSpPr>
        <p:spPr bwMode="auto">
          <a:xfrm>
            <a:off x="6010919" y="2925861"/>
            <a:ext cx="576263" cy="12239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" name="Text Box 183"/>
          <p:cNvSpPr txBox="1">
            <a:spLocks noChangeArrowheads="1"/>
          </p:cNvSpPr>
          <p:nvPr/>
        </p:nvSpPr>
        <p:spPr bwMode="auto">
          <a:xfrm>
            <a:off x="6289218" y="37894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78" name="Line 184"/>
          <p:cNvSpPr>
            <a:spLocks noChangeShapeType="1"/>
          </p:cNvSpPr>
          <p:nvPr/>
        </p:nvSpPr>
        <p:spPr bwMode="auto">
          <a:xfrm flipH="1">
            <a:off x="7236469" y="3502124"/>
            <a:ext cx="647700" cy="6477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9" name="Text Box 185"/>
          <p:cNvSpPr txBox="1">
            <a:spLocks noChangeArrowheads="1"/>
          </p:cNvSpPr>
          <p:nvPr/>
        </p:nvSpPr>
        <p:spPr bwMode="auto">
          <a:xfrm>
            <a:off x="7297280" y="37894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-3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0" name="Line 186"/>
          <p:cNvSpPr>
            <a:spLocks noChangeShapeType="1"/>
          </p:cNvSpPr>
          <p:nvPr/>
        </p:nvSpPr>
        <p:spPr bwMode="auto">
          <a:xfrm flipH="1">
            <a:off x="7884169" y="2781399"/>
            <a:ext cx="0" cy="576262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1" name="Text Box 187"/>
          <p:cNvSpPr txBox="1">
            <a:spLocks noChangeArrowheads="1"/>
          </p:cNvSpPr>
          <p:nvPr/>
        </p:nvSpPr>
        <p:spPr bwMode="auto">
          <a:xfrm>
            <a:off x="7772362" y="3068736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1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2" name="Line 188"/>
          <p:cNvSpPr>
            <a:spLocks noChangeShapeType="1"/>
          </p:cNvSpPr>
          <p:nvPr/>
        </p:nvSpPr>
        <p:spPr bwMode="auto">
          <a:xfrm flipH="1">
            <a:off x="7884169" y="2133699"/>
            <a:ext cx="0" cy="50323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3" name="Text Box 189"/>
          <p:cNvSpPr txBox="1">
            <a:spLocks noChangeArrowheads="1"/>
          </p:cNvSpPr>
          <p:nvPr/>
        </p:nvSpPr>
        <p:spPr bwMode="auto">
          <a:xfrm>
            <a:off x="7772362" y="2421036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4" name="Line 190"/>
          <p:cNvSpPr>
            <a:spLocks noChangeShapeType="1"/>
          </p:cNvSpPr>
          <p:nvPr/>
        </p:nvSpPr>
        <p:spPr bwMode="auto">
          <a:xfrm flipH="1">
            <a:off x="7092007" y="4294286"/>
            <a:ext cx="0" cy="7207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5" name="Text Box 191"/>
          <p:cNvSpPr txBox="1">
            <a:spLocks noChangeArrowheads="1"/>
          </p:cNvSpPr>
          <p:nvPr/>
        </p:nvSpPr>
        <p:spPr bwMode="auto">
          <a:xfrm>
            <a:off x="6980200" y="458112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 smtClean="0">
                <a:latin typeface="Arial" charset="0"/>
              </a:rPr>
              <a:t>4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86" name="Line 192"/>
          <p:cNvSpPr>
            <a:spLocks noChangeShapeType="1"/>
          </p:cNvSpPr>
          <p:nvPr/>
        </p:nvSpPr>
        <p:spPr bwMode="auto">
          <a:xfrm>
            <a:off x="7307907" y="4294286"/>
            <a:ext cx="0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 type="triangle" w="med" len="med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7" name="Text Box 193"/>
          <p:cNvSpPr txBox="1">
            <a:spLocks noChangeArrowheads="1"/>
          </p:cNvSpPr>
          <p:nvPr/>
        </p:nvSpPr>
        <p:spPr bwMode="auto">
          <a:xfrm>
            <a:off x="7379344" y="44371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-4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4" name="Text Box 183"/>
          <p:cNvSpPr txBox="1">
            <a:spLocks noChangeArrowheads="1"/>
          </p:cNvSpPr>
          <p:nvPr/>
        </p:nvSpPr>
        <p:spPr bwMode="auto">
          <a:xfrm>
            <a:off x="6229660" y="4139208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5" name="Text Box 183"/>
          <p:cNvSpPr txBox="1">
            <a:spLocks noChangeArrowheads="1"/>
          </p:cNvSpPr>
          <p:nvPr/>
        </p:nvSpPr>
        <p:spPr bwMode="auto">
          <a:xfrm>
            <a:off x="6400926" y="5003304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-4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6" name="Text Box 183"/>
          <p:cNvSpPr txBox="1">
            <a:spLocks noChangeArrowheads="1"/>
          </p:cNvSpPr>
          <p:nvPr/>
        </p:nvSpPr>
        <p:spPr bwMode="auto">
          <a:xfrm>
            <a:off x="5238776" y="2775892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7" name="Text Box 183"/>
          <p:cNvSpPr txBox="1">
            <a:spLocks noChangeArrowheads="1"/>
          </p:cNvSpPr>
          <p:nvPr/>
        </p:nvSpPr>
        <p:spPr bwMode="auto">
          <a:xfrm>
            <a:off x="7336968" y="3345061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-3</a:t>
            </a:r>
          </a:p>
        </p:txBody>
      </p:sp>
      <p:sp>
        <p:nvSpPr>
          <p:cNvPr id="198" name="Text Box 183"/>
          <p:cNvSpPr txBox="1">
            <a:spLocks noChangeArrowheads="1"/>
          </p:cNvSpPr>
          <p:nvPr/>
        </p:nvSpPr>
        <p:spPr bwMode="auto">
          <a:xfrm>
            <a:off x="7107829" y="2626717"/>
            <a:ext cx="11381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-2</a:t>
            </a:r>
            <a:endParaRPr lang="en-US" altLang="en-US" sz="1000" dirty="0">
              <a:latin typeface="Arial" charset="0"/>
            </a:endParaRPr>
          </a:p>
        </p:txBody>
      </p:sp>
      <p:sp>
        <p:nvSpPr>
          <p:cNvPr id="199" name="Text Box 183"/>
          <p:cNvSpPr txBox="1">
            <a:spLocks noChangeArrowheads="1"/>
          </p:cNvSpPr>
          <p:nvPr/>
        </p:nvSpPr>
        <p:spPr bwMode="auto">
          <a:xfrm>
            <a:off x="7129470" y="1983729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 dirty="0" smtClean="0">
                <a:latin typeface="Arial" charset="0"/>
              </a:rPr>
              <a:t>0</a:t>
            </a:r>
            <a:endParaRPr lang="en-US" alt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868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9395</TotalTime>
  <Words>2556</Words>
  <Application>Microsoft Office PowerPoint</Application>
  <PresentationFormat>Overhead</PresentationFormat>
  <Paragraphs>1121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Courier New</vt:lpstr>
      <vt:lpstr>Wingdings</vt:lpstr>
      <vt:lpstr>LECT</vt:lpstr>
      <vt:lpstr>Software pipelining</vt:lpstr>
      <vt:lpstr>Příklad – software pipelining</vt:lpstr>
      <vt:lpstr>Příklad – unroll-and-compact</vt:lpstr>
      <vt:lpstr>Příklad – software pipelining</vt:lpstr>
      <vt:lpstr>Software pipelining</vt:lpstr>
      <vt:lpstr>Software pipelining</vt:lpstr>
      <vt:lpstr>Unroll-and-compact</vt:lpstr>
      <vt:lpstr>Unroll-and-compact</vt:lpstr>
      <vt:lpstr>Unroll-and-compact</vt:lpstr>
      <vt:lpstr>Unroll-and-compact</vt:lpstr>
      <vt:lpstr>Příklad – unroll-and-compact</vt:lpstr>
      <vt:lpstr>Software pipelining</vt:lpstr>
      <vt:lpstr>Modulo scheduling</vt:lpstr>
      <vt:lpstr>Modulo scheduling</vt:lpstr>
      <vt:lpstr>Příklad – software pipelining</vt:lpstr>
      <vt:lpstr>Příklad – software pipelining</vt:lpstr>
      <vt:lpstr>Software pipelining</vt:lpstr>
      <vt:lpstr>Variable expansion</vt:lpstr>
      <vt:lpstr>Software pipelining</vt:lpstr>
      <vt:lpstr>Příklad – modulo scheduling s duplikací</vt:lpstr>
      <vt:lpstr>Příklad – Intel compiler – x64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1024</cp:revision>
  <dcterms:created xsi:type="dcterms:W3CDTF">2001-09-30T23:30:25Z</dcterms:created>
  <dcterms:modified xsi:type="dcterms:W3CDTF">2020-04-06T21:36:25Z</dcterms:modified>
</cp:coreProperties>
</file>