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25"/>
  </p:notes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71" autoAdjust="0"/>
  </p:normalViewPr>
  <p:slideViewPr>
    <p:cSldViewPr>
      <p:cViewPr varScale="1">
        <p:scale>
          <a:sx n="158" d="100"/>
          <a:sy n="158" d="100"/>
        </p:scale>
        <p:origin x="1650" y="16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/>
              <a:t>Click to edit Master text styles</a:t>
            </a:r>
          </a:p>
          <a:p>
            <a:pPr lvl="1"/>
            <a:r>
              <a:rPr lang="cs-CZ" noProof="1"/>
              <a:t>Second level</a:t>
            </a:r>
          </a:p>
          <a:p>
            <a:pPr lvl="2"/>
            <a:r>
              <a:rPr lang="cs-CZ" noProof="1"/>
              <a:t>Third level</a:t>
            </a:r>
          </a:p>
          <a:p>
            <a:pPr lvl="3"/>
            <a:r>
              <a:rPr lang="cs-CZ" noProof="1"/>
              <a:t>Fourth level</a:t>
            </a:r>
          </a:p>
          <a:p>
            <a:pPr lvl="4"/>
            <a:r>
              <a:rPr lang="cs-CZ" noProof="1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Scheduling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Rozvrhov</a:t>
            </a:r>
            <a:r>
              <a:rPr lang="cs-CZ" dirty="0"/>
              <a:t>ání instrukcí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1534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CD01D7B-5F3C-4A89-9F2F-742F69A13F89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mezikód nízké úrovně</a:t>
            </a:r>
            <a:endParaRPr lang="cs-CZ" altLang="en-US" noProof="1"/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4348163" cy="6172200"/>
          </a:xfrm>
        </p:spPr>
        <p:txBody>
          <a:bodyPr/>
          <a:lstStyle/>
          <a:p>
            <a:pPr marL="0" indent="0" eaLnBrk="1" hangingPunct="1"/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chksum</a:t>
            </a:r>
            <a:r>
              <a:rPr lang="en-US" altLang="en-US"/>
              <a:t>( </a:t>
            </a:r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* p</a:t>
            </a:r>
            <a:r>
              <a:rPr lang="en-US" altLang="en-US"/>
              <a:t>, int i)</a:t>
            </a:r>
          </a:p>
          <a:p>
            <a:pPr marL="0" indent="0" eaLnBrk="1" hangingPunct="1"/>
            <a:r>
              <a:rPr lang="en-US" altLang="en-US"/>
              <a:t>{</a:t>
            </a:r>
            <a:endParaRPr lang="cs-CZ" altLang="en-US"/>
          </a:p>
          <a:p>
            <a:pPr marL="0" indent="0" eaLnBrk="1" hangingPunct="1"/>
            <a:r>
              <a:rPr lang="cs-CZ" altLang="en-US"/>
              <a:t>  char s </a:t>
            </a:r>
            <a:r>
              <a:rPr lang="en-US" altLang="en-US"/>
              <a:t>= 0;</a:t>
            </a:r>
          </a:p>
          <a:p>
            <a:pPr marL="0" indent="0" eaLnBrk="1" hangingPunct="1"/>
            <a:r>
              <a:rPr lang="en-US" altLang="en-US"/>
              <a:t>  while ( i &gt; 0 )</a:t>
            </a:r>
          </a:p>
          <a:p>
            <a:pPr marL="0" indent="0" eaLnBrk="1" hangingPunct="1"/>
            <a:r>
              <a:rPr lang="en-US" altLang="en-US"/>
              <a:t>  {</a:t>
            </a:r>
          </a:p>
          <a:p>
            <a:pPr marL="0" indent="0" eaLnBrk="1" hangingPunct="1"/>
            <a:r>
              <a:rPr lang="en-US" altLang="en-US"/>
              <a:t>    s ^= *p++;</a:t>
            </a:r>
          </a:p>
          <a:p>
            <a:pPr marL="0" indent="0" eaLnBrk="1" hangingPunct="1"/>
            <a:r>
              <a:rPr lang="en-US" altLang="en-US"/>
              <a:t>    --i;</a:t>
            </a:r>
          </a:p>
          <a:p>
            <a:pPr marL="0" indent="0" eaLnBrk="1" hangingPunct="1"/>
            <a:r>
              <a:rPr lang="en-US" altLang="en-US"/>
              <a:t>  }</a:t>
            </a:r>
            <a:endParaRPr lang="cs-CZ" altLang="en-US"/>
          </a:p>
          <a:p>
            <a:pPr marL="0" indent="0" eaLnBrk="1" hangingPunct="1"/>
            <a:r>
              <a:rPr lang="cs-CZ" altLang="en-US"/>
              <a:t>  </a:t>
            </a:r>
            <a:r>
              <a:rPr lang="en-US" altLang="en-US"/>
              <a:t>return </a:t>
            </a:r>
            <a:r>
              <a:rPr lang="cs-CZ" altLang="en-US"/>
              <a:t>s</a:t>
            </a:r>
            <a:r>
              <a:rPr lang="en-US" altLang="en-US"/>
              <a:t>;</a:t>
            </a:r>
          </a:p>
          <a:p>
            <a:pPr marL="0" indent="0" eaLnBrk="1" hangingPunct="1"/>
            <a:r>
              <a:rPr lang="en-US" altLang="en-US"/>
              <a:t>}</a:t>
            </a:r>
            <a:endParaRPr lang="cs-CZ" altLang="en-US"/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5292725" y="2852738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0903" name="Text Box 6"/>
          <p:cNvSpPr txBox="1">
            <a:spLocks noChangeArrowheads="1"/>
          </p:cNvSpPr>
          <p:nvPr/>
        </p:nvSpPr>
        <p:spPr bwMode="auto">
          <a:xfrm>
            <a:off x="6156325" y="4510088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0904" name="Text Box 7"/>
          <p:cNvSpPr txBox="1">
            <a:spLocks noChangeArrowheads="1"/>
          </p:cNvSpPr>
          <p:nvPr/>
        </p:nvSpPr>
        <p:spPr bwMode="auto">
          <a:xfrm>
            <a:off x="6300788" y="4797425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0905" name="Line 8"/>
          <p:cNvSpPr>
            <a:spLocks noChangeShapeType="1"/>
          </p:cNvSpPr>
          <p:nvPr/>
        </p:nvSpPr>
        <p:spPr bwMode="auto">
          <a:xfrm flipH="1">
            <a:off x="6588125" y="4652963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06" name="Line 9"/>
          <p:cNvSpPr>
            <a:spLocks noChangeShapeType="1"/>
          </p:cNvSpPr>
          <p:nvPr/>
        </p:nvSpPr>
        <p:spPr bwMode="auto">
          <a:xfrm flipH="1">
            <a:off x="6011863" y="2852738"/>
            <a:ext cx="0" cy="8651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07" name="Line 10"/>
          <p:cNvSpPr>
            <a:spLocks noChangeShapeType="1"/>
          </p:cNvSpPr>
          <p:nvPr/>
        </p:nvSpPr>
        <p:spPr bwMode="auto">
          <a:xfrm>
            <a:off x="6011863" y="3860800"/>
            <a:ext cx="0" cy="10810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08" name="Line 11"/>
          <p:cNvSpPr>
            <a:spLocks noChangeShapeType="1"/>
          </p:cNvSpPr>
          <p:nvPr/>
        </p:nvSpPr>
        <p:spPr bwMode="auto">
          <a:xfrm>
            <a:off x="8388350" y="2852738"/>
            <a:ext cx="0" cy="12969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09" name="Text Box 12"/>
          <p:cNvSpPr txBox="1">
            <a:spLocks noChangeArrowheads="1"/>
          </p:cNvSpPr>
          <p:nvPr/>
        </p:nvSpPr>
        <p:spPr bwMode="auto">
          <a:xfrm>
            <a:off x="7235825" y="3357563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0910" name="Line 13"/>
          <p:cNvSpPr>
            <a:spLocks noChangeShapeType="1"/>
          </p:cNvSpPr>
          <p:nvPr/>
        </p:nvSpPr>
        <p:spPr bwMode="auto">
          <a:xfrm>
            <a:off x="6011863" y="2852738"/>
            <a:ext cx="1728787" cy="5048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80911" name="Group 14"/>
          <p:cNvGrpSpPr>
            <a:grpSpLocks/>
          </p:cNvGrpSpPr>
          <p:nvPr/>
        </p:nvGrpSpPr>
        <p:grpSpPr bwMode="auto">
          <a:xfrm>
            <a:off x="8101013" y="6092825"/>
            <a:ext cx="647700" cy="287338"/>
            <a:chOff x="3198" y="2115"/>
            <a:chExt cx="408" cy="181"/>
          </a:xfrm>
        </p:grpSpPr>
        <p:sp>
          <p:nvSpPr>
            <p:cNvPr id="80953" name="Rectangle 15"/>
            <p:cNvSpPr>
              <a:spLocks noChangeArrowheads="1"/>
            </p:cNvSpPr>
            <p:nvPr/>
          </p:nvSpPr>
          <p:spPr bwMode="auto">
            <a:xfrm>
              <a:off x="3198" y="2115"/>
              <a:ext cx="408" cy="1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80954" name="Line 16"/>
            <p:cNvSpPr>
              <a:spLocks noChangeShapeType="1"/>
            </p:cNvSpPr>
            <p:nvPr/>
          </p:nvSpPr>
          <p:spPr bwMode="auto">
            <a:xfrm>
              <a:off x="3334" y="2115"/>
              <a:ext cx="1" cy="89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0955" name="Text Box 17"/>
            <p:cNvSpPr txBox="1">
              <a:spLocks noChangeArrowheads="1"/>
            </p:cNvSpPr>
            <p:nvPr/>
          </p:nvSpPr>
          <p:spPr bwMode="auto">
            <a:xfrm>
              <a:off x="3198" y="2205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</a:t>
              </a:r>
            </a:p>
          </p:txBody>
        </p:sp>
      </p:grpSp>
      <p:sp>
        <p:nvSpPr>
          <p:cNvPr id="80912" name="Line 18"/>
          <p:cNvSpPr>
            <a:spLocks noChangeShapeType="1"/>
          </p:cNvSpPr>
          <p:nvPr/>
        </p:nvSpPr>
        <p:spPr bwMode="auto">
          <a:xfrm flipH="1">
            <a:off x="6229350" y="836613"/>
            <a:ext cx="1588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13" name="Rectangle 19"/>
          <p:cNvSpPr>
            <a:spLocks noChangeArrowheads="1"/>
          </p:cNvSpPr>
          <p:nvPr/>
        </p:nvSpPr>
        <p:spPr bwMode="auto">
          <a:xfrm>
            <a:off x="5364163" y="981075"/>
            <a:ext cx="3024187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0914" name="Text Box 20"/>
          <p:cNvSpPr txBox="1">
            <a:spLocks noChangeArrowheads="1"/>
          </p:cNvSpPr>
          <p:nvPr/>
        </p:nvSpPr>
        <p:spPr bwMode="auto">
          <a:xfrm>
            <a:off x="5940425" y="1268413"/>
            <a:ext cx="1081088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cmp </a:t>
            </a:r>
            <a:r>
              <a:rPr lang="en-US" altLang="en-US" sz="1200"/>
              <a:t>i</a:t>
            </a:r>
            <a:r>
              <a:rPr lang="cs-CZ" altLang="en-US" sz="1200"/>
              <a:t>,0</a:t>
            </a:r>
            <a:endParaRPr lang="en-US" altLang="en-US" sz="1200"/>
          </a:p>
        </p:txBody>
      </p:sp>
      <p:sp>
        <p:nvSpPr>
          <p:cNvPr id="80915" name="Text Box 21"/>
          <p:cNvSpPr txBox="1">
            <a:spLocks noChangeArrowheads="1"/>
          </p:cNvSpPr>
          <p:nvPr/>
        </p:nvSpPr>
        <p:spPr bwMode="auto">
          <a:xfrm>
            <a:off x="5940425" y="1555750"/>
            <a:ext cx="639763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jgt</a:t>
            </a:r>
            <a:endParaRPr lang="en-US" altLang="en-US" sz="1200"/>
          </a:p>
        </p:txBody>
      </p:sp>
      <p:sp>
        <p:nvSpPr>
          <p:cNvPr id="80916" name="Text Box 22"/>
          <p:cNvSpPr txBox="1">
            <a:spLocks noChangeArrowheads="1"/>
          </p:cNvSpPr>
          <p:nvPr/>
        </p:nvSpPr>
        <p:spPr bwMode="auto">
          <a:xfrm>
            <a:off x="5364163" y="981075"/>
            <a:ext cx="3024187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sz="1200"/>
          </a:p>
        </p:txBody>
      </p:sp>
      <p:sp>
        <p:nvSpPr>
          <p:cNvPr id="80917" name="Line 23"/>
          <p:cNvSpPr>
            <a:spLocks noChangeShapeType="1"/>
          </p:cNvSpPr>
          <p:nvPr/>
        </p:nvSpPr>
        <p:spPr bwMode="auto">
          <a:xfrm flipH="1">
            <a:off x="6804025" y="1125538"/>
            <a:ext cx="288925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18" name="Line 24"/>
          <p:cNvSpPr>
            <a:spLocks noChangeShapeType="1"/>
          </p:cNvSpPr>
          <p:nvPr/>
        </p:nvSpPr>
        <p:spPr bwMode="auto">
          <a:xfrm flipH="1">
            <a:off x="6227763" y="1412875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19" name="Line 25"/>
          <p:cNvSpPr>
            <a:spLocks noChangeShapeType="1"/>
          </p:cNvSpPr>
          <p:nvPr/>
        </p:nvSpPr>
        <p:spPr bwMode="auto">
          <a:xfrm>
            <a:off x="7092950" y="1125538"/>
            <a:ext cx="0" cy="5762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0" name="Line 26"/>
          <p:cNvSpPr>
            <a:spLocks noChangeShapeType="1"/>
          </p:cNvSpPr>
          <p:nvPr/>
        </p:nvSpPr>
        <p:spPr bwMode="auto">
          <a:xfrm flipH="1">
            <a:off x="5651500" y="1125538"/>
            <a:ext cx="0" cy="5762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1" name="Line 27"/>
          <p:cNvSpPr>
            <a:spLocks noChangeShapeType="1"/>
          </p:cNvSpPr>
          <p:nvPr/>
        </p:nvSpPr>
        <p:spPr bwMode="auto">
          <a:xfrm>
            <a:off x="7812088" y="1700213"/>
            <a:ext cx="576262" cy="1152525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2" name="Line 28"/>
          <p:cNvSpPr>
            <a:spLocks noChangeShapeType="1"/>
          </p:cNvSpPr>
          <p:nvPr/>
        </p:nvSpPr>
        <p:spPr bwMode="auto">
          <a:xfrm>
            <a:off x="7092950" y="1700213"/>
            <a:ext cx="0" cy="1152525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3" name="Line 29"/>
          <p:cNvSpPr>
            <a:spLocks noChangeShapeType="1"/>
          </p:cNvSpPr>
          <p:nvPr/>
        </p:nvSpPr>
        <p:spPr bwMode="auto">
          <a:xfrm flipH="1">
            <a:off x="6156325" y="4940300"/>
            <a:ext cx="1223963" cy="57785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4" name="Line 30"/>
          <p:cNvSpPr>
            <a:spLocks noChangeShapeType="1"/>
          </p:cNvSpPr>
          <p:nvPr/>
        </p:nvSpPr>
        <p:spPr bwMode="auto">
          <a:xfrm flipH="1" flipV="1">
            <a:off x="5003800" y="2636838"/>
            <a:ext cx="0" cy="2519362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5" name="Line 31"/>
          <p:cNvSpPr>
            <a:spLocks noChangeShapeType="1"/>
          </p:cNvSpPr>
          <p:nvPr/>
        </p:nvSpPr>
        <p:spPr bwMode="auto">
          <a:xfrm flipH="1" flipV="1">
            <a:off x="5867400" y="2276475"/>
            <a:ext cx="1225550" cy="57626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6" name="Line 32"/>
          <p:cNvSpPr>
            <a:spLocks noChangeShapeType="1"/>
          </p:cNvSpPr>
          <p:nvPr/>
        </p:nvSpPr>
        <p:spPr bwMode="auto">
          <a:xfrm flipH="1">
            <a:off x="5003800" y="2276475"/>
            <a:ext cx="863600" cy="36036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7" name="Line 33"/>
          <p:cNvSpPr>
            <a:spLocks noChangeShapeType="1"/>
          </p:cNvSpPr>
          <p:nvPr/>
        </p:nvSpPr>
        <p:spPr bwMode="auto">
          <a:xfrm>
            <a:off x="5867400" y="2060575"/>
            <a:ext cx="2520950" cy="792163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8" name="Line 34"/>
          <p:cNvSpPr>
            <a:spLocks noChangeShapeType="1"/>
          </p:cNvSpPr>
          <p:nvPr/>
        </p:nvSpPr>
        <p:spPr bwMode="auto">
          <a:xfrm flipH="1">
            <a:off x="4859338" y="2060575"/>
            <a:ext cx="1008062" cy="503238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29" name="Line 35"/>
          <p:cNvSpPr>
            <a:spLocks noChangeShapeType="1"/>
          </p:cNvSpPr>
          <p:nvPr/>
        </p:nvSpPr>
        <p:spPr bwMode="auto">
          <a:xfrm>
            <a:off x="5003800" y="5156200"/>
            <a:ext cx="1152525" cy="36036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30" name="Line 36"/>
          <p:cNvSpPr>
            <a:spLocks noChangeShapeType="1"/>
          </p:cNvSpPr>
          <p:nvPr/>
        </p:nvSpPr>
        <p:spPr bwMode="auto">
          <a:xfrm flipH="1">
            <a:off x="4859338" y="2563813"/>
            <a:ext cx="0" cy="2665412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31" name="Text Box 37"/>
          <p:cNvSpPr txBox="1">
            <a:spLocks noChangeArrowheads="1"/>
          </p:cNvSpPr>
          <p:nvPr/>
        </p:nvSpPr>
        <p:spPr bwMode="auto">
          <a:xfrm>
            <a:off x="7524750" y="1268413"/>
            <a:ext cx="792163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</a:t>
            </a:r>
            <a:r>
              <a:rPr lang="en-US" altLang="en-US" sz="1200"/>
              <a:t>rs</a:t>
            </a:r>
            <a:r>
              <a:rPr lang="cs-CZ" altLang="en-US" sz="1200"/>
              <a:t>,0</a:t>
            </a:r>
            <a:endParaRPr lang="en-US" altLang="en-US" sz="1200"/>
          </a:p>
        </p:txBody>
      </p:sp>
      <p:sp>
        <p:nvSpPr>
          <p:cNvPr id="80932" name="Line 38"/>
          <p:cNvSpPr>
            <a:spLocks noChangeShapeType="1"/>
          </p:cNvSpPr>
          <p:nvPr/>
        </p:nvSpPr>
        <p:spPr bwMode="auto">
          <a:xfrm flipH="1">
            <a:off x="7812088" y="1412875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33" name="Text Box 39"/>
          <p:cNvSpPr txBox="1">
            <a:spLocks noChangeArrowheads="1"/>
          </p:cNvSpPr>
          <p:nvPr/>
        </p:nvSpPr>
        <p:spPr bwMode="auto">
          <a:xfrm>
            <a:off x="5508625" y="3717925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0934" name="Text Box 40"/>
          <p:cNvSpPr txBox="1">
            <a:spLocks noChangeArrowheads="1"/>
          </p:cNvSpPr>
          <p:nvPr/>
        </p:nvSpPr>
        <p:spPr bwMode="auto">
          <a:xfrm>
            <a:off x="6588125" y="414972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0935" name="Text Box 41"/>
          <p:cNvSpPr txBox="1">
            <a:spLocks noChangeArrowheads="1"/>
          </p:cNvSpPr>
          <p:nvPr/>
        </p:nvSpPr>
        <p:spPr bwMode="auto">
          <a:xfrm>
            <a:off x="7885113" y="4149725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0936" name="Line 42"/>
          <p:cNvSpPr>
            <a:spLocks noChangeShapeType="1"/>
          </p:cNvSpPr>
          <p:nvPr/>
        </p:nvSpPr>
        <p:spPr bwMode="auto">
          <a:xfrm>
            <a:off x="8316913" y="4294188"/>
            <a:ext cx="0" cy="6477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37" name="Line 43"/>
          <p:cNvSpPr>
            <a:spLocks noChangeShapeType="1"/>
          </p:cNvSpPr>
          <p:nvPr/>
        </p:nvSpPr>
        <p:spPr bwMode="auto">
          <a:xfrm>
            <a:off x="7812088" y="3502025"/>
            <a:ext cx="433387" cy="64611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38" name="Line 44"/>
          <p:cNvSpPr>
            <a:spLocks noChangeShapeType="1"/>
          </p:cNvSpPr>
          <p:nvPr/>
        </p:nvSpPr>
        <p:spPr bwMode="auto">
          <a:xfrm>
            <a:off x="7380288" y="4294188"/>
            <a:ext cx="0" cy="6477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39" name="Line 45"/>
          <p:cNvSpPr>
            <a:spLocks noChangeShapeType="1"/>
          </p:cNvSpPr>
          <p:nvPr/>
        </p:nvSpPr>
        <p:spPr bwMode="auto">
          <a:xfrm>
            <a:off x="7092950" y="2852738"/>
            <a:ext cx="0" cy="12969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0" name="Line 46"/>
          <p:cNvSpPr>
            <a:spLocks noChangeShapeType="1"/>
          </p:cNvSpPr>
          <p:nvPr/>
        </p:nvSpPr>
        <p:spPr bwMode="auto">
          <a:xfrm flipH="1">
            <a:off x="6804025" y="4294188"/>
            <a:ext cx="5762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1" name="Line 47"/>
          <p:cNvSpPr>
            <a:spLocks noChangeShapeType="1"/>
          </p:cNvSpPr>
          <p:nvPr/>
        </p:nvSpPr>
        <p:spPr bwMode="auto">
          <a:xfrm flipH="1">
            <a:off x="5148263" y="2708275"/>
            <a:ext cx="0" cy="2376488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2" name="Line 48"/>
          <p:cNvSpPr>
            <a:spLocks noChangeShapeType="1"/>
          </p:cNvSpPr>
          <p:nvPr/>
        </p:nvSpPr>
        <p:spPr bwMode="auto">
          <a:xfrm flipH="1" flipV="1">
            <a:off x="5435600" y="2563813"/>
            <a:ext cx="576263" cy="28892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3" name="Line 49"/>
          <p:cNvSpPr>
            <a:spLocks noChangeShapeType="1"/>
          </p:cNvSpPr>
          <p:nvPr/>
        </p:nvSpPr>
        <p:spPr bwMode="auto">
          <a:xfrm flipH="1">
            <a:off x="5148263" y="2565400"/>
            <a:ext cx="287337" cy="14287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4" name="Line 50"/>
          <p:cNvSpPr>
            <a:spLocks noChangeShapeType="1"/>
          </p:cNvSpPr>
          <p:nvPr/>
        </p:nvSpPr>
        <p:spPr bwMode="auto">
          <a:xfrm flipH="1" flipV="1">
            <a:off x="5148263" y="5083175"/>
            <a:ext cx="287337" cy="7302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5" name="Line 51"/>
          <p:cNvSpPr>
            <a:spLocks noChangeShapeType="1"/>
          </p:cNvSpPr>
          <p:nvPr/>
        </p:nvSpPr>
        <p:spPr bwMode="auto">
          <a:xfrm flipH="1">
            <a:off x="5435600" y="4940300"/>
            <a:ext cx="576263" cy="215900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6" name="Line 52"/>
          <p:cNvSpPr>
            <a:spLocks noChangeShapeType="1"/>
          </p:cNvSpPr>
          <p:nvPr/>
        </p:nvSpPr>
        <p:spPr bwMode="auto">
          <a:xfrm>
            <a:off x="4859338" y="5229225"/>
            <a:ext cx="1296987" cy="431800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7" name="Line 53"/>
          <p:cNvSpPr>
            <a:spLocks noChangeShapeType="1"/>
          </p:cNvSpPr>
          <p:nvPr/>
        </p:nvSpPr>
        <p:spPr bwMode="auto">
          <a:xfrm flipV="1">
            <a:off x="6156325" y="4940300"/>
            <a:ext cx="2160588" cy="720725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8" name="Line 54"/>
          <p:cNvSpPr>
            <a:spLocks noChangeShapeType="1"/>
          </p:cNvSpPr>
          <p:nvPr/>
        </p:nvSpPr>
        <p:spPr bwMode="auto">
          <a:xfrm flipV="1">
            <a:off x="8316913" y="4941888"/>
            <a:ext cx="0" cy="1150937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49" name="Line 55"/>
          <p:cNvSpPr>
            <a:spLocks noChangeShapeType="1"/>
          </p:cNvSpPr>
          <p:nvPr/>
        </p:nvSpPr>
        <p:spPr bwMode="auto">
          <a:xfrm flipH="1" flipV="1">
            <a:off x="5651500" y="1700213"/>
            <a:ext cx="360363" cy="115252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50" name="Line 56"/>
          <p:cNvSpPr>
            <a:spLocks noChangeShapeType="1"/>
          </p:cNvSpPr>
          <p:nvPr/>
        </p:nvSpPr>
        <p:spPr bwMode="auto">
          <a:xfrm>
            <a:off x="7812088" y="1700213"/>
            <a:ext cx="1081087" cy="1152525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51" name="Line 57"/>
          <p:cNvSpPr>
            <a:spLocks noChangeShapeType="1"/>
          </p:cNvSpPr>
          <p:nvPr/>
        </p:nvSpPr>
        <p:spPr bwMode="auto">
          <a:xfrm flipH="1">
            <a:off x="8893175" y="2852738"/>
            <a:ext cx="0" cy="2160587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52" name="Line 58"/>
          <p:cNvSpPr>
            <a:spLocks noChangeShapeType="1"/>
          </p:cNvSpPr>
          <p:nvPr/>
        </p:nvSpPr>
        <p:spPr bwMode="auto">
          <a:xfrm flipH="1">
            <a:off x="8316913" y="5013325"/>
            <a:ext cx="576262" cy="1081088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5016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3196F05-50FF-4E18-8392-6E17BCBA5300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</a:t>
            </a:r>
            <a:r>
              <a:rPr lang="en-US" altLang="en-US"/>
              <a:t>latence</a:t>
            </a:r>
            <a:endParaRPr lang="en-US" altLang="en-US" noProof="1"/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2" eaLnBrk="1" hangingPunct="1"/>
            <a:r>
              <a:rPr lang="en-US" altLang="en-US" sz="2000"/>
              <a:t>Tabulka latenc</a:t>
            </a:r>
            <a:r>
              <a:rPr lang="cs-CZ" altLang="en-US" sz="2000"/>
              <a:t>í</a:t>
            </a:r>
            <a:endParaRPr lang="en-US" altLang="en-US" sz="2000"/>
          </a:p>
          <a:p>
            <a:pPr lvl="3" eaLnBrk="1" hangingPunct="1"/>
            <a:r>
              <a:rPr lang="cs-CZ" altLang="en-US" sz="1800"/>
              <a:t>I</a:t>
            </a:r>
            <a:r>
              <a:rPr lang="en-US" altLang="en-US" sz="1800"/>
              <a:t>nstrukce-instrukce</a:t>
            </a:r>
          </a:p>
          <a:p>
            <a:pPr lvl="3" eaLnBrk="1" hangingPunct="1"/>
            <a:endParaRPr lang="en-US" altLang="en-US" sz="1800"/>
          </a:p>
          <a:p>
            <a:pPr lvl="3" eaLnBrk="1" hangingPunct="1"/>
            <a:endParaRPr lang="en-US" altLang="en-US" sz="1800"/>
          </a:p>
          <a:p>
            <a:pPr lvl="3" eaLnBrk="1" hangingPunct="1"/>
            <a:endParaRPr lang="en-US" altLang="en-US" sz="1800"/>
          </a:p>
          <a:p>
            <a:pPr lvl="3" eaLnBrk="1" hangingPunct="1"/>
            <a:endParaRPr lang="en-US" altLang="en-US" sz="1800"/>
          </a:p>
          <a:p>
            <a:pPr lvl="3" eaLnBrk="1" hangingPunct="1"/>
            <a:endParaRPr lang="en-US" altLang="en-US" sz="1800"/>
          </a:p>
          <a:p>
            <a:pPr lvl="3" eaLnBrk="1" hangingPunct="1"/>
            <a:endParaRPr lang="en-US" altLang="en-US" sz="1800"/>
          </a:p>
          <a:p>
            <a:pPr lvl="3" eaLnBrk="1" hangingPunct="1"/>
            <a:r>
              <a:rPr lang="cs-CZ" altLang="en-US" sz="1800"/>
              <a:t>I</a:t>
            </a:r>
            <a:r>
              <a:rPr lang="en-US" altLang="en-US" sz="1800"/>
              <a:t>nstrukce-konec</a:t>
            </a:r>
            <a:r>
              <a:rPr lang="cs-CZ" altLang="en-US" sz="1800"/>
              <a:t> BB</a:t>
            </a:r>
            <a:endParaRPr lang="en-US" altLang="en-US" sz="1800"/>
          </a:p>
          <a:p>
            <a:pPr lvl="4" eaLnBrk="1" hangingPunct="1"/>
            <a:r>
              <a:rPr lang="cs-CZ" altLang="en-US" sz="1600"/>
              <a:t>P</a:t>
            </a:r>
            <a:r>
              <a:rPr lang="en-US" altLang="en-US" sz="1600"/>
              <a:t>esimistick</a:t>
            </a:r>
            <a:r>
              <a:rPr lang="cs-CZ" altLang="en-US" sz="1600"/>
              <a:t>á varianta</a:t>
            </a:r>
            <a:br>
              <a:rPr lang="cs-CZ" altLang="en-US" sz="1600"/>
            </a:br>
            <a:r>
              <a:rPr lang="cs-CZ" altLang="en-US" sz="1600"/>
              <a:t>(instrukce musí být dokončena v tomto BB)</a:t>
            </a:r>
          </a:p>
        </p:txBody>
      </p:sp>
      <p:sp>
        <p:nvSpPr>
          <p:cNvPr id="81925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>
              <a:buSzTx/>
              <a:buFontTx/>
              <a:buChar char="•"/>
            </a:pPr>
            <a:r>
              <a:rPr lang="cs-CZ" altLang="en-US" sz="1600"/>
              <a:t>P</a:t>
            </a:r>
            <a:r>
              <a:rPr lang="en-US" altLang="en-US" sz="1600"/>
              <a:t>esimistick</a:t>
            </a:r>
            <a:r>
              <a:rPr lang="cs-CZ" altLang="en-US" sz="1600"/>
              <a:t>ý přístup na konci BB</a:t>
            </a:r>
            <a:br>
              <a:rPr lang="cs-CZ" altLang="en-US" sz="1600"/>
            </a:br>
            <a:r>
              <a:rPr lang="cs-CZ" altLang="en-US" sz="1600"/>
              <a:t>umožňuje optimistiký přístup na začátku: Latence začátek BB-instrukce jsou považovány za nulové</a:t>
            </a:r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endParaRPr lang="cs-CZ" altLang="en-US" sz="1600"/>
          </a:p>
          <a:p>
            <a:pPr lvl="2" eaLnBrk="1" hangingPunct="1">
              <a:buSzTx/>
              <a:buFontTx/>
              <a:buChar char="•"/>
            </a:pPr>
            <a:r>
              <a:rPr lang="cs-CZ" altLang="en-US" sz="1600"/>
              <a:t>Instrukce jgt musí být poslední</a:t>
            </a:r>
          </a:p>
          <a:p>
            <a:pPr lvl="3" eaLnBrk="1" hangingPunct="1">
              <a:buFontTx/>
              <a:buChar char="•"/>
            </a:pPr>
            <a:r>
              <a:rPr lang="cs-CZ" altLang="en-US" sz="1600"/>
              <a:t>Latence vůči konci BB se normalizují odečtením latence jgt</a:t>
            </a:r>
            <a:endParaRPr lang="en-US" altLang="en-US" sz="1600"/>
          </a:p>
          <a:p>
            <a:pPr eaLnBrk="1" hangingPunct="1">
              <a:buFont typeface="Wingdings" pitchFamily="2" charset="2"/>
              <a:buChar char="v"/>
            </a:pPr>
            <a:endParaRPr lang="en-US" altLang="en-US" sz="2000" b="0">
              <a:latin typeface="Arial" charset="0"/>
            </a:endParaRPr>
          </a:p>
        </p:txBody>
      </p:sp>
      <p:sp>
        <p:nvSpPr>
          <p:cNvPr id="81926" name="Rectangle 5"/>
          <p:cNvSpPr>
            <a:spLocks noChangeArrowheads="1"/>
          </p:cNvSpPr>
          <p:nvPr/>
        </p:nvSpPr>
        <p:spPr bwMode="auto">
          <a:xfrm>
            <a:off x="5292725" y="2852738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1927" name="Text Box 6"/>
          <p:cNvSpPr txBox="1">
            <a:spLocks noChangeArrowheads="1"/>
          </p:cNvSpPr>
          <p:nvPr/>
        </p:nvSpPr>
        <p:spPr bwMode="auto">
          <a:xfrm>
            <a:off x="6156325" y="436562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1928" name="Text Box 7"/>
          <p:cNvSpPr txBox="1">
            <a:spLocks noChangeArrowheads="1"/>
          </p:cNvSpPr>
          <p:nvPr/>
        </p:nvSpPr>
        <p:spPr bwMode="auto">
          <a:xfrm>
            <a:off x="6300788" y="4797425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1929" name="Line 8"/>
          <p:cNvSpPr>
            <a:spLocks noChangeShapeType="1"/>
          </p:cNvSpPr>
          <p:nvPr/>
        </p:nvSpPr>
        <p:spPr bwMode="auto">
          <a:xfrm flipH="1">
            <a:off x="6588125" y="4508500"/>
            <a:ext cx="0" cy="2889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0" name="Line 9"/>
          <p:cNvSpPr>
            <a:spLocks noChangeShapeType="1"/>
          </p:cNvSpPr>
          <p:nvPr/>
        </p:nvSpPr>
        <p:spPr bwMode="auto">
          <a:xfrm flipH="1">
            <a:off x="6011863" y="2852738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1" name="Line 10"/>
          <p:cNvSpPr>
            <a:spLocks noChangeShapeType="1"/>
          </p:cNvSpPr>
          <p:nvPr/>
        </p:nvSpPr>
        <p:spPr bwMode="auto">
          <a:xfrm>
            <a:off x="6011863" y="3716338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2" name="Line 11"/>
          <p:cNvSpPr>
            <a:spLocks noChangeShapeType="1"/>
          </p:cNvSpPr>
          <p:nvPr/>
        </p:nvSpPr>
        <p:spPr bwMode="auto">
          <a:xfrm>
            <a:off x="8388350" y="2852738"/>
            <a:ext cx="0" cy="12969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3" name="Text Box 12"/>
          <p:cNvSpPr txBox="1">
            <a:spLocks noChangeArrowheads="1"/>
          </p:cNvSpPr>
          <p:nvPr/>
        </p:nvSpPr>
        <p:spPr bwMode="auto">
          <a:xfrm>
            <a:off x="7235825" y="3213100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1934" name="Line 13"/>
          <p:cNvSpPr>
            <a:spLocks noChangeShapeType="1"/>
          </p:cNvSpPr>
          <p:nvPr/>
        </p:nvSpPr>
        <p:spPr bwMode="auto">
          <a:xfrm>
            <a:off x="6011863" y="2852738"/>
            <a:ext cx="1728787" cy="3603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5" name="Text Box 39"/>
          <p:cNvSpPr txBox="1">
            <a:spLocks noChangeArrowheads="1"/>
          </p:cNvSpPr>
          <p:nvPr/>
        </p:nvSpPr>
        <p:spPr bwMode="auto">
          <a:xfrm>
            <a:off x="5508625" y="3573463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1936" name="Text Box 40"/>
          <p:cNvSpPr txBox="1">
            <a:spLocks noChangeArrowheads="1"/>
          </p:cNvSpPr>
          <p:nvPr/>
        </p:nvSpPr>
        <p:spPr bwMode="auto">
          <a:xfrm>
            <a:off x="6588125" y="4005263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1937" name="Text Box 41"/>
          <p:cNvSpPr txBox="1">
            <a:spLocks noChangeArrowheads="1"/>
          </p:cNvSpPr>
          <p:nvPr/>
        </p:nvSpPr>
        <p:spPr bwMode="auto">
          <a:xfrm>
            <a:off x="7885113" y="40052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1938" name="Line 42"/>
          <p:cNvSpPr>
            <a:spLocks noChangeShapeType="1"/>
          </p:cNvSpPr>
          <p:nvPr/>
        </p:nvSpPr>
        <p:spPr bwMode="auto">
          <a:xfrm>
            <a:off x="8316913" y="4149725"/>
            <a:ext cx="0" cy="7921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9" name="Line 43"/>
          <p:cNvSpPr>
            <a:spLocks noChangeShapeType="1"/>
          </p:cNvSpPr>
          <p:nvPr/>
        </p:nvSpPr>
        <p:spPr bwMode="auto">
          <a:xfrm>
            <a:off x="7812088" y="3357563"/>
            <a:ext cx="433387" cy="64611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40" name="Line 44"/>
          <p:cNvSpPr>
            <a:spLocks noChangeShapeType="1"/>
          </p:cNvSpPr>
          <p:nvPr/>
        </p:nvSpPr>
        <p:spPr bwMode="auto">
          <a:xfrm>
            <a:off x="7380288" y="4149725"/>
            <a:ext cx="0" cy="7921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41" name="Line 45"/>
          <p:cNvSpPr>
            <a:spLocks noChangeShapeType="1"/>
          </p:cNvSpPr>
          <p:nvPr/>
        </p:nvSpPr>
        <p:spPr bwMode="auto">
          <a:xfrm>
            <a:off x="7092950" y="2852738"/>
            <a:ext cx="0" cy="11525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42" name="Line 46"/>
          <p:cNvSpPr>
            <a:spLocks noChangeShapeType="1"/>
          </p:cNvSpPr>
          <p:nvPr/>
        </p:nvSpPr>
        <p:spPr bwMode="auto">
          <a:xfrm flipH="1">
            <a:off x="6804025" y="4149725"/>
            <a:ext cx="5762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43" name="Text Box 59"/>
          <p:cNvSpPr txBox="1">
            <a:spLocks noChangeArrowheads="1"/>
          </p:cNvSpPr>
          <p:nvPr/>
        </p:nvSpPr>
        <p:spPr bwMode="auto">
          <a:xfrm>
            <a:off x="7885113" y="37163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81944" name="Text Box 60"/>
          <p:cNvSpPr txBox="1">
            <a:spLocks noChangeArrowheads="1"/>
          </p:cNvSpPr>
          <p:nvPr/>
        </p:nvSpPr>
        <p:spPr bwMode="auto">
          <a:xfrm>
            <a:off x="6588125" y="41481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81945" name="Text Box 61"/>
          <p:cNvSpPr txBox="1">
            <a:spLocks noChangeArrowheads="1"/>
          </p:cNvSpPr>
          <p:nvPr/>
        </p:nvSpPr>
        <p:spPr bwMode="auto">
          <a:xfrm>
            <a:off x="6372225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graphicFrame>
        <p:nvGraphicFramePr>
          <p:cNvPr id="1340631" name="Group 215"/>
          <p:cNvGraphicFramePr>
            <a:graphicFrameLocks noGrp="1"/>
          </p:cNvGraphicFramePr>
          <p:nvPr>
            <p:ph sz="half" idx="2"/>
          </p:nvPr>
        </p:nvGraphicFramePr>
        <p:xfrm>
          <a:off x="323850" y="1412875"/>
          <a:ext cx="4032250" cy="1728788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 instrukce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 instrukce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cmp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 ri,0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jgt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mov </a:t>
                      </a: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r1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,[rp]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xor rs,</a:t>
                      </a: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dec </a:t>
                      </a:r>
                      <a:r>
                        <a:rPr kumimoji="0" lang="cs-CZ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</a:t>
                      </a: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cmp </a:t>
                      </a: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ri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,c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mov r1,[</a:t>
                      </a: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inc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rp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40620" name="Group 204"/>
          <p:cNvGraphicFramePr>
            <a:graphicFrameLocks noGrp="1"/>
          </p:cNvGraphicFramePr>
          <p:nvPr/>
        </p:nvGraphicFramePr>
        <p:xfrm>
          <a:off x="323850" y="4581525"/>
          <a:ext cx="4032250" cy="1878014"/>
        </p:xfrm>
        <a:graphic>
          <a:graphicData uri="http://schemas.openxmlformats.org/drawingml/2006/table">
            <a:tbl>
              <a:tblPr/>
              <a:tblGrid>
                <a:gridCol w="314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 instrukce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inc r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dec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 r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xor rs,r1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1992" name="Text Box 205"/>
          <p:cNvSpPr txBox="1">
            <a:spLocks noChangeArrowheads="1"/>
          </p:cNvSpPr>
          <p:nvPr/>
        </p:nvSpPr>
        <p:spPr bwMode="auto">
          <a:xfrm>
            <a:off x="5795963" y="40052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1993" name="Text Box 206"/>
          <p:cNvSpPr txBox="1">
            <a:spLocks noChangeArrowheads="1"/>
          </p:cNvSpPr>
          <p:nvPr/>
        </p:nvSpPr>
        <p:spPr bwMode="auto">
          <a:xfrm>
            <a:off x="7380288" y="43656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1994" name="Text Box 207"/>
          <p:cNvSpPr txBox="1">
            <a:spLocks noChangeArrowheads="1"/>
          </p:cNvSpPr>
          <p:nvPr/>
        </p:nvSpPr>
        <p:spPr bwMode="auto">
          <a:xfrm>
            <a:off x="8316913" y="44370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1995" name="Line 216"/>
          <p:cNvSpPr>
            <a:spLocks noChangeShapeType="1"/>
          </p:cNvSpPr>
          <p:nvPr/>
        </p:nvSpPr>
        <p:spPr bwMode="auto">
          <a:xfrm flipV="1">
            <a:off x="6300788" y="3357563"/>
            <a:ext cx="1439862" cy="215900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96" name="Text Box 217"/>
          <p:cNvSpPr txBox="1">
            <a:spLocks noChangeArrowheads="1"/>
          </p:cNvSpPr>
          <p:nvPr/>
        </p:nvSpPr>
        <p:spPr bwMode="auto">
          <a:xfrm>
            <a:off x="6516688" y="32845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79489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E322764-CD54-4FAC-AE63-48EB4F06A4F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2947" name="Rectangle 87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Rezervační tabulky</a:t>
            </a:r>
            <a:endParaRPr lang="en-US" altLang="en-US"/>
          </a:p>
          <a:p>
            <a:pPr lvl="2" eaLnBrk="1" hangingPunct="1"/>
            <a:endParaRPr lang="cs-CZ" altLang="en-US"/>
          </a:p>
        </p:txBody>
      </p:sp>
      <p:sp>
        <p:nvSpPr>
          <p:cNvPr id="829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</a:t>
            </a:r>
            <a:r>
              <a:rPr lang="en-US" altLang="en-US"/>
              <a:t>rezerva</a:t>
            </a:r>
            <a:r>
              <a:rPr lang="cs-CZ" altLang="en-US"/>
              <a:t>ční tabulky</a:t>
            </a:r>
            <a:endParaRPr lang="cs-CZ" altLang="en-US" noProof="1"/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Kapacita procesoru</a:t>
            </a:r>
            <a:endParaRPr lang="en-US" altLang="en-US"/>
          </a:p>
        </p:txBody>
      </p:sp>
      <p:graphicFrame>
        <p:nvGraphicFramePr>
          <p:cNvPr id="1341645" name="Group 205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3671887" cy="1863726"/>
        </p:xfrm>
        <a:graphic>
          <a:graphicData uri="http://schemas.openxmlformats.org/drawingml/2006/table">
            <a:tbl>
              <a:tblPr/>
              <a:tblGrid>
                <a:gridCol w="1223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48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 r1</a:t>
                      </a:r>
                      <a:b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 r1</a:t>
                      </a:r>
                      <a:b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 r1,r2</a:t>
                      </a:r>
                      <a:b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 r1,r2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41610" name="Group 170"/>
          <p:cNvGraphicFramePr>
            <a:graphicFrameLocks noGrp="1"/>
          </p:cNvGraphicFramePr>
          <p:nvPr/>
        </p:nvGraphicFramePr>
        <p:xfrm>
          <a:off x="468313" y="3213100"/>
          <a:ext cx="3671887" cy="1838328"/>
        </p:xfrm>
        <a:graphic>
          <a:graphicData uri="http://schemas.openxmlformats.org/drawingml/2006/table">
            <a:tbl>
              <a:tblPr/>
              <a:tblGrid>
                <a:gridCol w="119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 r1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,[r2]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41680" name="Group 240"/>
          <p:cNvGraphicFramePr>
            <a:graphicFrameLocks noGrp="1"/>
          </p:cNvGraphicFramePr>
          <p:nvPr/>
        </p:nvGraphicFramePr>
        <p:xfrm>
          <a:off x="468313" y="5230813"/>
          <a:ext cx="3671887" cy="612776"/>
        </p:xfrm>
        <a:graphic>
          <a:graphicData uri="http://schemas.openxmlformats.org/drawingml/2006/table">
            <a:tbl>
              <a:tblPr/>
              <a:tblGrid>
                <a:gridCol w="1223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41701" name="Group 261"/>
          <p:cNvGraphicFramePr>
            <a:graphicFrameLocks noGrp="1"/>
          </p:cNvGraphicFramePr>
          <p:nvPr/>
        </p:nvGraphicFramePr>
        <p:xfrm>
          <a:off x="5076825" y="1196975"/>
          <a:ext cx="2447925" cy="612776"/>
        </p:xfrm>
        <a:graphic>
          <a:graphicData uri="http://schemas.openxmlformats.org/drawingml/2006/table">
            <a:tbl>
              <a:tblPr/>
              <a:tblGrid>
                <a:gridCol w="503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3063" name="Rectangle 262"/>
          <p:cNvSpPr>
            <a:spLocks noChangeArrowheads="1"/>
          </p:cNvSpPr>
          <p:nvPr/>
        </p:nvSpPr>
        <p:spPr bwMode="auto">
          <a:xfrm>
            <a:off x="5292725" y="2852738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3064" name="Text Box 263"/>
          <p:cNvSpPr txBox="1">
            <a:spLocks noChangeArrowheads="1"/>
          </p:cNvSpPr>
          <p:nvPr/>
        </p:nvSpPr>
        <p:spPr bwMode="auto">
          <a:xfrm>
            <a:off x="6156325" y="4365625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3065" name="Text Box 264"/>
          <p:cNvSpPr txBox="1">
            <a:spLocks noChangeArrowheads="1"/>
          </p:cNvSpPr>
          <p:nvPr/>
        </p:nvSpPr>
        <p:spPr bwMode="auto">
          <a:xfrm>
            <a:off x="6300788" y="4797425"/>
            <a:ext cx="639762" cy="14446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3066" name="Line 265"/>
          <p:cNvSpPr>
            <a:spLocks noChangeShapeType="1"/>
          </p:cNvSpPr>
          <p:nvPr/>
        </p:nvSpPr>
        <p:spPr bwMode="auto">
          <a:xfrm flipH="1">
            <a:off x="6588125" y="4508500"/>
            <a:ext cx="0" cy="2889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67" name="Line 266"/>
          <p:cNvSpPr>
            <a:spLocks noChangeShapeType="1"/>
          </p:cNvSpPr>
          <p:nvPr/>
        </p:nvSpPr>
        <p:spPr bwMode="auto">
          <a:xfrm flipH="1">
            <a:off x="6011863" y="2852738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68" name="Line 267"/>
          <p:cNvSpPr>
            <a:spLocks noChangeShapeType="1"/>
          </p:cNvSpPr>
          <p:nvPr/>
        </p:nvSpPr>
        <p:spPr bwMode="auto">
          <a:xfrm>
            <a:off x="6011863" y="3716338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69" name="Line 268"/>
          <p:cNvSpPr>
            <a:spLocks noChangeShapeType="1"/>
          </p:cNvSpPr>
          <p:nvPr/>
        </p:nvSpPr>
        <p:spPr bwMode="auto">
          <a:xfrm>
            <a:off x="8388350" y="2852738"/>
            <a:ext cx="0" cy="12969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70" name="Text Box 269"/>
          <p:cNvSpPr txBox="1">
            <a:spLocks noChangeArrowheads="1"/>
          </p:cNvSpPr>
          <p:nvPr/>
        </p:nvSpPr>
        <p:spPr bwMode="auto">
          <a:xfrm>
            <a:off x="7235825" y="3213100"/>
            <a:ext cx="108108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3071" name="Line 270"/>
          <p:cNvSpPr>
            <a:spLocks noChangeShapeType="1"/>
          </p:cNvSpPr>
          <p:nvPr/>
        </p:nvSpPr>
        <p:spPr bwMode="auto">
          <a:xfrm>
            <a:off x="6011863" y="2852738"/>
            <a:ext cx="1728787" cy="3603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72" name="Text Box 271"/>
          <p:cNvSpPr txBox="1">
            <a:spLocks noChangeArrowheads="1"/>
          </p:cNvSpPr>
          <p:nvPr/>
        </p:nvSpPr>
        <p:spPr bwMode="auto">
          <a:xfrm>
            <a:off x="5508625" y="3573463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3073" name="Text Box 272"/>
          <p:cNvSpPr txBox="1">
            <a:spLocks noChangeArrowheads="1"/>
          </p:cNvSpPr>
          <p:nvPr/>
        </p:nvSpPr>
        <p:spPr bwMode="auto">
          <a:xfrm>
            <a:off x="6588125" y="4005263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3074" name="Text Box 273"/>
          <p:cNvSpPr txBox="1">
            <a:spLocks noChangeArrowheads="1"/>
          </p:cNvSpPr>
          <p:nvPr/>
        </p:nvSpPr>
        <p:spPr bwMode="auto">
          <a:xfrm>
            <a:off x="7885113" y="4005263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3075" name="Line 274"/>
          <p:cNvSpPr>
            <a:spLocks noChangeShapeType="1"/>
          </p:cNvSpPr>
          <p:nvPr/>
        </p:nvSpPr>
        <p:spPr bwMode="auto">
          <a:xfrm>
            <a:off x="8316913" y="4149725"/>
            <a:ext cx="0" cy="7921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76" name="Line 275"/>
          <p:cNvSpPr>
            <a:spLocks noChangeShapeType="1"/>
          </p:cNvSpPr>
          <p:nvPr/>
        </p:nvSpPr>
        <p:spPr bwMode="auto">
          <a:xfrm>
            <a:off x="7812088" y="3357563"/>
            <a:ext cx="433387" cy="64611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77" name="Line 276"/>
          <p:cNvSpPr>
            <a:spLocks noChangeShapeType="1"/>
          </p:cNvSpPr>
          <p:nvPr/>
        </p:nvSpPr>
        <p:spPr bwMode="auto">
          <a:xfrm>
            <a:off x="7380288" y="4149725"/>
            <a:ext cx="0" cy="7921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78" name="Line 277"/>
          <p:cNvSpPr>
            <a:spLocks noChangeShapeType="1"/>
          </p:cNvSpPr>
          <p:nvPr/>
        </p:nvSpPr>
        <p:spPr bwMode="auto">
          <a:xfrm>
            <a:off x="7092950" y="2852738"/>
            <a:ext cx="0" cy="11525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79" name="Line 278"/>
          <p:cNvSpPr>
            <a:spLocks noChangeShapeType="1"/>
          </p:cNvSpPr>
          <p:nvPr/>
        </p:nvSpPr>
        <p:spPr bwMode="auto">
          <a:xfrm flipH="1">
            <a:off x="6804025" y="4149725"/>
            <a:ext cx="5762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80" name="Text Box 279"/>
          <p:cNvSpPr txBox="1">
            <a:spLocks noChangeArrowheads="1"/>
          </p:cNvSpPr>
          <p:nvPr/>
        </p:nvSpPr>
        <p:spPr bwMode="auto">
          <a:xfrm>
            <a:off x="7885113" y="37163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83081" name="Text Box 280"/>
          <p:cNvSpPr txBox="1">
            <a:spLocks noChangeArrowheads="1"/>
          </p:cNvSpPr>
          <p:nvPr/>
        </p:nvSpPr>
        <p:spPr bwMode="auto">
          <a:xfrm>
            <a:off x="6588125" y="41481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83082" name="Text Box 281"/>
          <p:cNvSpPr txBox="1">
            <a:spLocks noChangeArrowheads="1"/>
          </p:cNvSpPr>
          <p:nvPr/>
        </p:nvSpPr>
        <p:spPr bwMode="auto">
          <a:xfrm>
            <a:off x="6372225" y="45815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83083" name="Text Box 282"/>
          <p:cNvSpPr txBox="1">
            <a:spLocks noChangeArrowheads="1"/>
          </p:cNvSpPr>
          <p:nvPr/>
        </p:nvSpPr>
        <p:spPr bwMode="auto">
          <a:xfrm>
            <a:off x="5795963" y="40052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3084" name="Text Box 283"/>
          <p:cNvSpPr txBox="1">
            <a:spLocks noChangeArrowheads="1"/>
          </p:cNvSpPr>
          <p:nvPr/>
        </p:nvSpPr>
        <p:spPr bwMode="auto">
          <a:xfrm>
            <a:off x="7380288" y="43656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3085" name="Text Box 284"/>
          <p:cNvSpPr txBox="1">
            <a:spLocks noChangeArrowheads="1"/>
          </p:cNvSpPr>
          <p:nvPr/>
        </p:nvSpPr>
        <p:spPr bwMode="auto">
          <a:xfrm>
            <a:off x="8316913" y="44370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3086" name="Line 285"/>
          <p:cNvSpPr>
            <a:spLocks noChangeShapeType="1"/>
          </p:cNvSpPr>
          <p:nvPr/>
        </p:nvSpPr>
        <p:spPr bwMode="auto">
          <a:xfrm flipV="1">
            <a:off x="6300788" y="3357563"/>
            <a:ext cx="1439862" cy="215900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087" name="Text Box 286"/>
          <p:cNvSpPr txBox="1">
            <a:spLocks noChangeArrowheads="1"/>
          </p:cNvSpPr>
          <p:nvPr/>
        </p:nvSpPr>
        <p:spPr bwMode="auto">
          <a:xfrm>
            <a:off x="6516688" y="32845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22957550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F8F449D-C46E-4941-BFA1-B8CA5D67E0EB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 dirty="0"/>
              <a:t>Krok 1</a:t>
            </a:r>
          </a:p>
          <a:p>
            <a:pPr lvl="2" eaLnBrk="1" hangingPunct="1"/>
            <a:r>
              <a:rPr lang="cs-CZ" altLang="en-US" dirty="0"/>
              <a:t>Připravené instrukce</a:t>
            </a:r>
          </a:p>
          <a:p>
            <a:pPr lvl="3" eaLnBrk="1" hangingPunct="1"/>
            <a:r>
              <a:rPr lang="cs-CZ" altLang="en-US" dirty="0"/>
              <a:t>dec ri</a:t>
            </a:r>
          </a:p>
          <a:p>
            <a:pPr lvl="3" eaLnBrk="1" hangingPunct="1"/>
            <a:r>
              <a:rPr lang="cs-CZ" altLang="en-US" dirty="0"/>
              <a:t>mov r1,</a:t>
            </a:r>
            <a:r>
              <a:rPr lang="en-US" altLang="en-US" dirty="0"/>
              <a:t>[</a:t>
            </a:r>
            <a:r>
              <a:rPr lang="en-US" altLang="en-US" dirty="0" err="1"/>
              <a:t>rp</a:t>
            </a:r>
            <a:r>
              <a:rPr lang="en-US" altLang="en-US" dirty="0"/>
              <a:t>]</a:t>
            </a:r>
            <a:endParaRPr lang="cs-CZ" altLang="en-US" dirty="0"/>
          </a:p>
          <a:p>
            <a:pPr lvl="2" eaLnBrk="1" hangingPunct="1"/>
            <a:r>
              <a:rPr lang="cs-CZ" altLang="en-US" dirty="0"/>
              <a:t>Kritická cesta</a:t>
            </a:r>
            <a:endParaRPr lang="en-US" altLang="en-US" dirty="0"/>
          </a:p>
          <a:p>
            <a:pPr lvl="3" eaLnBrk="1" hangingPunct="1"/>
            <a:r>
              <a:rPr lang="cs-CZ" altLang="en-US" dirty="0"/>
              <a:t>mov r1,</a:t>
            </a:r>
            <a:r>
              <a:rPr lang="en-US" altLang="en-US" dirty="0"/>
              <a:t>[</a:t>
            </a:r>
            <a:r>
              <a:rPr lang="en-US" altLang="en-US" dirty="0" err="1"/>
              <a:t>rp</a:t>
            </a:r>
            <a:r>
              <a:rPr lang="en-US" altLang="en-US" dirty="0"/>
              <a:t>] – </a:t>
            </a:r>
            <a:r>
              <a:rPr lang="cs-CZ" altLang="en-US" dirty="0"/>
              <a:t>5</a:t>
            </a:r>
            <a:endParaRPr lang="en-US" altLang="en-US" dirty="0"/>
          </a:p>
          <a:p>
            <a:pPr lvl="2" eaLnBrk="1" hangingPunct="1"/>
            <a:r>
              <a:rPr lang="en-US" altLang="en-US" dirty="0" err="1"/>
              <a:t>Vybr</a:t>
            </a:r>
            <a:r>
              <a:rPr lang="cs-CZ" altLang="en-US" dirty="0"/>
              <a:t>ána instrukce</a:t>
            </a:r>
          </a:p>
          <a:p>
            <a:pPr lvl="3" eaLnBrk="1" hangingPunct="1"/>
            <a:r>
              <a:rPr lang="cs-CZ" altLang="en-US" dirty="0"/>
              <a:t>mov r1,</a:t>
            </a:r>
            <a:r>
              <a:rPr lang="en-US" altLang="en-US" dirty="0"/>
              <a:t>[</a:t>
            </a:r>
            <a:r>
              <a:rPr lang="en-US" altLang="en-US" dirty="0" err="1"/>
              <a:t>rp</a:t>
            </a:r>
            <a:r>
              <a:rPr lang="en-US" altLang="en-US" dirty="0"/>
              <a:t>]</a:t>
            </a:r>
            <a:endParaRPr lang="cs-CZ" altLang="en-US" dirty="0"/>
          </a:p>
          <a:p>
            <a:pPr lvl="2" eaLnBrk="1" hangingPunct="1"/>
            <a:r>
              <a:rPr lang="cs-CZ" altLang="en-US" dirty="0"/>
              <a:t>Umístěna do času 0</a:t>
            </a: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83973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47807" name="Group 223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1871664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4018" name="Rectangle 182"/>
          <p:cNvSpPr>
            <a:spLocks noChangeArrowheads="1"/>
          </p:cNvSpPr>
          <p:nvPr/>
        </p:nvSpPr>
        <p:spPr bwMode="auto">
          <a:xfrm>
            <a:off x="5003800" y="4365625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4019" name="Text Box 183"/>
          <p:cNvSpPr txBox="1">
            <a:spLocks noChangeArrowheads="1"/>
          </p:cNvSpPr>
          <p:nvPr/>
        </p:nvSpPr>
        <p:spPr bwMode="auto">
          <a:xfrm>
            <a:off x="5867400" y="5878513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4020" name="Text Box 184"/>
          <p:cNvSpPr txBox="1">
            <a:spLocks noChangeArrowheads="1"/>
          </p:cNvSpPr>
          <p:nvPr/>
        </p:nvSpPr>
        <p:spPr bwMode="auto">
          <a:xfrm>
            <a:off x="6011863" y="6310313"/>
            <a:ext cx="639762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4021" name="Line 185"/>
          <p:cNvSpPr>
            <a:spLocks noChangeShapeType="1"/>
          </p:cNvSpPr>
          <p:nvPr/>
        </p:nvSpPr>
        <p:spPr bwMode="auto">
          <a:xfrm flipH="1">
            <a:off x="6299200" y="6021388"/>
            <a:ext cx="0" cy="2889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22" name="Line 186"/>
          <p:cNvSpPr>
            <a:spLocks noChangeShapeType="1"/>
          </p:cNvSpPr>
          <p:nvPr/>
        </p:nvSpPr>
        <p:spPr bwMode="auto">
          <a:xfrm flipH="1">
            <a:off x="5722938" y="4365625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23" name="Line 187"/>
          <p:cNvSpPr>
            <a:spLocks noChangeShapeType="1"/>
          </p:cNvSpPr>
          <p:nvPr/>
        </p:nvSpPr>
        <p:spPr bwMode="auto">
          <a:xfrm>
            <a:off x="5722938" y="5229225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24" name="Line 188"/>
          <p:cNvSpPr>
            <a:spLocks noChangeShapeType="1"/>
          </p:cNvSpPr>
          <p:nvPr/>
        </p:nvSpPr>
        <p:spPr bwMode="auto">
          <a:xfrm>
            <a:off x="8099425" y="4365625"/>
            <a:ext cx="0" cy="12969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25" name="Text Box 189"/>
          <p:cNvSpPr txBox="1">
            <a:spLocks noChangeArrowheads="1"/>
          </p:cNvSpPr>
          <p:nvPr/>
        </p:nvSpPr>
        <p:spPr bwMode="auto">
          <a:xfrm>
            <a:off x="6946900" y="4725988"/>
            <a:ext cx="1081088" cy="142875"/>
          </a:xfrm>
          <a:prstGeom prst="rect">
            <a:avLst/>
          </a:prstGeom>
          <a:solidFill>
            <a:srgbClr val="FF99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4026" name="Line 190"/>
          <p:cNvSpPr>
            <a:spLocks noChangeShapeType="1"/>
          </p:cNvSpPr>
          <p:nvPr/>
        </p:nvSpPr>
        <p:spPr bwMode="auto">
          <a:xfrm>
            <a:off x="5722938" y="4365625"/>
            <a:ext cx="1728787" cy="3603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27" name="Text Box 191"/>
          <p:cNvSpPr txBox="1">
            <a:spLocks noChangeArrowheads="1"/>
          </p:cNvSpPr>
          <p:nvPr/>
        </p:nvSpPr>
        <p:spPr bwMode="auto">
          <a:xfrm>
            <a:off x="5219700" y="5086350"/>
            <a:ext cx="935038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defPPr>
              <a:defRPr lang="en-US"/>
            </a:defPPr>
            <a:lvl1pPr algn="ctr" eaLnBrk="1" hangingPunct="1">
              <a:buClrTx/>
              <a:buSzTx/>
              <a:buFontTx/>
              <a:buNone/>
              <a:defRPr sz="1200" b="1">
                <a:latin typeface="Courier New" pitchFamily="49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/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/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/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</a:lvl9pPr>
          </a:lstStyle>
          <a:p>
            <a:r>
              <a:rPr lang="cs-CZ" altLang="en-US"/>
              <a:t>inc </a:t>
            </a:r>
            <a:r>
              <a:rPr lang="en-US" altLang="en-US"/>
              <a:t>rp</a:t>
            </a:r>
          </a:p>
        </p:txBody>
      </p:sp>
      <p:sp>
        <p:nvSpPr>
          <p:cNvPr id="84028" name="Text Box 192"/>
          <p:cNvSpPr txBox="1">
            <a:spLocks noChangeArrowheads="1"/>
          </p:cNvSpPr>
          <p:nvPr/>
        </p:nvSpPr>
        <p:spPr bwMode="auto">
          <a:xfrm>
            <a:off x="6299200" y="5518150"/>
            <a:ext cx="1152525" cy="14287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4029" name="Text Box 193"/>
          <p:cNvSpPr txBox="1">
            <a:spLocks noChangeArrowheads="1"/>
          </p:cNvSpPr>
          <p:nvPr/>
        </p:nvSpPr>
        <p:spPr bwMode="auto">
          <a:xfrm>
            <a:off x="7596188" y="5518150"/>
            <a:ext cx="8636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4030" name="Line 194"/>
          <p:cNvSpPr>
            <a:spLocks noChangeShapeType="1"/>
          </p:cNvSpPr>
          <p:nvPr/>
        </p:nvSpPr>
        <p:spPr bwMode="auto">
          <a:xfrm>
            <a:off x="8027988" y="5662613"/>
            <a:ext cx="0" cy="792162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31" name="Line 195"/>
          <p:cNvSpPr>
            <a:spLocks noChangeShapeType="1"/>
          </p:cNvSpPr>
          <p:nvPr/>
        </p:nvSpPr>
        <p:spPr bwMode="auto">
          <a:xfrm>
            <a:off x="7523163" y="4870450"/>
            <a:ext cx="433387" cy="646113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32" name="Line 196"/>
          <p:cNvSpPr>
            <a:spLocks noChangeShapeType="1"/>
          </p:cNvSpPr>
          <p:nvPr/>
        </p:nvSpPr>
        <p:spPr bwMode="auto">
          <a:xfrm>
            <a:off x="7091363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33" name="Line 197"/>
          <p:cNvSpPr>
            <a:spLocks noChangeShapeType="1"/>
          </p:cNvSpPr>
          <p:nvPr/>
        </p:nvSpPr>
        <p:spPr bwMode="auto">
          <a:xfrm>
            <a:off x="6804025" y="4365625"/>
            <a:ext cx="0" cy="11525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34" name="Line 198"/>
          <p:cNvSpPr>
            <a:spLocks noChangeShapeType="1"/>
          </p:cNvSpPr>
          <p:nvPr/>
        </p:nvSpPr>
        <p:spPr bwMode="auto">
          <a:xfrm flipH="1">
            <a:off x="6515100" y="5662613"/>
            <a:ext cx="5762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35" name="Text Box 199"/>
          <p:cNvSpPr txBox="1">
            <a:spLocks noChangeArrowheads="1"/>
          </p:cNvSpPr>
          <p:nvPr/>
        </p:nvSpPr>
        <p:spPr bwMode="auto">
          <a:xfrm>
            <a:off x="7596188" y="52292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84036" name="Text Box 200"/>
          <p:cNvSpPr txBox="1">
            <a:spLocks noChangeArrowheads="1"/>
          </p:cNvSpPr>
          <p:nvPr/>
        </p:nvSpPr>
        <p:spPr bwMode="auto">
          <a:xfrm>
            <a:off x="6299200" y="56610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84037" name="Text Box 201"/>
          <p:cNvSpPr txBox="1">
            <a:spLocks noChangeArrowheads="1"/>
          </p:cNvSpPr>
          <p:nvPr/>
        </p:nvSpPr>
        <p:spPr bwMode="auto">
          <a:xfrm>
            <a:off x="6083300" y="60944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84038" name="Text Box 202"/>
          <p:cNvSpPr txBox="1">
            <a:spLocks noChangeArrowheads="1"/>
          </p:cNvSpPr>
          <p:nvPr/>
        </p:nvSpPr>
        <p:spPr bwMode="auto">
          <a:xfrm>
            <a:off x="5507038" y="55181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4039" name="Text Box 203"/>
          <p:cNvSpPr txBox="1">
            <a:spLocks noChangeArrowheads="1"/>
          </p:cNvSpPr>
          <p:nvPr/>
        </p:nvSpPr>
        <p:spPr bwMode="auto">
          <a:xfrm>
            <a:off x="7091363" y="58785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4040" name="Text Box 204"/>
          <p:cNvSpPr txBox="1">
            <a:spLocks noChangeArrowheads="1"/>
          </p:cNvSpPr>
          <p:nvPr/>
        </p:nvSpPr>
        <p:spPr bwMode="auto">
          <a:xfrm>
            <a:off x="8027988" y="59499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4041" name="Line 224"/>
          <p:cNvSpPr>
            <a:spLocks noChangeShapeType="1"/>
          </p:cNvSpPr>
          <p:nvPr/>
        </p:nvSpPr>
        <p:spPr bwMode="auto">
          <a:xfrm flipV="1">
            <a:off x="5867400" y="4868863"/>
            <a:ext cx="14398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4042" name="Text Box 225"/>
          <p:cNvSpPr txBox="1">
            <a:spLocks noChangeArrowheads="1"/>
          </p:cNvSpPr>
          <p:nvPr/>
        </p:nvSpPr>
        <p:spPr bwMode="auto">
          <a:xfrm>
            <a:off x="6083300" y="47958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17219675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B42752B-225C-4F54-B112-B3451ECEFC1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4995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/>
              <a:t>Krok 2</a:t>
            </a:r>
          </a:p>
          <a:p>
            <a:pPr lvl="2" eaLnBrk="1" hangingPunct="1"/>
            <a:r>
              <a:rPr lang="cs-CZ" altLang="en-US"/>
              <a:t>Připravené instrukce</a:t>
            </a:r>
          </a:p>
          <a:p>
            <a:pPr lvl="3" eaLnBrk="1" hangingPunct="1"/>
            <a:r>
              <a:rPr lang="cs-CZ" altLang="en-US"/>
              <a:t>inc rp</a:t>
            </a:r>
          </a:p>
          <a:p>
            <a:pPr lvl="3" eaLnBrk="1" hangingPunct="1"/>
            <a:r>
              <a:rPr lang="cs-CZ" altLang="en-US"/>
              <a:t>dec ri</a:t>
            </a:r>
          </a:p>
          <a:p>
            <a:pPr lvl="3" eaLnBrk="1" hangingPunct="1"/>
            <a:r>
              <a:rPr lang="cs-CZ" altLang="en-US"/>
              <a:t>xor rs,r1</a:t>
            </a:r>
          </a:p>
          <a:p>
            <a:pPr lvl="2" eaLnBrk="1" hangingPunct="1"/>
            <a:r>
              <a:rPr lang="cs-CZ" altLang="en-US"/>
              <a:t>Kritická cesta</a:t>
            </a:r>
            <a:endParaRPr lang="en-US" altLang="en-US"/>
          </a:p>
          <a:p>
            <a:pPr lvl="3" eaLnBrk="1" hangingPunct="1"/>
            <a:r>
              <a:rPr lang="cs-CZ" altLang="en-US"/>
              <a:t>xor rs,r1 </a:t>
            </a:r>
            <a:r>
              <a:rPr lang="en-US" altLang="en-US"/>
              <a:t>– </a:t>
            </a:r>
            <a:r>
              <a:rPr lang="cs-CZ" altLang="en-US"/>
              <a:t>5</a:t>
            </a:r>
            <a:endParaRPr lang="en-US" altLang="en-US"/>
          </a:p>
          <a:p>
            <a:pPr lvl="2" eaLnBrk="1" hangingPunct="1"/>
            <a:r>
              <a:rPr lang="en-US" altLang="en-US"/>
              <a:t>Vybr</a:t>
            </a:r>
            <a:r>
              <a:rPr lang="cs-CZ" altLang="en-US"/>
              <a:t>ána instrukce</a:t>
            </a:r>
          </a:p>
          <a:p>
            <a:pPr lvl="3" eaLnBrk="1" hangingPunct="1"/>
            <a:r>
              <a:rPr lang="cs-CZ" altLang="en-US"/>
              <a:t>xor rs,r1</a:t>
            </a:r>
          </a:p>
          <a:p>
            <a:pPr lvl="2" eaLnBrk="1" hangingPunct="1"/>
            <a:r>
              <a:rPr lang="cs-CZ" altLang="en-US"/>
              <a:t>Čas 4 určen latencí</a:t>
            </a:r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48613" name="Group 5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2603500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xor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5054" name="Rectangle 49"/>
          <p:cNvSpPr>
            <a:spLocks noChangeArrowheads="1"/>
          </p:cNvSpPr>
          <p:nvPr/>
        </p:nvSpPr>
        <p:spPr bwMode="auto">
          <a:xfrm>
            <a:off x="5003800" y="4365625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5055" name="Text Box 50"/>
          <p:cNvSpPr txBox="1">
            <a:spLocks noChangeArrowheads="1"/>
          </p:cNvSpPr>
          <p:nvPr/>
        </p:nvSpPr>
        <p:spPr bwMode="auto">
          <a:xfrm>
            <a:off x="5867400" y="5878513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5056" name="Text Box 51"/>
          <p:cNvSpPr txBox="1">
            <a:spLocks noChangeArrowheads="1"/>
          </p:cNvSpPr>
          <p:nvPr/>
        </p:nvSpPr>
        <p:spPr bwMode="auto">
          <a:xfrm>
            <a:off x="6011863" y="6310313"/>
            <a:ext cx="639762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5057" name="Line 52"/>
          <p:cNvSpPr>
            <a:spLocks noChangeShapeType="1"/>
          </p:cNvSpPr>
          <p:nvPr/>
        </p:nvSpPr>
        <p:spPr bwMode="auto">
          <a:xfrm flipH="1">
            <a:off x="6299200" y="6021388"/>
            <a:ext cx="0" cy="2889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58" name="Line 53"/>
          <p:cNvSpPr>
            <a:spLocks noChangeShapeType="1"/>
          </p:cNvSpPr>
          <p:nvPr/>
        </p:nvSpPr>
        <p:spPr bwMode="auto">
          <a:xfrm flipH="1">
            <a:off x="5722938" y="4365625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59" name="Line 54"/>
          <p:cNvSpPr>
            <a:spLocks noChangeShapeType="1"/>
          </p:cNvSpPr>
          <p:nvPr/>
        </p:nvSpPr>
        <p:spPr bwMode="auto">
          <a:xfrm>
            <a:off x="5722938" y="5229225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60" name="Line 55"/>
          <p:cNvSpPr>
            <a:spLocks noChangeShapeType="1"/>
          </p:cNvSpPr>
          <p:nvPr/>
        </p:nvSpPr>
        <p:spPr bwMode="auto">
          <a:xfrm>
            <a:off x="8099425" y="4365625"/>
            <a:ext cx="0" cy="12969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61" name="Text Box 56"/>
          <p:cNvSpPr txBox="1">
            <a:spLocks noChangeArrowheads="1"/>
          </p:cNvSpPr>
          <p:nvPr/>
        </p:nvSpPr>
        <p:spPr bwMode="auto">
          <a:xfrm>
            <a:off x="6946900" y="4725988"/>
            <a:ext cx="108108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5062" name="Text Box 58"/>
          <p:cNvSpPr txBox="1">
            <a:spLocks noChangeArrowheads="1"/>
          </p:cNvSpPr>
          <p:nvPr/>
        </p:nvSpPr>
        <p:spPr bwMode="auto">
          <a:xfrm>
            <a:off x="5219700" y="5086350"/>
            <a:ext cx="935038" cy="142875"/>
          </a:xfrm>
          <a:prstGeom prst="rect">
            <a:avLst/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5063" name="Text Box 59"/>
          <p:cNvSpPr txBox="1">
            <a:spLocks noChangeArrowheads="1"/>
          </p:cNvSpPr>
          <p:nvPr/>
        </p:nvSpPr>
        <p:spPr bwMode="auto">
          <a:xfrm>
            <a:off x="6299200" y="5518150"/>
            <a:ext cx="1152525" cy="14287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5064" name="Text Box 60"/>
          <p:cNvSpPr txBox="1">
            <a:spLocks noChangeArrowheads="1"/>
          </p:cNvSpPr>
          <p:nvPr/>
        </p:nvSpPr>
        <p:spPr bwMode="auto">
          <a:xfrm>
            <a:off x="7596188" y="5518150"/>
            <a:ext cx="863600" cy="142875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5065" name="Line 61"/>
          <p:cNvSpPr>
            <a:spLocks noChangeShapeType="1"/>
          </p:cNvSpPr>
          <p:nvPr/>
        </p:nvSpPr>
        <p:spPr bwMode="auto">
          <a:xfrm>
            <a:off x="8027988" y="5662613"/>
            <a:ext cx="0" cy="792162"/>
          </a:xfrm>
          <a:prstGeom prst="line">
            <a:avLst/>
          </a:prstGeom>
          <a:noFill/>
          <a:ln w="31750">
            <a:solidFill>
              <a:srgbClr val="FF3399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66" name="Line 62"/>
          <p:cNvSpPr>
            <a:spLocks noChangeShapeType="1"/>
          </p:cNvSpPr>
          <p:nvPr/>
        </p:nvSpPr>
        <p:spPr bwMode="auto">
          <a:xfrm>
            <a:off x="7523163" y="4870450"/>
            <a:ext cx="433387" cy="646113"/>
          </a:xfrm>
          <a:prstGeom prst="line">
            <a:avLst/>
          </a:prstGeom>
          <a:noFill/>
          <a:ln w="31750">
            <a:solidFill>
              <a:srgbClr val="FF3399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67" name="Line 63"/>
          <p:cNvSpPr>
            <a:spLocks noChangeShapeType="1"/>
          </p:cNvSpPr>
          <p:nvPr/>
        </p:nvSpPr>
        <p:spPr bwMode="auto">
          <a:xfrm>
            <a:off x="7091363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68" name="Line 64"/>
          <p:cNvSpPr>
            <a:spLocks noChangeShapeType="1"/>
          </p:cNvSpPr>
          <p:nvPr/>
        </p:nvSpPr>
        <p:spPr bwMode="auto">
          <a:xfrm>
            <a:off x="6804025" y="4365625"/>
            <a:ext cx="0" cy="11525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69" name="Line 65"/>
          <p:cNvSpPr>
            <a:spLocks noChangeShapeType="1"/>
          </p:cNvSpPr>
          <p:nvPr/>
        </p:nvSpPr>
        <p:spPr bwMode="auto">
          <a:xfrm flipH="1">
            <a:off x="6515100" y="5662613"/>
            <a:ext cx="5762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70" name="Text Box 66"/>
          <p:cNvSpPr txBox="1">
            <a:spLocks noChangeArrowheads="1"/>
          </p:cNvSpPr>
          <p:nvPr/>
        </p:nvSpPr>
        <p:spPr bwMode="auto">
          <a:xfrm>
            <a:off x="7596188" y="52292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4</a:t>
            </a:r>
          </a:p>
        </p:txBody>
      </p:sp>
      <p:sp>
        <p:nvSpPr>
          <p:cNvPr id="85071" name="Text Box 67"/>
          <p:cNvSpPr txBox="1">
            <a:spLocks noChangeArrowheads="1"/>
          </p:cNvSpPr>
          <p:nvPr/>
        </p:nvSpPr>
        <p:spPr bwMode="auto">
          <a:xfrm>
            <a:off x="6299200" y="56610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85072" name="Text Box 68"/>
          <p:cNvSpPr txBox="1">
            <a:spLocks noChangeArrowheads="1"/>
          </p:cNvSpPr>
          <p:nvPr/>
        </p:nvSpPr>
        <p:spPr bwMode="auto">
          <a:xfrm>
            <a:off x="6083300" y="60944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85073" name="Text Box 69"/>
          <p:cNvSpPr txBox="1">
            <a:spLocks noChangeArrowheads="1"/>
          </p:cNvSpPr>
          <p:nvPr/>
        </p:nvSpPr>
        <p:spPr bwMode="auto">
          <a:xfrm>
            <a:off x="5507038" y="55181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5074" name="Text Box 70"/>
          <p:cNvSpPr txBox="1">
            <a:spLocks noChangeArrowheads="1"/>
          </p:cNvSpPr>
          <p:nvPr/>
        </p:nvSpPr>
        <p:spPr bwMode="auto">
          <a:xfrm>
            <a:off x="7091363" y="58785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5075" name="Text Box 71"/>
          <p:cNvSpPr txBox="1">
            <a:spLocks noChangeArrowheads="1"/>
          </p:cNvSpPr>
          <p:nvPr/>
        </p:nvSpPr>
        <p:spPr bwMode="auto">
          <a:xfrm>
            <a:off x="8027988" y="59499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5076" name="Text Box 72"/>
          <p:cNvSpPr txBox="1">
            <a:spLocks noChangeArrowheads="1"/>
          </p:cNvSpPr>
          <p:nvPr/>
        </p:nvSpPr>
        <p:spPr bwMode="auto">
          <a:xfrm>
            <a:off x="7667625" y="450850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0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5077" name="Line 73"/>
          <p:cNvSpPr>
            <a:spLocks noChangeShapeType="1"/>
          </p:cNvSpPr>
          <p:nvPr/>
        </p:nvSpPr>
        <p:spPr bwMode="auto">
          <a:xfrm flipV="1">
            <a:off x="5940425" y="4868863"/>
            <a:ext cx="14398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78" name="Text Box 74"/>
          <p:cNvSpPr txBox="1">
            <a:spLocks noChangeArrowheads="1"/>
          </p:cNvSpPr>
          <p:nvPr/>
        </p:nvSpPr>
        <p:spPr bwMode="auto">
          <a:xfrm>
            <a:off x="6156325" y="47958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0185329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BEC3346-FAD1-4CF0-BB55-872340F18F9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6019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/>
              <a:t>Krok 3</a:t>
            </a:r>
          </a:p>
          <a:p>
            <a:pPr lvl="2" eaLnBrk="1" hangingPunct="1"/>
            <a:r>
              <a:rPr lang="cs-CZ" altLang="en-US"/>
              <a:t>Připravené instrukce</a:t>
            </a:r>
          </a:p>
          <a:p>
            <a:pPr lvl="3" eaLnBrk="1" hangingPunct="1"/>
            <a:r>
              <a:rPr lang="cs-CZ" altLang="en-US"/>
              <a:t>inc rp</a:t>
            </a:r>
          </a:p>
          <a:p>
            <a:pPr lvl="3" eaLnBrk="1" hangingPunct="1"/>
            <a:r>
              <a:rPr lang="cs-CZ" altLang="en-US"/>
              <a:t>dec ri</a:t>
            </a:r>
          </a:p>
          <a:p>
            <a:pPr lvl="2" eaLnBrk="1" hangingPunct="1"/>
            <a:r>
              <a:rPr lang="cs-CZ" altLang="en-US"/>
              <a:t>Kritická cesta</a:t>
            </a:r>
          </a:p>
          <a:p>
            <a:pPr lvl="3" eaLnBrk="1" hangingPunct="1"/>
            <a:r>
              <a:rPr lang="cs-CZ" altLang="en-US"/>
              <a:t>dec ri - 4</a:t>
            </a:r>
          </a:p>
          <a:p>
            <a:pPr lvl="2" eaLnBrk="1" hangingPunct="1"/>
            <a:r>
              <a:rPr lang="en-US" altLang="en-US"/>
              <a:t>Vybr</a:t>
            </a:r>
            <a:r>
              <a:rPr lang="cs-CZ" altLang="en-US"/>
              <a:t>ána instrukce</a:t>
            </a:r>
          </a:p>
          <a:p>
            <a:pPr lvl="3" eaLnBrk="1" hangingPunct="1"/>
            <a:r>
              <a:rPr lang="cs-CZ" altLang="en-US"/>
              <a:t>dec ri</a:t>
            </a:r>
          </a:p>
          <a:p>
            <a:pPr lvl="2" eaLnBrk="1" hangingPunct="1"/>
            <a:r>
              <a:rPr lang="cs-CZ" altLang="en-US"/>
              <a:t>Čas 0 vyhovuje latenci</a:t>
            </a:r>
          </a:p>
          <a:p>
            <a:pPr lvl="3" eaLnBrk="1" hangingPunct="1"/>
            <a:r>
              <a:rPr lang="cs-CZ" altLang="en-US"/>
              <a:t>Rezervační tabulky jsou obsazeny</a:t>
            </a:r>
          </a:p>
          <a:p>
            <a:pPr lvl="2" eaLnBrk="1" hangingPunct="1"/>
            <a:r>
              <a:rPr lang="cs-CZ" altLang="en-US"/>
              <a:t>Zvolen čas 1</a:t>
            </a:r>
          </a:p>
          <a:p>
            <a:pPr lvl="3" eaLnBrk="1" hangingPunct="1"/>
            <a:endParaRPr lang="cs-CZ" altLang="en-US"/>
          </a:p>
          <a:p>
            <a:pPr lvl="3" eaLnBrk="1" hangingPunct="1"/>
            <a:endParaRPr lang="cs-CZ" altLang="en-US"/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86021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49637" name="Group 5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2603500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xor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6078" name="Rectangle 49"/>
          <p:cNvSpPr>
            <a:spLocks noChangeArrowheads="1"/>
          </p:cNvSpPr>
          <p:nvPr/>
        </p:nvSpPr>
        <p:spPr bwMode="auto">
          <a:xfrm>
            <a:off x="5003800" y="4365625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6079" name="Text Box 50"/>
          <p:cNvSpPr txBox="1">
            <a:spLocks noChangeArrowheads="1"/>
          </p:cNvSpPr>
          <p:nvPr/>
        </p:nvSpPr>
        <p:spPr bwMode="auto">
          <a:xfrm>
            <a:off x="5867400" y="5878513"/>
            <a:ext cx="1079500" cy="142875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6080" name="Text Box 51"/>
          <p:cNvSpPr txBox="1">
            <a:spLocks noChangeArrowheads="1"/>
          </p:cNvSpPr>
          <p:nvPr/>
        </p:nvSpPr>
        <p:spPr bwMode="auto">
          <a:xfrm>
            <a:off x="6011863" y="6310313"/>
            <a:ext cx="639762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6081" name="Line 52"/>
          <p:cNvSpPr>
            <a:spLocks noChangeShapeType="1"/>
          </p:cNvSpPr>
          <p:nvPr/>
        </p:nvSpPr>
        <p:spPr bwMode="auto">
          <a:xfrm flipH="1">
            <a:off x="6299200" y="6021388"/>
            <a:ext cx="0" cy="28892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82" name="Line 53"/>
          <p:cNvSpPr>
            <a:spLocks noChangeShapeType="1"/>
          </p:cNvSpPr>
          <p:nvPr/>
        </p:nvSpPr>
        <p:spPr bwMode="auto">
          <a:xfrm flipH="1">
            <a:off x="5722938" y="4365625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83" name="Line 54"/>
          <p:cNvSpPr>
            <a:spLocks noChangeShapeType="1"/>
          </p:cNvSpPr>
          <p:nvPr/>
        </p:nvSpPr>
        <p:spPr bwMode="auto">
          <a:xfrm>
            <a:off x="5722938" y="5229225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84" name="Text Box 56"/>
          <p:cNvSpPr txBox="1">
            <a:spLocks noChangeArrowheads="1"/>
          </p:cNvSpPr>
          <p:nvPr/>
        </p:nvSpPr>
        <p:spPr bwMode="auto">
          <a:xfrm>
            <a:off x="6946900" y="4725988"/>
            <a:ext cx="108108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6085" name="Text Box 58"/>
          <p:cNvSpPr txBox="1">
            <a:spLocks noChangeArrowheads="1"/>
          </p:cNvSpPr>
          <p:nvPr/>
        </p:nvSpPr>
        <p:spPr bwMode="auto">
          <a:xfrm>
            <a:off x="5219700" y="5086350"/>
            <a:ext cx="935038" cy="142875"/>
          </a:xfrm>
          <a:prstGeom prst="rect">
            <a:avLst/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6086" name="Text Box 59"/>
          <p:cNvSpPr txBox="1">
            <a:spLocks noChangeArrowheads="1"/>
          </p:cNvSpPr>
          <p:nvPr/>
        </p:nvSpPr>
        <p:spPr bwMode="auto">
          <a:xfrm>
            <a:off x="6299200" y="5518150"/>
            <a:ext cx="1152525" cy="142875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6087" name="Text Box 60"/>
          <p:cNvSpPr txBox="1">
            <a:spLocks noChangeArrowheads="1"/>
          </p:cNvSpPr>
          <p:nvPr/>
        </p:nvSpPr>
        <p:spPr bwMode="auto">
          <a:xfrm>
            <a:off x="7596188" y="5518150"/>
            <a:ext cx="863600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6088" name="Line 61"/>
          <p:cNvSpPr>
            <a:spLocks noChangeShapeType="1"/>
          </p:cNvSpPr>
          <p:nvPr/>
        </p:nvSpPr>
        <p:spPr bwMode="auto">
          <a:xfrm>
            <a:off x="8027988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89" name="Line 63"/>
          <p:cNvSpPr>
            <a:spLocks noChangeShapeType="1"/>
          </p:cNvSpPr>
          <p:nvPr/>
        </p:nvSpPr>
        <p:spPr bwMode="auto">
          <a:xfrm>
            <a:off x="7091363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90" name="Line 64"/>
          <p:cNvSpPr>
            <a:spLocks noChangeShapeType="1"/>
          </p:cNvSpPr>
          <p:nvPr/>
        </p:nvSpPr>
        <p:spPr bwMode="auto">
          <a:xfrm>
            <a:off x="6804025" y="4365625"/>
            <a:ext cx="0" cy="115252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91" name="Line 65"/>
          <p:cNvSpPr>
            <a:spLocks noChangeShapeType="1"/>
          </p:cNvSpPr>
          <p:nvPr/>
        </p:nvSpPr>
        <p:spPr bwMode="auto">
          <a:xfrm flipH="1">
            <a:off x="6515100" y="5662613"/>
            <a:ext cx="576263" cy="2159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92" name="Text Box 66"/>
          <p:cNvSpPr txBox="1">
            <a:spLocks noChangeArrowheads="1"/>
          </p:cNvSpPr>
          <p:nvPr/>
        </p:nvSpPr>
        <p:spPr bwMode="auto">
          <a:xfrm>
            <a:off x="8243888" y="53006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CC00FF"/>
                </a:solidFill>
                <a:latin typeface="Arial" charset="0"/>
              </a:rPr>
              <a:t>4</a:t>
            </a:r>
          </a:p>
        </p:txBody>
      </p:sp>
      <p:sp>
        <p:nvSpPr>
          <p:cNvPr id="86093" name="Text Box 67"/>
          <p:cNvSpPr txBox="1">
            <a:spLocks noChangeArrowheads="1"/>
          </p:cNvSpPr>
          <p:nvPr/>
        </p:nvSpPr>
        <p:spPr bwMode="auto">
          <a:xfrm>
            <a:off x="6299200" y="56610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86094" name="Text Box 68"/>
          <p:cNvSpPr txBox="1">
            <a:spLocks noChangeArrowheads="1"/>
          </p:cNvSpPr>
          <p:nvPr/>
        </p:nvSpPr>
        <p:spPr bwMode="auto">
          <a:xfrm>
            <a:off x="6083300" y="60944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86095" name="Text Box 69"/>
          <p:cNvSpPr txBox="1">
            <a:spLocks noChangeArrowheads="1"/>
          </p:cNvSpPr>
          <p:nvPr/>
        </p:nvSpPr>
        <p:spPr bwMode="auto">
          <a:xfrm>
            <a:off x="5507038" y="55181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6096" name="Text Box 70"/>
          <p:cNvSpPr txBox="1">
            <a:spLocks noChangeArrowheads="1"/>
          </p:cNvSpPr>
          <p:nvPr/>
        </p:nvSpPr>
        <p:spPr bwMode="auto">
          <a:xfrm>
            <a:off x="7091363" y="58785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6097" name="Text Box 71"/>
          <p:cNvSpPr txBox="1">
            <a:spLocks noChangeArrowheads="1"/>
          </p:cNvSpPr>
          <p:nvPr/>
        </p:nvSpPr>
        <p:spPr bwMode="auto">
          <a:xfrm>
            <a:off x="8027988" y="59499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6098" name="Text Box 72"/>
          <p:cNvSpPr txBox="1">
            <a:spLocks noChangeArrowheads="1"/>
          </p:cNvSpPr>
          <p:nvPr/>
        </p:nvSpPr>
        <p:spPr bwMode="auto">
          <a:xfrm>
            <a:off x="7667625" y="450850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0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6099" name="Line 74"/>
          <p:cNvSpPr>
            <a:spLocks noChangeShapeType="1"/>
          </p:cNvSpPr>
          <p:nvPr/>
        </p:nvSpPr>
        <p:spPr bwMode="auto">
          <a:xfrm flipV="1">
            <a:off x="5940425" y="4868863"/>
            <a:ext cx="14398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100" name="Text Box 75"/>
          <p:cNvSpPr txBox="1">
            <a:spLocks noChangeArrowheads="1"/>
          </p:cNvSpPr>
          <p:nvPr/>
        </p:nvSpPr>
        <p:spPr bwMode="auto">
          <a:xfrm>
            <a:off x="6156325" y="47958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47587402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6A65C48-F078-48F2-88E6-D2FAB7A1EE8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7043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/>
              <a:t>Krok 4</a:t>
            </a:r>
          </a:p>
          <a:p>
            <a:pPr lvl="2" eaLnBrk="1" hangingPunct="1"/>
            <a:r>
              <a:rPr lang="cs-CZ" altLang="en-US"/>
              <a:t>Připravené instrukce</a:t>
            </a:r>
          </a:p>
          <a:p>
            <a:pPr lvl="3" eaLnBrk="1" hangingPunct="1"/>
            <a:r>
              <a:rPr lang="cs-CZ" altLang="en-US"/>
              <a:t>inc rp</a:t>
            </a:r>
          </a:p>
          <a:p>
            <a:pPr lvl="3" eaLnBrk="1" hangingPunct="1"/>
            <a:r>
              <a:rPr lang="cs-CZ" altLang="en-US"/>
              <a:t>cmp ri,0</a:t>
            </a:r>
          </a:p>
          <a:p>
            <a:pPr lvl="2" eaLnBrk="1" hangingPunct="1"/>
            <a:r>
              <a:rPr lang="cs-CZ" altLang="en-US"/>
              <a:t>Kritická cesta</a:t>
            </a:r>
          </a:p>
          <a:p>
            <a:pPr lvl="3" eaLnBrk="1" hangingPunct="1"/>
            <a:r>
              <a:rPr lang="cs-CZ" altLang="en-US"/>
              <a:t>cmp ri,0 – 4</a:t>
            </a:r>
          </a:p>
          <a:p>
            <a:pPr lvl="2" eaLnBrk="1" hangingPunct="1"/>
            <a:r>
              <a:rPr lang="cs-CZ" altLang="en-US"/>
              <a:t>Vybrána instrukce</a:t>
            </a:r>
          </a:p>
          <a:p>
            <a:pPr lvl="3" eaLnBrk="1" hangingPunct="1"/>
            <a:r>
              <a:rPr lang="cs-CZ" altLang="en-US"/>
              <a:t>cmp ri,0 – 4</a:t>
            </a:r>
          </a:p>
          <a:p>
            <a:pPr lvl="2" eaLnBrk="1" hangingPunct="1"/>
            <a:r>
              <a:rPr lang="cs-CZ" altLang="en-US"/>
              <a:t>Čas 3 určen latencí</a:t>
            </a:r>
          </a:p>
          <a:p>
            <a:pPr lvl="2" eaLnBrk="1" hangingPunct="1"/>
            <a:endParaRPr lang="cs-CZ" altLang="en-US"/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87045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50740" name="Group 84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2493964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xor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7102" name="Rectangle 49"/>
          <p:cNvSpPr>
            <a:spLocks noChangeArrowheads="1"/>
          </p:cNvSpPr>
          <p:nvPr/>
        </p:nvSpPr>
        <p:spPr bwMode="auto">
          <a:xfrm>
            <a:off x="5003800" y="4365625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7103" name="Text Box 50"/>
          <p:cNvSpPr txBox="1">
            <a:spLocks noChangeArrowheads="1"/>
          </p:cNvSpPr>
          <p:nvPr/>
        </p:nvSpPr>
        <p:spPr bwMode="auto">
          <a:xfrm>
            <a:off x="5867400" y="5878513"/>
            <a:ext cx="1079500" cy="142875"/>
          </a:xfrm>
          <a:prstGeom prst="rect">
            <a:avLst/>
          </a:prstGeom>
          <a:solidFill>
            <a:srgbClr val="FF99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7104" name="Text Box 51"/>
          <p:cNvSpPr txBox="1">
            <a:spLocks noChangeArrowheads="1"/>
          </p:cNvSpPr>
          <p:nvPr/>
        </p:nvSpPr>
        <p:spPr bwMode="auto">
          <a:xfrm>
            <a:off x="6011863" y="6310313"/>
            <a:ext cx="639762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7105" name="Line 52"/>
          <p:cNvSpPr>
            <a:spLocks noChangeShapeType="1"/>
          </p:cNvSpPr>
          <p:nvPr/>
        </p:nvSpPr>
        <p:spPr bwMode="auto">
          <a:xfrm flipH="1">
            <a:off x="6299200" y="6021388"/>
            <a:ext cx="0" cy="288925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106" name="Line 53"/>
          <p:cNvSpPr>
            <a:spLocks noChangeShapeType="1"/>
          </p:cNvSpPr>
          <p:nvPr/>
        </p:nvSpPr>
        <p:spPr bwMode="auto">
          <a:xfrm flipH="1">
            <a:off x="5722938" y="4365625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107" name="Line 54"/>
          <p:cNvSpPr>
            <a:spLocks noChangeShapeType="1"/>
          </p:cNvSpPr>
          <p:nvPr/>
        </p:nvSpPr>
        <p:spPr bwMode="auto">
          <a:xfrm>
            <a:off x="5722938" y="5229225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108" name="Text Box 56"/>
          <p:cNvSpPr txBox="1">
            <a:spLocks noChangeArrowheads="1"/>
          </p:cNvSpPr>
          <p:nvPr/>
        </p:nvSpPr>
        <p:spPr bwMode="auto">
          <a:xfrm>
            <a:off x="6946900" y="4725988"/>
            <a:ext cx="108108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7109" name="Text Box 58"/>
          <p:cNvSpPr txBox="1">
            <a:spLocks noChangeArrowheads="1"/>
          </p:cNvSpPr>
          <p:nvPr/>
        </p:nvSpPr>
        <p:spPr bwMode="auto">
          <a:xfrm>
            <a:off x="5219700" y="5086350"/>
            <a:ext cx="935038" cy="142875"/>
          </a:xfrm>
          <a:prstGeom prst="rect">
            <a:avLst/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7110" name="Text Box 59"/>
          <p:cNvSpPr txBox="1">
            <a:spLocks noChangeArrowheads="1"/>
          </p:cNvSpPr>
          <p:nvPr/>
        </p:nvSpPr>
        <p:spPr bwMode="auto">
          <a:xfrm>
            <a:off x="6299200" y="5518150"/>
            <a:ext cx="1152525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7111" name="Text Box 60"/>
          <p:cNvSpPr txBox="1">
            <a:spLocks noChangeArrowheads="1"/>
          </p:cNvSpPr>
          <p:nvPr/>
        </p:nvSpPr>
        <p:spPr bwMode="auto">
          <a:xfrm>
            <a:off x="7596188" y="5518150"/>
            <a:ext cx="863600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7112" name="Line 61"/>
          <p:cNvSpPr>
            <a:spLocks noChangeShapeType="1"/>
          </p:cNvSpPr>
          <p:nvPr/>
        </p:nvSpPr>
        <p:spPr bwMode="auto">
          <a:xfrm>
            <a:off x="8027988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113" name="Line 63"/>
          <p:cNvSpPr>
            <a:spLocks noChangeShapeType="1"/>
          </p:cNvSpPr>
          <p:nvPr/>
        </p:nvSpPr>
        <p:spPr bwMode="auto">
          <a:xfrm>
            <a:off x="7091363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114" name="Line 65"/>
          <p:cNvSpPr>
            <a:spLocks noChangeShapeType="1"/>
          </p:cNvSpPr>
          <p:nvPr/>
        </p:nvSpPr>
        <p:spPr bwMode="auto">
          <a:xfrm flipH="1">
            <a:off x="6515100" y="5662613"/>
            <a:ext cx="576263" cy="2159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115" name="Text Box 66"/>
          <p:cNvSpPr txBox="1">
            <a:spLocks noChangeArrowheads="1"/>
          </p:cNvSpPr>
          <p:nvPr/>
        </p:nvSpPr>
        <p:spPr bwMode="auto">
          <a:xfrm>
            <a:off x="8243888" y="52292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CC00FF"/>
                </a:solidFill>
                <a:latin typeface="Arial" charset="0"/>
              </a:rPr>
              <a:t>4</a:t>
            </a:r>
          </a:p>
        </p:txBody>
      </p:sp>
      <p:sp>
        <p:nvSpPr>
          <p:cNvPr id="87116" name="Text Box 67"/>
          <p:cNvSpPr txBox="1">
            <a:spLocks noChangeArrowheads="1"/>
          </p:cNvSpPr>
          <p:nvPr/>
        </p:nvSpPr>
        <p:spPr bwMode="auto">
          <a:xfrm>
            <a:off x="6299200" y="56610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2</a:t>
            </a:r>
          </a:p>
        </p:txBody>
      </p:sp>
      <p:sp>
        <p:nvSpPr>
          <p:cNvPr id="87117" name="Text Box 68"/>
          <p:cNvSpPr txBox="1">
            <a:spLocks noChangeArrowheads="1"/>
          </p:cNvSpPr>
          <p:nvPr/>
        </p:nvSpPr>
        <p:spPr bwMode="auto">
          <a:xfrm>
            <a:off x="6083300" y="60944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87118" name="Text Box 69"/>
          <p:cNvSpPr txBox="1">
            <a:spLocks noChangeArrowheads="1"/>
          </p:cNvSpPr>
          <p:nvPr/>
        </p:nvSpPr>
        <p:spPr bwMode="auto">
          <a:xfrm>
            <a:off x="5507038" y="55181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7119" name="Text Box 70"/>
          <p:cNvSpPr txBox="1">
            <a:spLocks noChangeArrowheads="1"/>
          </p:cNvSpPr>
          <p:nvPr/>
        </p:nvSpPr>
        <p:spPr bwMode="auto">
          <a:xfrm>
            <a:off x="7091363" y="58785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7120" name="Text Box 71"/>
          <p:cNvSpPr txBox="1">
            <a:spLocks noChangeArrowheads="1"/>
          </p:cNvSpPr>
          <p:nvPr/>
        </p:nvSpPr>
        <p:spPr bwMode="auto">
          <a:xfrm>
            <a:off x="8027988" y="59499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7121" name="Text Box 72"/>
          <p:cNvSpPr txBox="1">
            <a:spLocks noChangeArrowheads="1"/>
          </p:cNvSpPr>
          <p:nvPr/>
        </p:nvSpPr>
        <p:spPr bwMode="auto">
          <a:xfrm>
            <a:off x="7667625" y="450850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0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7122" name="Text Box 73"/>
          <p:cNvSpPr txBox="1">
            <a:spLocks noChangeArrowheads="1"/>
          </p:cNvSpPr>
          <p:nvPr/>
        </p:nvSpPr>
        <p:spPr bwMode="auto">
          <a:xfrm>
            <a:off x="7164388" y="53006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1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7123" name="Line 85"/>
          <p:cNvSpPr>
            <a:spLocks noChangeShapeType="1"/>
          </p:cNvSpPr>
          <p:nvPr/>
        </p:nvSpPr>
        <p:spPr bwMode="auto">
          <a:xfrm flipV="1">
            <a:off x="5940425" y="4868863"/>
            <a:ext cx="14398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124" name="Text Box 86"/>
          <p:cNvSpPr txBox="1">
            <a:spLocks noChangeArrowheads="1"/>
          </p:cNvSpPr>
          <p:nvPr/>
        </p:nvSpPr>
        <p:spPr bwMode="auto">
          <a:xfrm>
            <a:off x="6156325" y="47958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88440940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4B330F0-FA7C-4CDA-A010-AD8FF4D72A30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8067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/>
              <a:t>Krok 5</a:t>
            </a:r>
          </a:p>
          <a:p>
            <a:pPr lvl="2" eaLnBrk="1" hangingPunct="1"/>
            <a:r>
              <a:rPr lang="cs-CZ" altLang="en-US"/>
              <a:t>Připravené instrukce</a:t>
            </a:r>
          </a:p>
          <a:p>
            <a:pPr lvl="3" eaLnBrk="1" hangingPunct="1"/>
            <a:r>
              <a:rPr lang="cs-CZ" altLang="en-US"/>
              <a:t>inc rp</a:t>
            </a:r>
          </a:p>
          <a:p>
            <a:pPr lvl="3" eaLnBrk="1" hangingPunct="1"/>
            <a:r>
              <a:rPr lang="cs-CZ" altLang="en-US"/>
              <a:t>(jgt) – musí být poslední</a:t>
            </a:r>
          </a:p>
          <a:p>
            <a:pPr lvl="2" eaLnBrk="1" hangingPunct="1"/>
            <a:r>
              <a:rPr lang="cs-CZ" altLang="en-US"/>
              <a:t>Vybrána instrukce</a:t>
            </a:r>
          </a:p>
          <a:p>
            <a:pPr lvl="3" eaLnBrk="1" hangingPunct="1"/>
            <a:r>
              <a:rPr lang="cs-CZ" altLang="en-US"/>
              <a:t>inc rp</a:t>
            </a:r>
          </a:p>
          <a:p>
            <a:pPr lvl="2" eaLnBrk="1" hangingPunct="1"/>
            <a:r>
              <a:rPr lang="cs-CZ" altLang="en-US"/>
              <a:t>Čas 0 vyhovuje latenci</a:t>
            </a:r>
          </a:p>
          <a:p>
            <a:pPr lvl="2" eaLnBrk="1" hangingPunct="1"/>
            <a:r>
              <a:rPr lang="cs-CZ" altLang="en-US"/>
              <a:t>Rezervační tabulky pro časy 0-4 obsazeny</a:t>
            </a:r>
          </a:p>
          <a:p>
            <a:pPr lvl="2" eaLnBrk="1" hangingPunct="1"/>
            <a:r>
              <a:rPr lang="cs-CZ" altLang="en-US"/>
              <a:t>Umístěno v čase 5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endParaRPr lang="cs-CZ" altLang="en-US"/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88069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51781" name="Group 101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2805114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inc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inc</a:t>
                      </a: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inc</a:t>
                      </a: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8132" name="Rectangle 55"/>
          <p:cNvSpPr>
            <a:spLocks noChangeArrowheads="1"/>
          </p:cNvSpPr>
          <p:nvPr/>
        </p:nvSpPr>
        <p:spPr bwMode="auto">
          <a:xfrm>
            <a:off x="5003800" y="4365625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8133" name="Text Box 56"/>
          <p:cNvSpPr txBox="1">
            <a:spLocks noChangeArrowheads="1"/>
          </p:cNvSpPr>
          <p:nvPr/>
        </p:nvSpPr>
        <p:spPr bwMode="auto">
          <a:xfrm>
            <a:off x="5867400" y="5878513"/>
            <a:ext cx="1079500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8134" name="Text Box 57"/>
          <p:cNvSpPr txBox="1">
            <a:spLocks noChangeArrowheads="1"/>
          </p:cNvSpPr>
          <p:nvPr/>
        </p:nvSpPr>
        <p:spPr bwMode="auto">
          <a:xfrm>
            <a:off x="6011863" y="6310313"/>
            <a:ext cx="639762" cy="144462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8135" name="Line 58"/>
          <p:cNvSpPr>
            <a:spLocks noChangeShapeType="1"/>
          </p:cNvSpPr>
          <p:nvPr/>
        </p:nvSpPr>
        <p:spPr bwMode="auto">
          <a:xfrm flipH="1">
            <a:off x="6299200" y="6021388"/>
            <a:ext cx="0" cy="2889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8136" name="Line 59"/>
          <p:cNvSpPr>
            <a:spLocks noChangeShapeType="1"/>
          </p:cNvSpPr>
          <p:nvPr/>
        </p:nvSpPr>
        <p:spPr bwMode="auto">
          <a:xfrm flipH="1">
            <a:off x="5722938" y="4365625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8137" name="Line 60"/>
          <p:cNvSpPr>
            <a:spLocks noChangeShapeType="1"/>
          </p:cNvSpPr>
          <p:nvPr/>
        </p:nvSpPr>
        <p:spPr bwMode="auto">
          <a:xfrm>
            <a:off x="5722938" y="5229225"/>
            <a:ext cx="0" cy="1225550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8138" name="Text Box 62"/>
          <p:cNvSpPr txBox="1">
            <a:spLocks noChangeArrowheads="1"/>
          </p:cNvSpPr>
          <p:nvPr/>
        </p:nvSpPr>
        <p:spPr bwMode="auto">
          <a:xfrm>
            <a:off x="6946900" y="4725988"/>
            <a:ext cx="108108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8139" name="Text Box 64"/>
          <p:cNvSpPr txBox="1">
            <a:spLocks noChangeArrowheads="1"/>
          </p:cNvSpPr>
          <p:nvPr/>
        </p:nvSpPr>
        <p:spPr bwMode="auto">
          <a:xfrm>
            <a:off x="5219700" y="5086350"/>
            <a:ext cx="935038" cy="142875"/>
          </a:xfrm>
          <a:prstGeom prst="rect">
            <a:avLst/>
          </a:prstGeom>
          <a:solidFill>
            <a:srgbClr val="FF99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8140" name="Text Box 65"/>
          <p:cNvSpPr txBox="1">
            <a:spLocks noChangeArrowheads="1"/>
          </p:cNvSpPr>
          <p:nvPr/>
        </p:nvSpPr>
        <p:spPr bwMode="auto">
          <a:xfrm>
            <a:off x="6299200" y="5518150"/>
            <a:ext cx="1152525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8141" name="Text Box 66"/>
          <p:cNvSpPr txBox="1">
            <a:spLocks noChangeArrowheads="1"/>
          </p:cNvSpPr>
          <p:nvPr/>
        </p:nvSpPr>
        <p:spPr bwMode="auto">
          <a:xfrm>
            <a:off x="7596188" y="5518150"/>
            <a:ext cx="863600" cy="142875"/>
          </a:xfrm>
          <a:prstGeom prst="rect">
            <a:avLst/>
          </a:prstGeom>
          <a:solidFill>
            <a:srgbClr val="0099FF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8142" name="Line 67"/>
          <p:cNvSpPr>
            <a:spLocks noChangeShapeType="1"/>
          </p:cNvSpPr>
          <p:nvPr/>
        </p:nvSpPr>
        <p:spPr bwMode="auto">
          <a:xfrm>
            <a:off x="8027988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8143" name="Line 69"/>
          <p:cNvSpPr>
            <a:spLocks noChangeShapeType="1"/>
          </p:cNvSpPr>
          <p:nvPr/>
        </p:nvSpPr>
        <p:spPr bwMode="auto">
          <a:xfrm>
            <a:off x="7091363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8144" name="Text Box 72"/>
          <p:cNvSpPr txBox="1">
            <a:spLocks noChangeArrowheads="1"/>
          </p:cNvSpPr>
          <p:nvPr/>
        </p:nvSpPr>
        <p:spPr bwMode="auto">
          <a:xfrm>
            <a:off x="7596188" y="52292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CC00FF"/>
                </a:solidFill>
                <a:latin typeface="Arial" charset="0"/>
              </a:rPr>
              <a:t>4</a:t>
            </a:r>
          </a:p>
        </p:txBody>
      </p:sp>
      <p:sp>
        <p:nvSpPr>
          <p:cNvPr id="88145" name="Text Box 73"/>
          <p:cNvSpPr txBox="1">
            <a:spLocks noChangeArrowheads="1"/>
          </p:cNvSpPr>
          <p:nvPr/>
        </p:nvSpPr>
        <p:spPr bwMode="auto">
          <a:xfrm>
            <a:off x="5867400" y="56610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3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8146" name="Text Box 74"/>
          <p:cNvSpPr txBox="1">
            <a:spLocks noChangeArrowheads="1"/>
          </p:cNvSpPr>
          <p:nvPr/>
        </p:nvSpPr>
        <p:spPr bwMode="auto">
          <a:xfrm>
            <a:off x="6083300" y="60944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88147" name="Text Box 75"/>
          <p:cNvSpPr txBox="1">
            <a:spLocks noChangeArrowheads="1"/>
          </p:cNvSpPr>
          <p:nvPr/>
        </p:nvSpPr>
        <p:spPr bwMode="auto">
          <a:xfrm>
            <a:off x="5507038" y="55181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8148" name="Text Box 76"/>
          <p:cNvSpPr txBox="1">
            <a:spLocks noChangeArrowheads="1"/>
          </p:cNvSpPr>
          <p:nvPr/>
        </p:nvSpPr>
        <p:spPr bwMode="auto">
          <a:xfrm>
            <a:off x="7091363" y="58785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8149" name="Text Box 77"/>
          <p:cNvSpPr txBox="1">
            <a:spLocks noChangeArrowheads="1"/>
          </p:cNvSpPr>
          <p:nvPr/>
        </p:nvSpPr>
        <p:spPr bwMode="auto">
          <a:xfrm>
            <a:off x="8027988" y="59499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8150" name="Text Box 78"/>
          <p:cNvSpPr txBox="1">
            <a:spLocks noChangeArrowheads="1"/>
          </p:cNvSpPr>
          <p:nvPr/>
        </p:nvSpPr>
        <p:spPr bwMode="auto">
          <a:xfrm>
            <a:off x="7667625" y="450850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0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8151" name="Text Box 79"/>
          <p:cNvSpPr txBox="1">
            <a:spLocks noChangeArrowheads="1"/>
          </p:cNvSpPr>
          <p:nvPr/>
        </p:nvSpPr>
        <p:spPr bwMode="auto">
          <a:xfrm>
            <a:off x="7164388" y="53006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1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8152" name="Line 102"/>
          <p:cNvSpPr>
            <a:spLocks noChangeShapeType="1"/>
          </p:cNvSpPr>
          <p:nvPr/>
        </p:nvSpPr>
        <p:spPr bwMode="auto">
          <a:xfrm flipV="1">
            <a:off x="5940425" y="4868863"/>
            <a:ext cx="1439863" cy="215900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8153" name="Text Box 103"/>
          <p:cNvSpPr txBox="1">
            <a:spLocks noChangeArrowheads="1"/>
          </p:cNvSpPr>
          <p:nvPr/>
        </p:nvSpPr>
        <p:spPr bwMode="auto">
          <a:xfrm>
            <a:off x="6156325" y="4795838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41521028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BE1CFF3-114C-4E8C-B2E3-FD8B2B06213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89091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/>
              <a:t>Krok 6</a:t>
            </a:r>
          </a:p>
          <a:p>
            <a:pPr lvl="2" eaLnBrk="1" hangingPunct="1"/>
            <a:r>
              <a:rPr lang="cs-CZ" altLang="en-US"/>
              <a:t>Připravené instrukce</a:t>
            </a:r>
          </a:p>
          <a:p>
            <a:pPr lvl="3" eaLnBrk="1" hangingPunct="1"/>
            <a:r>
              <a:rPr lang="cs-CZ" altLang="en-US"/>
              <a:t>jgt</a:t>
            </a:r>
          </a:p>
          <a:p>
            <a:pPr lvl="2" eaLnBrk="1" hangingPunct="1"/>
            <a:r>
              <a:rPr lang="cs-CZ" altLang="en-US"/>
              <a:t>Latenci vyhovuje čas 4</a:t>
            </a:r>
          </a:p>
          <a:p>
            <a:pPr lvl="3" eaLnBrk="1" hangingPunct="1">
              <a:buSzPct val="65000"/>
            </a:pPr>
            <a:r>
              <a:rPr lang="cs-CZ" altLang="en-US"/>
              <a:t>Instrukce však musí být poslední</a:t>
            </a:r>
          </a:p>
          <a:p>
            <a:pPr lvl="2" eaLnBrk="1" hangingPunct="1"/>
            <a:r>
              <a:rPr lang="cs-CZ" altLang="en-US"/>
              <a:t>Vybrán čas 5</a:t>
            </a:r>
          </a:p>
          <a:p>
            <a:pPr lvl="2" eaLnBrk="1" hangingPunct="1"/>
            <a:endParaRPr lang="cs-CZ" altLang="en-US"/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89093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52709" name="Group 5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2805114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9156" name="Rectangle 67"/>
          <p:cNvSpPr>
            <a:spLocks noChangeArrowheads="1"/>
          </p:cNvSpPr>
          <p:nvPr/>
        </p:nvSpPr>
        <p:spPr bwMode="auto">
          <a:xfrm>
            <a:off x="5003800" y="4365625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89157" name="Text Box 68"/>
          <p:cNvSpPr txBox="1">
            <a:spLocks noChangeArrowheads="1"/>
          </p:cNvSpPr>
          <p:nvPr/>
        </p:nvSpPr>
        <p:spPr bwMode="auto">
          <a:xfrm>
            <a:off x="5867400" y="5878513"/>
            <a:ext cx="1079500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89158" name="Text Box 69"/>
          <p:cNvSpPr txBox="1">
            <a:spLocks noChangeArrowheads="1"/>
          </p:cNvSpPr>
          <p:nvPr/>
        </p:nvSpPr>
        <p:spPr bwMode="auto">
          <a:xfrm>
            <a:off x="6011863" y="6310313"/>
            <a:ext cx="639762" cy="144462"/>
          </a:xfrm>
          <a:prstGeom prst="rect">
            <a:avLst/>
          </a:prstGeom>
          <a:solidFill>
            <a:srgbClr val="FF99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89159" name="Line 70"/>
          <p:cNvSpPr>
            <a:spLocks noChangeShapeType="1"/>
          </p:cNvSpPr>
          <p:nvPr/>
        </p:nvSpPr>
        <p:spPr bwMode="auto">
          <a:xfrm flipH="1">
            <a:off x="6299200" y="6021388"/>
            <a:ext cx="0" cy="28892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60" name="Line 72"/>
          <p:cNvSpPr>
            <a:spLocks noChangeShapeType="1"/>
          </p:cNvSpPr>
          <p:nvPr/>
        </p:nvSpPr>
        <p:spPr bwMode="auto">
          <a:xfrm>
            <a:off x="5722938" y="5229225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61" name="Text Box 74"/>
          <p:cNvSpPr txBox="1">
            <a:spLocks noChangeArrowheads="1"/>
          </p:cNvSpPr>
          <p:nvPr/>
        </p:nvSpPr>
        <p:spPr bwMode="auto">
          <a:xfrm>
            <a:off x="6946900" y="4725988"/>
            <a:ext cx="108108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89162" name="Text Box 76"/>
          <p:cNvSpPr txBox="1">
            <a:spLocks noChangeArrowheads="1"/>
          </p:cNvSpPr>
          <p:nvPr/>
        </p:nvSpPr>
        <p:spPr bwMode="auto">
          <a:xfrm>
            <a:off x="5219700" y="5086350"/>
            <a:ext cx="93503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89163" name="Text Box 77"/>
          <p:cNvSpPr txBox="1">
            <a:spLocks noChangeArrowheads="1"/>
          </p:cNvSpPr>
          <p:nvPr/>
        </p:nvSpPr>
        <p:spPr bwMode="auto">
          <a:xfrm>
            <a:off x="6299200" y="5518150"/>
            <a:ext cx="1152525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89164" name="Text Box 78"/>
          <p:cNvSpPr txBox="1">
            <a:spLocks noChangeArrowheads="1"/>
          </p:cNvSpPr>
          <p:nvPr/>
        </p:nvSpPr>
        <p:spPr bwMode="auto">
          <a:xfrm>
            <a:off x="7596188" y="5518150"/>
            <a:ext cx="863600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89165" name="Line 79"/>
          <p:cNvSpPr>
            <a:spLocks noChangeShapeType="1"/>
          </p:cNvSpPr>
          <p:nvPr/>
        </p:nvSpPr>
        <p:spPr bwMode="auto">
          <a:xfrm>
            <a:off x="8027988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66" name="Line 81"/>
          <p:cNvSpPr>
            <a:spLocks noChangeShapeType="1"/>
          </p:cNvSpPr>
          <p:nvPr/>
        </p:nvSpPr>
        <p:spPr bwMode="auto">
          <a:xfrm>
            <a:off x="7091363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67" name="Text Box 84"/>
          <p:cNvSpPr txBox="1">
            <a:spLocks noChangeArrowheads="1"/>
          </p:cNvSpPr>
          <p:nvPr/>
        </p:nvSpPr>
        <p:spPr bwMode="auto">
          <a:xfrm>
            <a:off x="7596188" y="52292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rgbClr val="CC00FF"/>
                </a:solidFill>
                <a:latin typeface="Arial" charset="0"/>
              </a:rPr>
              <a:t>4</a:t>
            </a:r>
          </a:p>
        </p:txBody>
      </p:sp>
      <p:sp>
        <p:nvSpPr>
          <p:cNvPr id="89168" name="Text Box 85"/>
          <p:cNvSpPr txBox="1">
            <a:spLocks noChangeArrowheads="1"/>
          </p:cNvSpPr>
          <p:nvPr/>
        </p:nvSpPr>
        <p:spPr bwMode="auto">
          <a:xfrm>
            <a:off x="5867400" y="56610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3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9169" name="Text Box 86"/>
          <p:cNvSpPr txBox="1">
            <a:spLocks noChangeArrowheads="1"/>
          </p:cNvSpPr>
          <p:nvPr/>
        </p:nvSpPr>
        <p:spPr bwMode="auto">
          <a:xfrm>
            <a:off x="6083300" y="60944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charset="0"/>
              </a:rPr>
              <a:t>1</a:t>
            </a:r>
          </a:p>
        </p:txBody>
      </p:sp>
      <p:sp>
        <p:nvSpPr>
          <p:cNvPr id="89170" name="Text Box 87"/>
          <p:cNvSpPr txBox="1">
            <a:spLocks noChangeArrowheads="1"/>
          </p:cNvSpPr>
          <p:nvPr/>
        </p:nvSpPr>
        <p:spPr bwMode="auto">
          <a:xfrm>
            <a:off x="5507038" y="55181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9171" name="Text Box 88"/>
          <p:cNvSpPr txBox="1">
            <a:spLocks noChangeArrowheads="1"/>
          </p:cNvSpPr>
          <p:nvPr/>
        </p:nvSpPr>
        <p:spPr bwMode="auto">
          <a:xfrm>
            <a:off x="7091363" y="58785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9172" name="Text Box 89"/>
          <p:cNvSpPr txBox="1">
            <a:spLocks noChangeArrowheads="1"/>
          </p:cNvSpPr>
          <p:nvPr/>
        </p:nvSpPr>
        <p:spPr bwMode="auto">
          <a:xfrm>
            <a:off x="8027988" y="59499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89173" name="Text Box 90"/>
          <p:cNvSpPr txBox="1">
            <a:spLocks noChangeArrowheads="1"/>
          </p:cNvSpPr>
          <p:nvPr/>
        </p:nvSpPr>
        <p:spPr bwMode="auto">
          <a:xfrm>
            <a:off x="7667625" y="450850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0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9174" name="Text Box 91"/>
          <p:cNvSpPr txBox="1">
            <a:spLocks noChangeArrowheads="1"/>
          </p:cNvSpPr>
          <p:nvPr/>
        </p:nvSpPr>
        <p:spPr bwMode="auto">
          <a:xfrm>
            <a:off x="7164388" y="53006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1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89175" name="Text Box 92"/>
          <p:cNvSpPr txBox="1">
            <a:spLocks noChangeArrowheads="1"/>
          </p:cNvSpPr>
          <p:nvPr/>
        </p:nvSpPr>
        <p:spPr bwMode="auto">
          <a:xfrm>
            <a:off x="5219700" y="48688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solidFill>
                  <a:srgbClr val="CC00FF"/>
                </a:solidFill>
                <a:latin typeface="Arial" charset="0"/>
              </a:rPr>
              <a:t>5</a:t>
            </a:r>
            <a:endParaRPr lang="en-US" altLang="en-US" sz="1000">
              <a:solidFill>
                <a:srgbClr val="CC00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91011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149C368-8A63-468C-BEEB-6106E4B984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1139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chksum</a:t>
            </a:r>
            <a:r>
              <a:rPr lang="en-US" altLang="en-US"/>
              <a:t>( </a:t>
            </a:r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* p</a:t>
            </a:r>
            <a:r>
              <a:rPr lang="en-US" altLang="en-US"/>
              <a:t>, int i)</a:t>
            </a:r>
          </a:p>
          <a:p>
            <a:pPr eaLnBrk="1" hangingPunct="1"/>
            <a:r>
              <a:rPr lang="en-US" altLang="en-US"/>
              <a:t>{</a:t>
            </a:r>
            <a:endParaRPr lang="cs-CZ" altLang="en-US"/>
          </a:p>
          <a:p>
            <a:pPr eaLnBrk="1" hangingPunct="1"/>
            <a:r>
              <a:rPr lang="cs-CZ" altLang="en-US"/>
              <a:t>  char s </a:t>
            </a:r>
            <a:r>
              <a:rPr lang="en-US" altLang="en-US"/>
              <a:t>= 0;</a:t>
            </a:r>
          </a:p>
          <a:p>
            <a:pPr eaLnBrk="1" hangingPunct="1"/>
            <a:r>
              <a:rPr lang="en-US" altLang="en-US"/>
              <a:t>  while ( </a:t>
            </a:r>
            <a:r>
              <a:rPr lang="en-US" altLang="en-US">
                <a:solidFill>
                  <a:schemeClr val="hlink"/>
                </a:solidFill>
              </a:rPr>
              <a:t>i &gt; 0</a:t>
            </a:r>
            <a:r>
              <a:rPr lang="en-US" altLang="en-US"/>
              <a:t> )</a:t>
            </a:r>
          </a:p>
          <a:p>
            <a:pPr eaLnBrk="1" hangingPunct="1"/>
            <a:r>
              <a:rPr lang="en-US" altLang="en-US"/>
              <a:t>  {</a:t>
            </a:r>
          </a:p>
          <a:p>
            <a:pPr eaLnBrk="1" hangingPunct="1"/>
            <a:r>
              <a:rPr lang="en-US" altLang="en-US"/>
              <a:t>    </a:t>
            </a:r>
            <a:r>
              <a:rPr lang="en-US" altLang="en-US">
                <a:solidFill>
                  <a:srgbClr val="0000FF"/>
                </a:solidFill>
              </a:rPr>
              <a:t>s ^= *p++;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    </a:t>
            </a:r>
            <a:r>
              <a:rPr lang="en-US" altLang="en-US">
                <a:solidFill>
                  <a:schemeClr val="accent1"/>
                </a:solidFill>
              </a:rPr>
              <a:t>--i;</a:t>
            </a:r>
          </a:p>
          <a:p>
            <a:pPr eaLnBrk="1" hangingPunct="1"/>
            <a:r>
              <a:rPr lang="en-US" altLang="en-US"/>
              <a:t>  }</a:t>
            </a:r>
            <a:endParaRPr lang="cs-CZ" altLang="en-US"/>
          </a:p>
          <a:p>
            <a:pPr eaLnBrk="1" hangingPunct="1"/>
            <a:r>
              <a:rPr lang="cs-CZ" altLang="en-US"/>
              <a:t>  </a:t>
            </a:r>
            <a:r>
              <a:rPr lang="en-US" altLang="en-US"/>
              <a:t>return </a:t>
            </a:r>
            <a:r>
              <a:rPr lang="cs-CZ" altLang="en-US"/>
              <a:t>s</a:t>
            </a:r>
            <a:r>
              <a:rPr lang="en-US" altLang="en-US"/>
              <a:t>;</a:t>
            </a:r>
          </a:p>
          <a:p>
            <a:pPr eaLnBrk="1" hangingPunct="1"/>
            <a:r>
              <a:rPr lang="en-US" altLang="en-US"/>
              <a:t>}</a:t>
            </a:r>
            <a:endParaRPr lang="cs-CZ" altLang="en-US"/>
          </a:p>
          <a:p>
            <a:pPr lvl="1" eaLnBrk="1" hangingPunct="1"/>
            <a:r>
              <a:rPr lang="cs-CZ" altLang="en-US"/>
              <a:t>Výsledný kód</a:t>
            </a:r>
          </a:p>
          <a:p>
            <a:pPr eaLnBrk="1" hangingPunct="1"/>
            <a:endParaRPr lang="cs-CZ" altLang="en-US"/>
          </a:p>
          <a:p>
            <a:pPr eaLnBrk="1" hangingPunct="1"/>
            <a:r>
              <a:rPr lang="cs-CZ" altLang="en-US">
                <a:solidFill>
                  <a:srgbClr val="0000FF"/>
                </a:solidFill>
              </a:rPr>
              <a:t>mov r1,</a:t>
            </a:r>
            <a:r>
              <a:rPr lang="en-US" altLang="en-US">
                <a:solidFill>
                  <a:srgbClr val="0000FF"/>
                </a:solidFill>
              </a:rPr>
              <a:t>[rp]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cmp ri,0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0000FF"/>
                </a:solidFill>
              </a:rPr>
              <a:t>xor rs,r1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inc rp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jgt</a:t>
            </a:r>
            <a:endParaRPr lang="cs-CZ" altLang="en-US">
              <a:solidFill>
                <a:schemeClr val="hlink"/>
              </a:solidFill>
            </a:endParaRPr>
          </a:p>
        </p:txBody>
      </p:sp>
      <p:sp>
        <p:nvSpPr>
          <p:cNvPr id="9114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91141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54757" name="Group 5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2805114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1204" name="Rectangle 67"/>
          <p:cNvSpPr>
            <a:spLocks noChangeArrowheads="1"/>
          </p:cNvSpPr>
          <p:nvPr/>
        </p:nvSpPr>
        <p:spPr bwMode="auto">
          <a:xfrm>
            <a:off x="5003800" y="4365625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1205" name="Text Box 68"/>
          <p:cNvSpPr txBox="1">
            <a:spLocks noChangeArrowheads="1"/>
          </p:cNvSpPr>
          <p:nvPr/>
        </p:nvSpPr>
        <p:spPr bwMode="auto">
          <a:xfrm>
            <a:off x="5867400" y="5878513"/>
            <a:ext cx="1079500" cy="142875"/>
          </a:xfrm>
          <a:prstGeom prst="rect">
            <a:avLst/>
          </a:prstGeom>
          <a:solidFill>
            <a:srgbClr val="FF99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cmp ri,0</a:t>
            </a:r>
          </a:p>
        </p:txBody>
      </p:sp>
      <p:sp>
        <p:nvSpPr>
          <p:cNvPr id="91206" name="Text Box 69"/>
          <p:cNvSpPr txBox="1">
            <a:spLocks noChangeArrowheads="1"/>
          </p:cNvSpPr>
          <p:nvPr/>
        </p:nvSpPr>
        <p:spPr bwMode="auto">
          <a:xfrm>
            <a:off x="6011863" y="6310313"/>
            <a:ext cx="639762" cy="144462"/>
          </a:xfrm>
          <a:prstGeom prst="rect">
            <a:avLst/>
          </a:prstGeom>
          <a:solidFill>
            <a:srgbClr val="FF99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jgt</a:t>
            </a:r>
          </a:p>
        </p:txBody>
      </p:sp>
      <p:sp>
        <p:nvSpPr>
          <p:cNvPr id="91207" name="Line 70"/>
          <p:cNvSpPr>
            <a:spLocks noChangeShapeType="1"/>
          </p:cNvSpPr>
          <p:nvPr/>
        </p:nvSpPr>
        <p:spPr bwMode="auto">
          <a:xfrm flipH="1">
            <a:off x="6299200" y="6021388"/>
            <a:ext cx="0" cy="2889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08" name="Line 71"/>
          <p:cNvSpPr>
            <a:spLocks noChangeShapeType="1"/>
          </p:cNvSpPr>
          <p:nvPr/>
        </p:nvSpPr>
        <p:spPr bwMode="auto">
          <a:xfrm flipH="1">
            <a:off x="5722938" y="4365625"/>
            <a:ext cx="0" cy="7207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09" name="Line 72"/>
          <p:cNvSpPr>
            <a:spLocks noChangeShapeType="1"/>
          </p:cNvSpPr>
          <p:nvPr/>
        </p:nvSpPr>
        <p:spPr bwMode="auto">
          <a:xfrm>
            <a:off x="5722938" y="5229225"/>
            <a:ext cx="0" cy="122555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10" name="Line 73"/>
          <p:cNvSpPr>
            <a:spLocks noChangeShapeType="1"/>
          </p:cNvSpPr>
          <p:nvPr/>
        </p:nvSpPr>
        <p:spPr bwMode="auto">
          <a:xfrm>
            <a:off x="8099425" y="4365625"/>
            <a:ext cx="0" cy="12969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11" name="Text Box 74"/>
          <p:cNvSpPr txBox="1">
            <a:spLocks noChangeArrowheads="1"/>
          </p:cNvSpPr>
          <p:nvPr/>
        </p:nvSpPr>
        <p:spPr bwMode="auto">
          <a:xfrm>
            <a:off x="6946900" y="4725988"/>
            <a:ext cx="108108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mov r</a:t>
            </a:r>
            <a:r>
              <a:rPr lang="en-US" altLang="en-US" sz="1200"/>
              <a:t>1</a:t>
            </a:r>
            <a:r>
              <a:rPr lang="cs-CZ" altLang="en-US" sz="1200"/>
              <a:t>,</a:t>
            </a:r>
            <a:r>
              <a:rPr lang="en-US" altLang="en-US" sz="1200"/>
              <a:t>[rp]</a:t>
            </a:r>
          </a:p>
        </p:txBody>
      </p:sp>
      <p:sp>
        <p:nvSpPr>
          <p:cNvPr id="91212" name="Line 75"/>
          <p:cNvSpPr>
            <a:spLocks noChangeShapeType="1"/>
          </p:cNvSpPr>
          <p:nvPr/>
        </p:nvSpPr>
        <p:spPr bwMode="auto">
          <a:xfrm>
            <a:off x="5722938" y="4365625"/>
            <a:ext cx="1728787" cy="3603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13" name="Text Box 76"/>
          <p:cNvSpPr txBox="1">
            <a:spLocks noChangeArrowheads="1"/>
          </p:cNvSpPr>
          <p:nvPr/>
        </p:nvSpPr>
        <p:spPr bwMode="auto">
          <a:xfrm>
            <a:off x="5219700" y="5086350"/>
            <a:ext cx="935038" cy="1428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/>
              <a:t>inc </a:t>
            </a:r>
            <a:r>
              <a:rPr lang="en-US" altLang="en-US" sz="1200"/>
              <a:t>rp</a:t>
            </a:r>
          </a:p>
        </p:txBody>
      </p:sp>
      <p:sp>
        <p:nvSpPr>
          <p:cNvPr id="91214" name="Text Box 77"/>
          <p:cNvSpPr txBox="1">
            <a:spLocks noChangeArrowheads="1"/>
          </p:cNvSpPr>
          <p:nvPr/>
        </p:nvSpPr>
        <p:spPr bwMode="auto">
          <a:xfrm>
            <a:off x="6299200" y="5518150"/>
            <a:ext cx="1152525" cy="14287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dec ri</a:t>
            </a:r>
            <a:endParaRPr lang="en-US" altLang="en-US" sz="1200" b="0"/>
          </a:p>
        </p:txBody>
      </p:sp>
      <p:sp>
        <p:nvSpPr>
          <p:cNvPr id="91215" name="Text Box 78"/>
          <p:cNvSpPr txBox="1">
            <a:spLocks noChangeArrowheads="1"/>
          </p:cNvSpPr>
          <p:nvPr/>
        </p:nvSpPr>
        <p:spPr bwMode="auto">
          <a:xfrm>
            <a:off x="7596188" y="5518150"/>
            <a:ext cx="863600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 rs,r1</a:t>
            </a:r>
            <a:endParaRPr lang="en-US" altLang="en-US" sz="1200" b="0"/>
          </a:p>
        </p:txBody>
      </p:sp>
      <p:sp>
        <p:nvSpPr>
          <p:cNvPr id="91216" name="Line 79"/>
          <p:cNvSpPr>
            <a:spLocks noChangeShapeType="1"/>
          </p:cNvSpPr>
          <p:nvPr/>
        </p:nvSpPr>
        <p:spPr bwMode="auto">
          <a:xfrm>
            <a:off x="8027988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17" name="Line 80"/>
          <p:cNvSpPr>
            <a:spLocks noChangeShapeType="1"/>
          </p:cNvSpPr>
          <p:nvPr/>
        </p:nvSpPr>
        <p:spPr bwMode="auto">
          <a:xfrm>
            <a:off x="7523163" y="4870450"/>
            <a:ext cx="433387" cy="64611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18" name="Line 81"/>
          <p:cNvSpPr>
            <a:spLocks noChangeShapeType="1"/>
          </p:cNvSpPr>
          <p:nvPr/>
        </p:nvSpPr>
        <p:spPr bwMode="auto">
          <a:xfrm>
            <a:off x="7091363" y="5662613"/>
            <a:ext cx="0" cy="7921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19" name="Line 82"/>
          <p:cNvSpPr>
            <a:spLocks noChangeShapeType="1"/>
          </p:cNvSpPr>
          <p:nvPr/>
        </p:nvSpPr>
        <p:spPr bwMode="auto">
          <a:xfrm>
            <a:off x="6804025" y="4365625"/>
            <a:ext cx="0" cy="11525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20" name="Line 83"/>
          <p:cNvSpPr>
            <a:spLocks noChangeShapeType="1"/>
          </p:cNvSpPr>
          <p:nvPr/>
        </p:nvSpPr>
        <p:spPr bwMode="auto">
          <a:xfrm flipH="1">
            <a:off x="6515100" y="5662613"/>
            <a:ext cx="5762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221" name="Text Box 84"/>
          <p:cNvSpPr txBox="1">
            <a:spLocks noChangeArrowheads="1"/>
          </p:cNvSpPr>
          <p:nvPr/>
        </p:nvSpPr>
        <p:spPr bwMode="auto">
          <a:xfrm>
            <a:off x="8243888" y="53006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4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2" name="Text Box 85"/>
          <p:cNvSpPr txBox="1">
            <a:spLocks noChangeArrowheads="1"/>
          </p:cNvSpPr>
          <p:nvPr/>
        </p:nvSpPr>
        <p:spPr bwMode="auto">
          <a:xfrm>
            <a:off x="5867400" y="56610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3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3" name="Text Box 86"/>
          <p:cNvSpPr txBox="1">
            <a:spLocks noChangeArrowheads="1"/>
          </p:cNvSpPr>
          <p:nvPr/>
        </p:nvSpPr>
        <p:spPr bwMode="auto">
          <a:xfrm>
            <a:off x="6011863" y="6092825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5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4" name="Text Box 87"/>
          <p:cNvSpPr txBox="1">
            <a:spLocks noChangeArrowheads="1"/>
          </p:cNvSpPr>
          <p:nvPr/>
        </p:nvSpPr>
        <p:spPr bwMode="auto">
          <a:xfrm>
            <a:off x="5507038" y="55181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5" name="Text Box 88"/>
          <p:cNvSpPr txBox="1">
            <a:spLocks noChangeArrowheads="1"/>
          </p:cNvSpPr>
          <p:nvPr/>
        </p:nvSpPr>
        <p:spPr bwMode="auto">
          <a:xfrm>
            <a:off x="7091363" y="587851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6" name="Text Box 89"/>
          <p:cNvSpPr txBox="1">
            <a:spLocks noChangeArrowheads="1"/>
          </p:cNvSpPr>
          <p:nvPr/>
        </p:nvSpPr>
        <p:spPr bwMode="auto">
          <a:xfrm>
            <a:off x="8027988" y="594995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7" name="Text Box 90"/>
          <p:cNvSpPr txBox="1">
            <a:spLocks noChangeArrowheads="1"/>
          </p:cNvSpPr>
          <p:nvPr/>
        </p:nvSpPr>
        <p:spPr bwMode="auto">
          <a:xfrm>
            <a:off x="7667625" y="4508500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0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8" name="Text Box 91"/>
          <p:cNvSpPr txBox="1">
            <a:spLocks noChangeArrowheads="1"/>
          </p:cNvSpPr>
          <p:nvPr/>
        </p:nvSpPr>
        <p:spPr bwMode="auto">
          <a:xfrm>
            <a:off x="7164388" y="53006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1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29" name="Text Box 92"/>
          <p:cNvSpPr txBox="1">
            <a:spLocks noChangeArrowheads="1"/>
          </p:cNvSpPr>
          <p:nvPr/>
        </p:nvSpPr>
        <p:spPr bwMode="auto">
          <a:xfrm>
            <a:off x="5219700" y="4868863"/>
            <a:ext cx="2159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000">
                <a:latin typeface="Arial" charset="0"/>
              </a:rPr>
              <a:t>5</a:t>
            </a:r>
            <a:endParaRPr lang="en-US" altLang="en-US" sz="1000">
              <a:latin typeface="Arial" charset="0"/>
            </a:endParaRPr>
          </a:p>
        </p:txBody>
      </p:sp>
      <p:sp>
        <p:nvSpPr>
          <p:cNvPr id="91230" name="Line 94"/>
          <p:cNvSpPr>
            <a:spLocks noChangeShapeType="1"/>
          </p:cNvSpPr>
          <p:nvPr/>
        </p:nvSpPr>
        <p:spPr bwMode="auto">
          <a:xfrm flipV="1">
            <a:off x="5940425" y="4868863"/>
            <a:ext cx="1439863" cy="215900"/>
          </a:xfrm>
          <a:prstGeom prst="line">
            <a:avLst/>
          </a:prstGeom>
          <a:noFill/>
          <a:ln w="31750">
            <a:solidFill>
              <a:schemeClr val="hlink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2195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5BEB018-D666-4A76-BABA-8708D3BD412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>
              <a:lnSpc>
                <a:spcPct val="90000"/>
              </a:lnSpc>
            </a:pPr>
            <a:r>
              <a:rPr lang="cs-CZ" altLang="en-US"/>
              <a:t>ILP (instruction-level parallelism)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/>
              <a:t>Pipeline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Instrukce se zpracovává v několika fázích (stages)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/>
              <a:t>fetch – read – execute – write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V jednom okamžiku se provádějí různé fáze různých instrukcí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Závislosti po sobě jdoucích instrukcí způsobují: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/>
              <a:t>Pipeline stall – zdržení (i486)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/>
              <a:t>Nekorektní provedení kódu (Sparc)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/>
              <a:t>Superskalární procesory (MIMD)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Několik výkonných jednotek (Pentium: 2)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V jednom okamžiku se provádějí stejné fáze několika instrukcí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/>
              <a:t>Vektorové procesory (SIMD)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Mnoho výkonných jednotek (Cray: 64)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/>
              <a:t>Slabší varianty: Pentium MMX/SSE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V jednom okamžiku se provádí tatáž instrukce mnohokrát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/>
              <a:t>Využití nepatří pod pojem scheduling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/>
              <a:t>Automatická vektorizace používá podobné algoritmy jako některé metody schedulingu</a:t>
            </a:r>
          </a:p>
        </p:txBody>
      </p:sp>
    </p:spTree>
    <p:extLst>
      <p:ext uri="{BB962C8B-B14F-4D97-AF65-F5344CB8AC3E}">
        <p14:creationId xmlns:p14="http://schemas.microsoft.com/office/powerpoint/2010/main" val="338715423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3AD8D86-443B-4A99-9299-7EC749BD00A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dirty="0"/>
              <a:t>Základní algoritmus: „List scheduling“</a:t>
            </a:r>
          </a:p>
          <a:p>
            <a:pPr lvl="2" eaLnBrk="1" hangingPunct="1"/>
            <a:r>
              <a:rPr lang="cs-CZ" altLang="en-US" dirty="0"/>
              <a:t>V grafu závislostí s latencemi se pro každý uzel spočte délka kritické, tj. nejdelší cesty ke konci</a:t>
            </a:r>
          </a:p>
          <a:p>
            <a:pPr lvl="2" eaLnBrk="1" hangingPunct="1"/>
            <a:r>
              <a:rPr lang="cs-CZ" altLang="en-US" dirty="0"/>
              <a:t>V každém kroku se určí připravené instrukce</a:t>
            </a:r>
            <a:r>
              <a:rPr lang="en-US" altLang="en-US" dirty="0"/>
              <a:t> (a </a:t>
            </a:r>
            <a:r>
              <a:rPr lang="cs-CZ" altLang="en-US" dirty="0"/>
              <a:t>jejich </a:t>
            </a:r>
            <a:r>
              <a:rPr lang="en-US" altLang="en-US" dirty="0"/>
              <a:t>minim</a:t>
            </a:r>
            <a:r>
              <a:rPr lang="cs-CZ" altLang="en-US" dirty="0"/>
              <a:t>ální čas) a z nich se vybere nejvhodnější</a:t>
            </a:r>
          </a:p>
          <a:p>
            <a:pPr lvl="3" eaLnBrk="1" hangingPunct="1"/>
            <a:r>
              <a:rPr lang="cs-CZ" altLang="en-US" dirty="0"/>
              <a:t>Přednost mají instrukce s největším součtem minimálního času a délky kritické cesty</a:t>
            </a:r>
          </a:p>
          <a:p>
            <a:pPr lvl="3" eaLnBrk="1" hangingPunct="1"/>
            <a:r>
              <a:rPr lang="cs-CZ" altLang="en-US" dirty="0"/>
              <a:t>Mezi nimi se vybírá podle dalších heuristik</a:t>
            </a:r>
          </a:p>
          <a:p>
            <a:pPr lvl="2" eaLnBrk="1" hangingPunct="1"/>
            <a:r>
              <a:rPr lang="cs-CZ" altLang="en-US" dirty="0"/>
              <a:t>Při správné implementaci má tento postup složitost</a:t>
            </a:r>
            <a:br>
              <a:rPr lang="cs-CZ" altLang="en-US" dirty="0"/>
            </a:br>
            <a:r>
              <a:rPr lang="cs-CZ" altLang="en-US" dirty="0"/>
              <a:t>O(</a:t>
            </a:r>
            <a:r>
              <a:rPr lang="en-US" altLang="en-US" dirty="0"/>
              <a:t>|E|*(</a:t>
            </a:r>
            <a:r>
              <a:rPr lang="en-US" altLang="en-US" dirty="0" err="1"/>
              <a:t>log|V</a:t>
            </a:r>
            <a:r>
              <a:rPr lang="en-US" altLang="en-US" dirty="0"/>
              <a:t>| + |R|))</a:t>
            </a:r>
            <a:br>
              <a:rPr lang="en-US" altLang="en-US" dirty="0"/>
            </a:br>
            <a:r>
              <a:rPr lang="en-US" altLang="en-US" dirty="0" err="1"/>
              <a:t>kde</a:t>
            </a:r>
            <a:r>
              <a:rPr lang="en-US" altLang="en-US" dirty="0"/>
              <a:t> |R| je </a:t>
            </a:r>
            <a:r>
              <a:rPr lang="en-US" altLang="en-US" dirty="0" err="1"/>
              <a:t>velikost</a:t>
            </a:r>
            <a:r>
              <a:rPr lang="en-US" altLang="en-US" dirty="0"/>
              <a:t> </a:t>
            </a:r>
            <a:r>
              <a:rPr lang="en-US" altLang="en-US" dirty="0" err="1"/>
              <a:t>rezerva</a:t>
            </a:r>
            <a:r>
              <a:rPr lang="cs-CZ" altLang="en-US" dirty="0"/>
              <a:t>čních tabulek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004492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3AD8D86-443B-4A99-9299-7EC749BD00A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 dirty="0" err="1"/>
              <a:t>Vylep</a:t>
            </a:r>
            <a:r>
              <a:rPr lang="cs-CZ" altLang="en-US" dirty="0"/>
              <a:t>šené algoritmy</a:t>
            </a:r>
          </a:p>
          <a:p>
            <a:pPr lvl="3" eaLnBrk="1" hangingPunct="1"/>
            <a:r>
              <a:rPr lang="cs-CZ" altLang="en-US" dirty="0"/>
              <a:t>Posun směrem k exhaustivnímu prohledávání všech možností</a:t>
            </a:r>
          </a:p>
          <a:p>
            <a:pPr lvl="2" eaLnBrk="1" hangingPunct="1"/>
            <a:r>
              <a:rPr lang="cs-CZ" altLang="en-US" dirty="0"/>
              <a:t>Branch-and-bound přístup: </a:t>
            </a:r>
          </a:p>
          <a:p>
            <a:pPr lvl="3" eaLnBrk="1" hangingPunct="1"/>
            <a:r>
              <a:rPr lang="cs-CZ" altLang="en-US" dirty="0"/>
              <a:t>Zkouší se všechny možnosti v pořadí od nejnadějnější, nalezené list schedulingem</a:t>
            </a:r>
          </a:p>
          <a:p>
            <a:pPr lvl="3" eaLnBrk="1" hangingPunct="1"/>
            <a:r>
              <a:rPr lang="cs-CZ" altLang="en-US" dirty="0"/>
              <a:t>Beznadějné pokusy se včas zastaví porovnáváním odhadů úspěšnosti výsledku pomocí kritických cest s doposud známým nejlepším řešením</a:t>
            </a:r>
          </a:p>
        </p:txBody>
      </p:sp>
    </p:spTree>
    <p:extLst>
      <p:ext uri="{BB962C8B-B14F-4D97-AF65-F5344CB8AC3E}">
        <p14:creationId xmlns:p14="http://schemas.microsoft.com/office/powerpoint/2010/main" val="400129728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95156D3-9E59-4314-83DF-D5762D4293C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/>
              <a:t>Výsledný kód</a:t>
            </a:r>
          </a:p>
          <a:p>
            <a:pPr eaLnBrk="1" hangingPunct="1"/>
            <a:endParaRPr lang="cs-CZ" altLang="en-US"/>
          </a:p>
          <a:p>
            <a:pPr eaLnBrk="1" hangingPunct="1"/>
            <a:r>
              <a:rPr lang="cs-CZ" altLang="en-US">
                <a:solidFill>
                  <a:srgbClr val="0000FF"/>
                </a:solidFill>
              </a:rPr>
              <a:t>mov r1,</a:t>
            </a:r>
            <a:r>
              <a:rPr lang="en-US" altLang="en-US">
                <a:solidFill>
                  <a:srgbClr val="0000FF"/>
                </a:solidFill>
              </a:rPr>
              <a:t>[rp]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cmp ri,0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inc rp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xor rs,r1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jgt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Chov</a:t>
            </a:r>
            <a:r>
              <a:rPr lang="cs-CZ" altLang="en-US"/>
              <a:t>ání </a:t>
            </a:r>
            <a:r>
              <a:rPr lang="en-US" altLang="en-US"/>
              <a:t>ve </a:t>
            </a:r>
            <a:r>
              <a:rPr lang="cs-CZ" altLang="en-US"/>
              <a:t>smyč</a:t>
            </a:r>
            <a:r>
              <a:rPr lang="en-US" altLang="en-US"/>
              <a:t>ce</a:t>
            </a:r>
            <a:endParaRPr lang="cs-CZ" altLang="en-US"/>
          </a:p>
          <a:p>
            <a:pPr lvl="3" eaLnBrk="1" hangingPunct="1"/>
            <a:r>
              <a:rPr lang="cs-CZ" altLang="en-US"/>
              <a:t>Za předpoklad</a:t>
            </a:r>
            <a:r>
              <a:rPr lang="en-US" altLang="en-US"/>
              <a:t>u</a:t>
            </a:r>
            <a:r>
              <a:rPr lang="cs-CZ" altLang="en-US"/>
              <a:t> správné predikce skoku procesorem</a:t>
            </a:r>
            <a:endParaRPr lang="en-US" altLang="en-US"/>
          </a:p>
          <a:p>
            <a:pPr lvl="3" eaLnBrk="1" hangingPunct="1"/>
            <a:r>
              <a:rPr lang="en-US" altLang="en-US"/>
              <a:t>V</a:t>
            </a:r>
            <a:r>
              <a:rPr lang="cs-CZ" altLang="en-US"/>
              <a:t>ýkon: </a:t>
            </a:r>
            <a:r>
              <a:rPr lang="en-US" altLang="en-US"/>
              <a:t>1/6 iterace/cyklus</a:t>
            </a:r>
          </a:p>
          <a:p>
            <a:pPr lvl="3" eaLnBrk="1" hangingPunct="1"/>
            <a:r>
              <a:rPr lang="en-US" altLang="en-US"/>
              <a:t>Vyu</a:t>
            </a:r>
            <a:r>
              <a:rPr lang="cs-CZ" altLang="en-US"/>
              <a:t>žití jednotek:</a:t>
            </a:r>
          </a:p>
          <a:p>
            <a:pPr lvl="4" eaLnBrk="1" hangingPunct="1"/>
            <a:r>
              <a:rPr lang="cs-CZ" altLang="en-US" sz="1800"/>
              <a:t>R: </a:t>
            </a:r>
            <a:r>
              <a:rPr lang="en-US" altLang="en-US" sz="1800"/>
              <a:t>5/6</a:t>
            </a:r>
          </a:p>
          <a:p>
            <a:pPr lvl="4" eaLnBrk="1" hangingPunct="1"/>
            <a:r>
              <a:rPr lang="en-US" altLang="en-US" sz="1800"/>
              <a:t>MEM: 3/6</a:t>
            </a:r>
          </a:p>
          <a:p>
            <a:pPr lvl="4" eaLnBrk="1" hangingPunct="1"/>
            <a:r>
              <a:rPr lang="en-US" altLang="en-US" sz="1800"/>
              <a:t>ALU: 5/12</a:t>
            </a:r>
          </a:p>
          <a:p>
            <a:pPr lvl="4" eaLnBrk="1" hangingPunct="1"/>
            <a:r>
              <a:rPr lang="en-US" altLang="en-US" sz="1800"/>
              <a:t>W: 5/6</a:t>
            </a:r>
            <a:endParaRPr lang="cs-CZ" altLang="en-US" sz="1800">
              <a:solidFill>
                <a:schemeClr val="hlink"/>
              </a:solidFill>
            </a:endParaRPr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sp>
        <p:nvSpPr>
          <p:cNvPr id="93189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graphicFrame>
        <p:nvGraphicFramePr>
          <p:cNvPr id="1355972" name="Group 196"/>
          <p:cNvGraphicFramePr>
            <a:graphicFrameLocks noGrp="1"/>
          </p:cNvGraphicFramePr>
          <p:nvPr>
            <p:ph idx="1"/>
          </p:nvPr>
        </p:nvGraphicFramePr>
        <p:xfrm>
          <a:off x="5003800" y="765175"/>
          <a:ext cx="3698875" cy="5294314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4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66600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35E4625-9CE0-4DAA-A99F-21653F6B472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4211" name="Rectangle 4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94212" name="Rectangle 2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/>
              <a:t>Efekt kapacity procesoru</a:t>
            </a:r>
          </a:p>
          <a:p>
            <a:pPr lvl="3" eaLnBrk="1" hangingPunct="1"/>
            <a:endParaRPr lang="en-US" altLang="en-US"/>
          </a:p>
          <a:p>
            <a:pPr lvl="3" eaLnBrk="1" hangingPunct="1"/>
            <a:endParaRPr lang="en-US" altLang="en-US"/>
          </a:p>
          <a:p>
            <a:pPr lvl="3" eaLnBrk="1" hangingPunct="1"/>
            <a:r>
              <a:rPr lang="cs-CZ" altLang="en-US"/>
              <a:t>Stejné latence i res. tabulky</a:t>
            </a:r>
            <a:endParaRPr lang="en-US" altLang="en-US"/>
          </a:p>
          <a:p>
            <a:pPr eaLnBrk="1" hangingPunct="1"/>
            <a:endParaRPr lang="en-US" altLang="en-US">
              <a:solidFill>
                <a:srgbClr val="0000FF"/>
              </a:solidFill>
            </a:endParaRPr>
          </a:p>
          <a:p>
            <a:pPr eaLnBrk="1" hangingPunct="1"/>
            <a:r>
              <a:rPr lang="cs-CZ" altLang="en-US">
                <a:solidFill>
                  <a:srgbClr val="0000FF"/>
                </a:solidFill>
              </a:rPr>
              <a:t>mov r1,</a:t>
            </a:r>
            <a:r>
              <a:rPr lang="en-US" altLang="en-US">
                <a:solidFill>
                  <a:srgbClr val="0000FF"/>
                </a:solidFill>
              </a:rPr>
              <a:t>[rp]</a:t>
            </a:r>
          </a:p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dec ri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inc rp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cmp ri,0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xor rs,r1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</a:rPr>
              <a:t>jgt</a:t>
            </a:r>
          </a:p>
          <a:p>
            <a:pPr lvl="3" eaLnBrk="1" hangingPunct="1"/>
            <a:r>
              <a:rPr lang="en-US" altLang="en-US"/>
              <a:t>V</a:t>
            </a:r>
            <a:r>
              <a:rPr lang="cs-CZ" altLang="en-US"/>
              <a:t>ýkon: </a:t>
            </a:r>
            <a:r>
              <a:rPr lang="en-US" altLang="en-US"/>
              <a:t>1/5 iterace/cyklus</a:t>
            </a:r>
          </a:p>
          <a:p>
            <a:pPr lvl="3" eaLnBrk="1" hangingPunct="1"/>
            <a:r>
              <a:rPr lang="en-US" altLang="en-US"/>
              <a:t>Vyu</a:t>
            </a:r>
            <a:r>
              <a:rPr lang="cs-CZ" altLang="en-US"/>
              <a:t>žití jednotek:</a:t>
            </a:r>
          </a:p>
          <a:p>
            <a:pPr lvl="4" eaLnBrk="1" hangingPunct="1"/>
            <a:r>
              <a:rPr lang="cs-CZ" altLang="en-US" sz="1800"/>
              <a:t>R: </a:t>
            </a:r>
            <a:r>
              <a:rPr lang="en-US" altLang="en-US" sz="1800"/>
              <a:t>5/10</a:t>
            </a:r>
          </a:p>
          <a:p>
            <a:pPr lvl="4" eaLnBrk="1" hangingPunct="1"/>
            <a:r>
              <a:rPr lang="en-US" altLang="en-US" sz="1800"/>
              <a:t>MEM: 3/5</a:t>
            </a:r>
          </a:p>
          <a:p>
            <a:pPr lvl="4" eaLnBrk="1" hangingPunct="1"/>
            <a:r>
              <a:rPr lang="en-US" altLang="en-US" sz="1800"/>
              <a:t>ALU: 5/10</a:t>
            </a:r>
          </a:p>
          <a:p>
            <a:pPr lvl="4" eaLnBrk="1" hangingPunct="1"/>
            <a:r>
              <a:rPr lang="en-US" altLang="en-US" sz="1800"/>
              <a:t>W: 5/10</a:t>
            </a:r>
            <a:endParaRPr lang="cs-CZ" altLang="en-US" sz="1800"/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scheduling</a:t>
            </a:r>
            <a:endParaRPr lang="cs-CZ" altLang="en-US" noProof="1"/>
          </a:p>
        </p:txBody>
      </p:sp>
      <p:graphicFrame>
        <p:nvGraphicFramePr>
          <p:cNvPr id="1357004" name="Group 204"/>
          <p:cNvGraphicFramePr>
            <a:graphicFrameLocks noGrp="1"/>
          </p:cNvGraphicFramePr>
          <p:nvPr>
            <p:ph sz="half" idx="1"/>
          </p:nvPr>
        </p:nvGraphicFramePr>
        <p:xfrm>
          <a:off x="4800600" y="685800"/>
          <a:ext cx="4019550" cy="4929188"/>
        </p:xfrm>
        <a:graphic>
          <a:graphicData uri="http://schemas.openxmlformats.org/drawingml/2006/table">
            <a:tbl>
              <a:tblPr/>
              <a:tblGrid>
                <a:gridCol w="549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0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xor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cs-CZ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jgt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cmp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1356933" name="Group 133"/>
          <p:cNvGraphicFramePr>
            <a:graphicFrameLocks noGrp="1"/>
          </p:cNvGraphicFramePr>
          <p:nvPr>
            <p:ph sz="half" idx="2"/>
          </p:nvPr>
        </p:nvGraphicFramePr>
        <p:xfrm>
          <a:off x="323850" y="981075"/>
          <a:ext cx="3887788" cy="647700"/>
        </p:xfrm>
        <a:graphic>
          <a:graphicData uri="http://schemas.openxmlformats.org/drawingml/2006/table">
            <a:tbl>
              <a:tblPr/>
              <a:tblGrid>
                <a:gridCol w="798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7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59794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8355F0-C19A-463A-AE5D-978B6B2FE4A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Provádí se na jednom základním bloku</a:t>
            </a:r>
          </a:p>
          <a:p>
            <a:pPr lvl="2" eaLnBrk="1" hangingPunct="1"/>
            <a:r>
              <a:rPr lang="cs-CZ" altLang="en-US"/>
              <a:t>Trace scheduling: Vybraná posloupnost BB slita do jednoho</a:t>
            </a:r>
          </a:p>
          <a:p>
            <a:pPr lvl="2" eaLnBrk="1" hangingPunct="1"/>
            <a:r>
              <a:rPr lang="cs-CZ" altLang="en-US"/>
              <a:t>Software pipelining: Speciální řešení pro BB jako cyklus</a:t>
            </a:r>
          </a:p>
          <a:p>
            <a:pPr lvl="1" indent="0" eaLnBrk="1" hangingPunct="1"/>
            <a:r>
              <a:rPr lang="cs-CZ" altLang="en-US"/>
              <a:t>Vstup</a:t>
            </a:r>
          </a:p>
          <a:p>
            <a:pPr lvl="2" eaLnBrk="1" hangingPunct="1"/>
            <a:r>
              <a:rPr lang="cs-CZ" altLang="en-US"/>
              <a:t>Dag</a:t>
            </a:r>
          </a:p>
          <a:p>
            <a:pPr lvl="3" eaLnBrk="1" hangingPunct="1"/>
            <a:r>
              <a:rPr lang="cs-CZ" altLang="en-US"/>
              <a:t>Uzly </a:t>
            </a:r>
            <a:r>
              <a:rPr lang="en-US" altLang="en-US"/>
              <a:t>= </a:t>
            </a:r>
            <a:r>
              <a:rPr lang="cs-CZ" altLang="en-US"/>
              <a:t>instrukce</a:t>
            </a:r>
          </a:p>
          <a:p>
            <a:pPr lvl="3" eaLnBrk="1" hangingPunct="1"/>
            <a:r>
              <a:rPr lang="cs-CZ" altLang="en-US"/>
              <a:t>Hrany </a:t>
            </a:r>
            <a:r>
              <a:rPr lang="en-US" altLang="en-US"/>
              <a:t>= z</a:t>
            </a:r>
            <a:r>
              <a:rPr lang="cs-CZ" altLang="en-US"/>
              <a:t>ávislosti</a:t>
            </a:r>
          </a:p>
          <a:p>
            <a:pPr lvl="2" eaLnBrk="1" hangingPunct="1"/>
            <a:r>
              <a:rPr lang="cs-CZ" altLang="en-US"/>
              <a:t>Model procesoru</a:t>
            </a:r>
          </a:p>
          <a:p>
            <a:pPr lvl="3" eaLnBrk="1" hangingPunct="1"/>
            <a:r>
              <a:rPr lang="cs-CZ" altLang="en-US"/>
              <a:t>Latence – časování závislých dvojic instrukcí</a:t>
            </a:r>
          </a:p>
          <a:p>
            <a:pPr lvl="3" eaLnBrk="1" hangingPunct="1"/>
            <a:r>
              <a:rPr lang="cs-CZ" altLang="en-US"/>
              <a:t>Rezervační tabulky – schopnosti paralelního zpracování</a:t>
            </a:r>
          </a:p>
          <a:p>
            <a:pPr lvl="1" indent="0" eaLnBrk="1" hangingPunct="1"/>
            <a:r>
              <a:rPr lang="cs-CZ" altLang="en-US"/>
              <a:t>Výstup</a:t>
            </a:r>
          </a:p>
          <a:p>
            <a:pPr lvl="2" eaLnBrk="1" hangingPunct="1"/>
            <a:r>
              <a:rPr lang="cs-CZ" altLang="en-US"/>
              <a:t>Přiřazení času každému uzlu dagu</a:t>
            </a:r>
          </a:p>
          <a:p>
            <a:pPr lvl="3" eaLnBrk="1" hangingPunct="1"/>
            <a:r>
              <a:rPr lang="cs-CZ" altLang="en-US"/>
              <a:t>Čas měřen cykly procesoru</a:t>
            </a:r>
          </a:p>
          <a:p>
            <a:pPr lvl="3" eaLnBrk="1" hangingPunct="1"/>
            <a:r>
              <a:rPr lang="cs-CZ" altLang="en-US"/>
              <a:t>Instrukce trvá několik cyklů – zvolen referenční bod</a:t>
            </a:r>
          </a:p>
          <a:p>
            <a:pPr lvl="4" eaLnBrk="1" hangingPunct="1"/>
            <a:r>
              <a:rPr lang="cs-CZ" altLang="en-US"/>
              <a:t>Obvykle začátek zpracování po načtení a dekódování instrukce</a:t>
            </a:r>
          </a:p>
        </p:txBody>
      </p:sp>
    </p:spTree>
    <p:extLst>
      <p:ext uri="{BB962C8B-B14F-4D97-AF65-F5344CB8AC3E}">
        <p14:creationId xmlns:p14="http://schemas.microsoft.com/office/powerpoint/2010/main" val="313993470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1BF68F1-AA59-4F1A-8093-4743B931C60B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dirty="0"/>
              <a:t>Dag</a:t>
            </a:r>
          </a:p>
          <a:p>
            <a:pPr lvl="2" eaLnBrk="1" hangingPunct="1"/>
            <a:r>
              <a:rPr lang="cs-CZ" altLang="en-US" dirty="0"/>
              <a:t>Uzly </a:t>
            </a:r>
            <a:r>
              <a:rPr lang="en-US" altLang="en-US" dirty="0"/>
              <a:t>= </a:t>
            </a:r>
            <a:r>
              <a:rPr lang="cs-CZ" altLang="en-US" dirty="0"/>
              <a:t>instrukce</a:t>
            </a:r>
          </a:p>
          <a:p>
            <a:pPr lvl="2" eaLnBrk="1" hangingPunct="1"/>
            <a:r>
              <a:rPr lang="cs-CZ" altLang="en-US" dirty="0"/>
              <a:t>Hrany </a:t>
            </a:r>
            <a:r>
              <a:rPr lang="en-US" altLang="en-US" dirty="0"/>
              <a:t>= z</a:t>
            </a:r>
            <a:r>
              <a:rPr lang="cs-CZ" altLang="en-US" dirty="0" err="1"/>
              <a:t>ávislosti</a:t>
            </a:r>
            <a:endParaRPr lang="cs-CZ" altLang="en-US" dirty="0"/>
          </a:p>
          <a:p>
            <a:pPr lvl="3" eaLnBrk="1" hangingPunct="1"/>
            <a:r>
              <a:rPr lang="cs-CZ" altLang="en-US" dirty="0"/>
              <a:t>Dependence vzniklé z předávání dat v registrech</a:t>
            </a:r>
          </a:p>
          <a:p>
            <a:pPr lvl="3" eaLnBrk="1" hangingPunct="1"/>
            <a:r>
              <a:rPr lang="cs-CZ" altLang="en-US" dirty="0"/>
              <a:t>Dependence a </a:t>
            </a:r>
            <a:r>
              <a:rPr lang="cs-CZ" altLang="en-US" dirty="0" err="1"/>
              <a:t>antidependence</a:t>
            </a:r>
            <a:r>
              <a:rPr lang="cs-CZ" altLang="en-US" dirty="0"/>
              <a:t> z přístupů do paměti</a:t>
            </a:r>
          </a:p>
          <a:p>
            <a:pPr lvl="4" eaLnBrk="1" hangingPunct="1"/>
            <a:r>
              <a:rPr lang="cs-CZ" altLang="en-US" dirty="0"/>
              <a:t>Opatrný přístup: Možná závislost </a:t>
            </a:r>
            <a:r>
              <a:rPr lang="en-US" altLang="en-US" dirty="0"/>
              <a:t>=&gt; z</a:t>
            </a:r>
            <a:r>
              <a:rPr lang="cs-CZ" altLang="en-US" dirty="0" err="1"/>
              <a:t>ávislost</a:t>
            </a:r>
            <a:endParaRPr lang="en-US" altLang="en-US" dirty="0"/>
          </a:p>
          <a:p>
            <a:pPr lvl="3" eaLnBrk="1" hangingPunct="1"/>
            <a:r>
              <a:rPr lang="en-US" altLang="en-US" dirty="0" err="1"/>
              <a:t>Antidependence</a:t>
            </a:r>
            <a:r>
              <a:rPr lang="en-US" altLang="en-US" dirty="0"/>
              <a:t> </a:t>
            </a:r>
            <a:r>
              <a:rPr lang="en-US" altLang="en-US" dirty="0" err="1"/>
              <a:t>vznikl</a:t>
            </a:r>
            <a:r>
              <a:rPr lang="cs-CZ" altLang="en-US" dirty="0"/>
              <a:t>é ze soupeření o registry</a:t>
            </a:r>
          </a:p>
          <a:p>
            <a:pPr lvl="4" eaLnBrk="1" hangingPunct="1"/>
            <a:r>
              <a:rPr lang="cs-CZ" altLang="en-US" dirty="0"/>
              <a:t>Při </a:t>
            </a:r>
            <a:r>
              <a:rPr lang="cs-CZ" altLang="en-US" dirty="0" err="1"/>
              <a:t>schedulingu</a:t>
            </a:r>
            <a:r>
              <a:rPr lang="cs-CZ" altLang="en-US" dirty="0"/>
              <a:t> po alokaci registrů</a:t>
            </a:r>
          </a:p>
          <a:p>
            <a:pPr lvl="3" eaLnBrk="1" hangingPunct="1"/>
            <a:r>
              <a:rPr lang="en-US" altLang="en-US" dirty="0"/>
              <a:t>Trace scheduling + software pipelining: </a:t>
            </a:r>
            <a:r>
              <a:rPr lang="en-US" altLang="en-US" dirty="0" err="1"/>
              <a:t>Kontroln</a:t>
            </a:r>
            <a:r>
              <a:rPr lang="cs-CZ" altLang="en-US" dirty="0"/>
              <a:t>í dependence</a:t>
            </a:r>
          </a:p>
          <a:p>
            <a:pPr lvl="4" eaLnBrk="1" hangingPunct="1"/>
            <a:r>
              <a:rPr lang="cs-CZ" altLang="en-US" dirty="0"/>
              <a:t>Některé operace musejí počkat na výsledek podmíněného skoku</a:t>
            </a:r>
          </a:p>
          <a:p>
            <a:pPr lvl="3" eaLnBrk="1" hangingPunct="1"/>
            <a:r>
              <a:rPr lang="cs-CZ" altLang="en-US" dirty="0"/>
              <a:t>Další závislosti z technických příčin</a:t>
            </a:r>
          </a:p>
          <a:p>
            <a:pPr lvl="4" eaLnBrk="1" hangingPunct="1"/>
            <a:r>
              <a:rPr lang="cs-CZ" altLang="en-US" dirty="0"/>
              <a:t>Manipulace se zásobníkem apod</a:t>
            </a:r>
            <a:endParaRPr lang="en-US" altLang="en-US" dirty="0"/>
          </a:p>
          <a:p>
            <a:pPr lvl="2" eaLnBrk="1" hangingPunct="1"/>
            <a:endParaRPr lang="cs-CZ" altLang="en-US" dirty="0"/>
          </a:p>
          <a:p>
            <a:pPr lvl="2" eaLnBrk="1" hangingPunct="1"/>
            <a:r>
              <a:rPr lang="cs-CZ" altLang="en-US" dirty="0"/>
              <a:t>Instrukce volání procedury</a:t>
            </a:r>
          </a:p>
          <a:p>
            <a:pPr lvl="3" eaLnBrk="1" hangingPunct="1"/>
            <a:r>
              <a:rPr lang="cs-CZ" altLang="en-US" dirty="0"/>
              <a:t>Pro účely </a:t>
            </a:r>
            <a:r>
              <a:rPr lang="cs-CZ" altLang="en-US" dirty="0" err="1"/>
              <a:t>schedulingu</a:t>
            </a:r>
            <a:r>
              <a:rPr lang="cs-CZ" altLang="en-US" dirty="0"/>
              <a:t> obvykle považována za hranici mezi BB</a:t>
            </a:r>
          </a:p>
          <a:p>
            <a:pPr lvl="4" eaLnBrk="1" hangingPunct="1"/>
            <a:r>
              <a:rPr lang="cs-CZ" altLang="en-US" dirty="0"/>
              <a:t>Neumožňuje optimalizaci přesunem přes volání</a:t>
            </a:r>
          </a:p>
        </p:txBody>
      </p:sp>
    </p:spTree>
    <p:extLst>
      <p:ext uri="{BB962C8B-B14F-4D97-AF65-F5344CB8AC3E}">
        <p14:creationId xmlns:p14="http://schemas.microsoft.com/office/powerpoint/2010/main" val="42691292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EF7B7A0-A8C2-45A0-B278-43B8E965458E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dirty="0"/>
              <a:t>Výstup</a:t>
            </a:r>
          </a:p>
          <a:p>
            <a:pPr lvl="2" eaLnBrk="1" hangingPunct="1"/>
            <a:r>
              <a:rPr lang="cs-CZ" altLang="en-US" dirty="0"/>
              <a:t>Přiřazení času každému uzlu </a:t>
            </a:r>
            <a:r>
              <a:rPr lang="cs-CZ" altLang="en-US" dirty="0" err="1"/>
              <a:t>dagu</a:t>
            </a:r>
            <a:endParaRPr lang="cs-CZ" altLang="en-US" dirty="0"/>
          </a:p>
          <a:p>
            <a:pPr lvl="1" indent="0" eaLnBrk="1" hangingPunct="1"/>
            <a:r>
              <a:rPr lang="cs-CZ" altLang="en-US" dirty="0"/>
              <a:t>Aplikace výstupu </a:t>
            </a:r>
            <a:r>
              <a:rPr lang="cs-CZ" altLang="en-US" dirty="0" err="1"/>
              <a:t>schedulingu</a:t>
            </a:r>
            <a:endParaRPr lang="cs-CZ" altLang="en-US" dirty="0"/>
          </a:p>
          <a:p>
            <a:pPr lvl="2" eaLnBrk="1" hangingPunct="1"/>
            <a:r>
              <a:rPr lang="cs-CZ" altLang="en-US" dirty="0"/>
              <a:t>Běžné procesory (Intel IA-32, včetně x86_64)</a:t>
            </a:r>
          </a:p>
          <a:p>
            <a:pPr lvl="3" eaLnBrk="1" hangingPunct="1"/>
            <a:r>
              <a:rPr lang="cs-CZ" altLang="en-US" dirty="0"/>
              <a:t>Seřazení instrukcí podle </a:t>
            </a:r>
            <a:r>
              <a:rPr lang="cs-CZ" altLang="en-US" dirty="0" err="1"/>
              <a:t>schedulovaného</a:t>
            </a:r>
            <a:r>
              <a:rPr lang="cs-CZ" altLang="en-US" dirty="0"/>
              <a:t> času</a:t>
            </a:r>
          </a:p>
          <a:p>
            <a:pPr lvl="4" eaLnBrk="1" hangingPunct="1"/>
            <a:r>
              <a:rPr lang="cs-CZ" altLang="en-US" dirty="0"/>
              <a:t>Při shodě času nutno dodržet (anti-)dependence</a:t>
            </a:r>
          </a:p>
          <a:p>
            <a:pPr lvl="3" eaLnBrk="1" hangingPunct="1"/>
            <a:r>
              <a:rPr lang="cs-CZ" altLang="en-US" dirty="0"/>
              <a:t>Procesor nemusí dodržet předpokládaný čas</a:t>
            </a:r>
          </a:p>
          <a:p>
            <a:pPr lvl="2" eaLnBrk="1" hangingPunct="1"/>
            <a:r>
              <a:rPr lang="en-US" altLang="en-US" dirty="0" err="1"/>
              <a:t>Procesory</a:t>
            </a:r>
            <a:r>
              <a:rPr lang="en-US" altLang="en-US" dirty="0"/>
              <a:t> se </a:t>
            </a:r>
            <a:r>
              <a:rPr lang="en-US" altLang="en-US" dirty="0" err="1"/>
              <a:t>sekven</a:t>
            </a:r>
            <a:r>
              <a:rPr lang="cs-CZ" altLang="en-US" dirty="0" err="1"/>
              <a:t>čními</a:t>
            </a:r>
            <a:r>
              <a:rPr lang="cs-CZ" altLang="en-US" dirty="0"/>
              <a:t> body (Intel IA-64)</a:t>
            </a:r>
          </a:p>
          <a:p>
            <a:pPr lvl="3" eaLnBrk="1" hangingPunct="1"/>
            <a:r>
              <a:rPr lang="cs-CZ" altLang="en-US" dirty="0"/>
              <a:t>V kódu jsou mezi instrukcemi označeny sekvenční body (</a:t>
            </a:r>
            <a:r>
              <a:rPr lang="cs-CZ" altLang="en-US" dirty="0" err="1"/>
              <a:t>stops</a:t>
            </a:r>
            <a:r>
              <a:rPr lang="cs-CZ" altLang="en-US" dirty="0"/>
              <a:t>)</a:t>
            </a:r>
          </a:p>
          <a:p>
            <a:pPr lvl="4" eaLnBrk="1" hangingPunct="1"/>
            <a:r>
              <a:rPr lang="cs-CZ" altLang="en-US" dirty="0"/>
              <a:t>Procesor má právo přeházet pořadí instrukcí mezi sekvenčními body</a:t>
            </a:r>
          </a:p>
          <a:p>
            <a:pPr lvl="4" eaLnBrk="1" hangingPunct="1"/>
            <a:r>
              <a:rPr lang="cs-CZ" altLang="en-US" dirty="0"/>
              <a:t>Ignorují se </a:t>
            </a:r>
            <a:r>
              <a:rPr lang="cs-CZ" altLang="en-US" dirty="0" err="1"/>
              <a:t>antidependence</a:t>
            </a:r>
            <a:r>
              <a:rPr lang="cs-CZ" altLang="en-US" dirty="0"/>
              <a:t> i některé dependence</a:t>
            </a:r>
          </a:p>
          <a:p>
            <a:pPr lvl="3" eaLnBrk="1" hangingPunct="1"/>
            <a:r>
              <a:rPr lang="cs-CZ" altLang="en-US" dirty="0"/>
              <a:t>Výstupem scheduleru jsou i sekvenční body</a:t>
            </a:r>
          </a:p>
          <a:p>
            <a:pPr lvl="2" eaLnBrk="1" hangingPunct="1"/>
            <a:r>
              <a:rPr lang="cs-CZ" altLang="en-US" dirty="0"/>
              <a:t>VLIW procesory</a:t>
            </a:r>
          </a:p>
          <a:p>
            <a:pPr lvl="3" eaLnBrk="1" hangingPunct="1"/>
            <a:r>
              <a:rPr lang="cs-CZ" altLang="en-US" dirty="0"/>
              <a:t>Very </a:t>
            </a:r>
            <a:r>
              <a:rPr lang="cs-CZ" altLang="en-US" dirty="0" err="1"/>
              <a:t>Large</a:t>
            </a:r>
            <a:r>
              <a:rPr lang="cs-CZ" altLang="en-US" dirty="0"/>
              <a:t> </a:t>
            </a:r>
            <a:r>
              <a:rPr lang="cs-CZ" altLang="en-US" dirty="0" err="1"/>
              <a:t>Instruction</a:t>
            </a:r>
            <a:r>
              <a:rPr lang="cs-CZ" altLang="en-US" dirty="0"/>
              <a:t> Word</a:t>
            </a:r>
          </a:p>
          <a:p>
            <a:pPr lvl="4" eaLnBrk="1" hangingPunct="1"/>
            <a:r>
              <a:rPr lang="cs-CZ" altLang="en-US" dirty="0"/>
              <a:t>Instrukce řídí paralelní činnost jednotek procesoru</a:t>
            </a:r>
          </a:p>
          <a:p>
            <a:pPr lvl="3" eaLnBrk="1" hangingPunct="1"/>
            <a:r>
              <a:rPr lang="cs-CZ" altLang="en-US" dirty="0"/>
              <a:t>Jeden </a:t>
            </a:r>
            <a:r>
              <a:rPr lang="cs-CZ" altLang="en-US" dirty="0" err="1"/>
              <a:t>schedulovaný</a:t>
            </a:r>
            <a:r>
              <a:rPr lang="cs-CZ" altLang="en-US" dirty="0"/>
              <a:t> čas </a:t>
            </a:r>
            <a:r>
              <a:rPr lang="en-US" altLang="en-US" dirty="0"/>
              <a:t>= </a:t>
            </a:r>
            <a:r>
              <a:rPr lang="en-US" altLang="en-US" dirty="0" err="1"/>
              <a:t>jedna</a:t>
            </a:r>
            <a:r>
              <a:rPr lang="en-US" altLang="en-US" dirty="0"/>
              <a:t> </a:t>
            </a:r>
            <a:r>
              <a:rPr lang="en-US" altLang="en-US" dirty="0" err="1"/>
              <a:t>instrukce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698215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F23FC7C-310F-4BC5-AB1E-6B6F76F5DDB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dirty="0" err="1"/>
              <a:t>Scheduling</a:t>
            </a:r>
            <a:r>
              <a:rPr lang="cs-CZ" altLang="en-US" dirty="0"/>
              <a:t> pouze odhaduje skutečné časování</a:t>
            </a:r>
          </a:p>
          <a:p>
            <a:pPr lvl="2" eaLnBrk="1" hangingPunct="1"/>
            <a:r>
              <a:rPr lang="cs-CZ" altLang="en-US" dirty="0"/>
              <a:t>Skutečné časování je ovlivněno nepředvídatelnými jevy</a:t>
            </a:r>
          </a:p>
          <a:p>
            <a:pPr lvl="3" eaLnBrk="1" hangingPunct="1"/>
            <a:r>
              <a:rPr lang="cs-CZ" altLang="en-US" dirty="0"/>
              <a:t>Zbytky rozpracovaných instrukcí z předchozího BB</a:t>
            </a:r>
          </a:p>
          <a:p>
            <a:pPr lvl="4" eaLnBrk="1" hangingPunct="1"/>
            <a:r>
              <a:rPr lang="cs-CZ" altLang="en-US" dirty="0"/>
              <a:t>Řešení: </a:t>
            </a:r>
            <a:r>
              <a:rPr lang="cs-CZ" altLang="en-US" dirty="0" err="1"/>
              <a:t>Trace-scheduling</a:t>
            </a:r>
            <a:r>
              <a:rPr lang="cs-CZ" altLang="en-US" dirty="0"/>
              <a:t>, řízení profilem</a:t>
            </a:r>
          </a:p>
          <a:p>
            <a:pPr lvl="3" eaLnBrk="1" hangingPunct="1"/>
            <a:r>
              <a:rPr lang="cs-CZ" altLang="en-US" dirty="0"/>
              <a:t>Paměťová hierarchie</a:t>
            </a:r>
          </a:p>
          <a:p>
            <a:pPr lvl="4" eaLnBrk="1" hangingPunct="1"/>
            <a:r>
              <a:rPr lang="cs-CZ" altLang="en-US" dirty="0"/>
              <a:t>Doba přístupu k paměti závisí na přítomnosti v </a:t>
            </a:r>
            <a:r>
              <a:rPr lang="cs-CZ" altLang="en-US" dirty="0" err="1"/>
              <a:t>cache</a:t>
            </a:r>
            <a:endParaRPr lang="cs-CZ" altLang="en-US" dirty="0"/>
          </a:p>
          <a:p>
            <a:pPr lvl="4" eaLnBrk="1" hangingPunct="1"/>
            <a:r>
              <a:rPr lang="cs-CZ" altLang="en-US" dirty="0"/>
              <a:t>Obvykle se předpokládá nejlepší možný průběh</a:t>
            </a:r>
          </a:p>
          <a:p>
            <a:pPr lvl="4" eaLnBrk="1" hangingPunct="1"/>
            <a:r>
              <a:rPr lang="cs-CZ" altLang="en-US" dirty="0"/>
              <a:t>Speciální problém: </a:t>
            </a:r>
            <a:r>
              <a:rPr lang="cs-CZ" altLang="en-US" dirty="0" err="1"/>
              <a:t>Multithreaded</a:t>
            </a:r>
            <a:r>
              <a:rPr lang="cs-CZ" altLang="en-US" dirty="0"/>
              <a:t> aplikace na multiprocesorech</a:t>
            </a:r>
          </a:p>
          <a:p>
            <a:pPr lvl="3" eaLnBrk="1" hangingPunct="1"/>
            <a:r>
              <a:rPr lang="cs-CZ" altLang="en-US" dirty="0" err="1"/>
              <a:t>Fetch</a:t>
            </a:r>
            <a:r>
              <a:rPr lang="cs-CZ" altLang="en-US" dirty="0"/>
              <a:t> </a:t>
            </a:r>
            <a:r>
              <a:rPr lang="cs-CZ" altLang="en-US" dirty="0" err="1"/>
              <a:t>bandwidth</a:t>
            </a:r>
            <a:endParaRPr lang="cs-CZ" altLang="en-US" dirty="0"/>
          </a:p>
          <a:p>
            <a:pPr lvl="4" eaLnBrk="1" hangingPunct="1"/>
            <a:r>
              <a:rPr lang="cs-CZ" altLang="en-US" dirty="0"/>
              <a:t>Instrukce nemusí být načteny a dekódovány včas</a:t>
            </a:r>
          </a:p>
          <a:p>
            <a:pPr lvl="4" eaLnBrk="1" hangingPunct="1"/>
            <a:r>
              <a:rPr lang="cs-CZ" altLang="en-US" dirty="0"/>
              <a:t>Zdržují skoky a soupeření o přístup do paměti</a:t>
            </a:r>
          </a:p>
          <a:p>
            <a:pPr lvl="4" eaLnBrk="1" hangingPunct="1"/>
            <a:r>
              <a:rPr lang="cs-CZ" altLang="en-US" dirty="0"/>
              <a:t>Přesné simulování </a:t>
            </a:r>
            <a:r>
              <a:rPr lang="cs-CZ" altLang="en-US" dirty="0" err="1"/>
              <a:t>fetch</a:t>
            </a:r>
            <a:r>
              <a:rPr lang="cs-CZ" altLang="en-US" dirty="0"/>
              <a:t> jednotky by neúměrně komplikovalo scheduler</a:t>
            </a:r>
          </a:p>
          <a:p>
            <a:pPr lvl="2" eaLnBrk="1" hangingPunct="1"/>
            <a:r>
              <a:rPr lang="cs-CZ" altLang="en-US" dirty="0"/>
              <a:t>Scheduler nezná skutečné závislosti přístupů do paměti</a:t>
            </a:r>
          </a:p>
          <a:p>
            <a:pPr lvl="3" eaLnBrk="1" hangingPunct="1"/>
            <a:r>
              <a:rPr lang="cs-CZ" altLang="en-US" dirty="0"/>
              <a:t>Musí postupovat opatrně a zohledňuje i nejisté závislosti</a:t>
            </a:r>
          </a:p>
          <a:p>
            <a:pPr lvl="3" eaLnBrk="1" hangingPunct="1"/>
            <a:r>
              <a:rPr lang="cs-CZ" altLang="en-US" dirty="0"/>
              <a:t>Procesor zná skutečné adresy přístupů a detekuje pouze skutečné závislosti</a:t>
            </a:r>
          </a:p>
          <a:p>
            <a:pPr lvl="4" eaLnBrk="1" hangingPunct="1"/>
            <a:r>
              <a:rPr lang="cs-CZ" altLang="en-US" dirty="0"/>
              <a:t>Agresivně optimalizující procesor může zvolit zcela jiné pořadí instrukcí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676342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8C61532-0197-47D1-956D-B8CBC035A9CB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Model procesoru</a:t>
            </a:r>
          </a:p>
          <a:p>
            <a:pPr lvl="2" eaLnBrk="1" hangingPunct="1"/>
            <a:r>
              <a:rPr lang="cs-CZ" altLang="en-US"/>
              <a:t>Latence – časování závislých dvojic instrukcí</a:t>
            </a:r>
          </a:p>
          <a:p>
            <a:pPr lvl="3" eaLnBrk="1" hangingPunct="1"/>
            <a:r>
              <a:rPr lang="cs-CZ" altLang="en-US"/>
              <a:t>Počet cyklů procesoru, který musí proběhnout mezi referenčními body závislých instrukcí</a:t>
            </a:r>
          </a:p>
          <a:p>
            <a:pPr lvl="3" eaLnBrk="1" hangingPunct="1"/>
            <a:r>
              <a:rPr lang="cs-CZ" altLang="en-US"/>
              <a:t>U antidependencí a ve speciálních případech může být nulová</a:t>
            </a:r>
          </a:p>
          <a:p>
            <a:pPr lvl="3" eaLnBrk="1" hangingPunct="1"/>
            <a:r>
              <a:rPr lang="cs-CZ" altLang="en-US"/>
              <a:t>U procesorů se sekvenčními body může být záporná</a:t>
            </a:r>
          </a:p>
          <a:p>
            <a:pPr lvl="3" eaLnBrk="1" hangingPunct="1"/>
            <a:r>
              <a:rPr lang="cs-CZ" altLang="en-US"/>
              <a:t>Latence se obvykle zapisuje ke hranám dagu</a:t>
            </a:r>
          </a:p>
          <a:p>
            <a:pPr lvl="4" eaLnBrk="1" hangingPunct="1"/>
            <a:r>
              <a:rPr lang="cs-CZ" altLang="en-US"/>
              <a:t>Přiřazena na základě klasifikace závislosti podle tabulek latencí</a:t>
            </a:r>
          </a:p>
        </p:txBody>
      </p:sp>
    </p:spTree>
    <p:extLst>
      <p:ext uri="{BB962C8B-B14F-4D97-AF65-F5344CB8AC3E}">
        <p14:creationId xmlns:p14="http://schemas.microsoft.com/office/powerpoint/2010/main" val="25337024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8A0B871-4263-4627-A694-CB18BD1A1E6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Scheduling</a:t>
            </a:r>
            <a:endParaRPr lang="cs-CZ" altLang="en-US" noProof="1"/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Model procesoru</a:t>
            </a:r>
          </a:p>
          <a:p>
            <a:pPr lvl="2" eaLnBrk="1" hangingPunct="1"/>
            <a:r>
              <a:rPr lang="cs-CZ" altLang="en-US"/>
              <a:t>Rezervační tabulky – schopnosti paralelního zpracování</a:t>
            </a:r>
          </a:p>
          <a:p>
            <a:pPr lvl="3" eaLnBrk="1" hangingPunct="1"/>
            <a:r>
              <a:rPr lang="cs-CZ" altLang="en-US"/>
              <a:t>Procesor je rozdělen na funkční jednotky různých druhů</a:t>
            </a:r>
          </a:p>
          <a:p>
            <a:pPr lvl="3" eaLnBrk="1" hangingPunct="1"/>
            <a:r>
              <a:rPr lang="cs-CZ" altLang="en-US"/>
              <a:t>Je určen počet jednotek každého druhu</a:t>
            </a:r>
          </a:p>
          <a:p>
            <a:pPr lvl="4" eaLnBrk="1" hangingPunct="1"/>
            <a:r>
              <a:rPr lang="cs-CZ" altLang="en-US"/>
              <a:t>Limit: Kind </a:t>
            </a:r>
            <a:r>
              <a:rPr lang="en-US" altLang="en-US"/>
              <a:t>-&gt; </a:t>
            </a:r>
            <a:r>
              <a:rPr lang="en-US" altLang="en-US" b="1"/>
              <a:t>N</a:t>
            </a:r>
            <a:endParaRPr lang="cs-CZ" altLang="en-US" b="1"/>
          </a:p>
          <a:p>
            <a:pPr lvl="3" eaLnBrk="1" hangingPunct="1"/>
            <a:r>
              <a:rPr lang="cs-CZ" altLang="en-US"/>
              <a:t>Pro každou instrukci definována rezervační tabulka</a:t>
            </a:r>
          </a:p>
          <a:p>
            <a:pPr lvl="4" eaLnBrk="1" hangingPunct="1"/>
            <a:r>
              <a:rPr lang="en-US" altLang="en-US"/>
              <a:t>Res(instr): </a:t>
            </a:r>
            <a:r>
              <a:rPr lang="cs-CZ" altLang="en-US"/>
              <a:t>Time </a:t>
            </a:r>
            <a:r>
              <a:rPr lang="en-US" altLang="en-US"/>
              <a:t>×</a:t>
            </a:r>
            <a:r>
              <a:rPr lang="cs-CZ" altLang="en-US"/>
              <a:t> Kind </a:t>
            </a:r>
            <a:r>
              <a:rPr lang="en-US" altLang="en-US"/>
              <a:t>→ </a:t>
            </a:r>
            <a:r>
              <a:rPr lang="en-US" altLang="en-US" b="1"/>
              <a:t>N</a:t>
            </a:r>
          </a:p>
          <a:p>
            <a:pPr lvl="4" eaLnBrk="1" hangingPunct="1"/>
            <a:r>
              <a:rPr lang="en-US" altLang="en-US"/>
              <a:t>Po</a:t>
            </a:r>
            <a:r>
              <a:rPr lang="cs-CZ" altLang="en-US"/>
              <a:t>čet jednotek daného druhu, který instrukce potřebuje v daném čase (měřeno od referenčního bodu)</a:t>
            </a:r>
          </a:p>
          <a:p>
            <a:pPr lvl="4" eaLnBrk="1" hangingPunct="1"/>
            <a:endParaRPr lang="cs-CZ" altLang="en-US"/>
          </a:p>
          <a:p>
            <a:pPr lvl="3" eaLnBrk="1" hangingPunct="1"/>
            <a:r>
              <a:rPr lang="cs-CZ" altLang="en-US"/>
              <a:t>Rezervační tabulky jsou nutné i pro procesory, které nejsou super-skalární</a:t>
            </a:r>
          </a:p>
          <a:p>
            <a:pPr lvl="4" eaLnBrk="1" hangingPunct="1"/>
            <a:r>
              <a:rPr lang="cs-CZ" altLang="en-US"/>
              <a:t>Mají Limit</a:t>
            </a:r>
            <a:r>
              <a:rPr lang="en-US" altLang="en-US"/>
              <a:t>(k)=1, ale </a:t>
            </a:r>
            <a:r>
              <a:rPr lang="cs-CZ" altLang="en-US"/>
              <a:t>různé a tudíž konfliktní rezervační tabulky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33573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BC4B455-8A55-4DE9-995A-4012F0645D3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</a:t>
            </a:r>
            <a:r>
              <a:rPr lang="cs-CZ" altLang="en-US"/>
              <a:t>říklad – mezikód střední úrovně</a:t>
            </a:r>
            <a:endParaRPr lang="cs-CZ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4348163" cy="6172200"/>
          </a:xfrm>
        </p:spPr>
        <p:txBody>
          <a:bodyPr/>
          <a:lstStyle/>
          <a:p>
            <a:pPr marL="0" indent="0" eaLnBrk="1" hangingPunct="1"/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chksum</a:t>
            </a:r>
            <a:r>
              <a:rPr lang="en-US" altLang="en-US"/>
              <a:t>( </a:t>
            </a:r>
            <a:r>
              <a:rPr lang="cs-CZ" altLang="en-US"/>
              <a:t>char</a:t>
            </a:r>
            <a:r>
              <a:rPr lang="en-US" altLang="en-US"/>
              <a:t> </a:t>
            </a:r>
            <a:r>
              <a:rPr lang="cs-CZ" altLang="en-US"/>
              <a:t>* p</a:t>
            </a:r>
            <a:r>
              <a:rPr lang="en-US" altLang="en-US"/>
              <a:t>, int i)</a:t>
            </a:r>
          </a:p>
          <a:p>
            <a:pPr marL="0" indent="0" eaLnBrk="1" hangingPunct="1"/>
            <a:r>
              <a:rPr lang="en-US" altLang="en-US"/>
              <a:t>{</a:t>
            </a:r>
            <a:endParaRPr lang="cs-CZ" altLang="en-US"/>
          </a:p>
          <a:p>
            <a:pPr marL="0" indent="0" eaLnBrk="1" hangingPunct="1"/>
            <a:r>
              <a:rPr lang="cs-CZ" altLang="en-US"/>
              <a:t>  char s </a:t>
            </a:r>
            <a:r>
              <a:rPr lang="en-US" altLang="en-US"/>
              <a:t>= 0;</a:t>
            </a:r>
          </a:p>
          <a:p>
            <a:pPr marL="0" indent="0" eaLnBrk="1" hangingPunct="1"/>
            <a:r>
              <a:rPr lang="en-US" altLang="en-US"/>
              <a:t>  while ( i &gt; 0 )</a:t>
            </a:r>
          </a:p>
          <a:p>
            <a:pPr marL="0" indent="0" eaLnBrk="1" hangingPunct="1"/>
            <a:r>
              <a:rPr lang="en-US" altLang="en-US"/>
              <a:t>  {</a:t>
            </a:r>
          </a:p>
          <a:p>
            <a:pPr marL="0" indent="0" eaLnBrk="1" hangingPunct="1"/>
            <a:r>
              <a:rPr lang="en-US" altLang="en-US"/>
              <a:t>    s ^= *p++;</a:t>
            </a:r>
          </a:p>
          <a:p>
            <a:pPr marL="0" indent="0" eaLnBrk="1" hangingPunct="1"/>
            <a:r>
              <a:rPr lang="en-US" altLang="en-US"/>
              <a:t>    --i;</a:t>
            </a:r>
          </a:p>
          <a:p>
            <a:pPr marL="0" indent="0" eaLnBrk="1" hangingPunct="1"/>
            <a:r>
              <a:rPr lang="en-US" altLang="en-US"/>
              <a:t>  }</a:t>
            </a:r>
            <a:endParaRPr lang="cs-CZ" altLang="en-US"/>
          </a:p>
          <a:p>
            <a:pPr marL="0" indent="0" eaLnBrk="1" hangingPunct="1"/>
            <a:r>
              <a:rPr lang="cs-CZ" altLang="en-US"/>
              <a:t>  </a:t>
            </a:r>
            <a:r>
              <a:rPr lang="en-US" altLang="en-US"/>
              <a:t>return </a:t>
            </a:r>
            <a:r>
              <a:rPr lang="cs-CZ" altLang="en-US"/>
              <a:t>s</a:t>
            </a:r>
            <a:r>
              <a:rPr lang="en-US" altLang="en-US"/>
              <a:t>;</a:t>
            </a:r>
          </a:p>
          <a:p>
            <a:pPr marL="0" indent="0" eaLnBrk="1" hangingPunct="1"/>
            <a:r>
              <a:rPr lang="en-US" altLang="en-US"/>
              <a:t>}</a:t>
            </a:r>
            <a:endParaRPr lang="cs-CZ" altLang="en-US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79878" name="Rectangle 7"/>
          <p:cNvSpPr>
            <a:spLocks noChangeArrowheads="1"/>
          </p:cNvSpPr>
          <p:nvPr/>
        </p:nvSpPr>
        <p:spPr bwMode="auto">
          <a:xfrm>
            <a:off x="5292725" y="2852738"/>
            <a:ext cx="3527425" cy="208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79879" name="Text Box 8"/>
          <p:cNvSpPr txBox="1">
            <a:spLocks noChangeArrowheads="1"/>
          </p:cNvSpPr>
          <p:nvPr/>
        </p:nvSpPr>
        <p:spPr bwMode="auto">
          <a:xfrm>
            <a:off x="6156325" y="4510088"/>
            <a:ext cx="10795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GTC_I32(C1)</a:t>
            </a:r>
            <a:endParaRPr lang="en-US" altLang="en-US" sz="1200" b="0"/>
          </a:p>
        </p:txBody>
      </p:sp>
      <p:sp>
        <p:nvSpPr>
          <p:cNvPr id="79880" name="Text Box 9"/>
          <p:cNvSpPr txBox="1">
            <a:spLocks noChangeArrowheads="1"/>
          </p:cNvSpPr>
          <p:nvPr/>
        </p:nvSpPr>
        <p:spPr bwMode="auto">
          <a:xfrm>
            <a:off x="6300788" y="4797425"/>
            <a:ext cx="639762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79881" name="Line 10"/>
          <p:cNvSpPr>
            <a:spLocks noChangeShapeType="1"/>
          </p:cNvSpPr>
          <p:nvPr/>
        </p:nvSpPr>
        <p:spPr bwMode="auto">
          <a:xfrm flipH="1">
            <a:off x="6588125" y="4652963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2" name="Line 11"/>
          <p:cNvSpPr>
            <a:spLocks noChangeShapeType="1"/>
          </p:cNvSpPr>
          <p:nvPr/>
        </p:nvSpPr>
        <p:spPr bwMode="auto">
          <a:xfrm flipH="1">
            <a:off x="6011863" y="2852738"/>
            <a:ext cx="0" cy="8651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3" name="Line 12"/>
          <p:cNvSpPr>
            <a:spLocks noChangeShapeType="1"/>
          </p:cNvSpPr>
          <p:nvPr/>
        </p:nvSpPr>
        <p:spPr bwMode="auto">
          <a:xfrm>
            <a:off x="6011863" y="3860800"/>
            <a:ext cx="0" cy="108108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4" name="Line 13"/>
          <p:cNvSpPr>
            <a:spLocks noChangeShapeType="1"/>
          </p:cNvSpPr>
          <p:nvPr/>
        </p:nvSpPr>
        <p:spPr bwMode="auto">
          <a:xfrm>
            <a:off x="8388350" y="2852738"/>
            <a:ext cx="0" cy="12969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5" name="Text Box 16"/>
          <p:cNvSpPr txBox="1">
            <a:spLocks noChangeArrowheads="1"/>
          </p:cNvSpPr>
          <p:nvPr/>
        </p:nvSpPr>
        <p:spPr bwMode="auto">
          <a:xfrm>
            <a:off x="7524750" y="3357563"/>
            <a:ext cx="577850" cy="14128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XLD_I8</a:t>
            </a:r>
            <a:endParaRPr lang="en-US" altLang="en-US" sz="1200" b="0"/>
          </a:p>
        </p:txBody>
      </p:sp>
      <p:sp>
        <p:nvSpPr>
          <p:cNvPr id="79886" name="Line 17"/>
          <p:cNvSpPr>
            <a:spLocks noChangeShapeType="1"/>
          </p:cNvSpPr>
          <p:nvPr/>
        </p:nvSpPr>
        <p:spPr bwMode="auto">
          <a:xfrm>
            <a:off x="6011863" y="2852738"/>
            <a:ext cx="1728787" cy="5048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9887" name="Group 48"/>
          <p:cNvGrpSpPr>
            <a:grpSpLocks/>
          </p:cNvGrpSpPr>
          <p:nvPr/>
        </p:nvGrpSpPr>
        <p:grpSpPr bwMode="auto">
          <a:xfrm>
            <a:off x="8101013" y="6092825"/>
            <a:ext cx="647700" cy="287338"/>
            <a:chOff x="3198" y="2115"/>
            <a:chExt cx="408" cy="181"/>
          </a:xfrm>
        </p:grpSpPr>
        <p:sp>
          <p:nvSpPr>
            <p:cNvPr id="79929" name="Rectangle 49"/>
            <p:cNvSpPr>
              <a:spLocks noChangeArrowheads="1"/>
            </p:cNvSpPr>
            <p:nvPr/>
          </p:nvSpPr>
          <p:spPr bwMode="auto">
            <a:xfrm>
              <a:off x="3198" y="2115"/>
              <a:ext cx="408" cy="1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79930" name="Line 50"/>
            <p:cNvSpPr>
              <a:spLocks noChangeShapeType="1"/>
            </p:cNvSpPr>
            <p:nvPr/>
          </p:nvSpPr>
          <p:spPr bwMode="auto">
            <a:xfrm>
              <a:off x="3334" y="2115"/>
              <a:ext cx="1" cy="89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9931" name="Text Box 51"/>
            <p:cNvSpPr txBox="1">
              <a:spLocks noChangeArrowheads="1"/>
            </p:cNvSpPr>
            <p:nvPr/>
          </p:nvSpPr>
          <p:spPr bwMode="auto">
            <a:xfrm>
              <a:off x="3198" y="2205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</p:grpSp>
      <p:sp>
        <p:nvSpPr>
          <p:cNvPr id="79888" name="Line 52"/>
          <p:cNvSpPr>
            <a:spLocks noChangeShapeType="1"/>
          </p:cNvSpPr>
          <p:nvPr/>
        </p:nvSpPr>
        <p:spPr bwMode="auto">
          <a:xfrm flipH="1">
            <a:off x="6229350" y="836613"/>
            <a:ext cx="1588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9" name="Rectangle 54"/>
          <p:cNvSpPr>
            <a:spLocks noChangeArrowheads="1"/>
          </p:cNvSpPr>
          <p:nvPr/>
        </p:nvSpPr>
        <p:spPr bwMode="auto">
          <a:xfrm>
            <a:off x="5364163" y="981075"/>
            <a:ext cx="3024187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79890" name="Text Box 55"/>
          <p:cNvSpPr txBox="1">
            <a:spLocks noChangeArrowheads="1"/>
          </p:cNvSpPr>
          <p:nvPr/>
        </p:nvSpPr>
        <p:spPr bwMode="auto">
          <a:xfrm>
            <a:off x="5940425" y="1268413"/>
            <a:ext cx="1081088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GTC_I32(C1)</a:t>
            </a:r>
            <a:endParaRPr lang="en-US" altLang="en-US" sz="1200" b="0"/>
          </a:p>
        </p:txBody>
      </p:sp>
      <p:sp>
        <p:nvSpPr>
          <p:cNvPr id="79891" name="Text Box 56"/>
          <p:cNvSpPr txBox="1">
            <a:spLocks noChangeArrowheads="1"/>
          </p:cNvSpPr>
          <p:nvPr/>
        </p:nvSpPr>
        <p:spPr bwMode="auto">
          <a:xfrm>
            <a:off x="5940425" y="1555750"/>
            <a:ext cx="639763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79892" name="Text Box 57"/>
          <p:cNvSpPr txBox="1">
            <a:spLocks noChangeArrowheads="1"/>
          </p:cNvSpPr>
          <p:nvPr/>
        </p:nvSpPr>
        <p:spPr bwMode="auto">
          <a:xfrm>
            <a:off x="5364163" y="981075"/>
            <a:ext cx="3024187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ENTER</a:t>
            </a:r>
          </a:p>
        </p:txBody>
      </p:sp>
      <p:sp>
        <p:nvSpPr>
          <p:cNvPr id="79893" name="Line 58"/>
          <p:cNvSpPr>
            <a:spLocks noChangeShapeType="1"/>
          </p:cNvSpPr>
          <p:nvPr/>
        </p:nvSpPr>
        <p:spPr bwMode="auto">
          <a:xfrm flipH="1">
            <a:off x="6804025" y="1125538"/>
            <a:ext cx="288925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4" name="Line 60"/>
          <p:cNvSpPr>
            <a:spLocks noChangeShapeType="1"/>
          </p:cNvSpPr>
          <p:nvPr/>
        </p:nvSpPr>
        <p:spPr bwMode="auto">
          <a:xfrm flipH="1">
            <a:off x="6227763" y="1412875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5" name="Line 61"/>
          <p:cNvSpPr>
            <a:spLocks noChangeShapeType="1"/>
          </p:cNvSpPr>
          <p:nvPr/>
        </p:nvSpPr>
        <p:spPr bwMode="auto">
          <a:xfrm>
            <a:off x="7092950" y="1125538"/>
            <a:ext cx="0" cy="5762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6" name="Line 62"/>
          <p:cNvSpPr>
            <a:spLocks noChangeShapeType="1"/>
          </p:cNvSpPr>
          <p:nvPr/>
        </p:nvSpPr>
        <p:spPr bwMode="auto">
          <a:xfrm flipH="1">
            <a:off x="5651500" y="1125538"/>
            <a:ext cx="0" cy="576262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7" name="Line 66"/>
          <p:cNvSpPr>
            <a:spLocks noChangeShapeType="1"/>
          </p:cNvSpPr>
          <p:nvPr/>
        </p:nvSpPr>
        <p:spPr bwMode="auto">
          <a:xfrm>
            <a:off x="7812088" y="1700213"/>
            <a:ext cx="576262" cy="1152525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8" name="Line 67"/>
          <p:cNvSpPr>
            <a:spLocks noChangeShapeType="1"/>
          </p:cNvSpPr>
          <p:nvPr/>
        </p:nvSpPr>
        <p:spPr bwMode="auto">
          <a:xfrm>
            <a:off x="7092950" y="1700213"/>
            <a:ext cx="287338" cy="1152525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9" name="Line 71"/>
          <p:cNvSpPr>
            <a:spLocks noChangeShapeType="1"/>
          </p:cNvSpPr>
          <p:nvPr/>
        </p:nvSpPr>
        <p:spPr bwMode="auto">
          <a:xfrm flipH="1">
            <a:off x="6156325" y="4940300"/>
            <a:ext cx="1223963" cy="577850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0" name="Line 72"/>
          <p:cNvSpPr>
            <a:spLocks noChangeShapeType="1"/>
          </p:cNvSpPr>
          <p:nvPr/>
        </p:nvSpPr>
        <p:spPr bwMode="auto">
          <a:xfrm flipH="1" flipV="1">
            <a:off x="5003800" y="2636838"/>
            <a:ext cx="0" cy="2519362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1" name="Line 73"/>
          <p:cNvSpPr>
            <a:spLocks noChangeShapeType="1"/>
          </p:cNvSpPr>
          <p:nvPr/>
        </p:nvSpPr>
        <p:spPr bwMode="auto">
          <a:xfrm flipH="1" flipV="1">
            <a:off x="5867400" y="2276475"/>
            <a:ext cx="1512888" cy="57626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2" name="Line 75"/>
          <p:cNvSpPr>
            <a:spLocks noChangeShapeType="1"/>
          </p:cNvSpPr>
          <p:nvPr/>
        </p:nvSpPr>
        <p:spPr bwMode="auto">
          <a:xfrm flipH="1">
            <a:off x="5003800" y="2276475"/>
            <a:ext cx="863600" cy="36036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3" name="Line 79"/>
          <p:cNvSpPr>
            <a:spLocks noChangeShapeType="1"/>
          </p:cNvSpPr>
          <p:nvPr/>
        </p:nvSpPr>
        <p:spPr bwMode="auto">
          <a:xfrm>
            <a:off x="5867400" y="2060575"/>
            <a:ext cx="2520950" cy="792163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4" name="Line 80"/>
          <p:cNvSpPr>
            <a:spLocks noChangeShapeType="1"/>
          </p:cNvSpPr>
          <p:nvPr/>
        </p:nvSpPr>
        <p:spPr bwMode="auto">
          <a:xfrm flipH="1">
            <a:off x="4859338" y="2060575"/>
            <a:ext cx="1008062" cy="503238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5" name="Line 87"/>
          <p:cNvSpPr>
            <a:spLocks noChangeShapeType="1"/>
          </p:cNvSpPr>
          <p:nvPr/>
        </p:nvSpPr>
        <p:spPr bwMode="auto">
          <a:xfrm>
            <a:off x="5003800" y="5156200"/>
            <a:ext cx="1152525" cy="36036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6" name="Line 88"/>
          <p:cNvSpPr>
            <a:spLocks noChangeShapeType="1"/>
          </p:cNvSpPr>
          <p:nvPr/>
        </p:nvSpPr>
        <p:spPr bwMode="auto">
          <a:xfrm flipH="1">
            <a:off x="4859338" y="2563813"/>
            <a:ext cx="0" cy="2665412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7" name="Text Box 99"/>
          <p:cNvSpPr txBox="1">
            <a:spLocks noChangeArrowheads="1"/>
          </p:cNvSpPr>
          <p:nvPr/>
        </p:nvSpPr>
        <p:spPr bwMode="auto">
          <a:xfrm>
            <a:off x="7524750" y="1268413"/>
            <a:ext cx="792163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C_I8(C2)</a:t>
            </a:r>
            <a:endParaRPr lang="en-US" altLang="en-US" sz="1200" b="0"/>
          </a:p>
        </p:txBody>
      </p:sp>
      <p:sp>
        <p:nvSpPr>
          <p:cNvPr id="79908" name="Line 100"/>
          <p:cNvSpPr>
            <a:spLocks noChangeShapeType="1"/>
          </p:cNvSpPr>
          <p:nvPr/>
        </p:nvSpPr>
        <p:spPr bwMode="auto">
          <a:xfrm flipH="1">
            <a:off x="7812088" y="1412875"/>
            <a:ext cx="0" cy="287338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09" name="Text Box 101"/>
          <p:cNvSpPr txBox="1">
            <a:spLocks noChangeArrowheads="1"/>
          </p:cNvSpPr>
          <p:nvPr/>
        </p:nvSpPr>
        <p:spPr bwMode="auto">
          <a:xfrm>
            <a:off x="5508625" y="3717925"/>
            <a:ext cx="935038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ADDC_P(C3)</a:t>
            </a:r>
            <a:endParaRPr lang="en-US" altLang="en-US" sz="1200" b="0"/>
          </a:p>
        </p:txBody>
      </p:sp>
      <p:sp>
        <p:nvSpPr>
          <p:cNvPr id="79910" name="Text Box 103"/>
          <p:cNvSpPr txBox="1">
            <a:spLocks noChangeArrowheads="1"/>
          </p:cNvSpPr>
          <p:nvPr/>
        </p:nvSpPr>
        <p:spPr bwMode="auto">
          <a:xfrm>
            <a:off x="6659563" y="4149725"/>
            <a:ext cx="1152525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SUBC_I32(C4)</a:t>
            </a:r>
            <a:endParaRPr lang="en-US" altLang="en-US" sz="1200" b="0"/>
          </a:p>
        </p:txBody>
      </p:sp>
      <p:sp>
        <p:nvSpPr>
          <p:cNvPr id="79911" name="Text Box 104"/>
          <p:cNvSpPr txBox="1">
            <a:spLocks noChangeArrowheads="1"/>
          </p:cNvSpPr>
          <p:nvPr/>
        </p:nvSpPr>
        <p:spPr bwMode="auto">
          <a:xfrm>
            <a:off x="7954963" y="4149725"/>
            <a:ext cx="719137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XOR_I8</a:t>
            </a:r>
            <a:endParaRPr lang="en-US" altLang="en-US" sz="1200" b="0"/>
          </a:p>
        </p:txBody>
      </p:sp>
      <p:sp>
        <p:nvSpPr>
          <p:cNvPr id="79912" name="Line 109"/>
          <p:cNvSpPr>
            <a:spLocks noChangeShapeType="1"/>
          </p:cNvSpPr>
          <p:nvPr/>
        </p:nvSpPr>
        <p:spPr bwMode="auto">
          <a:xfrm>
            <a:off x="8316913" y="4294188"/>
            <a:ext cx="0" cy="6477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13" name="Line 110"/>
          <p:cNvSpPr>
            <a:spLocks noChangeShapeType="1"/>
          </p:cNvSpPr>
          <p:nvPr/>
        </p:nvSpPr>
        <p:spPr bwMode="auto">
          <a:xfrm>
            <a:off x="7812088" y="3502025"/>
            <a:ext cx="433387" cy="64611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14" name="Line 111"/>
          <p:cNvSpPr>
            <a:spLocks noChangeShapeType="1"/>
          </p:cNvSpPr>
          <p:nvPr/>
        </p:nvSpPr>
        <p:spPr bwMode="auto">
          <a:xfrm>
            <a:off x="7380288" y="4294188"/>
            <a:ext cx="0" cy="6477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15" name="Line 112"/>
          <p:cNvSpPr>
            <a:spLocks noChangeShapeType="1"/>
          </p:cNvSpPr>
          <p:nvPr/>
        </p:nvSpPr>
        <p:spPr bwMode="auto">
          <a:xfrm>
            <a:off x="7380288" y="2852738"/>
            <a:ext cx="0" cy="1296987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16" name="Line 113"/>
          <p:cNvSpPr>
            <a:spLocks noChangeShapeType="1"/>
          </p:cNvSpPr>
          <p:nvPr/>
        </p:nvSpPr>
        <p:spPr bwMode="auto">
          <a:xfrm flipH="1">
            <a:off x="6804025" y="4294188"/>
            <a:ext cx="576263" cy="2159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17" name="Line 114"/>
          <p:cNvSpPr>
            <a:spLocks noChangeShapeType="1"/>
          </p:cNvSpPr>
          <p:nvPr/>
        </p:nvSpPr>
        <p:spPr bwMode="auto">
          <a:xfrm flipH="1">
            <a:off x="5148263" y="2708275"/>
            <a:ext cx="0" cy="2376488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18" name="Line 115"/>
          <p:cNvSpPr>
            <a:spLocks noChangeShapeType="1"/>
          </p:cNvSpPr>
          <p:nvPr/>
        </p:nvSpPr>
        <p:spPr bwMode="auto">
          <a:xfrm flipH="1" flipV="1">
            <a:off x="5435600" y="2563813"/>
            <a:ext cx="576263" cy="28892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19" name="Line 116"/>
          <p:cNvSpPr>
            <a:spLocks noChangeShapeType="1"/>
          </p:cNvSpPr>
          <p:nvPr/>
        </p:nvSpPr>
        <p:spPr bwMode="auto">
          <a:xfrm flipH="1">
            <a:off x="5148263" y="2565400"/>
            <a:ext cx="287337" cy="14287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0" name="Line 117"/>
          <p:cNvSpPr>
            <a:spLocks noChangeShapeType="1"/>
          </p:cNvSpPr>
          <p:nvPr/>
        </p:nvSpPr>
        <p:spPr bwMode="auto">
          <a:xfrm flipH="1" flipV="1">
            <a:off x="5148263" y="5083175"/>
            <a:ext cx="287337" cy="7302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1" name="Line 118"/>
          <p:cNvSpPr>
            <a:spLocks noChangeShapeType="1"/>
          </p:cNvSpPr>
          <p:nvPr/>
        </p:nvSpPr>
        <p:spPr bwMode="auto">
          <a:xfrm flipH="1">
            <a:off x="5435600" y="4940300"/>
            <a:ext cx="576263" cy="215900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2" name="Line 119"/>
          <p:cNvSpPr>
            <a:spLocks noChangeShapeType="1"/>
          </p:cNvSpPr>
          <p:nvPr/>
        </p:nvSpPr>
        <p:spPr bwMode="auto">
          <a:xfrm>
            <a:off x="4859338" y="5229225"/>
            <a:ext cx="1296987" cy="431800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3" name="Line 120"/>
          <p:cNvSpPr>
            <a:spLocks noChangeShapeType="1"/>
          </p:cNvSpPr>
          <p:nvPr/>
        </p:nvSpPr>
        <p:spPr bwMode="auto">
          <a:xfrm flipV="1">
            <a:off x="6156325" y="4940300"/>
            <a:ext cx="2160588" cy="720725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4" name="Line 121"/>
          <p:cNvSpPr>
            <a:spLocks noChangeShapeType="1"/>
          </p:cNvSpPr>
          <p:nvPr/>
        </p:nvSpPr>
        <p:spPr bwMode="auto">
          <a:xfrm flipV="1">
            <a:off x="8316913" y="4941888"/>
            <a:ext cx="0" cy="1150937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5" name="Line 122"/>
          <p:cNvSpPr>
            <a:spLocks noChangeShapeType="1"/>
          </p:cNvSpPr>
          <p:nvPr/>
        </p:nvSpPr>
        <p:spPr bwMode="auto">
          <a:xfrm flipH="1" flipV="1">
            <a:off x="5651500" y="1700213"/>
            <a:ext cx="360363" cy="1152525"/>
          </a:xfrm>
          <a:prstGeom prst="line">
            <a:avLst/>
          </a:prstGeom>
          <a:noFill/>
          <a:ln w="6350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6" name="Line 123"/>
          <p:cNvSpPr>
            <a:spLocks noChangeShapeType="1"/>
          </p:cNvSpPr>
          <p:nvPr/>
        </p:nvSpPr>
        <p:spPr bwMode="auto">
          <a:xfrm>
            <a:off x="7812088" y="1700213"/>
            <a:ext cx="1081087" cy="1152525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7" name="Line 124"/>
          <p:cNvSpPr>
            <a:spLocks noChangeShapeType="1"/>
          </p:cNvSpPr>
          <p:nvPr/>
        </p:nvSpPr>
        <p:spPr bwMode="auto">
          <a:xfrm flipH="1">
            <a:off x="8893175" y="2852738"/>
            <a:ext cx="0" cy="2160587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928" name="Line 125"/>
          <p:cNvSpPr>
            <a:spLocks noChangeShapeType="1"/>
          </p:cNvSpPr>
          <p:nvPr/>
        </p:nvSpPr>
        <p:spPr bwMode="auto">
          <a:xfrm flipH="1">
            <a:off x="8316913" y="5013325"/>
            <a:ext cx="576262" cy="1081088"/>
          </a:xfrm>
          <a:prstGeom prst="line">
            <a:avLst/>
          </a:prstGeom>
          <a:noFill/>
          <a:ln w="63500">
            <a:solidFill>
              <a:srgbClr val="99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5446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9274</TotalTime>
  <Words>2109</Words>
  <Application>Microsoft Office PowerPoint</Application>
  <PresentationFormat>Overhead</PresentationFormat>
  <Paragraphs>833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Courier New</vt:lpstr>
      <vt:lpstr>Wingdings</vt:lpstr>
      <vt:lpstr>LECT</vt:lpstr>
      <vt:lpstr>Scheduling</vt:lpstr>
      <vt:lpstr>Architektura back-endu</vt:lpstr>
      <vt:lpstr>Scheduling</vt:lpstr>
      <vt:lpstr>Scheduling</vt:lpstr>
      <vt:lpstr>Scheduling</vt:lpstr>
      <vt:lpstr>Scheduling</vt:lpstr>
      <vt:lpstr>Scheduling</vt:lpstr>
      <vt:lpstr>Scheduling</vt:lpstr>
      <vt:lpstr>Příklad – mezikód střední úrovně</vt:lpstr>
      <vt:lpstr>Příklad – mezikód nízké úrovně</vt:lpstr>
      <vt:lpstr>Příklad – latence</vt:lpstr>
      <vt:lpstr>Příklad – rezervační tabulky</vt:lpstr>
      <vt:lpstr>Příklad – scheduling</vt:lpstr>
      <vt:lpstr>Příklad – scheduling</vt:lpstr>
      <vt:lpstr>Příklad – scheduling</vt:lpstr>
      <vt:lpstr>Příklad – scheduling</vt:lpstr>
      <vt:lpstr>Příklad – scheduling</vt:lpstr>
      <vt:lpstr>Příklad – scheduling</vt:lpstr>
      <vt:lpstr>Příklad – scheduling</vt:lpstr>
      <vt:lpstr>Scheduling</vt:lpstr>
      <vt:lpstr>Scheduling</vt:lpstr>
      <vt:lpstr>Příklad – scheduling</vt:lpstr>
      <vt:lpstr>Příklad – scheduling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1008</cp:revision>
  <dcterms:created xsi:type="dcterms:W3CDTF">2001-09-30T23:30:25Z</dcterms:created>
  <dcterms:modified xsi:type="dcterms:W3CDTF">2021-04-16T10:04:29Z</dcterms:modified>
</cp:coreProperties>
</file>