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5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3" r:id="rId12"/>
    <p:sldId id="267" r:id="rId13"/>
  </p:sldIdLst>
  <p:sldSz cx="9144000" cy="6858000" type="overhead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FFCD"/>
    <a:srgbClr val="CC00FF"/>
    <a:srgbClr val="FF9999"/>
    <a:srgbClr val="0099FF"/>
    <a:srgbClr val="FF3399"/>
    <a:srgbClr val="99CC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571" autoAdjust="0"/>
  </p:normalViewPr>
  <p:slideViewPr>
    <p:cSldViewPr>
      <p:cViewPr varScale="1">
        <p:scale>
          <a:sx n="70" d="100"/>
          <a:sy n="70" d="100"/>
        </p:scale>
        <p:origin x="944" y="60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noProof="1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1600" y="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noProof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2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44800" y="533400"/>
            <a:ext cx="3454400" cy="2590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19200" y="3276600"/>
            <a:ext cx="67056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1" smtClean="0"/>
              <a:t>Click to edit Master text styles</a:t>
            </a:r>
          </a:p>
          <a:p>
            <a:pPr lvl="1"/>
            <a:r>
              <a:rPr lang="cs-CZ" noProof="1" smtClean="0"/>
              <a:t>Second level</a:t>
            </a:r>
          </a:p>
          <a:p>
            <a:pPr lvl="2"/>
            <a:r>
              <a:rPr lang="cs-CZ" noProof="1" smtClean="0"/>
              <a:t>Third level</a:t>
            </a:r>
          </a:p>
          <a:p>
            <a:pPr lvl="3"/>
            <a:r>
              <a:rPr lang="cs-CZ" noProof="1" smtClean="0"/>
              <a:t>Fourth level</a:t>
            </a:r>
          </a:p>
          <a:p>
            <a:pPr lvl="4"/>
            <a:r>
              <a:rPr lang="cs-CZ" noProof="1" smtClean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7700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noProof="1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1600" y="647700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noProof="1"/>
            </a:lvl1pPr>
          </a:lstStyle>
          <a:p>
            <a:pPr>
              <a:defRPr/>
            </a:pPr>
            <a:fld id="{53D80ECD-877A-4C58-96D0-91AE5B60954F}" type="slidenum">
              <a:rPr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5476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1027"/>
          <p:cNvSpPr>
            <a:spLocks noGrp="1" noChangeArrowheads="1"/>
          </p:cNvSpPr>
          <p:nvPr>
            <p:ph type="ctrTitle"/>
          </p:nvPr>
        </p:nvSpPr>
        <p:spPr>
          <a:xfrm>
            <a:off x="0" y="1524000"/>
            <a:ext cx="9144000" cy="823913"/>
          </a:xfrm>
        </p:spPr>
        <p:txBody>
          <a:bodyPr/>
          <a:lstStyle>
            <a:lvl1pPr algn="ctr">
              <a:defRPr sz="4800">
                <a:solidFill>
                  <a:srgbClr val="99FF9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5892" name="Rectangle 1028"/>
          <p:cNvSpPr>
            <a:spLocks noGrp="1" noChangeArrowheads="1"/>
          </p:cNvSpPr>
          <p:nvPr>
            <p:ph type="subTitle" idx="1"/>
          </p:nvPr>
        </p:nvSpPr>
        <p:spPr>
          <a:xfrm>
            <a:off x="152400" y="2667000"/>
            <a:ext cx="8839200" cy="3962400"/>
          </a:xfrm>
          <a:noFill/>
        </p:spPr>
        <p:txBody>
          <a:bodyPr/>
          <a:lstStyle>
            <a:lvl1pPr algn="ctr">
              <a:defRPr sz="320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12888919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F42A4F-5B6C-475E-B104-7EB99EEC0D59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24904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0"/>
            <a:ext cx="2209800" cy="6705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477000" cy="6705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F7BE31-150A-4843-99BA-DF6AE488D9E7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560253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2400" y="533400"/>
            <a:ext cx="4343400" cy="6172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533400"/>
            <a:ext cx="4343400" cy="6172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483E8-855C-4B46-8539-BA7E4E48C122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700692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" y="533400"/>
            <a:ext cx="8839200" cy="6172200"/>
          </a:xfrm>
        </p:spPr>
        <p:txBody>
          <a:bodyPr/>
          <a:lstStyle/>
          <a:p>
            <a:pPr lvl="0"/>
            <a:endParaRPr lang="cs-CZ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B7765C-1A76-4177-A0AE-EADC12BA6517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250715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2400" y="533400"/>
            <a:ext cx="4343400" cy="6172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533400"/>
            <a:ext cx="4343400" cy="3009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695700"/>
            <a:ext cx="4343400" cy="3009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88EF62-F676-4B10-8BAF-431D080F05CC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10224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71FE57-3690-4A1D-8A88-C063F0D8302E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64810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482418-0049-49C5-8D20-D771CA776518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25896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533400"/>
            <a:ext cx="4343400" cy="6172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533400"/>
            <a:ext cx="4343400" cy="6172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83EE3-94DA-42DA-A6CB-4924CEBA1E75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85951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61CB3C-E612-443D-A7FD-5FD98A69BBBB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90200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A3DE4E-C967-4C6B-9E55-E706D8E86D90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35159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AFE798-8F78-4433-BB74-D5505A6EDC5D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72399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32C64E-94B2-4E2D-B5F6-E7700D232CCC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18375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D34890-89AA-4915-B737-613808C90A24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88633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731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533400"/>
            <a:ext cx="8839200" cy="6172200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6486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96200" y="0"/>
            <a:ext cx="1295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99FF99"/>
                </a:solidFill>
              </a:defRPr>
            </a:lvl1pPr>
          </a:lstStyle>
          <a:p>
            <a:pPr>
              <a:defRPr/>
            </a:pPr>
            <a:fld id="{35376E8E-94FB-4D0D-B131-82E7564F7FE5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9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  <p:sldLayoutId id="2147483846" r:id="rId12"/>
    <p:sldLayoutId id="2147483847" r:id="rId13"/>
    <p:sldLayoutId id="2147483848" r:id="rId14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190500" indent="2667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Ø"/>
        <a:defRPr sz="2400" b="1">
          <a:solidFill>
            <a:schemeClr val="tx1"/>
          </a:solidFill>
          <a:latin typeface="+mj-lt"/>
          <a:cs typeface="+mn-cs"/>
        </a:defRPr>
      </a:lvl2pPr>
      <a:lvl3pPr marL="571500" indent="-1905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v"/>
        <a:defRPr sz="2400">
          <a:solidFill>
            <a:schemeClr val="tx1"/>
          </a:solidFill>
          <a:latin typeface="+mj-lt"/>
          <a:cs typeface="+mn-cs"/>
        </a:defRPr>
      </a:lvl3pPr>
      <a:lvl4pPr marL="952500" indent="-1905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j-lt"/>
          <a:cs typeface="+mn-cs"/>
        </a:defRPr>
      </a:lvl4pPr>
      <a:lvl5pPr marL="1333500" indent="-1905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5pPr>
      <a:lvl6pPr marL="1790700" indent="-1905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6pPr>
      <a:lvl7pPr marL="2247900" indent="-1905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7pPr>
      <a:lvl8pPr marL="2705100" indent="-1905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8pPr>
      <a:lvl9pPr marL="3162300" indent="-1905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Points-to analysis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Alias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838453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Points-to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548680"/>
            <a:ext cx="8839200" cy="6172200"/>
          </a:xfrm>
        </p:spPr>
        <p:txBody>
          <a:bodyPr/>
          <a:lstStyle/>
          <a:p>
            <a:pPr lvl="1"/>
            <a:r>
              <a:rPr lang="en-US" dirty="0" err="1" smtClean="0"/>
              <a:t>Realisti</a:t>
            </a:r>
            <a:r>
              <a:rPr lang="cs-CZ" dirty="0" smtClean="0"/>
              <a:t>čtější </a:t>
            </a:r>
            <a:r>
              <a:rPr lang="cs-CZ" dirty="0" smtClean="0"/>
              <a:t>p</a:t>
            </a:r>
            <a:r>
              <a:rPr lang="cs-CZ" dirty="0" smtClean="0"/>
              <a:t>říklad - </a:t>
            </a:r>
            <a:r>
              <a:rPr lang="en-US" dirty="0" err="1"/>
              <a:t>Andersenova</a:t>
            </a:r>
            <a:r>
              <a:rPr lang="en-US" dirty="0"/>
              <a:t> </a:t>
            </a:r>
            <a:r>
              <a:rPr lang="en-US" dirty="0" err="1"/>
              <a:t>metoda</a:t>
            </a:r>
            <a:endParaRPr lang="cs-CZ" dirty="0"/>
          </a:p>
          <a:p>
            <a:pPr lvl="3"/>
            <a:r>
              <a:rPr lang="cs-CZ" dirty="0" smtClean="0"/>
              <a:t>Zdrojový kód a odpovídající pravidla Datalogu:</a:t>
            </a:r>
            <a:endParaRPr lang="cs-CZ" dirty="0"/>
          </a:p>
          <a:p>
            <a:r>
              <a:rPr lang="en-US" dirty="0" smtClean="0"/>
              <a:t>void f(Node *p, Node *q) {</a:t>
            </a:r>
          </a:p>
          <a:p>
            <a:r>
              <a:rPr lang="en-US" dirty="0" smtClean="0"/>
              <a:t>  q-&gt;n = p-&gt;n;	// E(</a:t>
            </a:r>
            <a:r>
              <a:rPr lang="en-US" dirty="0" err="1" smtClean="0"/>
              <a:t>x,'.n',z</a:t>
            </a:r>
            <a:r>
              <a:rPr lang="en-US" dirty="0" smtClean="0"/>
              <a:t>) :- E('</a:t>
            </a:r>
            <a:r>
              <a:rPr lang="en-US" dirty="0" err="1" smtClean="0"/>
              <a:t>q',x</a:t>
            </a:r>
            <a:r>
              <a:rPr lang="en-US" dirty="0" smtClean="0"/>
              <a:t>), E('</a:t>
            </a:r>
            <a:r>
              <a:rPr lang="en-US" dirty="0" err="1" smtClean="0"/>
              <a:t>p',y</a:t>
            </a:r>
            <a:r>
              <a:rPr lang="en-US" dirty="0" smtClean="0"/>
              <a:t>), E(</a:t>
            </a:r>
            <a:r>
              <a:rPr lang="en-US" dirty="0" err="1" smtClean="0"/>
              <a:t>y,'.n',z</a:t>
            </a:r>
            <a:r>
              <a:rPr lang="en-US" dirty="0" smtClean="0"/>
              <a:t>).</a:t>
            </a:r>
          </a:p>
          <a:p>
            <a:r>
              <a:rPr lang="en-US" dirty="0"/>
              <a:t> </a:t>
            </a:r>
            <a:r>
              <a:rPr lang="en-US" dirty="0" smtClean="0"/>
              <a:t> p-&gt;n = q;	// </a:t>
            </a:r>
            <a:r>
              <a:rPr lang="en-US" dirty="0"/>
              <a:t>E(</a:t>
            </a:r>
            <a:r>
              <a:rPr lang="en-US" dirty="0" err="1"/>
              <a:t>x,'.n',z</a:t>
            </a:r>
            <a:r>
              <a:rPr lang="en-US" dirty="0"/>
              <a:t>) :- E(</a:t>
            </a:r>
            <a:r>
              <a:rPr lang="en-US" dirty="0" smtClean="0"/>
              <a:t>'</a:t>
            </a:r>
            <a:r>
              <a:rPr lang="en-US" dirty="0" err="1" smtClean="0"/>
              <a:t>p',</a:t>
            </a:r>
            <a:r>
              <a:rPr lang="en-US" dirty="0" err="1"/>
              <a:t>x</a:t>
            </a:r>
            <a:r>
              <a:rPr lang="en-US" dirty="0"/>
              <a:t>), E(</a:t>
            </a:r>
            <a:r>
              <a:rPr lang="en-US" dirty="0" smtClean="0"/>
              <a:t>'</a:t>
            </a:r>
            <a:r>
              <a:rPr lang="en-US" dirty="0" err="1" smtClean="0"/>
              <a:t>q',z</a:t>
            </a:r>
            <a:r>
              <a:rPr lang="en-US" dirty="0"/>
              <a:t>).</a:t>
            </a:r>
            <a:endParaRPr lang="en-US" dirty="0" smtClean="0"/>
          </a:p>
          <a:p>
            <a:r>
              <a:rPr lang="en-US" dirty="0"/>
              <a:t>}</a:t>
            </a:r>
            <a:endParaRPr lang="en-US" dirty="0" smtClean="0"/>
          </a:p>
          <a:p>
            <a:r>
              <a:rPr lang="cs-CZ" dirty="0" smtClean="0"/>
              <a:t>Node r</a:t>
            </a:r>
            <a:r>
              <a:rPr lang="en-US" dirty="0" smtClean="0"/>
              <a:t>;	</a:t>
            </a:r>
            <a:r>
              <a:rPr lang="en-US" dirty="0" smtClean="0"/>
              <a:t>	</a:t>
            </a:r>
            <a:endParaRPr lang="en-US" dirty="0" smtClean="0"/>
          </a:p>
          <a:p>
            <a:r>
              <a:rPr lang="en-US" dirty="0" err="1" smtClean="0"/>
              <a:t>r.n</a:t>
            </a:r>
            <a:r>
              <a:rPr lang="en-US" dirty="0" smtClean="0"/>
              <a:t> = NULL; 			//</a:t>
            </a:r>
            <a:r>
              <a:rPr lang="cs-CZ" dirty="0" smtClean="0"/>
              <a:t> </a:t>
            </a:r>
            <a:r>
              <a:rPr lang="en-US" dirty="0" smtClean="0"/>
              <a:t>E('r','.n',0).</a:t>
            </a:r>
            <a:endParaRPr lang="en-US" dirty="0" smtClean="0"/>
          </a:p>
          <a:p>
            <a:r>
              <a:rPr lang="en-US" dirty="0" smtClean="0"/>
              <a:t>f(&amp;</a:t>
            </a:r>
            <a:r>
              <a:rPr lang="en-US" dirty="0" err="1" smtClean="0"/>
              <a:t>r,malloc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(Node)));	// </a:t>
            </a:r>
            <a:r>
              <a:rPr lang="en-US" dirty="0"/>
              <a:t>E(’</a:t>
            </a:r>
            <a:r>
              <a:rPr lang="en-US" dirty="0" err="1"/>
              <a:t>p’,</a:t>
            </a:r>
            <a:r>
              <a:rPr lang="en-US" dirty="0" err="1" smtClean="0"/>
              <a:t>’r</a:t>
            </a:r>
            <a:r>
              <a:rPr lang="en-US" dirty="0" smtClean="0"/>
              <a:t>’). E('q','malloc1').</a:t>
            </a:r>
            <a:endParaRPr lang="en-US" dirty="0" smtClean="0"/>
          </a:p>
          <a:p>
            <a:pPr lvl="3"/>
            <a:r>
              <a:rPr lang="cs-CZ" dirty="0" smtClean="0"/>
              <a:t>Výsledek (minimální model výše uvedených pravidel Datalogu)</a:t>
            </a:r>
            <a:r>
              <a:rPr lang="cs-CZ" dirty="0" smtClean="0"/>
              <a:t>: </a:t>
            </a:r>
            <a:endParaRPr lang="cs-CZ" dirty="0" smtClean="0"/>
          </a:p>
          <a:p>
            <a:r>
              <a:rPr lang="en-US" dirty="0" smtClean="0"/>
              <a:t>			</a:t>
            </a:r>
            <a:r>
              <a:rPr lang="en-US" dirty="0" smtClean="0"/>
              <a:t>E</a:t>
            </a:r>
            <a:r>
              <a:rPr lang="en-US" dirty="0"/>
              <a:t>(’</a:t>
            </a:r>
            <a:r>
              <a:rPr lang="en-US" dirty="0" err="1"/>
              <a:t>p’,’r</a:t>
            </a:r>
            <a:r>
              <a:rPr lang="en-US" dirty="0"/>
              <a:t>’). 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smtClean="0"/>
              <a:t>		E</a:t>
            </a:r>
            <a:r>
              <a:rPr lang="en-US" dirty="0"/>
              <a:t>('q','malloc1</a:t>
            </a:r>
            <a:r>
              <a:rPr lang="en-US" dirty="0" smtClean="0"/>
              <a:t>').</a:t>
            </a:r>
          </a:p>
          <a:p>
            <a:r>
              <a:rPr lang="en-US" dirty="0" smtClean="0"/>
              <a:t>			E</a:t>
            </a:r>
            <a:r>
              <a:rPr lang="en-US" dirty="0"/>
              <a:t>('r','.n',0</a:t>
            </a:r>
            <a:r>
              <a:rPr lang="en-US" dirty="0" smtClean="0"/>
              <a:t>).</a:t>
            </a:r>
          </a:p>
          <a:p>
            <a:r>
              <a:rPr lang="en-US" dirty="0"/>
              <a:t>	</a:t>
            </a:r>
            <a:r>
              <a:rPr lang="en-US" dirty="0"/>
              <a:t>		E('r','.n</a:t>
            </a:r>
            <a:r>
              <a:rPr lang="en-US" dirty="0" smtClean="0"/>
              <a:t>','malloc1').</a:t>
            </a:r>
          </a:p>
          <a:p>
            <a:r>
              <a:rPr lang="en-US" dirty="0"/>
              <a:t>	</a:t>
            </a:r>
            <a:r>
              <a:rPr lang="en-US" dirty="0" smtClean="0"/>
              <a:t>		E('malloc1','.n',0).</a:t>
            </a:r>
            <a:endParaRPr lang="cs-CZ" dirty="0"/>
          </a:p>
          <a:p>
            <a:r>
              <a:rPr lang="en-US" dirty="0"/>
              <a:t>			E('malloc1','.n</a:t>
            </a:r>
            <a:r>
              <a:rPr lang="en-US" dirty="0" smtClean="0"/>
              <a:t>','malloc1').</a:t>
            </a:r>
          </a:p>
          <a:p>
            <a:pPr lvl="3"/>
            <a:r>
              <a:rPr lang="en-US" dirty="0" err="1" smtClean="0"/>
              <a:t>Posledn</a:t>
            </a:r>
            <a:r>
              <a:rPr lang="cs-CZ" dirty="0" smtClean="0"/>
              <a:t>í hrana je důsledkem bezkontextovosti</a:t>
            </a:r>
          </a:p>
          <a:p>
            <a:pPr lvl="4"/>
            <a:r>
              <a:rPr lang="cs-CZ" dirty="0" smtClean="0"/>
              <a:t>metoda nerozlišuje stavy před a po volání f </a:t>
            </a:r>
          </a:p>
          <a:p>
            <a:pPr lvl="4"/>
            <a:r>
              <a:rPr lang="cs-CZ" dirty="0" smtClean="0"/>
              <a:t>odpovídá opakovanému volání f</a:t>
            </a:r>
            <a:endParaRPr lang="cs-CZ" dirty="0"/>
          </a:p>
          <a:p>
            <a:endParaRPr lang="cs-CZ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71FE57-3690-4A1D-8A88-C063F0D8302E}" type="slidenum">
              <a:rPr lang="en-US" smtClean="0"/>
              <a:pPr>
                <a:defRPr/>
              </a:pPr>
              <a:t>10</a:t>
            </a:fld>
            <a:r>
              <a:rPr lang="cs-CZ" smtClean="0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855823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Points-to analysis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1"/>
                <a:r>
                  <a:rPr lang="cs-CZ" dirty="0" smtClean="0"/>
                  <a:t>Steensgaardova </a:t>
                </a:r>
                <a:r>
                  <a:rPr lang="en-US" dirty="0" err="1" smtClean="0"/>
                  <a:t>metoda</a:t>
                </a:r>
                <a:r>
                  <a:rPr lang="cs-CZ" dirty="0" smtClean="0"/>
                  <a:t> (1996)</a:t>
                </a:r>
              </a:p>
              <a:p>
                <a:pPr lvl="3"/>
                <a:r>
                  <a:rPr lang="en-US" dirty="0" smtClean="0"/>
                  <a:t>Bez </a:t>
                </a:r>
                <a:r>
                  <a:rPr lang="en-US" dirty="0" err="1" smtClean="0"/>
                  <a:t>kontextu</a:t>
                </a:r>
                <a:endParaRPr lang="cs-CZ" dirty="0" smtClean="0"/>
              </a:p>
              <a:p>
                <a:pPr lvl="3"/>
                <a:r>
                  <a:rPr lang="cs-CZ" dirty="0" smtClean="0"/>
                  <a:t>Méně přesná, ale rychlejší než Andersenova metoda</a:t>
                </a:r>
              </a:p>
              <a:p>
                <a:pPr lvl="3"/>
                <a:endParaRPr lang="en-US" dirty="0" smtClean="0"/>
              </a:p>
              <a:p>
                <a:pPr lvl="2"/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  <a:ea typeface="Cambria Math"/>
                      </a:rPr>
                      <m:t>𝝉</m:t>
                    </m:r>
                    <m:r>
                      <a:rPr lang="en-US" b="1" i="1">
                        <a:latin typeface="Cambria Math"/>
                      </a:rPr>
                      <m:t>(</m:t>
                    </m:r>
                    <m:r>
                      <a:rPr lang="en-US" b="1" i="1">
                        <a:latin typeface="Cambria Math"/>
                      </a:rPr>
                      <m:t>𝒑</m:t>
                    </m:r>
                    <m:r>
                      <a:rPr lang="en-US" b="1" i="1"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 = </a:t>
                </a:r>
                <a:r>
                  <a:rPr lang="cs-CZ" dirty="0" smtClean="0"/>
                  <a:t>"typ" proměnné (paměťového místa</a:t>
                </a:r>
                <a:r>
                  <a:rPr lang="en-US" dirty="0" smtClean="0"/>
                  <a:t>/</a:t>
                </a:r>
                <a:r>
                  <a:rPr lang="en-US" dirty="0" err="1" smtClean="0"/>
                  <a:t>skupin</a:t>
                </a:r>
                <a:r>
                  <a:rPr lang="cs-CZ" dirty="0" smtClean="0"/>
                  <a:t>y</a:t>
                </a:r>
                <a:r>
                  <a:rPr lang="en-US" dirty="0" smtClean="0"/>
                  <a:t>)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/>
                      </a:rPr>
                      <m:t>𝒑</m:t>
                    </m:r>
                  </m:oMath>
                </a14:m>
                <a:endParaRPr lang="en-US" b="1" dirty="0" smtClean="0"/>
              </a:p>
              <a:p>
                <a:pPr lvl="3"/>
                <a:r>
                  <a:rPr lang="cs-CZ" dirty="0" smtClean="0"/>
                  <a:t>definován rekurzivně, na základě typu, na který může odkazovat</a:t>
                </a:r>
                <a:endParaRPr lang="en-US" dirty="0" smtClean="0"/>
              </a:p>
              <a:p>
                <a:pPr lvl="3"/>
                <a14:m>
                  <m:oMath xmlns:m="http://schemas.openxmlformats.org/officeDocument/2006/math">
                    <m:r>
                      <a:rPr lang="en-US" b="1" i="1">
                        <a:latin typeface="Cambria Math"/>
                        <a:ea typeface="Cambria Math"/>
                      </a:rPr>
                      <m:t>𝝉</m:t>
                    </m:r>
                    <m:r>
                      <a:rPr lang="en-US" b="1" i="1">
                        <a:latin typeface="Cambria Math"/>
                      </a:rPr>
                      <m:t>(</m:t>
                    </m:r>
                    <m:r>
                      <a:rPr lang="en-US" b="1" i="1">
                        <a:latin typeface="Cambria Math"/>
                        <a:ea typeface="Cambria Math"/>
                      </a:rPr>
                      <m:t>𝝉</m:t>
                    </m:r>
                    <m:r>
                      <a:rPr lang="en-US" b="1" i="1">
                        <a:latin typeface="Cambria Math"/>
                      </a:rPr>
                      <m:t>(</m:t>
                    </m:r>
                    <m:r>
                      <a:rPr lang="en-US" b="1" i="1">
                        <a:latin typeface="Cambria Math"/>
                      </a:rPr>
                      <m:t>𝒑</m:t>
                    </m:r>
                    <m:r>
                      <a:rPr lang="en-US" b="1" i="1" smtClean="0">
                        <a:latin typeface="Cambria Math"/>
                      </a:rPr>
                      <m:t>)</m:t>
                    </m:r>
                    <m:r>
                      <a:rPr lang="en-US" b="1" i="1"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 - "</a:t>
                </a:r>
                <a:r>
                  <a:rPr lang="en-US" dirty="0" err="1" smtClean="0"/>
                  <a:t>typ</a:t>
                </a:r>
                <a:r>
                  <a:rPr lang="en-US" dirty="0" smtClean="0"/>
                  <a:t>" v</a:t>
                </a:r>
                <a:r>
                  <a:rPr lang="cs-CZ" dirty="0" smtClean="0"/>
                  <a:t>ýrazu </a:t>
                </a:r>
                <a:r>
                  <a:rPr lang="en-US" dirty="0" smtClean="0"/>
                  <a:t>*p, </a:t>
                </a:r>
                <a:r>
                  <a:rPr lang="en-US" dirty="0" err="1" smtClean="0"/>
                  <a:t>atd</a:t>
                </a:r>
                <a:r>
                  <a:rPr lang="en-US" dirty="0" smtClean="0"/>
                  <a:t>.</a:t>
                </a:r>
                <a:endParaRPr lang="cs-CZ" dirty="0" smtClean="0"/>
              </a:p>
              <a:p>
                <a:pPr lvl="2"/>
                <a:r>
                  <a:rPr lang="en-US" dirty="0" err="1" smtClean="0"/>
                  <a:t>Za</a:t>
                </a:r>
                <a:r>
                  <a:rPr lang="cs-CZ" dirty="0" smtClean="0"/>
                  <a:t>čínáme s předpokladem, že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/>
                        <a:ea typeface="Cambria Math"/>
                      </a:rPr>
                      <m:t>𝝉</m:t>
                    </m:r>
                    <m:r>
                      <a:rPr lang="en-US" b="1" i="1">
                        <a:latin typeface="Cambria Math"/>
                      </a:rPr>
                      <m:t>(</m:t>
                    </m:r>
                    <m:r>
                      <a:rPr lang="en-US" b="1" i="1">
                        <a:latin typeface="Cambria Math"/>
                      </a:rPr>
                      <m:t>𝒑</m:t>
                    </m:r>
                    <m:r>
                      <a:rPr lang="en-US" b="1" i="1">
                        <a:latin typeface="Cambria Math"/>
                      </a:rPr>
                      <m:t>)</m:t>
                    </m:r>
                  </m:oMath>
                </a14:m>
                <a:r>
                  <a:rPr lang="cs-CZ" dirty="0" smtClean="0"/>
                  <a:t> jsou navzájem různé</a:t>
                </a:r>
                <a:endParaRPr lang="en-US" dirty="0" smtClean="0"/>
              </a:p>
              <a:p>
                <a:pPr lvl="2"/>
                <a:r>
                  <a:rPr lang="cs-CZ" dirty="0" smtClean="0"/>
                  <a:t>Přiřazení nalezená v kódu způsobují ztotožnění typů</a:t>
                </a:r>
              </a:p>
              <a:p>
                <a:pPr lvl="2"/>
                <a:r>
                  <a:rPr lang="cs-CZ" dirty="0" smtClean="0"/>
                  <a:t>Ztotožnění typů se propagují směrem k odkazovaným </a:t>
                </a:r>
                <a:r>
                  <a:rPr lang="cs-CZ" dirty="0" smtClean="0"/>
                  <a:t>typům</a:t>
                </a:r>
              </a:p>
              <a:p>
                <a:pPr lvl="3"/>
                <a:r>
                  <a:rPr lang="cs-CZ" dirty="0" smtClean="0"/>
                  <a:t>jestliže dva ukazatelé mohou ukazovat na totéž, musí to mít shodné vlastnosti</a:t>
                </a:r>
              </a:p>
              <a:p>
                <a:pPr lvl="3"/>
                <a:r>
                  <a:rPr lang="cs-CZ" dirty="0" smtClean="0"/>
                  <a:t>neřeší směr přířazení (tím se liší od Andersenovy metody)</a:t>
                </a:r>
                <a:endParaRPr lang="en-US" dirty="0" smtClean="0"/>
              </a:p>
              <a:p>
                <a:pPr lvl="3"/>
                <a:r>
                  <a:rPr lang="en-US" dirty="0" smtClean="0"/>
                  <a:t>x == y =&gt;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/>
                        <a:ea typeface="Cambria Math"/>
                      </a:rPr>
                      <m:t>𝝉</m:t>
                    </m:r>
                  </m:oMath>
                </a14:m>
                <a:r>
                  <a:rPr lang="en-US" dirty="0" smtClean="0"/>
                  <a:t>(x) ==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/>
                        <a:ea typeface="Cambria Math"/>
                      </a:rPr>
                      <m:t>𝝉</m:t>
                    </m:r>
                  </m:oMath>
                </a14:m>
                <a:r>
                  <a:rPr lang="en-US" dirty="0" smtClean="0"/>
                  <a:t>(y)</a:t>
                </a:r>
              </a:p>
              <a:p>
                <a:pPr lvl="4"/>
                <a:r>
                  <a:rPr lang="en-US" dirty="0" err="1" smtClean="0"/>
                  <a:t>Univerz</a:t>
                </a:r>
                <a:r>
                  <a:rPr lang="cs-CZ" dirty="0" smtClean="0"/>
                  <a:t>ální algebraické pravidlo – takové systémy umíme studovat</a:t>
                </a:r>
                <a:endParaRPr lang="cs-CZ" dirty="0" smtClean="0"/>
              </a:p>
              <a:p>
                <a:pPr lvl="2"/>
                <a:endParaRPr lang="cs-CZ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92" r="-414" b="-9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71FE57-3690-4A1D-8A88-C063F0D8302E}" type="slidenum">
              <a:rPr lang="en-US" smtClean="0"/>
              <a:pPr>
                <a:defRPr/>
              </a:pPr>
              <a:t>11</a:t>
            </a:fld>
            <a:r>
              <a:rPr lang="cs-CZ" smtClean="0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094815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Points-to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548680"/>
            <a:ext cx="8839200" cy="6172200"/>
          </a:xfrm>
        </p:spPr>
        <p:txBody>
          <a:bodyPr/>
          <a:lstStyle/>
          <a:p>
            <a:pPr lvl="1"/>
            <a:r>
              <a:rPr lang="en-US" dirty="0" err="1" smtClean="0"/>
              <a:t>Realisti</a:t>
            </a:r>
            <a:r>
              <a:rPr lang="cs-CZ" dirty="0" smtClean="0"/>
              <a:t>čtější </a:t>
            </a:r>
            <a:r>
              <a:rPr lang="cs-CZ" dirty="0" smtClean="0"/>
              <a:t>p</a:t>
            </a:r>
            <a:r>
              <a:rPr lang="cs-CZ" dirty="0" smtClean="0"/>
              <a:t>říklad - </a:t>
            </a:r>
            <a:r>
              <a:rPr lang="cs-CZ" dirty="0"/>
              <a:t>Steensgaardova</a:t>
            </a:r>
            <a:r>
              <a:rPr lang="en-US" dirty="0" smtClean="0"/>
              <a:t> </a:t>
            </a:r>
            <a:r>
              <a:rPr lang="en-US" dirty="0" err="1"/>
              <a:t>metoda</a:t>
            </a:r>
            <a:endParaRPr lang="cs-CZ" dirty="0"/>
          </a:p>
          <a:p>
            <a:pPr lvl="3"/>
            <a:r>
              <a:rPr lang="cs-CZ" dirty="0" smtClean="0"/>
              <a:t>Zdrojový kód a odpovídající Steensgaardovy ekvivalence:</a:t>
            </a:r>
            <a:endParaRPr lang="cs-CZ" dirty="0"/>
          </a:p>
          <a:p>
            <a:r>
              <a:rPr lang="en-US" dirty="0" smtClean="0"/>
              <a:t>void f(Node *p, Node *q) {</a:t>
            </a:r>
          </a:p>
          <a:p>
            <a:r>
              <a:rPr lang="en-US" dirty="0" smtClean="0"/>
              <a:t>  q-&gt;n = p-&gt;n;	//</a:t>
            </a:r>
            <a:r>
              <a:rPr lang="cs-CZ" dirty="0" smtClean="0"/>
              <a:t> T</a:t>
            </a:r>
            <a:r>
              <a:rPr lang="en-US" dirty="0" smtClean="0"/>
              <a:t>(T(q),'.n') == T(T(p),'.n')</a:t>
            </a:r>
          </a:p>
          <a:p>
            <a:r>
              <a:rPr lang="en-US" dirty="0"/>
              <a:t> </a:t>
            </a:r>
            <a:r>
              <a:rPr lang="en-US" dirty="0" smtClean="0"/>
              <a:t> p-&gt;n = q;	// T(T(p),'.n') == T(q)</a:t>
            </a:r>
          </a:p>
          <a:p>
            <a:r>
              <a:rPr lang="en-US" dirty="0"/>
              <a:t>}</a:t>
            </a:r>
            <a:endParaRPr lang="en-US" dirty="0" smtClean="0"/>
          </a:p>
          <a:p>
            <a:r>
              <a:rPr lang="cs-CZ" dirty="0" smtClean="0"/>
              <a:t>Node r</a:t>
            </a:r>
            <a:r>
              <a:rPr lang="en-US" dirty="0" smtClean="0"/>
              <a:t>;	</a:t>
            </a:r>
            <a:r>
              <a:rPr lang="en-US" dirty="0" smtClean="0"/>
              <a:t>	</a:t>
            </a:r>
            <a:endParaRPr lang="en-US" dirty="0" smtClean="0"/>
          </a:p>
          <a:p>
            <a:r>
              <a:rPr lang="en-US" dirty="0" err="1" smtClean="0"/>
              <a:t>r.n</a:t>
            </a:r>
            <a:r>
              <a:rPr lang="en-US" dirty="0" smtClean="0"/>
              <a:t> = NULL; 			//</a:t>
            </a:r>
            <a:r>
              <a:rPr lang="cs-CZ" dirty="0" smtClean="0"/>
              <a:t> </a:t>
            </a:r>
            <a:r>
              <a:rPr lang="en-US" dirty="0" smtClean="0"/>
              <a:t>T(</a:t>
            </a:r>
            <a:r>
              <a:rPr lang="en-US" dirty="0" err="1" smtClean="0"/>
              <a:t>r,'.n</a:t>
            </a:r>
            <a:r>
              <a:rPr lang="en-US" dirty="0" smtClean="0"/>
              <a:t>') == T(0)</a:t>
            </a:r>
            <a:endParaRPr lang="en-US" dirty="0" smtClean="0"/>
          </a:p>
          <a:p>
            <a:r>
              <a:rPr lang="en-US" dirty="0" smtClean="0"/>
              <a:t>f(&amp;</a:t>
            </a:r>
            <a:r>
              <a:rPr lang="en-US" dirty="0" err="1" smtClean="0"/>
              <a:t>r,malloc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(Node)));	// </a:t>
            </a:r>
            <a:r>
              <a:rPr lang="en-US" dirty="0" smtClean="0"/>
              <a:t>T(T(p)) == T(r), T(T(q)) == T(m1)</a:t>
            </a:r>
            <a:endParaRPr lang="en-US" dirty="0" smtClean="0"/>
          </a:p>
          <a:p>
            <a:pPr lvl="3"/>
            <a:r>
              <a:rPr lang="cs-CZ" dirty="0" smtClean="0"/>
              <a:t>Pravidlo pro manipulaci s položkami:</a:t>
            </a:r>
          </a:p>
          <a:p>
            <a:r>
              <a:rPr lang="en-US" dirty="0" smtClean="0"/>
              <a:t>T(</a:t>
            </a:r>
            <a:r>
              <a:rPr lang="cs-CZ" dirty="0" smtClean="0"/>
              <a:t>x</a:t>
            </a:r>
            <a:r>
              <a:rPr lang="en-US" dirty="0" smtClean="0"/>
              <a:t>) </a:t>
            </a:r>
            <a:r>
              <a:rPr lang="en-US" dirty="0"/>
              <a:t>== </a:t>
            </a:r>
            <a:r>
              <a:rPr lang="en-US" dirty="0" smtClean="0"/>
              <a:t>T(</a:t>
            </a:r>
            <a:r>
              <a:rPr lang="cs-CZ" dirty="0" smtClean="0"/>
              <a:t>y</a:t>
            </a:r>
            <a:r>
              <a:rPr lang="en-US" dirty="0" smtClean="0"/>
              <a:t>)</a:t>
            </a:r>
            <a:r>
              <a:rPr lang="cs-CZ" dirty="0" smtClean="0"/>
              <a:t> </a:t>
            </a:r>
            <a:r>
              <a:rPr lang="en-US" dirty="0" smtClean="0"/>
              <a:t>=&gt; T(</a:t>
            </a:r>
            <a:r>
              <a:rPr lang="en-US" dirty="0" err="1" smtClean="0"/>
              <a:t>x,'.n</a:t>
            </a:r>
            <a:r>
              <a:rPr lang="en-US" dirty="0" smtClean="0"/>
              <a:t>') == T(</a:t>
            </a:r>
            <a:r>
              <a:rPr lang="en-US" dirty="0" err="1" smtClean="0"/>
              <a:t>x,'.n</a:t>
            </a:r>
            <a:r>
              <a:rPr lang="en-US" dirty="0" smtClean="0"/>
              <a:t>')</a:t>
            </a:r>
            <a:endParaRPr lang="cs-CZ" dirty="0" smtClean="0"/>
          </a:p>
          <a:p>
            <a:pPr lvl="3"/>
            <a:r>
              <a:rPr lang="cs-CZ" dirty="0" smtClean="0"/>
              <a:t>Výsled</a:t>
            </a:r>
            <a:r>
              <a:rPr lang="en-US" dirty="0" err="1" smtClean="0"/>
              <a:t>kem</a:t>
            </a:r>
            <a:r>
              <a:rPr lang="en-US" dirty="0" smtClean="0"/>
              <a:t> </a:t>
            </a:r>
            <a:r>
              <a:rPr lang="en-US" dirty="0" err="1" smtClean="0"/>
              <a:t>jsou</a:t>
            </a:r>
            <a:r>
              <a:rPr lang="en-US" dirty="0" smtClean="0"/>
              <a:t> </a:t>
            </a:r>
            <a:r>
              <a:rPr lang="en-US" dirty="0" err="1" smtClean="0"/>
              <a:t>tyto</a:t>
            </a:r>
            <a:r>
              <a:rPr lang="en-US" dirty="0" smtClean="0"/>
              <a:t> </a:t>
            </a:r>
            <a:r>
              <a:rPr lang="cs-CZ" dirty="0" smtClean="0"/>
              <a:t>tříd</a:t>
            </a:r>
            <a:r>
              <a:rPr lang="en-US" dirty="0" smtClean="0"/>
              <a:t>y</a:t>
            </a:r>
            <a:r>
              <a:rPr lang="cs-CZ" dirty="0" smtClean="0"/>
              <a:t> ekvivalence</a:t>
            </a:r>
            <a:r>
              <a:rPr lang="cs-CZ" dirty="0" smtClean="0"/>
              <a:t>: </a:t>
            </a:r>
            <a:endParaRPr lang="cs-CZ" dirty="0" smtClean="0"/>
          </a:p>
          <a:p>
            <a:r>
              <a:rPr lang="en-US" dirty="0" smtClean="0"/>
              <a:t>{ T(r), T(T(p)) }</a:t>
            </a:r>
          </a:p>
          <a:p>
            <a:pPr lvl="4"/>
            <a:r>
              <a:rPr lang="en-US" dirty="0" err="1" smtClean="0"/>
              <a:t>odpov</a:t>
            </a:r>
            <a:r>
              <a:rPr lang="cs-CZ" dirty="0" smtClean="0"/>
              <a:t>ídá objektu r</a:t>
            </a:r>
            <a:endParaRPr lang="en-US" dirty="0" smtClean="0"/>
          </a:p>
          <a:p>
            <a:r>
              <a:rPr lang="en-US" dirty="0" smtClean="0"/>
              <a:t>{ T(m1), T(T(q)), T(T(T(p),'.n')), T(T(</a:t>
            </a:r>
            <a:r>
              <a:rPr lang="en-US" dirty="0" err="1" smtClean="0"/>
              <a:t>r,'.n</a:t>
            </a:r>
            <a:r>
              <a:rPr lang="en-US" dirty="0" smtClean="0"/>
              <a:t>')), ... }</a:t>
            </a:r>
            <a:endParaRPr lang="cs-CZ" dirty="0" smtClean="0"/>
          </a:p>
          <a:p>
            <a:pPr lvl="4"/>
            <a:r>
              <a:rPr lang="cs-CZ" dirty="0" smtClean="0"/>
              <a:t>odpovídá všem dynamicky alokovaným objektům</a:t>
            </a:r>
            <a:endParaRPr lang="en-US" dirty="0" smtClean="0"/>
          </a:p>
          <a:p>
            <a:r>
              <a:rPr lang="en-US" dirty="0" smtClean="0"/>
              <a:t>{ </a:t>
            </a:r>
            <a:r>
              <a:rPr lang="en-US" dirty="0" smtClean="0"/>
              <a:t>T(0), T(q), T(</a:t>
            </a:r>
            <a:r>
              <a:rPr lang="en-US" dirty="0" err="1" smtClean="0"/>
              <a:t>r,'.n</a:t>
            </a:r>
            <a:r>
              <a:rPr lang="en-US" dirty="0" smtClean="0"/>
              <a:t>'), </a:t>
            </a:r>
            <a:r>
              <a:rPr lang="en-US" dirty="0"/>
              <a:t>T(m1,'.n'),</a:t>
            </a:r>
            <a:r>
              <a:rPr lang="cs-CZ" dirty="0" smtClean="0"/>
              <a:t> T</a:t>
            </a:r>
            <a:r>
              <a:rPr lang="en-US" dirty="0" smtClean="0"/>
              <a:t>(T(p),'.n'), T(T(q),'.n'), ... } </a:t>
            </a:r>
            <a:endParaRPr lang="en-US" dirty="0" smtClean="0"/>
          </a:p>
          <a:p>
            <a:pPr lvl="4"/>
            <a:r>
              <a:rPr lang="en-US" dirty="0" err="1" smtClean="0"/>
              <a:t>odpov</a:t>
            </a:r>
            <a:r>
              <a:rPr lang="cs-CZ" dirty="0" smtClean="0"/>
              <a:t>ídá všem ukazatelům, vyjma p</a:t>
            </a:r>
          </a:p>
          <a:p>
            <a:r>
              <a:rPr lang="en-US" dirty="0" smtClean="0"/>
              <a:t>{ T(p) }</a:t>
            </a:r>
            <a:endParaRPr lang="cs-CZ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71FE57-3690-4A1D-8A88-C063F0D8302E}" type="slidenum">
              <a:rPr lang="en-US" smtClean="0"/>
              <a:pPr>
                <a:defRPr/>
              </a:pPr>
              <a:t>12</a:t>
            </a:fld>
            <a:r>
              <a:rPr lang="cs-CZ" smtClean="0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309002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Points-to analysis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cs-CZ" dirty="0" smtClean="0"/>
              <a:t>Dynamická analýza (pouze myšlenkový experiment)</a:t>
            </a:r>
          </a:p>
          <a:p>
            <a:pPr lvl="3"/>
            <a:r>
              <a:rPr lang="cs-CZ" dirty="0" smtClean="0"/>
              <a:t>V daném okamžiku při běhu programu existuje množina živých proměnných a dynamicky alokovaných objektů</a:t>
            </a:r>
          </a:p>
          <a:p>
            <a:pPr lvl="3"/>
            <a:r>
              <a:rPr lang="cs-CZ" dirty="0" smtClean="0"/>
              <a:t>Součástí těchto proměnných a objektů jsou odkazy na jiné objekty (případně na jejich části nebo na proměnné)</a:t>
            </a:r>
          </a:p>
          <a:p>
            <a:pPr lvl="3"/>
            <a:r>
              <a:rPr lang="cs-CZ" dirty="0" smtClean="0"/>
              <a:t>Výstupem dynamické analýzy pro daný okamžik je orientovaný graf odkazů mezi proměnnými a objekty</a:t>
            </a:r>
          </a:p>
          <a:p>
            <a:pPr lvl="4"/>
            <a:r>
              <a:rPr lang="cs-CZ" dirty="0" smtClean="0"/>
              <a:t>Zkoumání tohoto grafu je principem garbage collection</a:t>
            </a:r>
          </a:p>
          <a:p>
            <a:pPr lvl="3"/>
            <a:endParaRPr lang="cs-CZ" dirty="0"/>
          </a:p>
          <a:p>
            <a:pPr lvl="3"/>
            <a:r>
              <a:rPr lang="cs-CZ" dirty="0" smtClean="0"/>
              <a:t>Za běhu programu se situace mění</a:t>
            </a:r>
          </a:p>
          <a:p>
            <a:pPr lvl="4"/>
            <a:r>
              <a:rPr lang="cs-CZ" dirty="0" smtClean="0"/>
              <a:t>Přibývají/ubývají proměnné i dynamicky alokované objekty</a:t>
            </a:r>
          </a:p>
          <a:p>
            <a:pPr lvl="4"/>
            <a:r>
              <a:rPr lang="cs-CZ" dirty="0" smtClean="0"/>
              <a:t>Přesměrovávají se odkazy</a:t>
            </a:r>
          </a:p>
          <a:p>
            <a:pPr lvl="3"/>
            <a:r>
              <a:rPr lang="cs-CZ" dirty="0" smtClean="0"/>
              <a:t>Kompletním výsledkem dynamické analýzy by byly</a:t>
            </a:r>
          </a:p>
          <a:p>
            <a:pPr lvl="4"/>
            <a:r>
              <a:rPr lang="cs-CZ" dirty="0" smtClean="0"/>
              <a:t>Množina všech proměnných a objektů, které během běhu existovaly</a:t>
            </a:r>
          </a:p>
          <a:p>
            <a:pPr lvl="5"/>
            <a:r>
              <a:rPr lang="cs-CZ" dirty="0" smtClean="0"/>
              <a:t>Proměnné/objekty existující na témže místě považovány za různé</a:t>
            </a:r>
          </a:p>
          <a:p>
            <a:pPr lvl="4"/>
            <a:r>
              <a:rPr lang="cs-CZ" dirty="0" smtClean="0"/>
              <a:t>Orientovaný graf zaznamenávající odkazy mezi nimi</a:t>
            </a:r>
          </a:p>
          <a:p>
            <a:pPr lvl="5"/>
            <a:r>
              <a:rPr lang="cs-CZ" dirty="0" smtClean="0"/>
              <a:t>Doplněno „časovými razítky“ upřesňujícími trvání odkazu</a:t>
            </a:r>
          </a:p>
          <a:p>
            <a:pPr lvl="3"/>
            <a:r>
              <a:rPr lang="cs-CZ" i="1" dirty="0" smtClean="0"/>
              <a:t>Taková analýza je reálně neproveditelná</a:t>
            </a:r>
            <a:endParaRPr lang="cs-CZ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71FE57-3690-4A1D-8A88-C063F0D8302E}" type="slidenum">
              <a:rPr lang="en-US" smtClean="0"/>
              <a:pPr>
                <a:defRPr/>
              </a:pPr>
              <a:t>2</a:t>
            </a:fld>
            <a:r>
              <a:rPr lang="cs-CZ" smtClean="0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17287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Points-to analysis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cs-CZ" dirty="0" smtClean="0"/>
              <a:t>Statická analýza </a:t>
            </a:r>
          </a:p>
          <a:p>
            <a:pPr lvl="3"/>
            <a:r>
              <a:rPr lang="cs-CZ" dirty="0" smtClean="0"/>
              <a:t>Potřeba integrovat výsledky pro všechny možné běhy programu</a:t>
            </a:r>
          </a:p>
          <a:p>
            <a:pPr lvl="4"/>
            <a:r>
              <a:rPr lang="cs-CZ" dirty="0" smtClean="0"/>
              <a:t>Tj. pro různá vstupní data etc.</a:t>
            </a:r>
          </a:p>
          <a:p>
            <a:pPr lvl="3"/>
            <a:r>
              <a:rPr lang="cs-CZ" dirty="0" smtClean="0"/>
              <a:t>Nutnost zmenšit výsledek analýzy na zvládnutelnou velikost</a:t>
            </a:r>
          </a:p>
          <a:p>
            <a:pPr lvl="4"/>
            <a:r>
              <a:rPr lang="cs-CZ" dirty="0" smtClean="0"/>
              <a:t>Nároky na výpočet i zpracování kompletního výsledku by převýšily užitečný běh programu</a:t>
            </a:r>
            <a:endParaRPr lang="en-US" dirty="0" smtClean="0"/>
          </a:p>
          <a:p>
            <a:pPr lvl="4"/>
            <a:endParaRPr lang="en-US" dirty="0"/>
          </a:p>
          <a:p>
            <a:pPr lvl="2"/>
            <a:r>
              <a:rPr lang="en-US" dirty="0" err="1" smtClean="0"/>
              <a:t>Zmen</a:t>
            </a:r>
            <a:r>
              <a:rPr lang="cs-CZ" dirty="0" smtClean="0"/>
              <a:t>šení objemu dat</a:t>
            </a:r>
          </a:p>
          <a:p>
            <a:pPr lvl="3"/>
            <a:r>
              <a:rPr lang="cs-CZ" dirty="0" smtClean="0"/>
              <a:t>Proměnné a objekty se sdruží do zvládnutelného počtu skupin</a:t>
            </a:r>
          </a:p>
          <a:p>
            <a:pPr lvl="4"/>
            <a:r>
              <a:rPr lang="cs-CZ" dirty="0" smtClean="0"/>
              <a:t>Faktorizace vrcholů dynamického grafu</a:t>
            </a:r>
          </a:p>
          <a:p>
            <a:pPr lvl="3"/>
            <a:r>
              <a:rPr lang="cs-CZ" dirty="0" smtClean="0"/>
              <a:t>Hrany statického points-to grafu mají existenční semantiku</a:t>
            </a:r>
          </a:p>
          <a:p>
            <a:pPr lvl="4"/>
            <a:r>
              <a:rPr lang="cs-CZ" dirty="0" smtClean="0"/>
              <a:t>Odkaz mezi skupinami znamená existenci odkazu mezi jejich prvky</a:t>
            </a:r>
          </a:p>
          <a:p>
            <a:pPr lvl="3"/>
            <a:r>
              <a:rPr lang="cs-CZ" dirty="0" smtClean="0"/>
              <a:t>Statická analýza počítá horní odhad dynamické analýzy</a:t>
            </a:r>
          </a:p>
          <a:p>
            <a:pPr lvl="3"/>
            <a:endParaRPr lang="cs-CZ" dirty="0"/>
          </a:p>
          <a:p>
            <a:pPr lvl="3"/>
            <a:r>
              <a:rPr lang="cs-CZ" dirty="0" smtClean="0"/>
              <a:t>Časová razítka nahrazena pojmem kontext</a:t>
            </a:r>
          </a:p>
          <a:p>
            <a:pPr lvl="4"/>
            <a:r>
              <a:rPr lang="cs-CZ" dirty="0" smtClean="0"/>
              <a:t>Pozice v kódu, někdy včetně volajících procedur (stack trace)</a:t>
            </a:r>
          </a:p>
          <a:p>
            <a:pPr lvl="4"/>
            <a:r>
              <a:rPr lang="cs-CZ" dirty="0" smtClean="0"/>
              <a:t>Nerozlišuje iterace ve smyčkách</a:t>
            </a:r>
          </a:p>
          <a:p>
            <a:pPr lvl="3"/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71FE57-3690-4A1D-8A88-C063F0D8302E}" type="slidenum">
              <a:rPr lang="en-US" smtClean="0"/>
              <a:pPr>
                <a:defRPr/>
              </a:pPr>
              <a:t>3</a:t>
            </a:fld>
            <a:r>
              <a:rPr lang="cs-CZ" smtClean="0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581508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Points-to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cs-CZ" dirty="0" smtClean="0"/>
              <a:t>Varianty</a:t>
            </a:r>
          </a:p>
          <a:p>
            <a:pPr lvl="2"/>
            <a:r>
              <a:rPr lang="cs-CZ" dirty="0" smtClean="0"/>
              <a:t>Kontextová</a:t>
            </a:r>
            <a:r>
              <a:rPr lang="cs-CZ" dirty="0"/>
              <a:t> </a:t>
            </a:r>
            <a:r>
              <a:rPr lang="cs-CZ" dirty="0" smtClean="0"/>
              <a:t>analýza</a:t>
            </a:r>
            <a:r>
              <a:rPr lang="en-US" dirty="0" smtClean="0"/>
              <a:t> (flow-sensitive)</a:t>
            </a:r>
            <a:endParaRPr lang="cs-CZ" dirty="0" smtClean="0"/>
          </a:p>
          <a:p>
            <a:pPr lvl="3"/>
            <a:r>
              <a:rPr lang="cs-CZ" dirty="0" smtClean="0"/>
              <a:t>Points-to informace je relativní vůči pozici v programu</a:t>
            </a:r>
          </a:p>
          <a:p>
            <a:pPr lvl="4"/>
            <a:r>
              <a:rPr lang="cs-CZ" dirty="0"/>
              <a:t>Semantika: </a:t>
            </a:r>
            <a:r>
              <a:rPr lang="cs-CZ" dirty="0" smtClean="0"/>
              <a:t>Na pozici P </a:t>
            </a:r>
            <a:r>
              <a:rPr lang="cs-CZ" dirty="0"/>
              <a:t>v </a:t>
            </a:r>
            <a:r>
              <a:rPr lang="cs-CZ" dirty="0" smtClean="0"/>
              <a:t>programu výraz E může označovat paměťové místo ze skupiny M</a:t>
            </a:r>
            <a:endParaRPr lang="cs-CZ" dirty="0"/>
          </a:p>
          <a:p>
            <a:pPr lvl="3"/>
            <a:r>
              <a:rPr lang="en-US" dirty="0" err="1" smtClean="0"/>
              <a:t>Pozice</a:t>
            </a:r>
            <a:r>
              <a:rPr lang="en-US" dirty="0" smtClean="0"/>
              <a:t> m</a:t>
            </a:r>
            <a:r>
              <a:rPr lang="cs-CZ" dirty="0" smtClean="0"/>
              <a:t>ůže a nemusí zahrnovat kontext, odkud byla procedura volána (call stack)</a:t>
            </a:r>
          </a:p>
          <a:p>
            <a:pPr lvl="4"/>
            <a:r>
              <a:rPr lang="cs-CZ" dirty="0" smtClean="0"/>
              <a:t>Úplná kontextová senzitivita je obvykle nerealizovatelná (různých kontextů by bylo příliš mnoho, v rekurzivních programech nekonečně)</a:t>
            </a:r>
          </a:p>
          <a:p>
            <a:pPr lvl="4"/>
            <a:r>
              <a:rPr lang="cs-CZ" dirty="0" smtClean="0"/>
              <a:t>Uvažuje se obvykle pouze začátek a/nebo konec zásobníku</a:t>
            </a:r>
          </a:p>
          <a:p>
            <a:pPr lvl="2"/>
            <a:endParaRPr lang="cs-CZ" dirty="0" smtClean="0"/>
          </a:p>
          <a:p>
            <a:pPr lvl="2"/>
            <a:r>
              <a:rPr lang="cs-CZ" dirty="0" smtClean="0"/>
              <a:t>Bezkontextová analýza</a:t>
            </a:r>
            <a:r>
              <a:rPr lang="en-US" dirty="0" smtClean="0"/>
              <a:t> (flow-insensitive)</a:t>
            </a:r>
            <a:endParaRPr lang="cs-CZ" dirty="0" smtClean="0"/>
          </a:p>
          <a:p>
            <a:pPr lvl="3"/>
            <a:r>
              <a:rPr lang="cs-CZ" dirty="0" smtClean="0"/>
              <a:t>Points-to informace je společná pro celý program</a:t>
            </a:r>
          </a:p>
          <a:p>
            <a:pPr lvl="4"/>
            <a:r>
              <a:rPr lang="cs-CZ" dirty="0" smtClean="0"/>
              <a:t>Semantika: Existuje pozice v programu, kde výraz E může označovat paměťové místo ze skupiny M</a:t>
            </a:r>
          </a:p>
          <a:p>
            <a:pPr lvl="4"/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71FE57-3690-4A1D-8A88-C063F0D8302E}" type="slidenum">
              <a:rPr lang="en-US" smtClean="0"/>
              <a:pPr>
                <a:defRPr/>
              </a:pPr>
              <a:t>4</a:t>
            </a:fld>
            <a:r>
              <a:rPr lang="cs-CZ" smtClean="0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765063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Points-to analysis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cs-CZ" dirty="0" smtClean="0"/>
              <a:t>Dělení do skupin</a:t>
            </a:r>
          </a:p>
          <a:p>
            <a:pPr lvl="3"/>
            <a:r>
              <a:rPr lang="cs-CZ" dirty="0" smtClean="0"/>
              <a:t>Proměnné</a:t>
            </a:r>
          </a:p>
          <a:p>
            <a:pPr lvl="4"/>
            <a:r>
              <a:rPr lang="cs-CZ" dirty="0" smtClean="0"/>
              <a:t>Každá proměnná má obvykle svou skupinu</a:t>
            </a:r>
          </a:p>
          <a:p>
            <a:pPr lvl="4"/>
            <a:r>
              <a:rPr lang="cs-CZ" dirty="0" smtClean="0"/>
              <a:t>Ztotožňují se instance téže lokální proměnné v opakovaných/rekurzivních voláních procedury</a:t>
            </a:r>
          </a:p>
          <a:p>
            <a:pPr lvl="3"/>
            <a:r>
              <a:rPr lang="cs-CZ" dirty="0" smtClean="0"/>
              <a:t>Dynamicky alokované objekty</a:t>
            </a:r>
          </a:p>
          <a:p>
            <a:pPr lvl="4"/>
            <a:r>
              <a:rPr lang="cs-CZ" dirty="0" smtClean="0"/>
              <a:t>Skupiny definovány podle místa alokace objektu</a:t>
            </a:r>
          </a:p>
          <a:p>
            <a:pPr lvl="4"/>
            <a:r>
              <a:rPr lang="cs-CZ" dirty="0" smtClean="0"/>
              <a:t>Každý výskyt alokačního příkazu (new) definuje skupinu</a:t>
            </a:r>
          </a:p>
          <a:p>
            <a:pPr lvl="5"/>
            <a:r>
              <a:rPr lang="cs-CZ" dirty="0" smtClean="0"/>
              <a:t>Ve většině jazyků alokační příkaz staticky určuje typ objektu</a:t>
            </a:r>
          </a:p>
          <a:p>
            <a:pPr lvl="4"/>
            <a:r>
              <a:rPr lang="cs-CZ" dirty="0" smtClean="0"/>
              <a:t>Ztotožňují se opakovaná provedení téhož příkazu</a:t>
            </a:r>
          </a:p>
          <a:p>
            <a:pPr lvl="5"/>
            <a:r>
              <a:rPr lang="cs-CZ" dirty="0" smtClean="0"/>
              <a:t>V generickém kódu bývá nutné uvažovat kontext</a:t>
            </a:r>
          </a:p>
          <a:p>
            <a:pPr lvl="4"/>
            <a:r>
              <a:rPr lang="cs-CZ" dirty="0" smtClean="0"/>
              <a:t>Analyzátor musí chápat triky v implementaci </a:t>
            </a:r>
            <a:r>
              <a:rPr lang="cs-CZ" dirty="0"/>
              <a:t>např. </a:t>
            </a:r>
            <a:r>
              <a:rPr lang="cs-CZ" dirty="0" smtClean="0"/>
              <a:t>u kontejnerů</a:t>
            </a:r>
          </a:p>
          <a:p>
            <a:pPr lvl="5"/>
            <a:r>
              <a:rPr lang="cs-CZ" dirty="0" smtClean="0"/>
              <a:t>Knihovny kontejnerů apod. musejí být pro analýzu anotovány</a:t>
            </a:r>
          </a:p>
          <a:p>
            <a:pPr lvl="3"/>
            <a:endParaRPr lang="cs-CZ" dirty="0"/>
          </a:p>
          <a:p>
            <a:pPr lvl="3"/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71FE57-3690-4A1D-8A88-C063F0D8302E}" type="slidenum">
              <a:rPr lang="en-US" smtClean="0"/>
              <a:pPr>
                <a:defRPr/>
              </a:pPr>
              <a:t>5</a:t>
            </a:fld>
            <a:r>
              <a:rPr lang="cs-CZ" smtClean="0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36560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Points-to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cs-CZ" dirty="0" smtClean="0"/>
              <a:t>Překladač počítá horní odhad</a:t>
            </a:r>
          </a:p>
          <a:p>
            <a:pPr lvl="2"/>
            <a:r>
              <a:rPr lang="cs-CZ" dirty="0" smtClean="0"/>
              <a:t>Sémantika: "může" </a:t>
            </a:r>
            <a:r>
              <a:rPr lang="en-US" dirty="0" smtClean="0"/>
              <a:t>=</a:t>
            </a:r>
            <a:r>
              <a:rPr lang="cs-CZ" dirty="0" smtClean="0"/>
              <a:t> "překladač nebyl schopen vyloučit"</a:t>
            </a:r>
          </a:p>
          <a:p>
            <a:pPr lvl="2"/>
            <a:r>
              <a:rPr lang="cs-CZ" dirty="0" smtClean="0"/>
              <a:t>Všechny metody analýzy jsou iterativní (rekurzivní)</a:t>
            </a:r>
          </a:p>
          <a:p>
            <a:pPr lvl="3"/>
            <a:r>
              <a:rPr lang="cs-CZ" dirty="0" smtClean="0"/>
              <a:t>Zvolená přesnost reprezentace dramaticky ovlivňuje výsledek</a:t>
            </a:r>
          </a:p>
          <a:p>
            <a:pPr lvl="3"/>
            <a:endParaRPr lang="cs-CZ" dirty="0" smtClean="0"/>
          </a:p>
          <a:p>
            <a:pPr lvl="3"/>
            <a:r>
              <a:rPr lang="cs-CZ" dirty="0" smtClean="0"/>
              <a:t>Analýza s kontextem:</a:t>
            </a:r>
            <a:endParaRPr lang="cs-CZ" dirty="0"/>
          </a:p>
          <a:p>
            <a:r>
              <a:rPr lang="en-US" dirty="0" smtClean="0"/>
              <a:t>p</a:t>
            </a:r>
            <a:r>
              <a:rPr lang="cs-CZ" dirty="0" smtClean="0"/>
              <a:t> </a:t>
            </a:r>
            <a:r>
              <a:rPr lang="en-US" dirty="0" smtClean="0"/>
              <a:t>= &amp; x;	// p -&gt; x</a:t>
            </a:r>
          </a:p>
          <a:p>
            <a:r>
              <a:rPr lang="en-US" dirty="0" smtClean="0"/>
              <a:t>* p = &amp; y; 	// </a:t>
            </a:r>
            <a:r>
              <a:rPr lang="en-US" dirty="0"/>
              <a:t>p -&gt; </a:t>
            </a:r>
            <a:r>
              <a:rPr lang="en-US" dirty="0" smtClean="0"/>
              <a:t>x</a:t>
            </a:r>
            <a:r>
              <a:rPr lang="cs-CZ" dirty="0" smtClean="0"/>
              <a:t>, </a:t>
            </a:r>
            <a:r>
              <a:rPr lang="en-US" dirty="0" smtClean="0"/>
              <a:t>x -&gt; y</a:t>
            </a:r>
          </a:p>
          <a:p>
            <a:r>
              <a:rPr lang="en-US" dirty="0" smtClean="0"/>
              <a:t>p = &amp; u;	// p -&gt; u</a:t>
            </a:r>
            <a:r>
              <a:rPr lang="cs-CZ" dirty="0" smtClean="0"/>
              <a:t>, </a:t>
            </a:r>
            <a:r>
              <a:rPr lang="en-US" dirty="0"/>
              <a:t>x -&gt; y</a:t>
            </a:r>
            <a:endParaRPr lang="en-US" dirty="0" smtClean="0"/>
          </a:p>
          <a:p>
            <a:r>
              <a:rPr lang="en-US" dirty="0" smtClean="0"/>
              <a:t>* p = &amp; v;	// </a:t>
            </a:r>
            <a:r>
              <a:rPr lang="en-US" dirty="0"/>
              <a:t>p -&gt; u</a:t>
            </a:r>
            <a:r>
              <a:rPr lang="cs-CZ" dirty="0"/>
              <a:t>, </a:t>
            </a:r>
            <a:r>
              <a:rPr lang="en-US" dirty="0"/>
              <a:t>x -&gt; </a:t>
            </a:r>
            <a:r>
              <a:rPr lang="en-US" dirty="0" smtClean="0"/>
              <a:t>y</a:t>
            </a:r>
            <a:r>
              <a:rPr lang="cs-CZ" dirty="0" smtClean="0"/>
              <a:t>, </a:t>
            </a:r>
            <a:r>
              <a:rPr lang="en-US" dirty="0" smtClean="0"/>
              <a:t>u -&gt; v</a:t>
            </a:r>
          </a:p>
          <a:p>
            <a:pPr lvl="3"/>
            <a:r>
              <a:rPr lang="en-US" dirty="0" smtClean="0"/>
              <a:t>Bez </a:t>
            </a:r>
            <a:r>
              <a:rPr lang="en-US" dirty="0" err="1" smtClean="0"/>
              <a:t>kontextu</a:t>
            </a:r>
            <a:r>
              <a:rPr lang="cs-CZ" dirty="0" smtClean="0"/>
              <a:t>: </a:t>
            </a:r>
          </a:p>
          <a:p>
            <a:r>
              <a:rPr lang="en-US" dirty="0" smtClean="0"/>
              <a:t>			</a:t>
            </a:r>
            <a:r>
              <a:rPr lang="cs-CZ" dirty="0" smtClean="0"/>
              <a:t>p </a:t>
            </a:r>
            <a:r>
              <a:rPr lang="en-US" dirty="0" smtClean="0"/>
              <a:t>-&gt; {x, u}</a:t>
            </a:r>
          </a:p>
          <a:p>
            <a:r>
              <a:rPr lang="en-US" dirty="0" smtClean="0"/>
              <a:t>			x -&gt; {y, v}</a:t>
            </a:r>
          </a:p>
          <a:p>
            <a:r>
              <a:rPr lang="en-US" dirty="0" smtClean="0"/>
              <a:t>			u </a:t>
            </a:r>
            <a:r>
              <a:rPr lang="en-US" dirty="0"/>
              <a:t>-&gt; {y, v}</a:t>
            </a:r>
            <a:endParaRPr lang="cs-CZ" dirty="0"/>
          </a:p>
          <a:p>
            <a:endParaRPr lang="cs-CZ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71FE57-3690-4A1D-8A88-C063F0D8302E}" type="slidenum">
              <a:rPr lang="en-US" smtClean="0"/>
              <a:pPr>
                <a:defRPr/>
              </a:pPr>
              <a:t>6</a:t>
            </a:fld>
            <a:r>
              <a:rPr lang="cs-CZ" smtClean="0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617003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Points-to analysis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52400" y="785192"/>
                <a:ext cx="8839200" cy="6172200"/>
              </a:xfrm>
            </p:spPr>
            <p:txBody>
              <a:bodyPr/>
              <a:lstStyle/>
              <a:p>
                <a:pPr lvl="1"/>
                <a:r>
                  <a:rPr lang="en-US" dirty="0" smtClean="0"/>
                  <a:t>Andersenova </a:t>
                </a:r>
                <a:r>
                  <a:rPr lang="en-US" dirty="0" err="1" smtClean="0"/>
                  <a:t>metoda</a:t>
                </a:r>
                <a:endParaRPr lang="cs-CZ" dirty="0" smtClean="0"/>
              </a:p>
              <a:p>
                <a:pPr lvl="3"/>
                <a:r>
                  <a:rPr lang="en-US" dirty="0" smtClean="0"/>
                  <a:t>Bez </a:t>
                </a:r>
                <a:r>
                  <a:rPr lang="en-US" dirty="0" err="1" smtClean="0"/>
                  <a:t>kontextu</a:t>
                </a:r>
                <a:endParaRPr lang="en-US" dirty="0" smtClean="0"/>
              </a:p>
              <a:p>
                <a:pPr lvl="2"/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  <a:ea typeface="Cambria Math"/>
                      </a:rPr>
                      <m:t>𝝈</m:t>
                    </m:r>
                    <m:r>
                      <a:rPr lang="en-US" b="1" i="1">
                        <a:latin typeface="Cambria Math"/>
                      </a:rPr>
                      <m:t>(</m:t>
                    </m:r>
                    <m:r>
                      <a:rPr lang="en-US" b="1" i="1">
                        <a:latin typeface="Cambria Math"/>
                      </a:rPr>
                      <m:t>𝒑</m:t>
                    </m:r>
                    <m:r>
                      <a:rPr lang="en-US" b="1" i="1"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 = </a:t>
                </a:r>
                <a:r>
                  <a:rPr lang="en-US" dirty="0" err="1" smtClean="0"/>
                  <a:t>mno</a:t>
                </a:r>
                <a:r>
                  <a:rPr lang="cs-CZ" dirty="0" smtClean="0"/>
                  <a:t>žina (skupin) paměťových míst, na která může odkazovat proměnná (paměťové místo</a:t>
                </a:r>
                <a:r>
                  <a:rPr lang="en-US" dirty="0" smtClean="0"/>
                  <a:t>/</a:t>
                </a:r>
                <a:r>
                  <a:rPr lang="en-US" dirty="0" err="1" smtClean="0"/>
                  <a:t>skupina</a:t>
                </a:r>
                <a:r>
                  <a:rPr lang="en-US" dirty="0" smtClean="0"/>
                  <a:t>)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/>
                      </a:rPr>
                      <m:t>𝒑</m:t>
                    </m:r>
                  </m:oMath>
                </a14:m>
                <a:endParaRPr lang="cs-CZ" b="1" dirty="0" smtClean="0"/>
              </a:p>
              <a:p>
                <a:pPr lvl="3"/>
                <a:r>
                  <a:rPr lang="cs-CZ" dirty="0" smtClean="0"/>
                  <a:t>Tj. odchozí hrany vrcholu </a:t>
                </a:r>
                <a:r>
                  <a:rPr lang="cs-CZ" i="1" dirty="0" smtClean="0"/>
                  <a:t>p</a:t>
                </a:r>
                <a:r>
                  <a:rPr lang="cs-CZ" dirty="0" smtClean="0"/>
                  <a:t> v points-to grafu</a:t>
                </a:r>
                <a:endParaRPr lang="en-US" dirty="0" smtClean="0"/>
              </a:p>
              <a:p>
                <a:pPr lvl="2"/>
                <a:r>
                  <a:rPr lang="en-US" dirty="0" smtClean="0"/>
                  <a:t>Na z</a:t>
                </a:r>
                <a:r>
                  <a:rPr lang="cs-CZ" dirty="0" smtClean="0"/>
                  <a:t>ákladě kódu se sestaví soustava množinových </a:t>
                </a:r>
                <a:r>
                  <a:rPr lang="cs-CZ" dirty="0" smtClean="0"/>
                  <a:t>nerovnic</a:t>
                </a:r>
                <a:r>
                  <a:rPr lang="en-US" dirty="0" smtClean="0"/>
                  <a:t> (</a:t>
                </a:r>
                <a:r>
                  <a:rPr lang="en-US" dirty="0" err="1" smtClean="0"/>
                  <a:t>nebo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pravidel</a:t>
                </a:r>
                <a:r>
                  <a:rPr lang="en-US" dirty="0" smtClean="0"/>
                  <a:t> v </a:t>
                </a:r>
                <a:r>
                  <a:rPr lang="en-US" dirty="0" err="1" smtClean="0"/>
                  <a:t>Datalogu</a:t>
                </a:r>
                <a:r>
                  <a:rPr lang="en-US" dirty="0" smtClean="0"/>
                  <a:t>)</a:t>
                </a:r>
                <a:r>
                  <a:rPr lang="cs-CZ" dirty="0" smtClean="0"/>
                  <a:t>:</a:t>
                </a:r>
                <a:endParaRPr lang="cs-CZ" dirty="0" smtClean="0"/>
              </a:p>
              <a:p>
                <a:endParaRPr lang="en-US" dirty="0" smtClean="0"/>
              </a:p>
              <a:p>
                <a:r>
                  <a:rPr lang="en-US" dirty="0" smtClean="0"/>
                  <a:t>p</a:t>
                </a:r>
                <a:r>
                  <a:rPr lang="cs-CZ" dirty="0" smtClean="0"/>
                  <a:t> </a:t>
                </a:r>
                <a:r>
                  <a:rPr lang="en-US" dirty="0" smtClean="0"/>
                  <a:t>= &amp; x;	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/>
                      </a:rPr>
                      <m:t>{</m:t>
                    </m:r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}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⊆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𝝈</m:t>
                    </m:r>
                    <m:r>
                      <a:rPr lang="en-US" b="1" i="1" smtClean="0">
                        <a:latin typeface="Cambria Math"/>
                      </a:rPr>
                      <m:t>(</m:t>
                    </m:r>
                    <m:r>
                      <a:rPr lang="en-US" b="1" i="1" smtClean="0">
                        <a:latin typeface="Cambria Math"/>
                      </a:rPr>
                      <m:t>𝒑</m:t>
                    </m:r>
                    <m:r>
                      <a:rPr lang="en-US" b="1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		</a:t>
                </a:r>
                <a:r>
                  <a:rPr lang="en-US" dirty="0" smtClean="0"/>
                  <a:t>E(</a:t>
                </a:r>
                <a:r>
                  <a:rPr lang="en-US" dirty="0"/>
                  <a:t>’</a:t>
                </a:r>
                <a:r>
                  <a:rPr lang="en-US" dirty="0" err="1"/>
                  <a:t>p</a:t>
                </a:r>
                <a:r>
                  <a:rPr lang="en-US" dirty="0" err="1" smtClean="0"/>
                  <a:t>’,’x</a:t>
                </a:r>
                <a:r>
                  <a:rPr lang="en-US" dirty="0" smtClean="0"/>
                  <a:t>’).</a:t>
                </a:r>
                <a:endParaRPr lang="en-US" dirty="0" smtClean="0"/>
              </a:p>
              <a:p>
                <a:r>
                  <a:rPr lang="en-US" dirty="0" smtClean="0"/>
                  <a:t>	</a:t>
                </a:r>
              </a:p>
              <a:p>
                <a:r>
                  <a:rPr lang="en-US" dirty="0" smtClean="0"/>
                  <a:t>p = q;		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𝝈</m:t>
                    </m:r>
                    <m:r>
                      <a:rPr lang="en-US" i="1">
                        <a:latin typeface="Cambria Math"/>
                      </a:rPr>
                      <m:t>(</m:t>
                    </m:r>
                    <m:r>
                      <a:rPr lang="en-US" b="1" i="1" smtClean="0">
                        <a:latin typeface="Cambria Math"/>
                      </a:rPr>
                      <m:t>𝒒</m:t>
                    </m:r>
                    <m:r>
                      <a:rPr lang="en-US" i="1">
                        <a:latin typeface="Cambria Math"/>
                      </a:rPr>
                      <m:t>)</m:t>
                    </m:r>
                    <m:r>
                      <a:rPr lang="en-US" i="1" smtClean="0">
                        <a:latin typeface="Cambria Math"/>
                        <a:ea typeface="Cambria Math"/>
                      </a:rPr>
                      <m:t>⊆</m:t>
                    </m:r>
                    <m:r>
                      <a:rPr lang="en-US" i="1">
                        <a:latin typeface="Cambria Math"/>
                      </a:rPr>
                      <m:t> 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𝝈</m:t>
                    </m:r>
                    <m:r>
                      <a:rPr lang="en-US" i="1">
                        <a:latin typeface="Cambria Math"/>
                      </a:rPr>
                      <m:t>(</m:t>
                    </m:r>
                    <m:r>
                      <a:rPr lang="en-US" i="1">
                        <a:latin typeface="Cambria Math"/>
                      </a:rPr>
                      <m:t>𝒑</m:t>
                    </m:r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		E(’</a:t>
                </a:r>
                <a:r>
                  <a:rPr lang="en-US" dirty="0" err="1" smtClean="0"/>
                  <a:t>p’,a</a:t>
                </a:r>
                <a:r>
                  <a:rPr lang="en-US" dirty="0" smtClean="0"/>
                  <a:t>) :- </a:t>
                </a:r>
                <a:r>
                  <a:rPr lang="en-US" dirty="0" smtClean="0"/>
                  <a:t>E(</a:t>
                </a:r>
                <a:r>
                  <a:rPr lang="en-US" dirty="0"/>
                  <a:t>’</a:t>
                </a:r>
                <a:r>
                  <a:rPr lang="en-US" dirty="0" err="1"/>
                  <a:t>q</a:t>
                </a:r>
                <a:r>
                  <a:rPr lang="en-US" dirty="0" err="1" smtClean="0"/>
                  <a:t>’,a</a:t>
                </a:r>
                <a:r>
                  <a:rPr lang="en-US" dirty="0" smtClean="0"/>
                  <a:t>).</a:t>
                </a:r>
                <a:endParaRPr lang="en-US" dirty="0"/>
              </a:p>
              <a:p>
                <a:endParaRPr lang="en-US" dirty="0" smtClean="0"/>
              </a:p>
              <a:p>
                <a:r>
                  <a:rPr lang="en-US" dirty="0" smtClean="0"/>
                  <a:t>p </a:t>
                </a:r>
                <a:r>
                  <a:rPr lang="en-US" dirty="0" smtClean="0"/>
                  <a:t>= * q;	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1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US" i="1" smtClean="0">
                            <a:latin typeface="Cambria Math"/>
                            <a:ea typeface="Cambria Math"/>
                          </a:rPr>
                          <m:t>∀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/>
                          </a:rPr>
                          <m:t>𝒃</m:t>
                        </m:r>
                        <m:r>
                          <a:rPr lang="en-US" b="1" i="1" smtClean="0"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a:rPr lang="en-US" i="1">
                            <a:latin typeface="Cambria Math"/>
                          </a:rPr>
                          <m:t>∈ </m:t>
                        </m:r>
                        <m:r>
                          <a:rPr lang="en-US" i="1">
                            <a:latin typeface="Cambria Math"/>
                            <a:ea typeface="Cambria Math"/>
                          </a:rPr>
                          <m:t>𝝈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𝒒</m:t>
                            </m:r>
                          </m:e>
                        </m:d>
                      </m:e>
                    </m:d>
                    <m:r>
                      <a:rPr lang="en-US" b="1" i="1" smtClean="0">
                        <a:latin typeface="Cambria Math"/>
                      </a:rPr>
                      <m:t>   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𝝈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</m:d>
                    <m:r>
                      <a:rPr lang="en-US" i="1">
                        <a:latin typeface="Cambria Math"/>
                        <a:ea typeface="Cambria Math"/>
                      </a:rPr>
                      <m:t>⊆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𝝈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𝒑</m:t>
                        </m:r>
                      </m:e>
                    </m:d>
                  </m:oMath>
                </a14:m>
                <a:r>
                  <a:rPr lang="en-US" dirty="0" smtClean="0"/>
                  <a:t>	E(’</a:t>
                </a:r>
                <a:r>
                  <a:rPr lang="en-US" dirty="0" err="1" smtClean="0"/>
                  <a:t>p’,a</a:t>
                </a:r>
                <a:r>
                  <a:rPr lang="en-US" dirty="0" smtClean="0"/>
                  <a:t>) </a:t>
                </a:r>
                <a:r>
                  <a:rPr lang="en-US" dirty="0"/>
                  <a:t>:- </a:t>
                </a:r>
                <a:r>
                  <a:rPr lang="en-US" dirty="0" smtClean="0"/>
                  <a:t>E(</a:t>
                </a:r>
                <a:r>
                  <a:rPr lang="en-US" dirty="0"/>
                  <a:t>’</a:t>
                </a:r>
                <a:r>
                  <a:rPr lang="en-US" dirty="0" err="1"/>
                  <a:t>q</a:t>
                </a:r>
                <a:r>
                  <a:rPr lang="en-US" dirty="0" err="1" smtClean="0"/>
                  <a:t>’,b</a:t>
                </a:r>
                <a:r>
                  <a:rPr lang="en-US" dirty="0" smtClean="0"/>
                  <a:t>), E(</a:t>
                </a:r>
                <a:r>
                  <a:rPr lang="en-US" dirty="0" err="1" smtClean="0"/>
                  <a:t>b,a</a:t>
                </a:r>
                <a:r>
                  <a:rPr lang="en-US" dirty="0" smtClean="0"/>
                  <a:t>)</a:t>
                </a:r>
                <a:r>
                  <a:rPr lang="en-US" dirty="0" smtClean="0"/>
                  <a:t>.</a:t>
                </a:r>
                <a:endParaRPr lang="en-US" dirty="0"/>
              </a:p>
              <a:p>
                <a:endParaRPr lang="en-US" dirty="0" smtClean="0"/>
              </a:p>
              <a:p>
                <a:r>
                  <a:rPr lang="en-US" dirty="0" smtClean="0"/>
                  <a:t>* p = q;	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  <a:ea typeface="Cambria Math"/>
                          </a:rPr>
                          <m:t>∀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/>
                          </a:rPr>
                          <m:t>𝒃</m:t>
                        </m:r>
                        <m:r>
                          <a:rPr lang="en-US" i="1">
                            <a:latin typeface="Cambria Math"/>
                            <a:ea typeface="Cambria Math"/>
                          </a:rPr>
                          <m:t> ∈ </m:t>
                        </m:r>
                        <m:r>
                          <a:rPr lang="en-US" i="1">
                            <a:latin typeface="Cambria Math"/>
                            <a:ea typeface="Cambria Math"/>
                          </a:rPr>
                          <m:t>𝝈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𝒑</m:t>
                            </m:r>
                          </m:e>
                        </m:d>
                      </m:e>
                    </m:d>
                    <m:r>
                      <a:rPr lang="en-US" i="1">
                        <a:latin typeface="Cambria Math"/>
                      </a:rPr>
                      <m:t>   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𝝈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𝒒</m:t>
                        </m:r>
                      </m:e>
                    </m:d>
                    <m:r>
                      <a:rPr lang="en-US" i="1">
                        <a:latin typeface="Cambria Math"/>
                        <a:ea typeface="Cambria Math"/>
                      </a:rPr>
                      <m:t>⊆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𝝈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</m:d>
                  </m:oMath>
                </a14:m>
                <a:r>
                  <a:rPr lang="en-US" dirty="0" smtClean="0"/>
                  <a:t>	E(</a:t>
                </a:r>
                <a:r>
                  <a:rPr lang="en-US" dirty="0" err="1" smtClean="0"/>
                  <a:t>b,a</a:t>
                </a:r>
                <a:r>
                  <a:rPr lang="en-US" dirty="0" smtClean="0"/>
                  <a:t>) </a:t>
                </a:r>
                <a:r>
                  <a:rPr lang="en-US" dirty="0"/>
                  <a:t>:- </a:t>
                </a:r>
                <a:r>
                  <a:rPr lang="en-US" dirty="0" smtClean="0"/>
                  <a:t>E(</a:t>
                </a:r>
                <a:r>
                  <a:rPr lang="en-US" dirty="0"/>
                  <a:t>’</a:t>
                </a:r>
                <a:r>
                  <a:rPr lang="en-US" dirty="0" err="1"/>
                  <a:t>p’,b</a:t>
                </a:r>
                <a:r>
                  <a:rPr lang="en-US" dirty="0" smtClean="0"/>
                  <a:t>), E</a:t>
                </a:r>
                <a:r>
                  <a:rPr lang="en-US" dirty="0" smtClean="0"/>
                  <a:t>(’</a:t>
                </a:r>
                <a:r>
                  <a:rPr lang="en-US" dirty="0" err="1" smtClean="0"/>
                  <a:t>q’,a</a:t>
                </a:r>
                <a:r>
                  <a:rPr lang="en-US" dirty="0" smtClean="0"/>
                  <a:t>).</a:t>
                </a:r>
                <a:endParaRPr lang="cs-CZ" dirty="0" smtClean="0"/>
              </a:p>
              <a:p>
                <a:endParaRPr lang="cs-CZ" dirty="0" smtClean="0"/>
              </a:p>
              <a:p>
                <a:pPr lvl="2"/>
                <a:r>
                  <a:rPr lang="cs-CZ" dirty="0" smtClean="0"/>
                  <a:t>Soustava se vyřeší metodou nejmenšího pevného bodu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2400" y="785192"/>
                <a:ext cx="8839200" cy="6172200"/>
              </a:xfrm>
              <a:blipFill>
                <a:blip r:embed="rId2"/>
                <a:stretch>
                  <a:fillRect l="-345" t="-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71FE57-3690-4A1D-8A88-C063F0D8302E}" type="slidenum">
              <a:rPr lang="en-US" smtClean="0"/>
              <a:pPr>
                <a:defRPr/>
              </a:pPr>
              <a:t>7</a:t>
            </a:fld>
            <a:r>
              <a:rPr lang="cs-CZ" smtClean="0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102445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Points-to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548680"/>
            <a:ext cx="8839200" cy="6172200"/>
          </a:xfrm>
        </p:spPr>
        <p:txBody>
          <a:bodyPr/>
          <a:lstStyle/>
          <a:p>
            <a:pPr lvl="1"/>
            <a:r>
              <a:rPr lang="en-US" dirty="0" smtClean="0"/>
              <a:t>P</a:t>
            </a:r>
            <a:r>
              <a:rPr lang="cs-CZ" dirty="0" smtClean="0"/>
              <a:t>říklad - </a:t>
            </a:r>
            <a:r>
              <a:rPr lang="en-US" dirty="0" err="1"/>
              <a:t>Andersenova</a:t>
            </a:r>
            <a:r>
              <a:rPr lang="en-US" dirty="0"/>
              <a:t> </a:t>
            </a:r>
            <a:r>
              <a:rPr lang="en-US" dirty="0" err="1"/>
              <a:t>metoda</a:t>
            </a:r>
            <a:endParaRPr lang="cs-CZ" dirty="0"/>
          </a:p>
          <a:p>
            <a:pPr lvl="3"/>
            <a:r>
              <a:rPr lang="cs-CZ" dirty="0" smtClean="0"/>
              <a:t>Zdrojový kód a odpovídající pravidla Datalogu:</a:t>
            </a:r>
            <a:endParaRPr lang="cs-CZ" dirty="0"/>
          </a:p>
          <a:p>
            <a:r>
              <a:rPr lang="en-US" dirty="0" smtClean="0"/>
              <a:t>p</a:t>
            </a:r>
            <a:r>
              <a:rPr lang="cs-CZ" dirty="0" smtClean="0"/>
              <a:t> </a:t>
            </a:r>
            <a:r>
              <a:rPr lang="en-US" dirty="0" smtClean="0"/>
              <a:t>= &amp; x;	// </a:t>
            </a:r>
            <a:r>
              <a:rPr lang="en-US" dirty="0"/>
              <a:t>E(’</a:t>
            </a:r>
            <a:r>
              <a:rPr lang="en-US" dirty="0" err="1"/>
              <a:t>p’,’x</a:t>
            </a:r>
            <a:r>
              <a:rPr lang="en-US" dirty="0" smtClean="0"/>
              <a:t>’).</a:t>
            </a:r>
            <a:endParaRPr lang="en-US" dirty="0" smtClean="0"/>
          </a:p>
          <a:p>
            <a:r>
              <a:rPr lang="en-US" dirty="0" smtClean="0"/>
              <a:t>* p = &amp; y; 	</a:t>
            </a:r>
            <a:r>
              <a:rPr lang="en-US" dirty="0" smtClean="0"/>
              <a:t>//</a:t>
            </a:r>
            <a:r>
              <a:rPr lang="cs-CZ" dirty="0" smtClean="0"/>
              <a:t> </a:t>
            </a:r>
            <a:r>
              <a:rPr lang="en-US" dirty="0"/>
              <a:t>E(</a:t>
            </a:r>
            <a:r>
              <a:rPr lang="en-US" dirty="0" err="1"/>
              <a:t>b</a:t>
            </a:r>
            <a:r>
              <a:rPr lang="en-US" dirty="0" err="1" smtClean="0"/>
              <a:t>,’y</a:t>
            </a:r>
            <a:r>
              <a:rPr lang="en-US" dirty="0" smtClean="0"/>
              <a:t>’) </a:t>
            </a:r>
            <a:r>
              <a:rPr lang="en-US" dirty="0"/>
              <a:t>:- E(’</a:t>
            </a:r>
            <a:r>
              <a:rPr lang="en-US" dirty="0" err="1"/>
              <a:t>p’,b</a:t>
            </a:r>
            <a:r>
              <a:rPr lang="en-US" dirty="0" smtClean="0"/>
              <a:t>).</a:t>
            </a:r>
            <a:endParaRPr lang="en-US" dirty="0" smtClean="0"/>
          </a:p>
          <a:p>
            <a:r>
              <a:rPr lang="en-US" dirty="0" smtClean="0"/>
              <a:t>p = &amp; u;	// </a:t>
            </a:r>
            <a:r>
              <a:rPr lang="en-US" dirty="0"/>
              <a:t>E(’</a:t>
            </a:r>
            <a:r>
              <a:rPr lang="en-US" dirty="0" err="1"/>
              <a:t>p’,</a:t>
            </a:r>
            <a:r>
              <a:rPr lang="en-US" dirty="0" err="1" smtClean="0"/>
              <a:t>’u</a:t>
            </a:r>
            <a:r>
              <a:rPr lang="en-US" dirty="0" smtClean="0"/>
              <a:t>’).</a:t>
            </a:r>
            <a:endParaRPr lang="en-US" dirty="0" smtClean="0"/>
          </a:p>
          <a:p>
            <a:r>
              <a:rPr lang="en-US" dirty="0" smtClean="0"/>
              <a:t>* p = &amp; v;	// </a:t>
            </a:r>
            <a:r>
              <a:rPr lang="en-US" dirty="0"/>
              <a:t>E(</a:t>
            </a:r>
            <a:r>
              <a:rPr lang="en-US" dirty="0" err="1"/>
              <a:t>b,</a:t>
            </a:r>
            <a:r>
              <a:rPr lang="en-US" dirty="0" err="1" smtClean="0"/>
              <a:t>’v</a:t>
            </a:r>
            <a:r>
              <a:rPr lang="en-US" dirty="0" smtClean="0"/>
              <a:t>’) </a:t>
            </a:r>
            <a:r>
              <a:rPr lang="en-US" dirty="0"/>
              <a:t>:- E(’</a:t>
            </a:r>
            <a:r>
              <a:rPr lang="en-US" dirty="0" err="1"/>
              <a:t>p’,b</a:t>
            </a:r>
            <a:r>
              <a:rPr lang="en-US" dirty="0"/>
              <a:t>).</a:t>
            </a:r>
            <a:endParaRPr lang="en-US" dirty="0" smtClean="0"/>
          </a:p>
          <a:p>
            <a:pPr lvl="3"/>
            <a:r>
              <a:rPr lang="cs-CZ" dirty="0" smtClean="0"/>
              <a:t>Výsledek (minimální model výše uvedených pravidel Datalogu)</a:t>
            </a:r>
            <a:r>
              <a:rPr lang="cs-CZ" dirty="0" smtClean="0"/>
              <a:t>: </a:t>
            </a:r>
            <a:endParaRPr lang="cs-CZ" dirty="0" smtClean="0"/>
          </a:p>
          <a:p>
            <a:r>
              <a:rPr lang="en-US" dirty="0" smtClean="0"/>
              <a:t>			</a:t>
            </a:r>
            <a:r>
              <a:rPr lang="en-US" dirty="0"/>
              <a:t>E(’</a:t>
            </a:r>
            <a:r>
              <a:rPr lang="en-US" dirty="0" err="1"/>
              <a:t>p’,’x</a:t>
            </a:r>
            <a:r>
              <a:rPr lang="en-US" dirty="0"/>
              <a:t>’)</a:t>
            </a:r>
            <a:endParaRPr lang="en-US" dirty="0" smtClean="0"/>
          </a:p>
          <a:p>
            <a:r>
              <a:rPr lang="en-US" dirty="0" smtClean="0"/>
              <a:t>			</a:t>
            </a:r>
            <a:r>
              <a:rPr lang="en-US" dirty="0"/>
              <a:t>E(’p’,</a:t>
            </a:r>
            <a:r>
              <a:rPr lang="en-US" dirty="0" smtClean="0"/>
              <a:t>’</a:t>
            </a:r>
            <a:r>
              <a:rPr lang="cs-CZ" dirty="0" smtClean="0"/>
              <a:t>u</a:t>
            </a:r>
            <a:r>
              <a:rPr lang="en-US" dirty="0" smtClean="0"/>
              <a:t>’)</a:t>
            </a:r>
            <a:endParaRPr lang="en-US" dirty="0" smtClean="0"/>
          </a:p>
          <a:p>
            <a:r>
              <a:rPr lang="en-US" dirty="0"/>
              <a:t>			E(’</a:t>
            </a:r>
            <a:r>
              <a:rPr lang="cs-CZ" dirty="0"/>
              <a:t>x</a:t>
            </a:r>
            <a:r>
              <a:rPr lang="en-US" dirty="0"/>
              <a:t>’,’</a:t>
            </a:r>
            <a:r>
              <a:rPr lang="cs-CZ" dirty="0"/>
              <a:t>y</a:t>
            </a:r>
            <a:r>
              <a:rPr lang="en-US" dirty="0"/>
              <a:t>’)</a:t>
            </a:r>
            <a:endParaRPr lang="cs-CZ" dirty="0"/>
          </a:p>
          <a:p>
            <a:r>
              <a:rPr lang="en-US" dirty="0"/>
              <a:t>			E(’</a:t>
            </a:r>
            <a:r>
              <a:rPr lang="cs-CZ" dirty="0"/>
              <a:t>x</a:t>
            </a:r>
            <a:r>
              <a:rPr lang="en-US" dirty="0"/>
              <a:t>’,</a:t>
            </a:r>
            <a:r>
              <a:rPr lang="en-US" dirty="0" smtClean="0"/>
              <a:t>’</a:t>
            </a:r>
            <a:r>
              <a:rPr lang="cs-CZ" dirty="0" smtClean="0"/>
              <a:t>v</a:t>
            </a:r>
            <a:r>
              <a:rPr lang="en-US" dirty="0" smtClean="0"/>
              <a:t>’)</a:t>
            </a:r>
            <a:endParaRPr lang="cs-CZ" dirty="0"/>
          </a:p>
          <a:p>
            <a:r>
              <a:rPr lang="en-US" dirty="0"/>
              <a:t>			E(</a:t>
            </a:r>
            <a:r>
              <a:rPr lang="en-US" dirty="0" smtClean="0"/>
              <a:t>’</a:t>
            </a:r>
            <a:r>
              <a:rPr lang="cs-CZ" dirty="0" smtClean="0"/>
              <a:t>u</a:t>
            </a:r>
            <a:r>
              <a:rPr lang="en-US" dirty="0" smtClean="0"/>
              <a:t>’,</a:t>
            </a:r>
            <a:r>
              <a:rPr lang="en-US" dirty="0"/>
              <a:t>’</a:t>
            </a:r>
            <a:r>
              <a:rPr lang="cs-CZ" dirty="0"/>
              <a:t>y</a:t>
            </a:r>
            <a:r>
              <a:rPr lang="en-US" dirty="0"/>
              <a:t>’)</a:t>
            </a:r>
            <a:endParaRPr lang="cs-CZ" dirty="0"/>
          </a:p>
          <a:p>
            <a:r>
              <a:rPr lang="en-US" dirty="0"/>
              <a:t>			E(</a:t>
            </a:r>
            <a:r>
              <a:rPr lang="en-US" dirty="0" smtClean="0"/>
              <a:t>’</a:t>
            </a:r>
            <a:r>
              <a:rPr lang="cs-CZ" dirty="0" smtClean="0"/>
              <a:t>u</a:t>
            </a:r>
            <a:r>
              <a:rPr lang="en-US" dirty="0" smtClean="0"/>
              <a:t>’,</a:t>
            </a:r>
            <a:r>
              <a:rPr lang="en-US" dirty="0"/>
              <a:t>’</a:t>
            </a:r>
            <a:r>
              <a:rPr lang="cs-CZ" dirty="0"/>
              <a:t>v</a:t>
            </a:r>
            <a:r>
              <a:rPr lang="en-US" dirty="0"/>
              <a:t>’)</a:t>
            </a:r>
            <a:endParaRPr lang="cs-CZ" dirty="0"/>
          </a:p>
          <a:p>
            <a:endParaRPr lang="cs-CZ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71FE57-3690-4A1D-8A88-C063F0D8302E}" type="slidenum">
              <a:rPr lang="en-US" smtClean="0"/>
              <a:pPr>
                <a:defRPr/>
              </a:pPr>
              <a:t>8</a:t>
            </a:fld>
            <a:r>
              <a:rPr lang="cs-CZ" smtClean="0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822191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Points-to analysis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52400" y="548680"/>
                <a:ext cx="8839200" cy="6172200"/>
              </a:xfrm>
            </p:spPr>
            <p:txBody>
              <a:bodyPr/>
              <a:lstStyle/>
              <a:p>
                <a:pPr lvl="2"/>
                <a:r>
                  <a:rPr lang="cs-CZ" dirty="0" smtClean="0"/>
                  <a:t>Realita je složitější:</a:t>
                </a:r>
              </a:p>
              <a:p>
                <a:pPr lvl="3"/>
                <a:r>
                  <a:rPr lang="cs-CZ" dirty="0" smtClean="0"/>
                  <a:t>Ukazatelé ukazují na objekty, objekty obsahují položky, položky mohou být ukazatelé</a:t>
                </a:r>
              </a:p>
              <a:p>
                <a:pPr lvl="4"/>
                <a:r>
                  <a:rPr lang="cs-CZ" dirty="0" smtClean="0"/>
                  <a:t>Dále komplikováno dědičností</a:t>
                </a:r>
              </a:p>
              <a:p>
                <a:pPr lvl="3"/>
                <a:r>
                  <a:rPr lang="cs-CZ" dirty="0" smtClean="0"/>
                  <a:t>Originální metoda odpovídá sloučení položek</a:t>
                </a:r>
              </a:p>
              <a:p>
                <a:pPr lvl="4"/>
                <a:r>
                  <a:rPr lang="en-US" dirty="0" smtClean="0"/>
                  <a:t>“</a:t>
                </a:r>
                <a:r>
                  <a:rPr lang="cs-CZ" dirty="0" smtClean="0"/>
                  <a:t>Objekt odkazuje</a:t>
                </a:r>
                <a:r>
                  <a:rPr lang="en-US" dirty="0" smtClean="0"/>
                  <a:t>” </a:t>
                </a:r>
                <a:r>
                  <a:rPr lang="en-US" dirty="0" err="1" smtClean="0"/>
                  <a:t>znamen</a:t>
                </a:r>
                <a:r>
                  <a:rPr lang="cs-CZ" dirty="0" smtClean="0"/>
                  <a:t>á </a:t>
                </a:r>
                <a:r>
                  <a:rPr lang="en-US" dirty="0" smtClean="0"/>
                  <a:t>“n</a:t>
                </a:r>
                <a:r>
                  <a:rPr lang="cs-CZ" dirty="0" smtClean="0"/>
                  <a:t>ěkterá z položek odkazuje“</a:t>
                </a:r>
              </a:p>
              <a:p>
                <a:pPr lvl="4"/>
                <a:r>
                  <a:rPr lang="cs-CZ" dirty="0" smtClean="0"/>
                  <a:t>Statický ekvivalent postupu garbage collectoru</a:t>
                </a:r>
              </a:p>
              <a:p>
                <a:pPr lvl="4"/>
                <a:r>
                  <a:rPr lang="cs-CZ" dirty="0" smtClean="0"/>
                  <a:t>Nerozlišování položek vede k příliš pesimistickému odhadu</a:t>
                </a:r>
                <a:endParaRPr lang="cs-CZ" dirty="0"/>
              </a:p>
              <a:p>
                <a:pPr lvl="3"/>
                <a:r>
                  <a:rPr lang="cs-CZ" dirty="0" smtClean="0"/>
                  <a:t>Vylepšená metoda zahrnuje jména položek: </a:t>
                </a:r>
              </a:p>
              <a:p>
                <a:pPr lvl="4"/>
                <a14:m>
                  <m:oMath xmlns:m="http://schemas.openxmlformats.org/officeDocument/2006/math">
                    <m:r>
                      <a:rPr lang="en-US" b="1" i="1">
                        <a:latin typeface="Cambria Math"/>
                        <a:ea typeface="Cambria Math"/>
                      </a:rPr>
                      <m:t>𝝈</m:t>
                    </m:r>
                    <m:r>
                      <a:rPr lang="en-US" b="1" i="1">
                        <a:latin typeface="Cambria Math"/>
                      </a:rPr>
                      <m:t>(</m:t>
                    </m:r>
                    <m:r>
                      <a:rPr lang="en-US" b="1" i="1">
                        <a:latin typeface="Cambria Math"/>
                      </a:rPr>
                      <m:t>𝒑</m:t>
                    </m:r>
                    <m:r>
                      <a:rPr lang="cs-CZ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cs-CZ" b="1" i="1" smtClean="0">
                        <a:latin typeface="Cambria Math" panose="02040503050406030204" pitchFamily="18" charset="0"/>
                      </a:rPr>
                      <m:t>𝒎</m:t>
                    </m:r>
                    <m:r>
                      <a:rPr lang="en-US" b="1" i="1">
                        <a:latin typeface="Cambria Math"/>
                      </a:rPr>
                      <m:t>)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=</a:t>
                </a:r>
                <a:r>
                  <a:rPr lang="cs-CZ" dirty="0" smtClean="0"/>
                  <a:t> množina míst, na která může odkazovat položka m objektu p</a:t>
                </a:r>
              </a:p>
              <a:p>
                <a:pPr lvl="4"/>
                <a:r>
                  <a:rPr lang="cs-CZ" dirty="0"/>
                  <a:t>V Datalogové verzi zapisováno </a:t>
                </a:r>
              </a:p>
              <a:p>
                <a:r>
                  <a:rPr lang="en-US" dirty="0"/>
                  <a:t>			E</a:t>
                </a:r>
                <a:r>
                  <a:rPr lang="en-US" dirty="0" smtClean="0"/>
                  <a:t>(</a:t>
                </a:r>
                <a:r>
                  <a:rPr lang="en-US" dirty="0"/>
                  <a:t>’</a:t>
                </a:r>
                <a:r>
                  <a:rPr lang="en-US" dirty="0" smtClean="0"/>
                  <a:t>p’,’</a:t>
                </a:r>
                <a:r>
                  <a:rPr lang="cs-CZ" dirty="0" smtClean="0"/>
                  <a:t>.m</a:t>
                </a:r>
                <a:r>
                  <a:rPr lang="en-US" dirty="0" smtClean="0"/>
                  <a:t>’</a:t>
                </a:r>
                <a:r>
                  <a:rPr lang="cs-CZ" dirty="0" smtClean="0"/>
                  <a:t>,</a:t>
                </a:r>
                <a:r>
                  <a:rPr lang="en-US" dirty="0" smtClean="0"/>
                  <a:t>’</a:t>
                </a:r>
                <a:r>
                  <a:rPr lang="cs-CZ" dirty="0" smtClean="0"/>
                  <a:t>a</a:t>
                </a:r>
                <a:r>
                  <a:rPr lang="en-US" dirty="0"/>
                  <a:t>’</a:t>
                </a:r>
                <a:r>
                  <a:rPr lang="en-US" dirty="0" smtClean="0"/>
                  <a:t>)</a:t>
                </a:r>
                <a:endParaRPr lang="en-US" dirty="0"/>
              </a:p>
              <a:p>
                <a:pPr lvl="4"/>
                <a:r>
                  <a:rPr lang="en-US" dirty="0" err="1"/>
                  <a:t>Odpov</a:t>
                </a:r>
                <a:r>
                  <a:rPr lang="cs-CZ" dirty="0"/>
                  <a:t>ídající situace v jazyce C:</a:t>
                </a:r>
              </a:p>
              <a:p>
                <a:r>
                  <a:rPr lang="en-US" dirty="0"/>
                  <a:t>			</a:t>
                </a:r>
                <a:r>
                  <a:rPr lang="cs-CZ" dirty="0"/>
                  <a:t>p</a:t>
                </a:r>
                <a:r>
                  <a:rPr lang="en-US" dirty="0"/>
                  <a:t>.m == &amp;a</a:t>
                </a:r>
                <a:endParaRPr lang="cs-CZ" dirty="0"/>
              </a:p>
              <a:p>
                <a:pPr lvl="4"/>
                <a:r>
                  <a:rPr lang="cs-CZ" dirty="0" smtClean="0"/>
                  <a:t>Stále neumíme přesně modelovat ukazatele na části objektů:</a:t>
                </a:r>
                <a:endParaRPr lang="cs-CZ" dirty="0"/>
              </a:p>
              <a:p>
                <a:r>
                  <a:rPr lang="en-US" dirty="0"/>
                  <a:t>			</a:t>
                </a:r>
                <a:r>
                  <a:rPr lang="cs-CZ" dirty="0" smtClean="0"/>
                  <a:t>q</a:t>
                </a:r>
                <a:r>
                  <a:rPr lang="en-US" dirty="0" smtClean="0"/>
                  <a:t> </a:t>
                </a:r>
                <a:r>
                  <a:rPr lang="en-US" dirty="0"/>
                  <a:t>== </a:t>
                </a:r>
                <a:r>
                  <a:rPr lang="en-US" dirty="0" smtClean="0"/>
                  <a:t>&amp;</a:t>
                </a:r>
                <a:r>
                  <a:rPr lang="cs-CZ" dirty="0" smtClean="0"/>
                  <a:t>b.m</a:t>
                </a:r>
                <a:r>
                  <a:rPr lang="en-US" dirty="0" smtClean="0"/>
                  <a:t>		E</a:t>
                </a:r>
                <a:r>
                  <a:rPr lang="en-US" dirty="0"/>
                  <a:t>(</a:t>
                </a:r>
                <a:r>
                  <a:rPr lang="en-US" dirty="0" smtClean="0"/>
                  <a:t>’q’,’’</a:t>
                </a:r>
                <a:r>
                  <a:rPr lang="cs-CZ" dirty="0"/>
                  <a:t>,</a:t>
                </a:r>
                <a:r>
                  <a:rPr lang="en-US" dirty="0" smtClean="0"/>
                  <a:t>’b’)</a:t>
                </a:r>
                <a:endParaRPr lang="en-US" dirty="0"/>
              </a:p>
              <a:p>
                <a:endParaRPr lang="en-US" dirty="0"/>
              </a:p>
              <a:p>
                <a:endParaRPr lang="cs-CZ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2400" y="548680"/>
                <a:ext cx="8839200" cy="6172200"/>
              </a:xfrm>
              <a:blipFill>
                <a:blip r:embed="rId2"/>
                <a:stretch>
                  <a:fillRect t="-6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71FE57-3690-4A1D-8A88-C063F0D8302E}" type="slidenum">
              <a:rPr lang="en-US" smtClean="0"/>
              <a:pPr>
                <a:defRPr/>
              </a:pPr>
              <a:t>9</a:t>
            </a:fld>
            <a:r>
              <a:rPr lang="cs-CZ" smtClean="0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348083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LECT">
  <a:themeElements>
    <a:clrScheme name="LECT 2">
      <a:dk1>
        <a:srgbClr val="000000"/>
      </a:dk1>
      <a:lt1>
        <a:srgbClr val="FFFFFF"/>
      </a:lt1>
      <a:dk2>
        <a:srgbClr val="003300"/>
      </a:dk2>
      <a:lt2>
        <a:srgbClr val="5F5F5F"/>
      </a:lt2>
      <a:accent1>
        <a:srgbClr val="009900"/>
      </a:accent1>
      <a:accent2>
        <a:srgbClr val="CC9900"/>
      </a:accent2>
      <a:accent3>
        <a:srgbClr val="FFFFFF"/>
      </a:accent3>
      <a:accent4>
        <a:srgbClr val="000000"/>
      </a:accent4>
      <a:accent5>
        <a:srgbClr val="AACAAA"/>
      </a:accent5>
      <a:accent6>
        <a:srgbClr val="B98A00"/>
      </a:accent6>
      <a:hlink>
        <a:srgbClr val="FF3300"/>
      </a:hlink>
      <a:folHlink>
        <a:srgbClr val="663300"/>
      </a:folHlink>
    </a:clrScheme>
    <a:fontScheme name="LECT">
      <a:majorFont>
        <a:latin typeface="Arial"/>
        <a:ea typeface=""/>
        <a:cs typeface="Arial"/>
      </a:majorFont>
      <a:minorFont>
        <a:latin typeface="Courier New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LECT 1">
        <a:dk1>
          <a:srgbClr val="000000"/>
        </a:dk1>
        <a:lt1>
          <a:srgbClr val="FFFFFF"/>
        </a:lt1>
        <a:dk2>
          <a:srgbClr val="396F39"/>
        </a:dk2>
        <a:lt2>
          <a:srgbClr val="FFCC00"/>
        </a:lt2>
        <a:accent1>
          <a:srgbClr val="009900"/>
        </a:accent1>
        <a:accent2>
          <a:srgbClr val="CC9900"/>
        </a:accent2>
        <a:accent3>
          <a:srgbClr val="AEBBAE"/>
        </a:accent3>
        <a:accent4>
          <a:srgbClr val="DADADA"/>
        </a:accent4>
        <a:accent5>
          <a:srgbClr val="AACAAA"/>
        </a:accent5>
        <a:accent6>
          <a:srgbClr val="B98A00"/>
        </a:accent6>
        <a:hlink>
          <a:srgbClr val="FF3300"/>
        </a:hlink>
        <a:folHlink>
          <a:srgbClr val="66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 2">
        <a:dk1>
          <a:srgbClr val="000000"/>
        </a:dk1>
        <a:lt1>
          <a:srgbClr val="FFFFFF"/>
        </a:lt1>
        <a:dk2>
          <a:srgbClr val="003300"/>
        </a:dk2>
        <a:lt2>
          <a:srgbClr val="5F5F5F"/>
        </a:lt2>
        <a:accent1>
          <a:srgbClr val="0099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AACAAA"/>
        </a:accent5>
        <a:accent6>
          <a:srgbClr val="B98A00"/>
        </a:accent6>
        <a:hlink>
          <a:srgbClr val="FF3300"/>
        </a:hlink>
        <a:folHlink>
          <a:srgbClr val="66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 4">
        <a:dk1>
          <a:srgbClr val="000000"/>
        </a:dk1>
        <a:lt1>
          <a:srgbClr val="FFFFFF"/>
        </a:lt1>
        <a:dk2>
          <a:srgbClr val="FF0000"/>
        </a:dk2>
        <a:lt2>
          <a:srgbClr val="800000"/>
        </a:lt2>
        <a:accent1>
          <a:srgbClr val="008000"/>
        </a:accent1>
        <a:accent2>
          <a:srgbClr val="FF9900"/>
        </a:accent2>
        <a:accent3>
          <a:srgbClr val="FFFFFF"/>
        </a:accent3>
        <a:accent4>
          <a:srgbClr val="000000"/>
        </a:accent4>
        <a:accent5>
          <a:srgbClr val="AAC0AA"/>
        </a:accent5>
        <a:accent6>
          <a:srgbClr val="E78A00"/>
        </a:accent6>
        <a:hlink>
          <a:srgbClr val="CC3300"/>
        </a:hlink>
        <a:folHlink>
          <a:srgbClr val="6633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9394</TotalTime>
  <Words>824</Words>
  <Application>Microsoft Office PowerPoint</Application>
  <PresentationFormat>Overhead</PresentationFormat>
  <Paragraphs>187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Cambria Math</vt:lpstr>
      <vt:lpstr>Courier New</vt:lpstr>
      <vt:lpstr>Wingdings</vt:lpstr>
      <vt:lpstr>LECT</vt:lpstr>
      <vt:lpstr>Points-to analysis</vt:lpstr>
      <vt:lpstr>Points-to analysis</vt:lpstr>
      <vt:lpstr>Points-to analysis</vt:lpstr>
      <vt:lpstr>Points-to analysis</vt:lpstr>
      <vt:lpstr>Points-to analysis</vt:lpstr>
      <vt:lpstr>Points-to analysis</vt:lpstr>
      <vt:lpstr>Points-to analysis</vt:lpstr>
      <vt:lpstr>Points-to analysis</vt:lpstr>
      <vt:lpstr>Points-to analysis</vt:lpstr>
      <vt:lpstr>Points-to analysis</vt:lpstr>
      <vt:lpstr>Points-to analysis</vt:lpstr>
      <vt:lpstr>Points-to analysis</vt:lpstr>
    </vt:vector>
  </TitlesOfParts>
  <Company>Vilma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SWI109 - Konstrukce překladačů - 2008/2009</dc:title>
  <dc:creator>David Bednarek</dc:creator>
  <cp:lastModifiedBy>David Bednárek</cp:lastModifiedBy>
  <cp:revision>1021</cp:revision>
  <dcterms:created xsi:type="dcterms:W3CDTF">2001-09-30T23:30:25Z</dcterms:created>
  <dcterms:modified xsi:type="dcterms:W3CDTF">2020-04-21T11:54:51Z</dcterms:modified>
</cp:coreProperties>
</file>