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overhead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D"/>
    <a:srgbClr val="CC00FF"/>
    <a:srgbClr val="FF9999"/>
    <a:srgbClr val="0099FF"/>
    <a:srgbClr val="FF3399"/>
    <a:srgbClr val="99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71" autoAdjust="0"/>
  </p:normalViewPr>
  <p:slideViewPr>
    <p:cSldViewPr>
      <p:cViewPr varScale="1">
        <p:scale>
          <a:sx n="128" d="100"/>
          <a:sy n="128" d="100"/>
        </p:scale>
        <p:origin x="1134" y="13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Click to edit Master text styles</a:t>
            </a:r>
          </a:p>
          <a:p>
            <a:pPr lvl="1"/>
            <a:r>
              <a:rPr lang="cs-CZ" noProof="1"/>
              <a:t>Second level</a:t>
            </a:r>
          </a:p>
          <a:p>
            <a:pPr lvl="2"/>
            <a:r>
              <a:rPr lang="cs-CZ" noProof="1"/>
              <a:t>Third level</a:t>
            </a:r>
          </a:p>
          <a:p>
            <a:pPr lvl="3"/>
            <a:r>
              <a:rPr lang="cs-CZ" noProof="1"/>
              <a:t>Fourth level</a:t>
            </a:r>
          </a:p>
          <a:p>
            <a:pPr lvl="4"/>
            <a:r>
              <a:rPr lang="cs-CZ" noProof="1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53D80ECD-877A-4C58-96D0-91AE5B60954F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823913"/>
          </a:xfrm>
        </p:spPr>
        <p:txBody>
          <a:bodyPr/>
          <a:lstStyle>
            <a:lvl1pPr algn="ctr">
              <a:defRPr sz="48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667000"/>
            <a:ext cx="8839200" cy="3962400"/>
          </a:xfrm>
          <a:noFill/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88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2A4F-5B6C-475E-B104-7EB99EEC0D59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90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7BE31-150A-4843-99BA-DF6AE488D9E7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02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83E8-855C-4B46-8539-BA7E4E48C122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06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765C-1A76-4177-A0AE-EADC12BA6517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07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343400" cy="300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343400" cy="300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EF62-F676-4B10-8BAF-431D080F05CC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22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FE57-3690-4A1D-8A88-C063F0D8302E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81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2418-0049-49C5-8D20-D771CA776518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89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3EE3-94DA-42DA-A6CB-4924CEBA1E75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95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CB3C-E612-443D-A7FD-5FD98A69BBBB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20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DE4E-C967-4C6B-9E55-E706D8E86D90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1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E798-8F78-4433-BB74-D5505A6EDC5D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39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C64E-94B2-4E2D-B5F6-E7700D232CCC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37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4890-89AA-4915-B737-613808C90A24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6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33400"/>
            <a:ext cx="8839200" cy="6172200"/>
          </a:xfrm>
          <a:prstGeom prst="rect">
            <a:avLst/>
          </a:pr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FF99"/>
                </a:solidFill>
              </a:defRPr>
            </a:lvl1pPr>
          </a:lstStyle>
          <a:p>
            <a:pPr>
              <a:defRPr/>
            </a:pPr>
            <a:fld id="{35376E8E-94FB-4D0D-B131-82E7564F7FE5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Ø"/>
        <a:defRPr sz="2400" b="1">
          <a:solidFill>
            <a:schemeClr val="tx1"/>
          </a:solidFill>
          <a:latin typeface="+mj-lt"/>
          <a:cs typeface="+mn-cs"/>
        </a:defRPr>
      </a:lvl2pPr>
      <a:lvl3pPr marL="571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v"/>
        <a:defRPr sz="2400">
          <a:solidFill>
            <a:schemeClr val="tx1"/>
          </a:solidFill>
          <a:latin typeface="+mj-lt"/>
          <a:cs typeface="+mn-cs"/>
        </a:defRPr>
      </a:lvl3pPr>
      <a:lvl4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cs typeface="+mn-cs"/>
        </a:defRPr>
      </a:lvl4pPr>
      <a:lvl5pPr marL="1333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5pPr>
      <a:lvl6pPr marL="17907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6pPr>
      <a:lvl7pPr marL="22479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7pPr>
      <a:lvl8pPr marL="27051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8pPr>
      <a:lvl9pPr marL="31623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5486400" cy="357188"/>
          </a:xfrm>
        </p:spPr>
        <p:txBody>
          <a:bodyPr/>
          <a:lstStyle/>
          <a:p>
            <a:pPr eaLnBrk="1" hangingPunct="1"/>
            <a:r>
              <a:rPr lang="en-US" altLang="en-US"/>
              <a:t>Cray 1</a:t>
            </a:r>
            <a:endParaRPr lang="en-US" altLang="en-US" noProof="1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9E7F4B7-B3ED-4FAC-BDF2-B35CAE7A3B60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0"/>
            <a:ext cx="5357813" cy="750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129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reversal</a:t>
            </a:r>
            <a:endParaRPr lang="en-US" altLang="en-US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 Původní průchod</a:t>
            </a:r>
          </a:p>
          <a:p>
            <a:pPr lvl="4"/>
            <a:r>
              <a:rPr lang="cs-CZ" altLang="en-US"/>
              <a:t>Většina sousedů v průchodu je závislá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DCD92C6-5EC3-477F-BB63-F5C8A7B1235C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18800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01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802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03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04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05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06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07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08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09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10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11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12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13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14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15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16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17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818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19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20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21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22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23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24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25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26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27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28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29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30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31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2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3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4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5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6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7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8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9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40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841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42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43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44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45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46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47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48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49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50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51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52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53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54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55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56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57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58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59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60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61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62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63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864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65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66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67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68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69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70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71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72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73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74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75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76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77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78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79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0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1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2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3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4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85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86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887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88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89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90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91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92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93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94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95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96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97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898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899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900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1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2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3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4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5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6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907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908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18909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910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18790" name="Group 140"/>
          <p:cNvGrpSpPr>
            <a:grpSpLocks/>
          </p:cNvGrpSpPr>
          <p:nvPr/>
        </p:nvGrpSpPr>
        <p:grpSpPr bwMode="auto">
          <a:xfrm>
            <a:off x="1377950" y="1743075"/>
            <a:ext cx="6384925" cy="4029075"/>
            <a:chOff x="1377260" y="1742672"/>
            <a:chExt cx="6385683" cy="4029518"/>
          </a:xfrm>
        </p:grpSpPr>
        <p:sp>
          <p:nvSpPr>
            <p:cNvPr id="118791" name="Right Arrow 131"/>
            <p:cNvSpPr>
              <a:spLocks noChangeArrowheads="1"/>
            </p:cNvSpPr>
            <p:nvPr/>
          </p:nvSpPr>
          <p:spPr bwMode="auto">
            <a:xfrm>
              <a:off x="1408731" y="5484158"/>
              <a:ext cx="6330722" cy="288032"/>
            </a:xfrm>
            <a:prstGeom prst="rightArrow">
              <a:avLst>
                <a:gd name="adj1" fmla="val 50000"/>
                <a:gd name="adj2" fmla="val 4996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2" name="Right Arrow 132"/>
            <p:cNvSpPr>
              <a:spLocks noChangeArrowheads="1"/>
            </p:cNvSpPr>
            <p:nvPr/>
          </p:nvSpPr>
          <p:spPr bwMode="auto">
            <a:xfrm>
              <a:off x="1432221" y="4535050"/>
              <a:ext cx="6330722" cy="288032"/>
            </a:xfrm>
            <a:prstGeom prst="rightArrow">
              <a:avLst>
                <a:gd name="adj1" fmla="val 50000"/>
                <a:gd name="adj2" fmla="val 4996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3" name="Right Arrow 133"/>
            <p:cNvSpPr>
              <a:spLocks noChangeArrowheads="1"/>
            </p:cNvSpPr>
            <p:nvPr/>
          </p:nvSpPr>
          <p:spPr bwMode="auto">
            <a:xfrm>
              <a:off x="1411831" y="3595554"/>
              <a:ext cx="6330722" cy="288032"/>
            </a:xfrm>
            <a:prstGeom prst="rightArrow">
              <a:avLst>
                <a:gd name="adj1" fmla="val 50000"/>
                <a:gd name="adj2" fmla="val 4996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4" name="Right Arrow 134"/>
            <p:cNvSpPr>
              <a:spLocks noChangeArrowheads="1"/>
            </p:cNvSpPr>
            <p:nvPr/>
          </p:nvSpPr>
          <p:spPr bwMode="auto">
            <a:xfrm>
              <a:off x="1402748" y="2657320"/>
              <a:ext cx="6330722" cy="288032"/>
            </a:xfrm>
            <a:prstGeom prst="rightArrow">
              <a:avLst>
                <a:gd name="adj1" fmla="val 50000"/>
                <a:gd name="adj2" fmla="val 4996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5" name="Right Arrow 135"/>
            <p:cNvSpPr>
              <a:spLocks noChangeArrowheads="1"/>
            </p:cNvSpPr>
            <p:nvPr/>
          </p:nvSpPr>
          <p:spPr bwMode="auto">
            <a:xfrm>
              <a:off x="1402748" y="1742672"/>
              <a:ext cx="6330722" cy="288032"/>
            </a:xfrm>
            <a:prstGeom prst="rightArrow">
              <a:avLst>
                <a:gd name="adj1" fmla="val 50000"/>
                <a:gd name="adj2" fmla="val 4996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6" name="Right Arrow 136"/>
            <p:cNvSpPr>
              <a:spLocks noChangeArrowheads="1"/>
            </p:cNvSpPr>
            <p:nvPr/>
          </p:nvSpPr>
          <p:spPr bwMode="auto">
            <a:xfrm rot="-10508137">
              <a:off x="1430252" y="2256996"/>
              <a:ext cx="6330722" cy="144016"/>
            </a:xfrm>
            <a:prstGeom prst="rightArrow">
              <a:avLst>
                <a:gd name="adj1" fmla="val 50000"/>
                <a:gd name="adj2" fmla="val 5006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7" name="Right Arrow 137"/>
            <p:cNvSpPr>
              <a:spLocks noChangeArrowheads="1"/>
            </p:cNvSpPr>
            <p:nvPr/>
          </p:nvSpPr>
          <p:spPr bwMode="auto">
            <a:xfrm rot="-10508137">
              <a:off x="1377261" y="3174573"/>
              <a:ext cx="6330722" cy="144016"/>
            </a:xfrm>
            <a:prstGeom prst="rightArrow">
              <a:avLst>
                <a:gd name="adj1" fmla="val 50000"/>
                <a:gd name="adj2" fmla="val 5006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8" name="Right Arrow 138"/>
            <p:cNvSpPr>
              <a:spLocks noChangeArrowheads="1"/>
            </p:cNvSpPr>
            <p:nvPr/>
          </p:nvSpPr>
          <p:spPr bwMode="auto">
            <a:xfrm rot="-10508137">
              <a:off x="1377260" y="4124570"/>
              <a:ext cx="6330722" cy="144016"/>
            </a:xfrm>
            <a:prstGeom prst="rightArrow">
              <a:avLst>
                <a:gd name="adj1" fmla="val 50000"/>
                <a:gd name="adj2" fmla="val 5006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8799" name="Right Arrow 139"/>
            <p:cNvSpPr>
              <a:spLocks noChangeArrowheads="1"/>
            </p:cNvSpPr>
            <p:nvPr/>
          </p:nvSpPr>
          <p:spPr bwMode="auto">
            <a:xfrm rot="-10508137">
              <a:off x="1385816" y="5049316"/>
              <a:ext cx="6330722" cy="144016"/>
            </a:xfrm>
            <a:prstGeom prst="rightArrow">
              <a:avLst>
                <a:gd name="adj1" fmla="val 50000"/>
                <a:gd name="adj2" fmla="val 5006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0094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reversal</a:t>
            </a:r>
            <a:endParaRPr lang="en-US" altLang="en-US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 Upravený průchod</a:t>
            </a:r>
            <a:endParaRPr lang="en-US" altLang="en-US"/>
          </a:p>
          <a:p>
            <a:pPr marL="1073150" lvl="4" indent="-285750"/>
            <a:r>
              <a:rPr lang="cs-CZ" altLang="en-US"/>
              <a:t>Většina sousedů v průchodu je nezávislá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E3079B-7947-4436-90DF-827D1F1D0076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19813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19830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31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32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33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34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35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36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37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38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39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40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41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42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43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44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45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46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47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48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49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50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51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52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53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54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55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56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57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58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59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60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61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2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3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4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5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6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7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8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69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70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71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72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73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74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75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76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77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78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79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80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81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82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83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84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85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86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87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88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89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90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91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92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93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94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95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96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97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98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899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00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01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02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03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04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05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06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07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08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09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0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1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2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3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4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15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16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917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18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19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20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21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22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23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24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25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26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27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28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29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30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1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2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3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4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5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6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937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38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19939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940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19814" name="Group 4"/>
          <p:cNvGrpSpPr>
            <a:grpSpLocks/>
          </p:cNvGrpSpPr>
          <p:nvPr/>
        </p:nvGrpSpPr>
        <p:grpSpPr bwMode="auto">
          <a:xfrm>
            <a:off x="1177925" y="1989138"/>
            <a:ext cx="6778625" cy="3559175"/>
            <a:chOff x="1177604" y="1988840"/>
            <a:chExt cx="6778772" cy="3559526"/>
          </a:xfrm>
        </p:grpSpPr>
        <p:sp>
          <p:nvSpPr>
            <p:cNvPr id="119815" name="Right Arrow 131"/>
            <p:cNvSpPr>
              <a:spLocks noChangeArrowheads="1"/>
            </p:cNvSpPr>
            <p:nvPr/>
          </p:nvSpPr>
          <p:spPr bwMode="auto">
            <a:xfrm rot="5400000" flipH="1">
              <a:off x="-461710" y="36570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16" name="Right Arrow 132"/>
            <p:cNvSpPr>
              <a:spLocks noChangeArrowheads="1"/>
            </p:cNvSpPr>
            <p:nvPr/>
          </p:nvSpPr>
          <p:spPr bwMode="auto">
            <a:xfrm rot="5400000" flipH="1">
              <a:off x="487399" y="363354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17" name="Right Arrow 133"/>
            <p:cNvSpPr>
              <a:spLocks noChangeArrowheads="1"/>
            </p:cNvSpPr>
            <p:nvPr/>
          </p:nvSpPr>
          <p:spPr bwMode="auto">
            <a:xfrm rot="5400000" flipH="1">
              <a:off x="1426895" y="36539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18" name="Right Arrow 134"/>
            <p:cNvSpPr>
              <a:spLocks noChangeArrowheads="1"/>
            </p:cNvSpPr>
            <p:nvPr/>
          </p:nvSpPr>
          <p:spPr bwMode="auto">
            <a:xfrm rot="5400000" flipH="1">
              <a:off x="2365129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19" name="Right Arrow 135"/>
            <p:cNvSpPr>
              <a:spLocks noChangeArrowheads="1"/>
            </p:cNvSpPr>
            <p:nvPr/>
          </p:nvSpPr>
          <p:spPr bwMode="auto">
            <a:xfrm rot="5400000" flipH="1">
              <a:off x="3279777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0" name="Right Arrow 139"/>
            <p:cNvSpPr>
              <a:spLocks noChangeArrowheads="1"/>
            </p:cNvSpPr>
            <p:nvPr/>
          </p:nvSpPr>
          <p:spPr bwMode="auto">
            <a:xfrm rot="15560579" flipH="1">
              <a:off x="30499" y="3737031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1" name="Right Arrow 126"/>
            <p:cNvSpPr>
              <a:spLocks noChangeArrowheads="1"/>
            </p:cNvSpPr>
            <p:nvPr/>
          </p:nvSpPr>
          <p:spPr bwMode="auto">
            <a:xfrm rot="15560579" flipH="1">
              <a:off x="966603" y="3737625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2" name="Right Arrow 127"/>
            <p:cNvSpPr>
              <a:spLocks noChangeArrowheads="1"/>
            </p:cNvSpPr>
            <p:nvPr/>
          </p:nvSpPr>
          <p:spPr bwMode="auto">
            <a:xfrm rot="15560579" flipH="1">
              <a:off x="1933896" y="3737625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3" name="Right Arrow 129"/>
            <p:cNvSpPr>
              <a:spLocks noChangeArrowheads="1"/>
            </p:cNvSpPr>
            <p:nvPr/>
          </p:nvSpPr>
          <p:spPr bwMode="auto">
            <a:xfrm rot="15560579" flipH="1">
              <a:off x="2797992" y="3737625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4" name="Right Arrow 130"/>
            <p:cNvSpPr>
              <a:spLocks noChangeArrowheads="1"/>
            </p:cNvSpPr>
            <p:nvPr/>
          </p:nvSpPr>
          <p:spPr bwMode="auto">
            <a:xfrm rot="5400000" flipH="1">
              <a:off x="4216285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5" name="Right Arrow 141"/>
            <p:cNvSpPr>
              <a:spLocks noChangeArrowheads="1"/>
            </p:cNvSpPr>
            <p:nvPr/>
          </p:nvSpPr>
          <p:spPr bwMode="auto">
            <a:xfrm rot="15560579" flipH="1">
              <a:off x="3734500" y="3723956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6" name="Right Arrow 142"/>
            <p:cNvSpPr>
              <a:spLocks noChangeArrowheads="1"/>
            </p:cNvSpPr>
            <p:nvPr/>
          </p:nvSpPr>
          <p:spPr bwMode="auto">
            <a:xfrm rot="5400000" flipH="1">
              <a:off x="5152389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7" name="Right Arrow 143"/>
            <p:cNvSpPr>
              <a:spLocks noChangeArrowheads="1"/>
            </p:cNvSpPr>
            <p:nvPr/>
          </p:nvSpPr>
          <p:spPr bwMode="auto">
            <a:xfrm rot="15560579" flipH="1">
              <a:off x="4670604" y="3723956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8" name="Right Arrow 144"/>
            <p:cNvSpPr>
              <a:spLocks noChangeArrowheads="1"/>
            </p:cNvSpPr>
            <p:nvPr/>
          </p:nvSpPr>
          <p:spPr bwMode="auto">
            <a:xfrm rot="5400000" flipH="1">
              <a:off x="6088493" y="3628154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19829" name="Right Arrow 145"/>
            <p:cNvSpPr>
              <a:spLocks noChangeArrowheads="1"/>
            </p:cNvSpPr>
            <p:nvPr/>
          </p:nvSpPr>
          <p:spPr bwMode="auto">
            <a:xfrm rot="15560579" flipH="1">
              <a:off x="5606708" y="3702761"/>
              <a:ext cx="3507197" cy="114285"/>
            </a:xfrm>
            <a:prstGeom prst="rightArrow">
              <a:avLst>
                <a:gd name="adj1" fmla="val 50000"/>
                <a:gd name="adj2" fmla="val 5001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1078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skewing</a:t>
            </a:r>
            <a:endParaRPr lang="en-US" altLang="en-US"/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Obecnější příklad</a:t>
            </a:r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cs-CZ" altLang="en-US"/>
              <a:t>		for J</a:t>
            </a:r>
            <a:r>
              <a:rPr lang="en-US" altLang="en-US"/>
              <a:t>:=1 to N do</a:t>
            </a:r>
          </a:p>
          <a:p>
            <a:r>
              <a:rPr lang="en-US" altLang="en-US"/>
              <a:t>		  for K:=N-J to P do</a:t>
            </a:r>
          </a:p>
          <a:p>
            <a:r>
              <a:rPr lang="en-US" altLang="en-US"/>
              <a:t>		    A[J,K]:=A[J-1,K]+A[J,K-1]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CEA200-F6D6-446D-A57C-EE524CD89E38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20837" name="Group 21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sp>
          <p:nvSpPr>
            <p:cNvPr id="120838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39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0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41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2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43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4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0845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46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7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48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9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50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1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52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3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54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5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6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7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8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59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0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61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2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63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4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65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6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67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8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69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0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1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2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3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4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75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6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77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8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79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0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81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2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83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4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85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6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87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88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89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90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91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92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93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94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0895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96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97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898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99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00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01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02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03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04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05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06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07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08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09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0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1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2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3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4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915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16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20917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918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9441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skewing</a:t>
            </a:r>
            <a:endParaRPr lang="en-US" altLang="en-US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Obecnější příklad</a:t>
            </a:r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cs-CZ" altLang="en-US"/>
              <a:t>		for J</a:t>
            </a:r>
            <a:r>
              <a:rPr lang="en-US" altLang="en-US"/>
              <a:t>:=1 to N do</a:t>
            </a:r>
          </a:p>
          <a:p>
            <a:r>
              <a:rPr lang="en-US" altLang="en-US"/>
              <a:t>		  for K:=N-J to P do</a:t>
            </a:r>
          </a:p>
          <a:p>
            <a:r>
              <a:rPr lang="en-US" altLang="en-US"/>
              <a:t>		    A[J,K]:=A[J-1,K]+A[J,K-1]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E1B9A5-C733-49D5-A3C2-1E27AE01E345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21861" name="Group 21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sp>
          <p:nvSpPr>
            <p:cNvPr id="121877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78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79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80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81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82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83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84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85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86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87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88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89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90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91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92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93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894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895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896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97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898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99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00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01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02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03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04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05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06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07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08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09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10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11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12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3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14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5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16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7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18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9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20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21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22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23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24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25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26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27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28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29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30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31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32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33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934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35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36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37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38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39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40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41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42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43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44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45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46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47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48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49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50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51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52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53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54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55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21956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57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21862" name="Group 5"/>
          <p:cNvGrpSpPr>
            <a:grpSpLocks/>
          </p:cNvGrpSpPr>
          <p:nvPr/>
        </p:nvGrpSpPr>
        <p:grpSpPr bwMode="auto">
          <a:xfrm>
            <a:off x="3055938" y="1236663"/>
            <a:ext cx="4829175" cy="5033962"/>
            <a:chOff x="3056273" y="1235960"/>
            <a:chExt cx="4828095" cy="5034153"/>
          </a:xfrm>
        </p:grpSpPr>
        <p:sp>
          <p:nvSpPr>
            <p:cNvPr id="121863" name="Right Arrow 97"/>
            <p:cNvSpPr>
              <a:spLocks noChangeArrowheads="1"/>
            </p:cNvSpPr>
            <p:nvPr/>
          </p:nvSpPr>
          <p:spPr bwMode="auto">
            <a:xfrm rot="13516723" flipH="1">
              <a:off x="672594" y="3619639"/>
              <a:ext cx="4995928" cy="228569"/>
            </a:xfrm>
            <a:prstGeom prst="rightArrow">
              <a:avLst>
                <a:gd name="adj1" fmla="val 50000"/>
                <a:gd name="adj2" fmla="val 4998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4" name="Right Arrow 128"/>
            <p:cNvSpPr>
              <a:spLocks noChangeArrowheads="1"/>
            </p:cNvSpPr>
            <p:nvPr/>
          </p:nvSpPr>
          <p:spPr bwMode="auto">
            <a:xfrm rot="2991157" flipH="1">
              <a:off x="1570900" y="3692521"/>
              <a:ext cx="4115136" cy="89206"/>
            </a:xfrm>
            <a:prstGeom prst="rightArrow">
              <a:avLst>
                <a:gd name="adj1" fmla="val 50000"/>
                <a:gd name="adj2" fmla="val 49975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5" name="Right Arrow 138"/>
            <p:cNvSpPr>
              <a:spLocks noChangeArrowheads="1"/>
            </p:cNvSpPr>
            <p:nvPr/>
          </p:nvSpPr>
          <p:spPr bwMode="auto">
            <a:xfrm rot="13516723" flipH="1">
              <a:off x="1571794" y="3652555"/>
              <a:ext cx="4995928" cy="228569"/>
            </a:xfrm>
            <a:prstGeom prst="rightArrow">
              <a:avLst>
                <a:gd name="adj1" fmla="val 50000"/>
                <a:gd name="adj2" fmla="val 4998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6" name="Right Arrow 139"/>
            <p:cNvSpPr>
              <a:spLocks noChangeArrowheads="1"/>
            </p:cNvSpPr>
            <p:nvPr/>
          </p:nvSpPr>
          <p:spPr bwMode="auto">
            <a:xfrm rot="2991157" flipH="1">
              <a:off x="2538480" y="3697830"/>
              <a:ext cx="4115136" cy="89206"/>
            </a:xfrm>
            <a:prstGeom prst="rightArrow">
              <a:avLst>
                <a:gd name="adj1" fmla="val 50000"/>
                <a:gd name="adj2" fmla="val 49975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7" name="Right Arrow 140"/>
            <p:cNvSpPr>
              <a:spLocks noChangeArrowheads="1"/>
            </p:cNvSpPr>
            <p:nvPr/>
          </p:nvSpPr>
          <p:spPr bwMode="auto">
            <a:xfrm rot="13516723" flipH="1">
              <a:off x="2539374" y="3657864"/>
              <a:ext cx="4995928" cy="228569"/>
            </a:xfrm>
            <a:prstGeom prst="rightArrow">
              <a:avLst>
                <a:gd name="adj1" fmla="val 50000"/>
                <a:gd name="adj2" fmla="val 4998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8" name="Right Arrow 141"/>
            <p:cNvSpPr>
              <a:spLocks noChangeArrowheads="1"/>
            </p:cNvSpPr>
            <p:nvPr/>
          </p:nvSpPr>
          <p:spPr bwMode="auto">
            <a:xfrm rot="2991157" flipH="1">
              <a:off x="3474584" y="3697830"/>
              <a:ext cx="4115136" cy="89206"/>
            </a:xfrm>
            <a:prstGeom prst="rightArrow">
              <a:avLst>
                <a:gd name="adj1" fmla="val 50000"/>
                <a:gd name="adj2" fmla="val 49975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69" name="Right Arrow 142"/>
            <p:cNvSpPr>
              <a:spLocks noChangeArrowheads="1"/>
            </p:cNvSpPr>
            <p:nvPr/>
          </p:nvSpPr>
          <p:spPr bwMode="auto">
            <a:xfrm rot="13516723" flipH="1">
              <a:off x="3475478" y="3657864"/>
              <a:ext cx="4995928" cy="228569"/>
            </a:xfrm>
            <a:prstGeom prst="rightArrow">
              <a:avLst>
                <a:gd name="adj1" fmla="val 50000"/>
                <a:gd name="adj2" fmla="val 4998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0" name="Right Arrow 144"/>
            <p:cNvSpPr>
              <a:spLocks noChangeArrowheads="1"/>
            </p:cNvSpPr>
            <p:nvPr/>
          </p:nvSpPr>
          <p:spPr bwMode="auto">
            <a:xfrm rot="13516723" flipH="1">
              <a:off x="4638671" y="3172736"/>
              <a:ext cx="3630404" cy="228569"/>
            </a:xfrm>
            <a:prstGeom prst="rightArrow">
              <a:avLst>
                <a:gd name="adj1" fmla="val 50000"/>
                <a:gd name="adj2" fmla="val 50003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1" name="Right Arrow 145"/>
            <p:cNvSpPr>
              <a:spLocks noChangeArrowheads="1"/>
            </p:cNvSpPr>
            <p:nvPr/>
          </p:nvSpPr>
          <p:spPr bwMode="auto">
            <a:xfrm rot="13516723" flipH="1">
              <a:off x="5772580" y="2694386"/>
              <a:ext cx="2295426" cy="228569"/>
            </a:xfrm>
            <a:prstGeom prst="rightArrow">
              <a:avLst>
                <a:gd name="adj1" fmla="val 50000"/>
                <a:gd name="adj2" fmla="val 4998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2" name="Right Arrow 146"/>
            <p:cNvSpPr>
              <a:spLocks noChangeArrowheads="1"/>
            </p:cNvSpPr>
            <p:nvPr/>
          </p:nvSpPr>
          <p:spPr bwMode="auto">
            <a:xfrm rot="13516723" flipH="1">
              <a:off x="6888099" y="2221923"/>
              <a:ext cx="954091" cy="228569"/>
            </a:xfrm>
            <a:prstGeom prst="rightArrow">
              <a:avLst>
                <a:gd name="adj1" fmla="val 50000"/>
                <a:gd name="adj2" fmla="val 4999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3" name="Right Arrow 147"/>
            <p:cNvSpPr>
              <a:spLocks noChangeArrowheads="1"/>
            </p:cNvSpPr>
            <p:nvPr/>
          </p:nvSpPr>
          <p:spPr bwMode="auto">
            <a:xfrm rot="2991157" flipH="1">
              <a:off x="4322060" y="3651585"/>
              <a:ext cx="4115136" cy="89206"/>
            </a:xfrm>
            <a:prstGeom prst="rightArrow">
              <a:avLst>
                <a:gd name="adj1" fmla="val 50000"/>
                <a:gd name="adj2" fmla="val 49975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4" name="Right Arrow 148"/>
            <p:cNvSpPr>
              <a:spLocks noChangeArrowheads="1"/>
            </p:cNvSpPr>
            <p:nvPr/>
          </p:nvSpPr>
          <p:spPr bwMode="auto">
            <a:xfrm rot="3191267" flipH="1">
              <a:off x="5416529" y="3163362"/>
              <a:ext cx="2839996" cy="113713"/>
            </a:xfrm>
            <a:prstGeom prst="rightArrow">
              <a:avLst>
                <a:gd name="adj1" fmla="val 50000"/>
                <a:gd name="adj2" fmla="val 4995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5" name="Right Arrow 149"/>
            <p:cNvSpPr>
              <a:spLocks noChangeArrowheads="1"/>
            </p:cNvSpPr>
            <p:nvPr/>
          </p:nvSpPr>
          <p:spPr bwMode="auto">
            <a:xfrm rot="3419259" flipH="1">
              <a:off x="6572517" y="2700452"/>
              <a:ext cx="1513246" cy="96981"/>
            </a:xfrm>
            <a:prstGeom prst="rightArrow">
              <a:avLst>
                <a:gd name="adj1" fmla="val 50000"/>
                <a:gd name="adj2" fmla="val 4998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1876" name="Right Arrow 152"/>
            <p:cNvSpPr>
              <a:spLocks noChangeArrowheads="1"/>
            </p:cNvSpPr>
            <p:nvPr/>
          </p:nvSpPr>
          <p:spPr bwMode="auto">
            <a:xfrm rot="5400000" flipH="1">
              <a:off x="7495266" y="2293483"/>
              <a:ext cx="675861" cy="102342"/>
            </a:xfrm>
            <a:prstGeom prst="rightArrow">
              <a:avLst>
                <a:gd name="adj1" fmla="val 50000"/>
                <a:gd name="adj2" fmla="val 49988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03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skewing</a:t>
            </a:r>
            <a:endParaRPr lang="en-US" altLang="en-US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/>
              <a:t>Loop skewing</a:t>
            </a:r>
            <a:endParaRPr lang="cs-CZ" altLang="en-US"/>
          </a:p>
          <a:p>
            <a:endParaRPr lang="en-US" altLang="en-US"/>
          </a:p>
          <a:p>
            <a:r>
              <a:rPr lang="cs-CZ" altLang="en-US"/>
              <a:t>		for J</a:t>
            </a:r>
            <a:r>
              <a:rPr lang="en-US" altLang="en-US"/>
              <a:t>:=1 to N do</a:t>
            </a:r>
          </a:p>
          <a:p>
            <a:r>
              <a:rPr lang="en-US" altLang="en-US"/>
              <a:t>		  for K:=N-J to P do</a:t>
            </a:r>
          </a:p>
          <a:p>
            <a:r>
              <a:rPr lang="en-US" altLang="en-US"/>
              <a:t>		    A[J,K]:=A[J-1,K]+A[J,K-1]</a:t>
            </a:r>
          </a:p>
          <a:p>
            <a:endParaRPr lang="en-US" altLang="en-US"/>
          </a:p>
          <a:p>
            <a:pPr lvl="3"/>
            <a:r>
              <a:rPr lang="en-US" altLang="en-US"/>
              <a:t>Prostor iterac</a:t>
            </a:r>
            <a:r>
              <a:rPr lang="cs-CZ" altLang="en-US"/>
              <a:t>í </a:t>
            </a:r>
            <a:r>
              <a:rPr lang="en-US" altLang="en-US"/>
              <a:t>= prostor k-tic </a:t>
            </a:r>
            <a:r>
              <a:rPr lang="cs-CZ" altLang="en-US"/>
              <a:t>řídících proměnných</a:t>
            </a:r>
          </a:p>
          <a:p>
            <a:pPr lvl="4"/>
            <a:r>
              <a:rPr lang="cs-CZ" altLang="en-US"/>
              <a:t>Hranice dány lineárními nerovnicemi (s konstantními koeficienty)</a:t>
            </a:r>
          </a:p>
          <a:p>
            <a:pPr lvl="3"/>
            <a:r>
              <a:rPr lang="cs-CZ" altLang="en-US"/>
              <a:t>Detekce závislostí mezi iteracemi</a:t>
            </a:r>
          </a:p>
          <a:p>
            <a:pPr lvl="4"/>
            <a:r>
              <a:rPr lang="cs-CZ" altLang="en-US"/>
              <a:t>Přístupy do paměti (indexy) určeny lineárními výrazy (s k. k.)</a:t>
            </a:r>
          </a:p>
          <a:p>
            <a:pPr lvl="3"/>
            <a:r>
              <a:rPr lang="cs-CZ" altLang="en-US"/>
              <a:t>Směry (vektory) závislostí popisují zakázané směry iterací</a:t>
            </a:r>
          </a:p>
          <a:p>
            <a:pPr lvl="4"/>
            <a:r>
              <a:rPr lang="cs-CZ" altLang="en-US"/>
              <a:t>Hledá se vektor ležící mimo konvexní obal vektorů závislostí</a:t>
            </a:r>
          </a:p>
          <a:p>
            <a:pPr lvl="3"/>
            <a:r>
              <a:rPr lang="cs-CZ" altLang="en-US"/>
              <a:t>Výsledná smyčka pro jemnozrnnou paralelizaci</a:t>
            </a:r>
          </a:p>
          <a:p>
            <a:pPr lvl="4"/>
            <a:r>
              <a:rPr lang="cs-CZ" altLang="en-US"/>
              <a:t>Vnější iterace: Vektor (vektory) v konvexním obalu závislostí</a:t>
            </a:r>
          </a:p>
          <a:p>
            <a:pPr lvl="4"/>
            <a:r>
              <a:rPr lang="cs-CZ" altLang="en-US"/>
              <a:t>Vnitřní iterace: Vektor (vektory) mimo konvexní obal závislostí</a:t>
            </a:r>
          </a:p>
          <a:p>
            <a:pPr lvl="3"/>
            <a:r>
              <a:rPr lang="cs-CZ" altLang="en-US"/>
              <a:t>Složitější případy: Prostor iterací se dělí na části řešené zvlášť</a:t>
            </a:r>
          </a:p>
          <a:p>
            <a:pPr lvl="4"/>
            <a:r>
              <a:rPr lang="cs-CZ" altLang="en-US"/>
              <a:t>Zjednodušení mezí cyklů: dělení na části jednoduchých tvarů</a:t>
            </a:r>
          </a:p>
          <a:p>
            <a:pPr lvl="4"/>
            <a:endParaRPr lang="cs-CZ" altLang="en-US"/>
          </a:p>
          <a:p>
            <a:pPr lvl="4"/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760E2B8-940E-4B3D-A945-2E2DC07B0AE8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581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Hrubozrnná paralelizace</a:t>
            </a:r>
            <a:endParaRPr lang="en-US" altLang="en-US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Hrubozrnn</a:t>
            </a:r>
            <a:r>
              <a:rPr lang="cs-CZ" altLang="en-US"/>
              <a:t>á paralelizace</a:t>
            </a:r>
          </a:p>
          <a:p>
            <a:endParaRPr lang="en-US" altLang="en-US"/>
          </a:p>
          <a:p>
            <a:pPr lvl="2"/>
            <a:r>
              <a:rPr lang="cs-CZ" altLang="en-US"/>
              <a:t>Velká běhová režie</a:t>
            </a:r>
          </a:p>
          <a:p>
            <a:pPr lvl="4"/>
            <a:r>
              <a:rPr lang="cs-CZ" altLang="en-US"/>
              <a:t>Vytváření vláken/úloh, plánování</a:t>
            </a:r>
          </a:p>
          <a:p>
            <a:pPr lvl="3"/>
            <a:r>
              <a:rPr lang="cs-CZ" altLang="en-US"/>
              <a:t>Vyžaduje relativně velké na sobě nezávislé bloky</a:t>
            </a:r>
          </a:p>
          <a:p>
            <a:pPr lvl="3"/>
            <a:r>
              <a:rPr lang="cs-CZ" altLang="en-US"/>
              <a:t>Předvídatelně velké bloky: Počet bloků odpovídá počtu CPU</a:t>
            </a:r>
          </a:p>
          <a:p>
            <a:pPr lvl="3"/>
            <a:r>
              <a:rPr lang="cs-CZ" altLang="en-US"/>
              <a:t>Nepředvídatelně velké bloky: Počet bloků větší než počet CPU</a:t>
            </a:r>
          </a:p>
          <a:p>
            <a:pPr lvl="4"/>
            <a:r>
              <a:rPr lang="cs-CZ" altLang="en-US"/>
              <a:t>Bloky se přidělují na CPU dynamicky</a:t>
            </a:r>
          </a:p>
          <a:p>
            <a:pPr lvl="2"/>
            <a:r>
              <a:rPr lang="cs-CZ" altLang="en-US"/>
              <a:t>Různé schopnosti běhového prostředí</a:t>
            </a:r>
          </a:p>
          <a:p>
            <a:pPr lvl="3"/>
            <a:r>
              <a:rPr lang="cs-CZ" altLang="en-US"/>
              <a:t>Vlákna bez vzájemné synchronizace</a:t>
            </a:r>
          </a:p>
          <a:p>
            <a:pPr lvl="4"/>
            <a:r>
              <a:rPr lang="cs-CZ" altLang="en-US"/>
              <a:t>Bloky na sobě nesmějí vůbec záviset</a:t>
            </a:r>
          </a:p>
          <a:p>
            <a:pPr lvl="3"/>
            <a:r>
              <a:rPr lang="cs-CZ" altLang="en-US"/>
              <a:t>Pipeline parallelism, task parallelism</a:t>
            </a:r>
          </a:p>
          <a:p>
            <a:pPr lvl="4"/>
            <a:r>
              <a:rPr lang="cs-CZ" altLang="en-US"/>
              <a:t>Plánovač respektuje vzájemné závislosti bloků</a:t>
            </a:r>
          </a:p>
          <a:p>
            <a:pPr lvl="4"/>
            <a:r>
              <a:rPr lang="cs-CZ" altLang="en-US"/>
              <a:t>Závislosti nesmějí být cyklické</a:t>
            </a:r>
          </a:p>
          <a:p>
            <a:r>
              <a:rPr lang="en-US" altLang="en-US"/>
              <a:t>    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9D7595-A1EA-4F08-B76F-FFD580512336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583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Strip mining</a:t>
            </a:r>
            <a:endParaRPr lang="en-US" altLang="en-US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 Hledání zcela nezávislých bloků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0555FF-5DC7-4025-BCBE-3AEDAABC4A83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24933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24939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40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4941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42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43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44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45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46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47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48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49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50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51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52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53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54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55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56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4957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58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59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60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61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62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63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64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65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66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67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68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69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70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1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2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3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4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5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6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7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78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79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4980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81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82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83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84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85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86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87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88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89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90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91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92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4993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4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5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6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7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8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99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00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01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02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5003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04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05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06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07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08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09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10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11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12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13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14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15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16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17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18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19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20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21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22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23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24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25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5026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27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28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29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30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31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32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33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34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35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36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37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38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39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0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1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2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3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4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5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046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47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25048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049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sp>
        <p:nvSpPr>
          <p:cNvPr id="124934" name="Rectangle 1"/>
          <p:cNvSpPr>
            <a:spLocks noChangeArrowheads="1"/>
          </p:cNvSpPr>
          <p:nvPr/>
        </p:nvSpPr>
        <p:spPr bwMode="auto">
          <a:xfrm>
            <a:off x="971550" y="1628775"/>
            <a:ext cx="7200900" cy="50482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latin typeface="Arial" charset="0"/>
            </a:endParaRPr>
          </a:p>
        </p:txBody>
      </p:sp>
      <p:sp>
        <p:nvSpPr>
          <p:cNvPr id="124935" name="Rectangle 127"/>
          <p:cNvSpPr>
            <a:spLocks noChangeArrowheads="1"/>
          </p:cNvSpPr>
          <p:nvPr/>
        </p:nvSpPr>
        <p:spPr bwMode="auto">
          <a:xfrm>
            <a:off x="971550" y="2565400"/>
            <a:ext cx="7200900" cy="503238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latin typeface="Arial" charset="0"/>
            </a:endParaRPr>
          </a:p>
        </p:txBody>
      </p:sp>
      <p:sp>
        <p:nvSpPr>
          <p:cNvPr id="124936" name="Rectangle 128"/>
          <p:cNvSpPr>
            <a:spLocks noChangeArrowheads="1"/>
          </p:cNvSpPr>
          <p:nvPr/>
        </p:nvSpPr>
        <p:spPr bwMode="auto">
          <a:xfrm>
            <a:off x="971550" y="3500438"/>
            <a:ext cx="7200900" cy="50482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latin typeface="Arial" charset="0"/>
            </a:endParaRPr>
          </a:p>
        </p:txBody>
      </p:sp>
      <p:sp>
        <p:nvSpPr>
          <p:cNvPr id="124937" name="Rectangle 129"/>
          <p:cNvSpPr>
            <a:spLocks noChangeArrowheads="1"/>
          </p:cNvSpPr>
          <p:nvPr/>
        </p:nvSpPr>
        <p:spPr bwMode="auto">
          <a:xfrm>
            <a:off x="971550" y="4437063"/>
            <a:ext cx="7200900" cy="504825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latin typeface="Arial" charset="0"/>
            </a:endParaRPr>
          </a:p>
        </p:txBody>
      </p:sp>
      <p:sp>
        <p:nvSpPr>
          <p:cNvPr id="124938" name="Rectangle 130"/>
          <p:cNvSpPr>
            <a:spLocks noChangeArrowheads="1"/>
          </p:cNvSpPr>
          <p:nvPr/>
        </p:nvSpPr>
        <p:spPr bwMode="auto">
          <a:xfrm>
            <a:off x="971550" y="5373688"/>
            <a:ext cx="7200900" cy="503237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75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Hrubozrnná paralelizace</a:t>
            </a:r>
            <a:endParaRPr lang="en-US" altLang="en-US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Hrubozrnn</a:t>
            </a:r>
            <a:r>
              <a:rPr lang="cs-CZ" altLang="en-US"/>
              <a:t>á paralelizace</a:t>
            </a:r>
          </a:p>
          <a:p>
            <a:endParaRPr lang="en-US" altLang="en-US"/>
          </a:p>
          <a:p>
            <a:pPr lvl="2"/>
            <a:r>
              <a:rPr lang="cs-CZ" altLang="en-US"/>
              <a:t>Bloky k paralelizaci je třeba vybírat v horních patrech iterací</a:t>
            </a:r>
          </a:p>
          <a:p>
            <a:pPr lvl="3"/>
            <a:r>
              <a:rPr lang="cs-CZ" altLang="en-US"/>
              <a:t>Zajištění dostatečné velikosti bloků</a:t>
            </a:r>
          </a:p>
          <a:p>
            <a:pPr lvl="2"/>
            <a:r>
              <a:rPr lang="cs-CZ" altLang="en-US"/>
              <a:t>Smyčku je vhodné upravit, aby vnější iterace nebyly závislé</a:t>
            </a:r>
          </a:p>
          <a:p>
            <a:pPr lvl="3"/>
            <a:r>
              <a:rPr lang="cs-CZ" altLang="en-US"/>
              <a:t>Stejné metody jako u jemnozrnné paralelizace, ale opačný cíl</a:t>
            </a:r>
          </a:p>
          <a:p>
            <a:pPr lvl="3"/>
            <a:endParaRPr lang="cs-CZ" altLang="en-US"/>
          </a:p>
          <a:p>
            <a:pPr lvl="2"/>
            <a:r>
              <a:rPr lang="cs-CZ" altLang="en-US"/>
              <a:t>Loop skewing pro hrubo- i jemnozrnnou paralelizaci</a:t>
            </a:r>
          </a:p>
          <a:p>
            <a:pPr lvl="3"/>
            <a:r>
              <a:rPr lang="cs-CZ" altLang="en-US"/>
              <a:t>Vnější iterace nezávislé (pro hrubozrnnou paralelizaci)</a:t>
            </a:r>
          </a:p>
          <a:p>
            <a:pPr lvl="3"/>
            <a:r>
              <a:rPr lang="cs-CZ" altLang="en-US"/>
              <a:t>Střední iterace závislé</a:t>
            </a:r>
          </a:p>
          <a:p>
            <a:pPr lvl="3"/>
            <a:r>
              <a:rPr lang="cs-CZ" altLang="en-US"/>
              <a:t>Vnitřní iterace nezávislé (pro jemnozrnnou paralelizaci)</a:t>
            </a:r>
          </a:p>
          <a:p>
            <a:pPr lvl="3"/>
            <a:endParaRPr lang="cs-CZ" altLang="en-US"/>
          </a:p>
          <a:p>
            <a:pPr lvl="3"/>
            <a:r>
              <a:rPr lang="cs-CZ" altLang="en-US"/>
              <a:t>Problém: Vrstev iterací je obvykle málo</a:t>
            </a:r>
          </a:p>
          <a:p>
            <a:pPr lvl="4"/>
            <a:r>
              <a:rPr lang="cs-CZ" altLang="en-US"/>
              <a:t>Středních iterací musí být dost na pokrytí konvexního obalu závislostí</a:t>
            </a:r>
          </a:p>
          <a:p>
            <a:pPr lvl="2"/>
            <a:endParaRPr lang="cs-CZ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A0F9D1E-3E5E-4AEB-A434-F121F8275047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834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Hrubozrnná paralelizace</a:t>
            </a:r>
            <a:endParaRPr lang="en-US" altLang="en-US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cs-CZ" altLang="en-US"/>
              <a:t>Problém: Vrstev iterací je obvykle málo</a:t>
            </a:r>
          </a:p>
          <a:p>
            <a:pPr lvl="1"/>
            <a:endParaRPr lang="cs-CZ" altLang="en-US"/>
          </a:p>
          <a:p>
            <a:pPr lvl="1"/>
            <a:r>
              <a:rPr lang="cs-CZ" altLang="en-US"/>
              <a:t>Řešení: Blocking</a:t>
            </a:r>
          </a:p>
          <a:p>
            <a:pPr lvl="2"/>
            <a:r>
              <a:rPr lang="cs-CZ" altLang="en-US"/>
              <a:t>Prostor iterací se rozdělí na menší díly (bloky)</a:t>
            </a:r>
          </a:p>
          <a:p>
            <a:pPr lvl="3"/>
            <a:r>
              <a:rPr lang="cs-CZ" altLang="en-US"/>
              <a:t>Tím vznikají další úrovně iterace</a:t>
            </a:r>
          </a:p>
          <a:p>
            <a:pPr lvl="2"/>
            <a:r>
              <a:rPr lang="cs-CZ" altLang="en-US"/>
              <a:t>Iterace nad bloky se uspořádají pro hrubozrnný paralelismus</a:t>
            </a:r>
          </a:p>
          <a:p>
            <a:pPr lvl="3"/>
            <a:r>
              <a:rPr lang="cs-CZ" altLang="en-US"/>
              <a:t>Vnější iterace řeší nezávislé skupiny bloků</a:t>
            </a:r>
          </a:p>
          <a:p>
            <a:pPr lvl="4"/>
            <a:r>
              <a:rPr lang="cs-CZ" altLang="en-US"/>
              <a:t>Strip mining: Vlákna</a:t>
            </a:r>
          </a:p>
          <a:p>
            <a:pPr lvl="3"/>
            <a:r>
              <a:rPr lang="cs-CZ" altLang="en-US"/>
              <a:t>Vnitřní iterace procházejí závislé bloky uvnitř skupin</a:t>
            </a:r>
          </a:p>
          <a:p>
            <a:pPr lvl="4"/>
            <a:r>
              <a:rPr lang="cs-CZ" altLang="en-US"/>
              <a:t>Task parallelism: Tasky</a:t>
            </a:r>
          </a:p>
          <a:p>
            <a:pPr lvl="2"/>
            <a:r>
              <a:rPr lang="cs-CZ" altLang="en-US"/>
              <a:t>Iterace uvnitř bloky se upraví pro jemnozrnný paralelismus</a:t>
            </a:r>
          </a:p>
          <a:p>
            <a:pPr lvl="3"/>
            <a:r>
              <a:rPr lang="cs-CZ" altLang="en-US"/>
              <a:t>Vnější iterace jsou závislé</a:t>
            </a:r>
          </a:p>
          <a:p>
            <a:pPr lvl="3"/>
            <a:r>
              <a:rPr lang="cs-CZ" altLang="en-US"/>
              <a:t>Vnitřní iterace jsou bez závislostí</a:t>
            </a:r>
          </a:p>
          <a:p>
            <a:pPr lvl="4"/>
            <a:r>
              <a:rPr lang="cs-CZ" altLang="en-US"/>
              <a:t>SIMD, ILP</a:t>
            </a:r>
          </a:p>
          <a:p>
            <a:pPr lvl="2"/>
            <a:endParaRPr lang="cs-CZ" altLang="en-US"/>
          </a:p>
          <a:p>
            <a:endParaRPr lang="en-US" altLang="en-US"/>
          </a:p>
          <a:p>
            <a:pPr lvl="3"/>
            <a:endParaRPr lang="cs-CZ" altLang="en-US"/>
          </a:p>
          <a:p>
            <a:pPr lvl="2"/>
            <a:endParaRPr lang="cs-CZ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F30631-A1C8-4FD0-B4D4-648317ECAD6F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007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 Vytvoření bloků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6E9F26-07CF-420D-87A4-C17BA1D83321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28005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28019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20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8021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22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23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24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25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26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27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28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29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30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31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32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33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34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35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36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8037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38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39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40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41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42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43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44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45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46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47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48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49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50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1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2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3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4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5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6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7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58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59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8060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61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62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63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64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65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66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67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68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69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70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71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72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73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4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5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6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7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8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79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80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81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82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8083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84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85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86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87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88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89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90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91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92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93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94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095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096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97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98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099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00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01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02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03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04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05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8106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07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08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09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10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11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12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13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14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15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16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17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18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19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0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1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2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3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4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5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126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27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28128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129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955675" y="1616075"/>
            <a:ext cx="7223125" cy="4273550"/>
            <a:chOff x="954980" y="1616450"/>
            <a:chExt cx="7223993" cy="4273433"/>
          </a:xfrm>
        </p:grpSpPr>
        <p:grpSp>
          <p:nvGrpSpPr>
            <p:cNvPr id="128007" name="Group 3"/>
            <p:cNvGrpSpPr>
              <a:grpSpLocks/>
            </p:cNvGrpSpPr>
            <p:nvPr/>
          </p:nvGrpSpPr>
          <p:grpSpPr bwMode="auto">
            <a:xfrm>
              <a:off x="954980" y="1616450"/>
              <a:ext cx="1600241" cy="4260822"/>
              <a:chOff x="954980" y="1616450"/>
              <a:chExt cx="1600241" cy="4260822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970857" y="1616450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954980" y="3430913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8008" name="Group 124"/>
            <p:cNvGrpSpPr>
              <a:grpSpLocks/>
            </p:cNvGrpSpPr>
            <p:nvPr/>
          </p:nvGrpSpPr>
          <p:grpSpPr bwMode="auto">
            <a:xfrm>
              <a:off x="2835414" y="1628775"/>
              <a:ext cx="1600241" cy="4260822"/>
              <a:chOff x="954980" y="1616450"/>
              <a:chExt cx="1600241" cy="4260822"/>
            </a:xfrm>
          </p:grpSpPr>
          <p:sp>
            <p:nvSpPr>
              <p:cNvPr id="126" name="Rectangle 125"/>
              <p:cNvSpPr/>
              <p:nvPr/>
            </p:nvSpPr>
            <p:spPr bwMode="auto">
              <a:xfrm>
                <a:off x="970249" y="1616825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954372" y="3431288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8009" name="Group 131"/>
            <p:cNvGrpSpPr>
              <a:grpSpLocks/>
            </p:cNvGrpSpPr>
            <p:nvPr/>
          </p:nvGrpSpPr>
          <p:grpSpPr bwMode="auto">
            <a:xfrm>
              <a:off x="4707321" y="1616736"/>
              <a:ext cx="1600241" cy="4260822"/>
              <a:chOff x="954980" y="1616450"/>
              <a:chExt cx="1600241" cy="4260822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970230" y="1616164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954353" y="3430627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8010" name="Group 134"/>
            <p:cNvGrpSpPr>
              <a:grpSpLocks/>
            </p:cNvGrpSpPr>
            <p:nvPr/>
          </p:nvGrpSpPr>
          <p:grpSpPr bwMode="auto">
            <a:xfrm>
              <a:off x="6578732" y="1629061"/>
              <a:ext cx="1600241" cy="4260822"/>
              <a:chOff x="954980" y="1616450"/>
              <a:chExt cx="1600241" cy="4260822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970706" y="1616539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954829" y="3431002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461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5486400" cy="357188"/>
          </a:xfrm>
        </p:spPr>
        <p:txBody>
          <a:bodyPr/>
          <a:lstStyle/>
          <a:p>
            <a:pPr eaLnBrk="1" hangingPunct="1"/>
            <a:r>
              <a:rPr lang="en-US" altLang="en-US"/>
              <a:t>Cray 1</a:t>
            </a:r>
            <a:endParaRPr lang="en-US" altLang="en-US" noProof="1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1D3780E-E031-4A82-94DC-576BE92B8F70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pic>
        <p:nvPicPr>
          <p:cNvPr id="11059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0"/>
            <a:ext cx="5357813" cy="750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204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Strip mining nad bloky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CB4758-0A55-4232-A02D-5083BE108DF8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29029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29046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47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048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49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50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51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52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53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54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55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56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57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58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59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60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61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62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63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064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65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66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67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68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69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70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71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72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73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74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75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76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77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78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79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0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1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2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3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4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85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86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087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88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89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90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91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92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93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94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95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96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97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098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99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00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1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2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3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4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5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6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7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08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09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110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11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12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13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14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15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16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17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18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19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20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21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22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23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4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5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6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7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8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29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30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31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32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133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34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35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36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37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38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39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40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41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42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43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44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45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46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47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48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49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50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51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52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153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54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29155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156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29030" name="Group 5"/>
          <p:cNvGrpSpPr>
            <a:grpSpLocks/>
          </p:cNvGrpSpPr>
          <p:nvPr/>
        </p:nvGrpSpPr>
        <p:grpSpPr bwMode="auto">
          <a:xfrm>
            <a:off x="955675" y="1616075"/>
            <a:ext cx="7223125" cy="4273550"/>
            <a:chOff x="954980" y="1616450"/>
            <a:chExt cx="7223993" cy="4273433"/>
          </a:xfrm>
        </p:grpSpPr>
        <p:grpSp>
          <p:nvGrpSpPr>
            <p:cNvPr id="129034" name="Group 3"/>
            <p:cNvGrpSpPr>
              <a:grpSpLocks/>
            </p:cNvGrpSpPr>
            <p:nvPr/>
          </p:nvGrpSpPr>
          <p:grpSpPr bwMode="auto">
            <a:xfrm>
              <a:off x="954980" y="1616450"/>
              <a:ext cx="1600241" cy="4260822"/>
              <a:chOff x="954980" y="1616450"/>
              <a:chExt cx="1600241" cy="4260822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970857" y="1616450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954980" y="3430913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035" name="Group 124"/>
            <p:cNvGrpSpPr>
              <a:grpSpLocks/>
            </p:cNvGrpSpPr>
            <p:nvPr/>
          </p:nvGrpSpPr>
          <p:grpSpPr bwMode="auto">
            <a:xfrm>
              <a:off x="2835414" y="1628775"/>
              <a:ext cx="1600241" cy="4260822"/>
              <a:chOff x="954980" y="1616450"/>
              <a:chExt cx="1600241" cy="4260822"/>
            </a:xfrm>
          </p:grpSpPr>
          <p:sp>
            <p:nvSpPr>
              <p:cNvPr id="126" name="Rectangle 125"/>
              <p:cNvSpPr/>
              <p:nvPr/>
            </p:nvSpPr>
            <p:spPr bwMode="auto">
              <a:xfrm>
                <a:off x="970249" y="1616825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954372" y="3431288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036" name="Group 131"/>
            <p:cNvGrpSpPr>
              <a:grpSpLocks/>
            </p:cNvGrpSpPr>
            <p:nvPr/>
          </p:nvGrpSpPr>
          <p:grpSpPr bwMode="auto">
            <a:xfrm>
              <a:off x="4707321" y="1616736"/>
              <a:ext cx="1600241" cy="4260822"/>
              <a:chOff x="954980" y="1616450"/>
              <a:chExt cx="1600241" cy="4260822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970230" y="1616164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954353" y="3430627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037" name="Group 134"/>
            <p:cNvGrpSpPr>
              <a:grpSpLocks/>
            </p:cNvGrpSpPr>
            <p:nvPr/>
          </p:nvGrpSpPr>
          <p:grpSpPr bwMode="auto">
            <a:xfrm>
              <a:off x="6578732" y="1629061"/>
              <a:ext cx="1600241" cy="4260822"/>
              <a:chOff x="954980" y="1616450"/>
              <a:chExt cx="1600241" cy="4260822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970706" y="1616539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954829" y="3431002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9031" name="Group 4"/>
          <p:cNvGrpSpPr>
            <a:grpSpLocks/>
          </p:cNvGrpSpPr>
          <p:nvPr/>
        </p:nvGrpSpPr>
        <p:grpSpPr bwMode="auto">
          <a:xfrm>
            <a:off x="831850" y="1468438"/>
            <a:ext cx="7700963" cy="4552950"/>
            <a:chOff x="832623" y="1468333"/>
            <a:chExt cx="7699816" cy="4552560"/>
          </a:xfrm>
        </p:grpSpPr>
        <p:sp>
          <p:nvSpPr>
            <p:cNvPr id="129032" name="Rectangle 130"/>
            <p:cNvSpPr>
              <a:spLocks noChangeArrowheads="1"/>
            </p:cNvSpPr>
            <p:nvPr/>
          </p:nvSpPr>
          <p:spPr bwMode="auto">
            <a:xfrm>
              <a:off x="835490" y="1468333"/>
              <a:ext cx="7696949" cy="1784180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29033" name="Rectangle 137"/>
            <p:cNvSpPr>
              <a:spLocks noChangeArrowheads="1"/>
            </p:cNvSpPr>
            <p:nvPr/>
          </p:nvSpPr>
          <p:spPr bwMode="auto">
            <a:xfrm>
              <a:off x="832623" y="3319502"/>
              <a:ext cx="7696949" cy="2701391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1200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/>
              <a:t>Loop skewing uvnitř bloků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D7E26E9-0FFB-48B1-B43D-5F25038EF453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30053" name="Group 128"/>
          <p:cNvGrpSpPr>
            <a:grpSpLocks/>
          </p:cNvGrpSpPr>
          <p:nvPr/>
        </p:nvGrpSpPr>
        <p:grpSpPr bwMode="auto">
          <a:xfrm>
            <a:off x="396875" y="1628775"/>
            <a:ext cx="8278813" cy="4946650"/>
            <a:chOff x="396310" y="1628801"/>
            <a:chExt cx="8280146" cy="4947065"/>
          </a:xfrm>
        </p:grpSpPr>
        <p:cxnSp>
          <p:nvCxnSpPr>
            <p:cNvPr id="130097" name="Straight Arrow Connector 5"/>
            <p:cNvCxnSpPr>
              <a:cxnSpLocks noChangeShapeType="1"/>
            </p:cNvCxnSpPr>
            <p:nvPr/>
          </p:nvCxnSpPr>
          <p:spPr bwMode="auto">
            <a:xfrm>
              <a:off x="140324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098" name="Oval 6"/>
            <p:cNvSpPr>
              <a:spLocks noChangeArrowheads="1"/>
            </p:cNvSpPr>
            <p:nvPr/>
          </p:nvSpPr>
          <p:spPr bwMode="auto">
            <a:xfrm>
              <a:off x="212332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99" name="Oval 7"/>
            <p:cNvSpPr>
              <a:spLocks noChangeArrowheads="1"/>
            </p:cNvSpPr>
            <p:nvPr/>
          </p:nvSpPr>
          <p:spPr bwMode="auto">
            <a:xfrm>
              <a:off x="1192707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00" name="Straight Arrow Connector 8"/>
            <p:cNvCxnSpPr>
              <a:cxnSpLocks noChangeShapeType="1"/>
            </p:cNvCxnSpPr>
            <p:nvPr/>
          </p:nvCxnSpPr>
          <p:spPr bwMode="auto">
            <a:xfrm>
              <a:off x="2339348" y="563891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01" name="Oval 9"/>
            <p:cNvSpPr>
              <a:spLocks noChangeArrowheads="1"/>
            </p:cNvSpPr>
            <p:nvPr/>
          </p:nvSpPr>
          <p:spPr bwMode="auto">
            <a:xfrm>
              <a:off x="3059428" y="552797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02" name="Straight Arrow Connector 10"/>
            <p:cNvCxnSpPr>
              <a:cxnSpLocks noChangeShapeType="1"/>
            </p:cNvCxnSpPr>
            <p:nvPr/>
          </p:nvCxnSpPr>
          <p:spPr bwMode="auto">
            <a:xfrm>
              <a:off x="3275452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03" name="Oval 11"/>
            <p:cNvSpPr>
              <a:spLocks noChangeArrowheads="1"/>
            </p:cNvSpPr>
            <p:nvPr/>
          </p:nvSpPr>
          <p:spPr bwMode="auto">
            <a:xfrm>
              <a:off x="3995532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04" name="Straight Arrow Connector 12"/>
            <p:cNvCxnSpPr>
              <a:cxnSpLocks noChangeShapeType="1"/>
            </p:cNvCxnSpPr>
            <p:nvPr/>
          </p:nvCxnSpPr>
          <p:spPr bwMode="auto">
            <a:xfrm>
              <a:off x="4211556" y="564184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05" name="Oval 13"/>
            <p:cNvSpPr>
              <a:spLocks noChangeArrowheads="1"/>
            </p:cNvSpPr>
            <p:nvPr/>
          </p:nvSpPr>
          <p:spPr bwMode="auto">
            <a:xfrm>
              <a:off x="4931636" y="553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06" name="Straight Arrow Connector 14"/>
            <p:cNvCxnSpPr>
              <a:cxnSpLocks noChangeShapeType="1"/>
            </p:cNvCxnSpPr>
            <p:nvPr/>
          </p:nvCxnSpPr>
          <p:spPr bwMode="auto">
            <a:xfrm>
              <a:off x="5147660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07" name="Oval 15"/>
            <p:cNvSpPr>
              <a:spLocks noChangeArrowheads="1"/>
            </p:cNvSpPr>
            <p:nvPr/>
          </p:nvSpPr>
          <p:spPr bwMode="auto">
            <a:xfrm>
              <a:off x="5867740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08" name="Straight Arrow Connector 16"/>
            <p:cNvCxnSpPr>
              <a:cxnSpLocks noChangeShapeType="1"/>
            </p:cNvCxnSpPr>
            <p:nvPr/>
          </p:nvCxnSpPr>
          <p:spPr bwMode="auto">
            <a:xfrm>
              <a:off x="6083764" y="5635983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09" name="Oval 17"/>
            <p:cNvSpPr>
              <a:spLocks noChangeArrowheads="1"/>
            </p:cNvSpPr>
            <p:nvPr/>
          </p:nvSpPr>
          <p:spPr bwMode="auto">
            <a:xfrm>
              <a:off x="6803844" y="552504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10" name="Straight Arrow Connector 18"/>
            <p:cNvCxnSpPr>
              <a:cxnSpLocks noChangeShapeType="1"/>
            </p:cNvCxnSpPr>
            <p:nvPr/>
          </p:nvCxnSpPr>
          <p:spPr bwMode="auto">
            <a:xfrm>
              <a:off x="7019868" y="5628174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11" name="Oval 19"/>
            <p:cNvSpPr>
              <a:spLocks noChangeArrowheads="1"/>
            </p:cNvSpPr>
            <p:nvPr/>
          </p:nvSpPr>
          <p:spPr bwMode="auto">
            <a:xfrm>
              <a:off x="7739948" y="5517232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12" name="Straight Arrow Connector 20"/>
            <p:cNvCxnSpPr>
              <a:cxnSpLocks noChangeShapeType="1"/>
            </p:cNvCxnSpPr>
            <p:nvPr/>
          </p:nvCxnSpPr>
          <p:spPr bwMode="auto">
            <a:xfrm rot="-5400000">
              <a:off x="942369" y="515719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13" name="Straight Arrow Connector 22"/>
            <p:cNvCxnSpPr>
              <a:cxnSpLocks noChangeShapeType="1"/>
            </p:cNvCxnSpPr>
            <p:nvPr/>
          </p:nvCxnSpPr>
          <p:spPr bwMode="auto">
            <a:xfrm>
              <a:off x="140324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14" name="Oval 23"/>
            <p:cNvSpPr>
              <a:spLocks noChangeArrowheads="1"/>
            </p:cNvSpPr>
            <p:nvPr/>
          </p:nvSpPr>
          <p:spPr bwMode="auto">
            <a:xfrm>
              <a:off x="212332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115" name="Oval 24"/>
            <p:cNvSpPr>
              <a:spLocks noChangeArrowheads="1"/>
            </p:cNvSpPr>
            <p:nvPr/>
          </p:nvSpPr>
          <p:spPr bwMode="auto">
            <a:xfrm>
              <a:off x="1192707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16" name="Straight Arrow Connector 25"/>
            <p:cNvCxnSpPr>
              <a:cxnSpLocks noChangeShapeType="1"/>
            </p:cNvCxnSpPr>
            <p:nvPr/>
          </p:nvCxnSpPr>
          <p:spPr bwMode="auto">
            <a:xfrm>
              <a:off x="2339348" y="468492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17" name="Oval 26"/>
            <p:cNvSpPr>
              <a:spLocks noChangeArrowheads="1"/>
            </p:cNvSpPr>
            <p:nvPr/>
          </p:nvSpPr>
          <p:spPr bwMode="auto">
            <a:xfrm>
              <a:off x="3059428" y="4573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18" name="Straight Arrow Connector 27"/>
            <p:cNvCxnSpPr>
              <a:cxnSpLocks noChangeShapeType="1"/>
            </p:cNvCxnSpPr>
            <p:nvPr/>
          </p:nvCxnSpPr>
          <p:spPr bwMode="auto">
            <a:xfrm>
              <a:off x="3275452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19" name="Oval 28"/>
            <p:cNvSpPr>
              <a:spLocks noChangeArrowheads="1"/>
            </p:cNvSpPr>
            <p:nvPr/>
          </p:nvSpPr>
          <p:spPr bwMode="auto">
            <a:xfrm>
              <a:off x="3995532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20" name="Straight Arrow Connector 29"/>
            <p:cNvCxnSpPr>
              <a:cxnSpLocks noChangeShapeType="1"/>
            </p:cNvCxnSpPr>
            <p:nvPr/>
          </p:nvCxnSpPr>
          <p:spPr bwMode="auto">
            <a:xfrm>
              <a:off x="4211556" y="468785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21" name="Oval 30"/>
            <p:cNvSpPr>
              <a:spLocks noChangeArrowheads="1"/>
            </p:cNvSpPr>
            <p:nvPr/>
          </p:nvSpPr>
          <p:spPr bwMode="auto">
            <a:xfrm>
              <a:off x="4931636" y="457691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22" name="Straight Arrow Connector 31"/>
            <p:cNvCxnSpPr>
              <a:cxnSpLocks noChangeShapeType="1"/>
            </p:cNvCxnSpPr>
            <p:nvPr/>
          </p:nvCxnSpPr>
          <p:spPr bwMode="auto">
            <a:xfrm>
              <a:off x="5147660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23" name="Oval 32"/>
            <p:cNvSpPr>
              <a:spLocks noChangeArrowheads="1"/>
            </p:cNvSpPr>
            <p:nvPr/>
          </p:nvSpPr>
          <p:spPr bwMode="auto">
            <a:xfrm>
              <a:off x="5867740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24" name="Straight Arrow Connector 33"/>
            <p:cNvCxnSpPr>
              <a:cxnSpLocks noChangeShapeType="1"/>
            </p:cNvCxnSpPr>
            <p:nvPr/>
          </p:nvCxnSpPr>
          <p:spPr bwMode="auto">
            <a:xfrm>
              <a:off x="6083764" y="46819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25" name="Oval 34"/>
            <p:cNvSpPr>
              <a:spLocks noChangeArrowheads="1"/>
            </p:cNvSpPr>
            <p:nvPr/>
          </p:nvSpPr>
          <p:spPr bwMode="auto">
            <a:xfrm>
              <a:off x="6803844" y="45710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26" name="Straight Arrow Connector 35"/>
            <p:cNvCxnSpPr>
              <a:cxnSpLocks noChangeShapeType="1"/>
            </p:cNvCxnSpPr>
            <p:nvPr/>
          </p:nvCxnSpPr>
          <p:spPr bwMode="auto">
            <a:xfrm>
              <a:off x="7019868" y="467418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27" name="Oval 36"/>
            <p:cNvSpPr>
              <a:spLocks noChangeArrowheads="1"/>
            </p:cNvSpPr>
            <p:nvPr/>
          </p:nvSpPr>
          <p:spPr bwMode="auto">
            <a:xfrm>
              <a:off x="7739948" y="456324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28" name="Straight Arrow Connector 37"/>
            <p:cNvCxnSpPr>
              <a:cxnSpLocks noChangeShapeType="1"/>
            </p:cNvCxnSpPr>
            <p:nvPr/>
          </p:nvCxnSpPr>
          <p:spPr bwMode="auto">
            <a:xfrm rot="-5400000">
              <a:off x="188193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29" name="Straight Arrow Connector 38"/>
            <p:cNvCxnSpPr>
              <a:cxnSpLocks noChangeShapeType="1"/>
            </p:cNvCxnSpPr>
            <p:nvPr/>
          </p:nvCxnSpPr>
          <p:spPr bwMode="auto">
            <a:xfrm rot="-5400000">
              <a:off x="2807400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0" name="Straight Arrow Connector 39"/>
            <p:cNvCxnSpPr>
              <a:cxnSpLocks noChangeShapeType="1"/>
            </p:cNvCxnSpPr>
            <p:nvPr/>
          </p:nvCxnSpPr>
          <p:spPr bwMode="auto">
            <a:xfrm rot="-5400000">
              <a:off x="3743504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1" name="Straight Arrow Connector 40"/>
            <p:cNvCxnSpPr>
              <a:cxnSpLocks noChangeShapeType="1"/>
            </p:cNvCxnSpPr>
            <p:nvPr/>
          </p:nvCxnSpPr>
          <p:spPr bwMode="auto">
            <a:xfrm rot="-5400000">
              <a:off x="4679608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2" name="Straight Arrow Connector 41"/>
            <p:cNvCxnSpPr>
              <a:cxnSpLocks noChangeShapeType="1"/>
            </p:cNvCxnSpPr>
            <p:nvPr/>
          </p:nvCxnSpPr>
          <p:spPr bwMode="auto">
            <a:xfrm rot="-5400000">
              <a:off x="5604389" y="517086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3" name="Straight Arrow Connector 42"/>
            <p:cNvCxnSpPr>
              <a:cxnSpLocks noChangeShapeType="1"/>
            </p:cNvCxnSpPr>
            <p:nvPr/>
          </p:nvCxnSpPr>
          <p:spPr bwMode="auto">
            <a:xfrm rot="-5400000">
              <a:off x="6536359" y="51650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4" name="Straight Arrow Connector 43"/>
            <p:cNvCxnSpPr>
              <a:cxnSpLocks noChangeShapeType="1"/>
            </p:cNvCxnSpPr>
            <p:nvPr/>
          </p:nvCxnSpPr>
          <p:spPr bwMode="auto">
            <a:xfrm rot="-5400000">
              <a:off x="7487920" y="51333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5" name="Straight Arrow Connector 51"/>
            <p:cNvCxnSpPr>
              <a:cxnSpLocks noChangeShapeType="1"/>
            </p:cNvCxnSpPr>
            <p:nvPr/>
          </p:nvCxnSpPr>
          <p:spPr bwMode="auto">
            <a:xfrm rot="-5400000">
              <a:off x="942369" y="421183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36" name="Straight Arrow Connector 52"/>
            <p:cNvCxnSpPr>
              <a:cxnSpLocks noChangeShapeType="1"/>
            </p:cNvCxnSpPr>
            <p:nvPr/>
          </p:nvCxnSpPr>
          <p:spPr bwMode="auto">
            <a:xfrm>
              <a:off x="140324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37" name="Oval 53"/>
            <p:cNvSpPr>
              <a:spLocks noChangeArrowheads="1"/>
            </p:cNvSpPr>
            <p:nvPr/>
          </p:nvSpPr>
          <p:spPr bwMode="auto">
            <a:xfrm>
              <a:off x="212332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138" name="Oval 54"/>
            <p:cNvSpPr>
              <a:spLocks noChangeArrowheads="1"/>
            </p:cNvSpPr>
            <p:nvPr/>
          </p:nvSpPr>
          <p:spPr bwMode="auto">
            <a:xfrm>
              <a:off x="1192707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39" name="Straight Arrow Connector 55"/>
            <p:cNvCxnSpPr>
              <a:cxnSpLocks noChangeShapeType="1"/>
            </p:cNvCxnSpPr>
            <p:nvPr/>
          </p:nvCxnSpPr>
          <p:spPr bwMode="auto">
            <a:xfrm>
              <a:off x="2339348" y="373957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40" name="Oval 56"/>
            <p:cNvSpPr>
              <a:spLocks noChangeArrowheads="1"/>
            </p:cNvSpPr>
            <p:nvPr/>
          </p:nvSpPr>
          <p:spPr bwMode="auto">
            <a:xfrm>
              <a:off x="3059428" y="362862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41" name="Straight Arrow Connector 57"/>
            <p:cNvCxnSpPr>
              <a:cxnSpLocks noChangeShapeType="1"/>
            </p:cNvCxnSpPr>
            <p:nvPr/>
          </p:nvCxnSpPr>
          <p:spPr bwMode="auto">
            <a:xfrm>
              <a:off x="3275452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42" name="Oval 58"/>
            <p:cNvSpPr>
              <a:spLocks noChangeArrowheads="1"/>
            </p:cNvSpPr>
            <p:nvPr/>
          </p:nvSpPr>
          <p:spPr bwMode="auto">
            <a:xfrm>
              <a:off x="3995532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43" name="Straight Arrow Connector 59"/>
            <p:cNvCxnSpPr>
              <a:cxnSpLocks noChangeShapeType="1"/>
            </p:cNvCxnSpPr>
            <p:nvPr/>
          </p:nvCxnSpPr>
          <p:spPr bwMode="auto">
            <a:xfrm>
              <a:off x="4211556" y="374250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44" name="Oval 60"/>
            <p:cNvSpPr>
              <a:spLocks noChangeArrowheads="1"/>
            </p:cNvSpPr>
            <p:nvPr/>
          </p:nvSpPr>
          <p:spPr bwMode="auto">
            <a:xfrm>
              <a:off x="4931636" y="363155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45" name="Straight Arrow Connector 61"/>
            <p:cNvCxnSpPr>
              <a:cxnSpLocks noChangeShapeType="1"/>
            </p:cNvCxnSpPr>
            <p:nvPr/>
          </p:nvCxnSpPr>
          <p:spPr bwMode="auto">
            <a:xfrm>
              <a:off x="5147660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46" name="Oval 62"/>
            <p:cNvSpPr>
              <a:spLocks noChangeArrowheads="1"/>
            </p:cNvSpPr>
            <p:nvPr/>
          </p:nvSpPr>
          <p:spPr bwMode="auto">
            <a:xfrm>
              <a:off x="5867740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47" name="Straight Arrow Connector 63"/>
            <p:cNvCxnSpPr>
              <a:cxnSpLocks noChangeShapeType="1"/>
            </p:cNvCxnSpPr>
            <p:nvPr/>
          </p:nvCxnSpPr>
          <p:spPr bwMode="auto">
            <a:xfrm>
              <a:off x="6083764" y="3736640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48" name="Oval 64"/>
            <p:cNvSpPr>
              <a:spLocks noChangeArrowheads="1"/>
            </p:cNvSpPr>
            <p:nvPr/>
          </p:nvSpPr>
          <p:spPr bwMode="auto">
            <a:xfrm>
              <a:off x="6803844" y="362569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49" name="Straight Arrow Connector 65"/>
            <p:cNvCxnSpPr>
              <a:cxnSpLocks noChangeShapeType="1"/>
            </p:cNvCxnSpPr>
            <p:nvPr/>
          </p:nvCxnSpPr>
          <p:spPr bwMode="auto">
            <a:xfrm>
              <a:off x="7019868" y="3728831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50" name="Oval 66"/>
            <p:cNvSpPr>
              <a:spLocks noChangeArrowheads="1"/>
            </p:cNvSpPr>
            <p:nvPr/>
          </p:nvSpPr>
          <p:spPr bwMode="auto">
            <a:xfrm>
              <a:off x="7739948" y="3617889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51" name="Straight Arrow Connector 67"/>
            <p:cNvCxnSpPr>
              <a:cxnSpLocks noChangeShapeType="1"/>
            </p:cNvCxnSpPr>
            <p:nvPr/>
          </p:nvCxnSpPr>
          <p:spPr bwMode="auto">
            <a:xfrm rot="-5400000">
              <a:off x="188193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2" name="Straight Arrow Connector 68"/>
            <p:cNvCxnSpPr>
              <a:cxnSpLocks noChangeShapeType="1"/>
            </p:cNvCxnSpPr>
            <p:nvPr/>
          </p:nvCxnSpPr>
          <p:spPr bwMode="auto">
            <a:xfrm rot="-5400000">
              <a:off x="2807400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3" name="Straight Arrow Connector 69"/>
            <p:cNvCxnSpPr>
              <a:cxnSpLocks noChangeShapeType="1"/>
            </p:cNvCxnSpPr>
            <p:nvPr/>
          </p:nvCxnSpPr>
          <p:spPr bwMode="auto">
            <a:xfrm rot="-5400000">
              <a:off x="3743504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4" name="Straight Arrow Connector 70"/>
            <p:cNvCxnSpPr>
              <a:cxnSpLocks noChangeShapeType="1"/>
            </p:cNvCxnSpPr>
            <p:nvPr/>
          </p:nvCxnSpPr>
          <p:spPr bwMode="auto">
            <a:xfrm rot="-5400000">
              <a:off x="4679608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5" name="Straight Arrow Connector 71"/>
            <p:cNvCxnSpPr>
              <a:cxnSpLocks noChangeShapeType="1"/>
            </p:cNvCxnSpPr>
            <p:nvPr/>
          </p:nvCxnSpPr>
          <p:spPr bwMode="auto">
            <a:xfrm rot="-5400000">
              <a:off x="5604389" y="422550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6" name="Straight Arrow Connector 72"/>
            <p:cNvCxnSpPr>
              <a:cxnSpLocks noChangeShapeType="1"/>
            </p:cNvCxnSpPr>
            <p:nvPr/>
          </p:nvCxnSpPr>
          <p:spPr bwMode="auto">
            <a:xfrm rot="-5400000">
              <a:off x="6536359" y="4219645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7" name="Straight Arrow Connector 73"/>
            <p:cNvCxnSpPr>
              <a:cxnSpLocks noChangeShapeType="1"/>
            </p:cNvCxnSpPr>
            <p:nvPr/>
          </p:nvCxnSpPr>
          <p:spPr bwMode="auto">
            <a:xfrm rot="-5400000">
              <a:off x="7487920" y="4187980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8" name="Straight Arrow Connector 74"/>
            <p:cNvCxnSpPr>
              <a:cxnSpLocks noChangeShapeType="1"/>
            </p:cNvCxnSpPr>
            <p:nvPr/>
          </p:nvCxnSpPr>
          <p:spPr bwMode="auto">
            <a:xfrm rot="-5400000">
              <a:off x="941873" y="3276532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59" name="Straight Arrow Connector 75"/>
            <p:cNvCxnSpPr>
              <a:cxnSpLocks noChangeShapeType="1"/>
            </p:cNvCxnSpPr>
            <p:nvPr/>
          </p:nvCxnSpPr>
          <p:spPr bwMode="auto">
            <a:xfrm>
              <a:off x="140274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60" name="Oval 76"/>
            <p:cNvSpPr>
              <a:spLocks noChangeArrowheads="1"/>
            </p:cNvSpPr>
            <p:nvPr/>
          </p:nvSpPr>
          <p:spPr bwMode="auto">
            <a:xfrm>
              <a:off x="212282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161" name="Oval 77"/>
            <p:cNvSpPr>
              <a:spLocks noChangeArrowheads="1"/>
            </p:cNvSpPr>
            <p:nvPr/>
          </p:nvSpPr>
          <p:spPr bwMode="auto">
            <a:xfrm>
              <a:off x="1192211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62" name="Straight Arrow Connector 78"/>
            <p:cNvCxnSpPr>
              <a:cxnSpLocks noChangeShapeType="1"/>
            </p:cNvCxnSpPr>
            <p:nvPr/>
          </p:nvCxnSpPr>
          <p:spPr bwMode="auto">
            <a:xfrm>
              <a:off x="2338852" y="280426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63" name="Oval 79"/>
            <p:cNvSpPr>
              <a:spLocks noChangeArrowheads="1"/>
            </p:cNvSpPr>
            <p:nvPr/>
          </p:nvSpPr>
          <p:spPr bwMode="auto">
            <a:xfrm>
              <a:off x="3058932" y="269332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64" name="Straight Arrow Connector 80"/>
            <p:cNvCxnSpPr>
              <a:cxnSpLocks noChangeShapeType="1"/>
            </p:cNvCxnSpPr>
            <p:nvPr/>
          </p:nvCxnSpPr>
          <p:spPr bwMode="auto">
            <a:xfrm>
              <a:off x="3274956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65" name="Oval 81"/>
            <p:cNvSpPr>
              <a:spLocks noChangeArrowheads="1"/>
            </p:cNvSpPr>
            <p:nvPr/>
          </p:nvSpPr>
          <p:spPr bwMode="auto">
            <a:xfrm>
              <a:off x="3995036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66" name="Straight Arrow Connector 82"/>
            <p:cNvCxnSpPr>
              <a:cxnSpLocks noChangeShapeType="1"/>
            </p:cNvCxnSpPr>
            <p:nvPr/>
          </p:nvCxnSpPr>
          <p:spPr bwMode="auto">
            <a:xfrm>
              <a:off x="4211060" y="280719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67" name="Oval 83"/>
            <p:cNvSpPr>
              <a:spLocks noChangeArrowheads="1"/>
            </p:cNvSpPr>
            <p:nvPr/>
          </p:nvSpPr>
          <p:spPr bwMode="auto">
            <a:xfrm>
              <a:off x="4931140" y="269625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68" name="Straight Arrow Connector 84"/>
            <p:cNvCxnSpPr>
              <a:cxnSpLocks noChangeShapeType="1"/>
            </p:cNvCxnSpPr>
            <p:nvPr/>
          </p:nvCxnSpPr>
          <p:spPr bwMode="auto">
            <a:xfrm>
              <a:off x="5147164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69" name="Oval 85"/>
            <p:cNvSpPr>
              <a:spLocks noChangeArrowheads="1"/>
            </p:cNvSpPr>
            <p:nvPr/>
          </p:nvSpPr>
          <p:spPr bwMode="auto">
            <a:xfrm>
              <a:off x="5867244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70" name="Straight Arrow Connector 86"/>
            <p:cNvCxnSpPr>
              <a:cxnSpLocks noChangeShapeType="1"/>
            </p:cNvCxnSpPr>
            <p:nvPr/>
          </p:nvCxnSpPr>
          <p:spPr bwMode="auto">
            <a:xfrm>
              <a:off x="6083268" y="2801336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71" name="Oval 87"/>
            <p:cNvSpPr>
              <a:spLocks noChangeArrowheads="1"/>
            </p:cNvSpPr>
            <p:nvPr/>
          </p:nvSpPr>
          <p:spPr bwMode="auto">
            <a:xfrm>
              <a:off x="6803348" y="2690394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72" name="Straight Arrow Connector 88"/>
            <p:cNvCxnSpPr>
              <a:cxnSpLocks noChangeShapeType="1"/>
            </p:cNvCxnSpPr>
            <p:nvPr/>
          </p:nvCxnSpPr>
          <p:spPr bwMode="auto">
            <a:xfrm>
              <a:off x="7019372" y="2793527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73" name="Oval 89"/>
            <p:cNvSpPr>
              <a:spLocks noChangeArrowheads="1"/>
            </p:cNvSpPr>
            <p:nvPr/>
          </p:nvSpPr>
          <p:spPr bwMode="auto">
            <a:xfrm>
              <a:off x="7739452" y="268258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74" name="Straight Arrow Connector 90"/>
            <p:cNvCxnSpPr>
              <a:cxnSpLocks noChangeShapeType="1"/>
            </p:cNvCxnSpPr>
            <p:nvPr/>
          </p:nvCxnSpPr>
          <p:spPr bwMode="auto">
            <a:xfrm rot="-5400000">
              <a:off x="188143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75" name="Straight Arrow Connector 91"/>
            <p:cNvCxnSpPr>
              <a:cxnSpLocks noChangeShapeType="1"/>
            </p:cNvCxnSpPr>
            <p:nvPr/>
          </p:nvCxnSpPr>
          <p:spPr bwMode="auto">
            <a:xfrm rot="-5400000">
              <a:off x="2806904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76" name="Straight Arrow Connector 92"/>
            <p:cNvCxnSpPr>
              <a:cxnSpLocks noChangeShapeType="1"/>
            </p:cNvCxnSpPr>
            <p:nvPr/>
          </p:nvCxnSpPr>
          <p:spPr bwMode="auto">
            <a:xfrm rot="-5400000">
              <a:off x="3743008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77" name="Straight Arrow Connector 93"/>
            <p:cNvCxnSpPr>
              <a:cxnSpLocks noChangeShapeType="1"/>
            </p:cNvCxnSpPr>
            <p:nvPr/>
          </p:nvCxnSpPr>
          <p:spPr bwMode="auto">
            <a:xfrm rot="-5400000">
              <a:off x="4679112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78" name="Straight Arrow Connector 94"/>
            <p:cNvCxnSpPr>
              <a:cxnSpLocks noChangeShapeType="1"/>
            </p:cNvCxnSpPr>
            <p:nvPr/>
          </p:nvCxnSpPr>
          <p:spPr bwMode="auto">
            <a:xfrm rot="-5400000">
              <a:off x="5603893" y="329020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79" name="Straight Arrow Connector 95"/>
            <p:cNvCxnSpPr>
              <a:cxnSpLocks noChangeShapeType="1"/>
            </p:cNvCxnSpPr>
            <p:nvPr/>
          </p:nvCxnSpPr>
          <p:spPr bwMode="auto">
            <a:xfrm rot="-5400000">
              <a:off x="6535863" y="3284341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80" name="Straight Arrow Connector 96"/>
            <p:cNvCxnSpPr>
              <a:cxnSpLocks noChangeShapeType="1"/>
            </p:cNvCxnSpPr>
            <p:nvPr/>
          </p:nvCxnSpPr>
          <p:spPr bwMode="auto">
            <a:xfrm rot="-5400000">
              <a:off x="7487424" y="3252676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81" name="Straight Arrow Connector 97"/>
            <p:cNvCxnSpPr>
              <a:cxnSpLocks noChangeShapeType="1"/>
            </p:cNvCxnSpPr>
            <p:nvPr/>
          </p:nvCxnSpPr>
          <p:spPr bwMode="auto">
            <a:xfrm rot="-5400000">
              <a:off x="942369" y="2358954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82" name="Straight Arrow Connector 98"/>
            <p:cNvCxnSpPr>
              <a:cxnSpLocks noChangeShapeType="1"/>
            </p:cNvCxnSpPr>
            <p:nvPr/>
          </p:nvCxnSpPr>
          <p:spPr bwMode="auto">
            <a:xfrm>
              <a:off x="140324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83" name="Oval 99"/>
            <p:cNvSpPr>
              <a:spLocks noChangeArrowheads="1"/>
            </p:cNvSpPr>
            <p:nvPr/>
          </p:nvSpPr>
          <p:spPr bwMode="auto">
            <a:xfrm>
              <a:off x="212332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184" name="Oval 100"/>
            <p:cNvSpPr>
              <a:spLocks noChangeArrowheads="1"/>
            </p:cNvSpPr>
            <p:nvPr/>
          </p:nvSpPr>
          <p:spPr bwMode="auto">
            <a:xfrm>
              <a:off x="1192707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85" name="Straight Arrow Connector 101"/>
            <p:cNvCxnSpPr>
              <a:cxnSpLocks noChangeShapeType="1"/>
            </p:cNvCxnSpPr>
            <p:nvPr/>
          </p:nvCxnSpPr>
          <p:spPr bwMode="auto">
            <a:xfrm>
              <a:off x="2339348" y="188668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86" name="Oval 102"/>
            <p:cNvSpPr>
              <a:spLocks noChangeArrowheads="1"/>
            </p:cNvSpPr>
            <p:nvPr/>
          </p:nvSpPr>
          <p:spPr bwMode="auto">
            <a:xfrm>
              <a:off x="3059428" y="177574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87" name="Straight Arrow Connector 103"/>
            <p:cNvCxnSpPr>
              <a:cxnSpLocks noChangeShapeType="1"/>
            </p:cNvCxnSpPr>
            <p:nvPr/>
          </p:nvCxnSpPr>
          <p:spPr bwMode="auto">
            <a:xfrm>
              <a:off x="3275452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88" name="Oval 104"/>
            <p:cNvSpPr>
              <a:spLocks noChangeArrowheads="1"/>
            </p:cNvSpPr>
            <p:nvPr/>
          </p:nvSpPr>
          <p:spPr bwMode="auto">
            <a:xfrm>
              <a:off x="3995532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89" name="Straight Arrow Connector 105"/>
            <p:cNvCxnSpPr>
              <a:cxnSpLocks noChangeShapeType="1"/>
            </p:cNvCxnSpPr>
            <p:nvPr/>
          </p:nvCxnSpPr>
          <p:spPr bwMode="auto">
            <a:xfrm>
              <a:off x="4211556" y="188961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90" name="Oval 106"/>
            <p:cNvSpPr>
              <a:spLocks noChangeArrowheads="1"/>
            </p:cNvSpPr>
            <p:nvPr/>
          </p:nvSpPr>
          <p:spPr bwMode="auto">
            <a:xfrm>
              <a:off x="4931636" y="177867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91" name="Straight Arrow Connector 107"/>
            <p:cNvCxnSpPr>
              <a:cxnSpLocks noChangeShapeType="1"/>
            </p:cNvCxnSpPr>
            <p:nvPr/>
          </p:nvCxnSpPr>
          <p:spPr bwMode="auto">
            <a:xfrm>
              <a:off x="5147660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92" name="Oval 108"/>
            <p:cNvSpPr>
              <a:spLocks noChangeArrowheads="1"/>
            </p:cNvSpPr>
            <p:nvPr/>
          </p:nvSpPr>
          <p:spPr bwMode="auto">
            <a:xfrm>
              <a:off x="5867740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93" name="Straight Arrow Connector 109"/>
            <p:cNvCxnSpPr>
              <a:cxnSpLocks noChangeShapeType="1"/>
            </p:cNvCxnSpPr>
            <p:nvPr/>
          </p:nvCxnSpPr>
          <p:spPr bwMode="auto">
            <a:xfrm>
              <a:off x="6083764" y="1883758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94" name="Oval 110"/>
            <p:cNvSpPr>
              <a:spLocks noChangeArrowheads="1"/>
            </p:cNvSpPr>
            <p:nvPr/>
          </p:nvSpPr>
          <p:spPr bwMode="auto">
            <a:xfrm>
              <a:off x="6803844" y="177281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95" name="Straight Arrow Connector 111"/>
            <p:cNvCxnSpPr>
              <a:cxnSpLocks noChangeShapeType="1"/>
            </p:cNvCxnSpPr>
            <p:nvPr/>
          </p:nvCxnSpPr>
          <p:spPr bwMode="auto">
            <a:xfrm>
              <a:off x="7019868" y="1875949"/>
              <a:ext cx="720080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96" name="Oval 112"/>
            <p:cNvSpPr>
              <a:spLocks noChangeArrowheads="1"/>
            </p:cNvSpPr>
            <p:nvPr/>
          </p:nvSpPr>
          <p:spPr bwMode="auto">
            <a:xfrm>
              <a:off x="7739948" y="1765007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197" name="Straight Arrow Connector 113"/>
            <p:cNvCxnSpPr>
              <a:cxnSpLocks noChangeShapeType="1"/>
            </p:cNvCxnSpPr>
            <p:nvPr/>
          </p:nvCxnSpPr>
          <p:spPr bwMode="auto">
            <a:xfrm rot="-5400000">
              <a:off x="188193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98" name="Straight Arrow Connector 114"/>
            <p:cNvCxnSpPr>
              <a:cxnSpLocks noChangeShapeType="1"/>
            </p:cNvCxnSpPr>
            <p:nvPr/>
          </p:nvCxnSpPr>
          <p:spPr bwMode="auto">
            <a:xfrm rot="-5400000">
              <a:off x="2807400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199" name="Straight Arrow Connector 115"/>
            <p:cNvCxnSpPr>
              <a:cxnSpLocks noChangeShapeType="1"/>
            </p:cNvCxnSpPr>
            <p:nvPr/>
          </p:nvCxnSpPr>
          <p:spPr bwMode="auto">
            <a:xfrm rot="-5400000">
              <a:off x="3743504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200" name="Straight Arrow Connector 116"/>
            <p:cNvCxnSpPr>
              <a:cxnSpLocks noChangeShapeType="1"/>
            </p:cNvCxnSpPr>
            <p:nvPr/>
          </p:nvCxnSpPr>
          <p:spPr bwMode="auto">
            <a:xfrm rot="-5400000">
              <a:off x="4679608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201" name="Straight Arrow Connector 117"/>
            <p:cNvCxnSpPr>
              <a:cxnSpLocks noChangeShapeType="1"/>
            </p:cNvCxnSpPr>
            <p:nvPr/>
          </p:nvCxnSpPr>
          <p:spPr bwMode="auto">
            <a:xfrm rot="-5400000">
              <a:off x="5604389" y="237262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202" name="Straight Arrow Connector 118"/>
            <p:cNvCxnSpPr>
              <a:cxnSpLocks noChangeShapeType="1"/>
            </p:cNvCxnSpPr>
            <p:nvPr/>
          </p:nvCxnSpPr>
          <p:spPr bwMode="auto">
            <a:xfrm rot="-5400000">
              <a:off x="6536359" y="2366763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203" name="Straight Arrow Connector 119"/>
            <p:cNvCxnSpPr>
              <a:cxnSpLocks noChangeShapeType="1"/>
            </p:cNvCxnSpPr>
            <p:nvPr/>
          </p:nvCxnSpPr>
          <p:spPr bwMode="auto">
            <a:xfrm rot="-5400000">
              <a:off x="7487920" y="2335098"/>
              <a:ext cx="72008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204" name="Straight Arrow Connector 120"/>
            <p:cNvCxnSpPr>
              <a:cxnSpLocks noChangeShapeType="1"/>
            </p:cNvCxnSpPr>
            <p:nvPr/>
          </p:nvCxnSpPr>
          <p:spPr bwMode="auto">
            <a:xfrm>
              <a:off x="971600" y="6237312"/>
              <a:ext cx="77048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205" name="TextBox 123"/>
            <p:cNvSpPr txBox="1">
              <a:spLocks noChangeArrowheads="1"/>
            </p:cNvSpPr>
            <p:nvPr/>
          </p:nvSpPr>
          <p:spPr bwMode="auto">
            <a:xfrm>
              <a:off x="4577192" y="6237312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K</a:t>
              </a:r>
              <a:endParaRPr lang="en-US" altLang="en-US" b="0">
                <a:latin typeface="Arial" charset="0"/>
              </a:endParaRPr>
            </a:p>
          </p:txBody>
        </p:sp>
        <p:cxnSp>
          <p:nvCxnSpPr>
            <p:cNvPr id="130206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683568" y="1628801"/>
              <a:ext cx="0" cy="43924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207" name="TextBox 125"/>
            <p:cNvSpPr txBox="1">
              <a:spLocks noChangeArrowheads="1"/>
            </p:cNvSpPr>
            <p:nvPr/>
          </p:nvSpPr>
          <p:spPr bwMode="auto">
            <a:xfrm>
              <a:off x="396310" y="3526911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b="0">
                  <a:latin typeface="Arial" charset="0"/>
                </a:rPr>
                <a:t>J</a:t>
              </a: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30054" name="Group 5"/>
          <p:cNvGrpSpPr>
            <a:grpSpLocks/>
          </p:cNvGrpSpPr>
          <p:nvPr/>
        </p:nvGrpSpPr>
        <p:grpSpPr bwMode="auto">
          <a:xfrm>
            <a:off x="955675" y="1616075"/>
            <a:ext cx="7223125" cy="4273550"/>
            <a:chOff x="954980" y="1616450"/>
            <a:chExt cx="7223993" cy="4273433"/>
          </a:xfrm>
        </p:grpSpPr>
        <p:grpSp>
          <p:nvGrpSpPr>
            <p:cNvPr id="130085" name="Group 3"/>
            <p:cNvGrpSpPr>
              <a:grpSpLocks/>
            </p:cNvGrpSpPr>
            <p:nvPr/>
          </p:nvGrpSpPr>
          <p:grpSpPr bwMode="auto">
            <a:xfrm>
              <a:off x="954980" y="1616450"/>
              <a:ext cx="1600241" cy="4260822"/>
              <a:chOff x="954980" y="1616450"/>
              <a:chExt cx="1600241" cy="4260822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970857" y="1616450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954980" y="3430913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0086" name="Group 124"/>
            <p:cNvGrpSpPr>
              <a:grpSpLocks/>
            </p:cNvGrpSpPr>
            <p:nvPr/>
          </p:nvGrpSpPr>
          <p:grpSpPr bwMode="auto">
            <a:xfrm>
              <a:off x="2835414" y="1628775"/>
              <a:ext cx="1600241" cy="4260822"/>
              <a:chOff x="954980" y="1616450"/>
              <a:chExt cx="1600241" cy="4260822"/>
            </a:xfrm>
          </p:grpSpPr>
          <p:sp>
            <p:nvSpPr>
              <p:cNvPr id="126" name="Rectangle 125"/>
              <p:cNvSpPr/>
              <p:nvPr/>
            </p:nvSpPr>
            <p:spPr bwMode="auto">
              <a:xfrm>
                <a:off x="970249" y="1616825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954372" y="3431288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0087" name="Group 131"/>
            <p:cNvGrpSpPr>
              <a:grpSpLocks/>
            </p:cNvGrpSpPr>
            <p:nvPr/>
          </p:nvGrpSpPr>
          <p:grpSpPr bwMode="auto">
            <a:xfrm>
              <a:off x="4707321" y="1616736"/>
              <a:ext cx="1600241" cy="4260822"/>
              <a:chOff x="954980" y="1616450"/>
              <a:chExt cx="1600241" cy="4260822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970230" y="1616164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954353" y="3430627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0088" name="Group 134"/>
            <p:cNvGrpSpPr>
              <a:grpSpLocks/>
            </p:cNvGrpSpPr>
            <p:nvPr/>
          </p:nvGrpSpPr>
          <p:grpSpPr bwMode="auto">
            <a:xfrm>
              <a:off x="6578732" y="1629061"/>
              <a:ext cx="1600241" cy="4260822"/>
              <a:chOff x="954980" y="1616450"/>
              <a:chExt cx="1600241" cy="4260822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970706" y="1616539"/>
                <a:ext cx="1584515" cy="1512846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954829" y="3431002"/>
                <a:ext cx="1584515" cy="244627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30055" name="Group 4"/>
          <p:cNvGrpSpPr>
            <a:grpSpLocks/>
          </p:cNvGrpSpPr>
          <p:nvPr/>
        </p:nvGrpSpPr>
        <p:grpSpPr bwMode="auto">
          <a:xfrm>
            <a:off x="831850" y="1468438"/>
            <a:ext cx="7700963" cy="4552950"/>
            <a:chOff x="832623" y="1468333"/>
            <a:chExt cx="7699816" cy="4552560"/>
          </a:xfrm>
        </p:grpSpPr>
        <p:sp>
          <p:nvSpPr>
            <p:cNvPr id="130083" name="Rectangle 130"/>
            <p:cNvSpPr>
              <a:spLocks noChangeArrowheads="1"/>
            </p:cNvSpPr>
            <p:nvPr/>
          </p:nvSpPr>
          <p:spPr bwMode="auto">
            <a:xfrm>
              <a:off x="835490" y="1468333"/>
              <a:ext cx="7696949" cy="1784180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84" name="Rectangle 137"/>
            <p:cNvSpPr>
              <a:spLocks noChangeArrowheads="1"/>
            </p:cNvSpPr>
            <p:nvPr/>
          </p:nvSpPr>
          <p:spPr bwMode="auto">
            <a:xfrm>
              <a:off x="832623" y="3319502"/>
              <a:ext cx="7696949" cy="2701391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30056" name="Group 4"/>
          <p:cNvGrpSpPr>
            <a:grpSpLocks/>
          </p:cNvGrpSpPr>
          <p:nvPr/>
        </p:nvGrpSpPr>
        <p:grpSpPr bwMode="auto">
          <a:xfrm>
            <a:off x="1177925" y="1989138"/>
            <a:ext cx="6778625" cy="693737"/>
            <a:chOff x="1177604" y="1988840"/>
            <a:chExt cx="6778772" cy="3542061"/>
          </a:xfrm>
        </p:grpSpPr>
        <p:sp>
          <p:nvSpPr>
            <p:cNvPr id="130075" name="Right Arrow 131"/>
            <p:cNvSpPr>
              <a:spLocks noChangeArrowheads="1"/>
            </p:cNvSpPr>
            <p:nvPr/>
          </p:nvSpPr>
          <p:spPr bwMode="auto">
            <a:xfrm rot="5400000" flipH="1">
              <a:off x="-461710" y="36570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6" name="Right Arrow 132"/>
            <p:cNvSpPr>
              <a:spLocks noChangeArrowheads="1"/>
            </p:cNvSpPr>
            <p:nvPr/>
          </p:nvSpPr>
          <p:spPr bwMode="auto">
            <a:xfrm rot="5400000" flipH="1">
              <a:off x="487399" y="363354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7" name="Right Arrow 133"/>
            <p:cNvSpPr>
              <a:spLocks noChangeArrowheads="1"/>
            </p:cNvSpPr>
            <p:nvPr/>
          </p:nvSpPr>
          <p:spPr bwMode="auto">
            <a:xfrm rot="5400000" flipH="1">
              <a:off x="1426895" y="36539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8" name="Right Arrow 134"/>
            <p:cNvSpPr>
              <a:spLocks noChangeArrowheads="1"/>
            </p:cNvSpPr>
            <p:nvPr/>
          </p:nvSpPr>
          <p:spPr bwMode="auto">
            <a:xfrm rot="5400000" flipH="1">
              <a:off x="2365129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9" name="Right Arrow 135"/>
            <p:cNvSpPr>
              <a:spLocks noChangeArrowheads="1"/>
            </p:cNvSpPr>
            <p:nvPr/>
          </p:nvSpPr>
          <p:spPr bwMode="auto">
            <a:xfrm rot="5400000" flipH="1">
              <a:off x="3279777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80" name="Right Arrow 130"/>
            <p:cNvSpPr>
              <a:spLocks noChangeArrowheads="1"/>
            </p:cNvSpPr>
            <p:nvPr/>
          </p:nvSpPr>
          <p:spPr bwMode="auto">
            <a:xfrm rot="5400000" flipH="1">
              <a:off x="4216285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81" name="Right Arrow 142"/>
            <p:cNvSpPr>
              <a:spLocks noChangeArrowheads="1"/>
            </p:cNvSpPr>
            <p:nvPr/>
          </p:nvSpPr>
          <p:spPr bwMode="auto">
            <a:xfrm rot="5400000" flipH="1">
              <a:off x="5152389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82" name="Right Arrow 144"/>
            <p:cNvSpPr>
              <a:spLocks noChangeArrowheads="1"/>
            </p:cNvSpPr>
            <p:nvPr/>
          </p:nvSpPr>
          <p:spPr bwMode="auto">
            <a:xfrm rot="5400000" flipH="1">
              <a:off x="6088493" y="3628154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30057" name="Group 4"/>
          <p:cNvGrpSpPr>
            <a:grpSpLocks/>
          </p:cNvGrpSpPr>
          <p:nvPr/>
        </p:nvGrpSpPr>
        <p:grpSpPr bwMode="auto">
          <a:xfrm>
            <a:off x="1177925" y="3859213"/>
            <a:ext cx="6778625" cy="693737"/>
            <a:chOff x="1177604" y="1988840"/>
            <a:chExt cx="6778772" cy="3542061"/>
          </a:xfrm>
        </p:grpSpPr>
        <p:sp>
          <p:nvSpPr>
            <p:cNvPr id="130067" name="Right Arrow 131"/>
            <p:cNvSpPr>
              <a:spLocks noChangeArrowheads="1"/>
            </p:cNvSpPr>
            <p:nvPr/>
          </p:nvSpPr>
          <p:spPr bwMode="auto">
            <a:xfrm rot="5400000" flipH="1">
              <a:off x="-461710" y="36570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8" name="Right Arrow 132"/>
            <p:cNvSpPr>
              <a:spLocks noChangeArrowheads="1"/>
            </p:cNvSpPr>
            <p:nvPr/>
          </p:nvSpPr>
          <p:spPr bwMode="auto">
            <a:xfrm rot="5400000" flipH="1">
              <a:off x="487399" y="363354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9" name="Right Arrow 133"/>
            <p:cNvSpPr>
              <a:spLocks noChangeArrowheads="1"/>
            </p:cNvSpPr>
            <p:nvPr/>
          </p:nvSpPr>
          <p:spPr bwMode="auto">
            <a:xfrm rot="5400000" flipH="1">
              <a:off x="1426895" y="36539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0" name="Right Arrow 134"/>
            <p:cNvSpPr>
              <a:spLocks noChangeArrowheads="1"/>
            </p:cNvSpPr>
            <p:nvPr/>
          </p:nvSpPr>
          <p:spPr bwMode="auto">
            <a:xfrm rot="5400000" flipH="1">
              <a:off x="2365129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1" name="Right Arrow 135"/>
            <p:cNvSpPr>
              <a:spLocks noChangeArrowheads="1"/>
            </p:cNvSpPr>
            <p:nvPr/>
          </p:nvSpPr>
          <p:spPr bwMode="auto">
            <a:xfrm rot="5400000" flipH="1">
              <a:off x="3279777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2" name="Right Arrow 130"/>
            <p:cNvSpPr>
              <a:spLocks noChangeArrowheads="1"/>
            </p:cNvSpPr>
            <p:nvPr/>
          </p:nvSpPr>
          <p:spPr bwMode="auto">
            <a:xfrm rot="5400000" flipH="1">
              <a:off x="4216285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3" name="Right Arrow 142"/>
            <p:cNvSpPr>
              <a:spLocks noChangeArrowheads="1"/>
            </p:cNvSpPr>
            <p:nvPr/>
          </p:nvSpPr>
          <p:spPr bwMode="auto">
            <a:xfrm rot="5400000" flipH="1">
              <a:off x="5152389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74" name="Right Arrow 144"/>
            <p:cNvSpPr>
              <a:spLocks noChangeArrowheads="1"/>
            </p:cNvSpPr>
            <p:nvPr/>
          </p:nvSpPr>
          <p:spPr bwMode="auto">
            <a:xfrm rot="5400000" flipH="1">
              <a:off x="6088493" y="3628154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  <p:grpSp>
        <p:nvGrpSpPr>
          <p:cNvPr id="130058" name="Group 4"/>
          <p:cNvGrpSpPr>
            <a:grpSpLocks/>
          </p:cNvGrpSpPr>
          <p:nvPr/>
        </p:nvGrpSpPr>
        <p:grpSpPr bwMode="auto">
          <a:xfrm>
            <a:off x="1176338" y="4822825"/>
            <a:ext cx="6778625" cy="693738"/>
            <a:chOff x="1177604" y="1988840"/>
            <a:chExt cx="6778772" cy="3542061"/>
          </a:xfrm>
        </p:grpSpPr>
        <p:sp>
          <p:nvSpPr>
            <p:cNvPr id="130059" name="Right Arrow 131"/>
            <p:cNvSpPr>
              <a:spLocks noChangeArrowheads="1"/>
            </p:cNvSpPr>
            <p:nvPr/>
          </p:nvSpPr>
          <p:spPr bwMode="auto">
            <a:xfrm rot="5400000" flipH="1">
              <a:off x="-461710" y="36570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0" name="Right Arrow 132"/>
            <p:cNvSpPr>
              <a:spLocks noChangeArrowheads="1"/>
            </p:cNvSpPr>
            <p:nvPr/>
          </p:nvSpPr>
          <p:spPr bwMode="auto">
            <a:xfrm rot="5400000" flipH="1">
              <a:off x="487399" y="363354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1" name="Right Arrow 133"/>
            <p:cNvSpPr>
              <a:spLocks noChangeArrowheads="1"/>
            </p:cNvSpPr>
            <p:nvPr/>
          </p:nvSpPr>
          <p:spPr bwMode="auto">
            <a:xfrm rot="5400000" flipH="1">
              <a:off x="1426895" y="3653935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2" name="Right Arrow 134"/>
            <p:cNvSpPr>
              <a:spLocks noChangeArrowheads="1"/>
            </p:cNvSpPr>
            <p:nvPr/>
          </p:nvSpPr>
          <p:spPr bwMode="auto">
            <a:xfrm rot="5400000" flipH="1">
              <a:off x="2365129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3" name="Right Arrow 135"/>
            <p:cNvSpPr>
              <a:spLocks noChangeArrowheads="1"/>
            </p:cNvSpPr>
            <p:nvPr/>
          </p:nvSpPr>
          <p:spPr bwMode="auto">
            <a:xfrm rot="5400000" flipH="1">
              <a:off x="3279777" y="3663018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4" name="Right Arrow 130"/>
            <p:cNvSpPr>
              <a:spLocks noChangeArrowheads="1"/>
            </p:cNvSpPr>
            <p:nvPr/>
          </p:nvSpPr>
          <p:spPr bwMode="auto">
            <a:xfrm rot="5400000" flipH="1">
              <a:off x="4216285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5" name="Right Arrow 142"/>
            <p:cNvSpPr>
              <a:spLocks noChangeArrowheads="1"/>
            </p:cNvSpPr>
            <p:nvPr/>
          </p:nvSpPr>
          <p:spPr bwMode="auto">
            <a:xfrm rot="5400000" flipH="1">
              <a:off x="5152389" y="3649349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  <p:sp>
          <p:nvSpPr>
            <p:cNvPr id="130066" name="Right Arrow 144"/>
            <p:cNvSpPr>
              <a:spLocks noChangeArrowheads="1"/>
            </p:cNvSpPr>
            <p:nvPr/>
          </p:nvSpPr>
          <p:spPr bwMode="auto">
            <a:xfrm rot="5400000" flipH="1">
              <a:off x="6088493" y="3628154"/>
              <a:ext cx="3507197" cy="228569"/>
            </a:xfrm>
            <a:prstGeom prst="rightArrow">
              <a:avLst>
                <a:gd name="adj1" fmla="val 50000"/>
                <a:gd name="adj2" fmla="val 5001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defRPr sz="1600" b="1">
                  <a:solidFill>
                    <a:schemeClr val="tx1"/>
                  </a:solidFill>
                  <a:latin typeface="Courier New" pitchFamily="49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2139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/>
              <a:t>Blocking</a:t>
            </a:r>
          </a:p>
          <a:p>
            <a:pPr lvl="3"/>
            <a:r>
              <a:rPr lang="en-US" altLang="en-US"/>
              <a:t>P</a:t>
            </a:r>
            <a:r>
              <a:rPr lang="cs-CZ" altLang="en-US"/>
              <a:t>ůvodní iterace rozděleny</a:t>
            </a:r>
            <a:br>
              <a:rPr lang="cs-CZ" altLang="en-US"/>
            </a:br>
            <a:r>
              <a:rPr lang="cs-CZ" altLang="en-US"/>
              <a:t>na 2 patra</a:t>
            </a:r>
          </a:p>
          <a:p>
            <a:pPr lvl="4"/>
            <a:r>
              <a:rPr lang="cs-CZ" altLang="en-US"/>
              <a:t>Vždy ekvivalentní</a:t>
            </a:r>
          </a:p>
          <a:p>
            <a:pPr lvl="4"/>
            <a:r>
              <a:rPr lang="cs-CZ" altLang="en-US"/>
              <a:t>Problémy se zbytky</a:t>
            </a:r>
          </a:p>
          <a:p>
            <a:pPr lvl="3"/>
            <a:r>
              <a:rPr lang="cs-CZ" altLang="en-US"/>
              <a:t>Nové iterace promíchány</a:t>
            </a:r>
          </a:p>
          <a:p>
            <a:pPr lvl="4"/>
            <a:r>
              <a:rPr lang="cs-CZ" altLang="en-US"/>
              <a:t>Pouze některé výměny</a:t>
            </a:r>
            <a:br>
              <a:rPr lang="cs-CZ" altLang="en-US"/>
            </a:br>
            <a:r>
              <a:rPr lang="cs-CZ" altLang="en-US"/>
              <a:t>jsou možné</a:t>
            </a:r>
          </a:p>
          <a:p>
            <a:pPr lvl="4"/>
            <a:r>
              <a:rPr lang="cs-CZ" altLang="en-US"/>
              <a:t>Cílem je nezávislost</a:t>
            </a:r>
            <a:br>
              <a:rPr lang="cs-CZ" altLang="en-US"/>
            </a:br>
            <a:r>
              <a:rPr lang="cs-CZ" altLang="en-US"/>
              <a:t>v okrajových patrech</a:t>
            </a:r>
            <a:endParaRPr lang="en-US" altLang="en-US"/>
          </a:p>
          <a:p>
            <a:r>
              <a:rPr lang="cs-CZ" altLang="en-US">
                <a:solidFill>
                  <a:srgbClr val="FF0000"/>
                </a:solidFill>
              </a:rPr>
              <a:t>parallel</a:t>
            </a:r>
            <a:r>
              <a:rPr lang="cs-CZ" altLang="en-US"/>
              <a:t> </a:t>
            </a:r>
            <a:r>
              <a:rPr lang="en-US" altLang="en-US"/>
              <a:t>for J1 := 0 to N-1 step SJ do</a:t>
            </a:r>
          </a:p>
          <a:p>
            <a:r>
              <a:rPr lang="en-US" altLang="en-US"/>
              <a:t>  for K1 := 0 to P-1 step SK do</a:t>
            </a:r>
          </a:p>
          <a:p>
            <a:r>
              <a:rPr lang="en-US" altLang="en-US"/>
              <a:t>    for K2 := 1 to SK do</a:t>
            </a:r>
          </a:p>
          <a:p>
            <a:r>
              <a:rPr lang="en-US" altLang="en-US"/>
              <a:t>      </a:t>
            </a:r>
            <a:r>
              <a:rPr lang="en-US" altLang="en-US">
                <a:solidFill>
                  <a:srgbClr val="FF0000"/>
                </a:solidFill>
              </a:rPr>
              <a:t>parallel</a:t>
            </a:r>
            <a:r>
              <a:rPr lang="en-US" altLang="en-US"/>
              <a:t> for J2 := 1 to SJ do</a:t>
            </a:r>
          </a:p>
          <a:p>
            <a:r>
              <a:rPr lang="en-US" altLang="en-US"/>
              <a:t>      begin</a:t>
            </a:r>
          </a:p>
          <a:p>
            <a:r>
              <a:rPr lang="en-US" altLang="en-US"/>
              <a:t>        J := J1 * SJ + J2;</a:t>
            </a:r>
          </a:p>
          <a:p>
            <a:r>
              <a:rPr lang="en-US" altLang="en-US"/>
              <a:t>        K := K1 * SK + K2;</a:t>
            </a:r>
          </a:p>
          <a:p>
            <a:r>
              <a:rPr lang="en-US" altLang="en-US"/>
              <a:t>        C[I,J] := C[I,J]+A[I,K]*B[K,J]</a:t>
            </a:r>
          </a:p>
          <a:p>
            <a:r>
              <a:rPr lang="en-US" altLang="en-US"/>
              <a:t>      end</a:t>
            </a:r>
            <a:endParaRPr lang="cs-CZ" alt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7393AF-9A18-43DA-A142-7498ABB46978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31077" name="Group 2"/>
          <p:cNvGrpSpPr>
            <a:grpSpLocks/>
          </p:cNvGrpSpPr>
          <p:nvPr/>
        </p:nvGrpSpPr>
        <p:grpSpPr bwMode="auto">
          <a:xfrm>
            <a:off x="3838575" y="692150"/>
            <a:ext cx="5022850" cy="2897188"/>
            <a:chOff x="3653867" y="1468439"/>
            <a:chExt cx="5021821" cy="2896666"/>
          </a:xfrm>
        </p:grpSpPr>
        <p:grpSp>
          <p:nvGrpSpPr>
            <p:cNvPr id="131078" name="Group 128"/>
            <p:cNvGrpSpPr>
              <a:grpSpLocks/>
            </p:cNvGrpSpPr>
            <p:nvPr/>
          </p:nvGrpSpPr>
          <p:grpSpPr bwMode="auto">
            <a:xfrm>
              <a:off x="3653867" y="1559382"/>
              <a:ext cx="5021821" cy="2805723"/>
              <a:chOff x="183132" y="1628801"/>
              <a:chExt cx="8493324" cy="4947065"/>
            </a:xfrm>
          </p:grpSpPr>
          <p:cxnSp>
            <p:nvCxnSpPr>
              <p:cNvPr id="131122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140324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23" name="Oval 6"/>
              <p:cNvSpPr>
                <a:spLocks noChangeArrowheads="1"/>
              </p:cNvSpPr>
              <p:nvPr/>
            </p:nvSpPr>
            <p:spPr bwMode="auto">
              <a:xfrm>
                <a:off x="212332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24" name="Oval 7"/>
              <p:cNvSpPr>
                <a:spLocks noChangeArrowheads="1"/>
              </p:cNvSpPr>
              <p:nvPr/>
            </p:nvSpPr>
            <p:spPr bwMode="auto">
              <a:xfrm>
                <a:off x="1192707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25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339348" y="563891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26" name="Oval 9"/>
              <p:cNvSpPr>
                <a:spLocks noChangeArrowheads="1"/>
              </p:cNvSpPr>
              <p:nvPr/>
            </p:nvSpPr>
            <p:spPr bwMode="auto">
              <a:xfrm>
                <a:off x="3059428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27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3275452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28" name="Oval 11"/>
              <p:cNvSpPr>
                <a:spLocks noChangeArrowheads="1"/>
              </p:cNvSpPr>
              <p:nvPr/>
            </p:nvSpPr>
            <p:spPr bwMode="auto">
              <a:xfrm>
                <a:off x="3995532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29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211556" y="564184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30" name="Oval 13"/>
              <p:cNvSpPr>
                <a:spLocks noChangeArrowheads="1"/>
              </p:cNvSpPr>
              <p:nvPr/>
            </p:nvSpPr>
            <p:spPr bwMode="auto">
              <a:xfrm>
                <a:off x="4931636" y="553090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31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5147660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32" name="Oval 15"/>
              <p:cNvSpPr>
                <a:spLocks noChangeArrowheads="1"/>
              </p:cNvSpPr>
              <p:nvPr/>
            </p:nvSpPr>
            <p:spPr bwMode="auto">
              <a:xfrm>
                <a:off x="5867740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33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08376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34" name="Oval 17"/>
              <p:cNvSpPr>
                <a:spLocks noChangeArrowheads="1"/>
              </p:cNvSpPr>
              <p:nvPr/>
            </p:nvSpPr>
            <p:spPr bwMode="auto">
              <a:xfrm>
                <a:off x="680384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35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7019868" y="5628174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36" name="Oval 19"/>
              <p:cNvSpPr>
                <a:spLocks noChangeArrowheads="1"/>
              </p:cNvSpPr>
              <p:nvPr/>
            </p:nvSpPr>
            <p:spPr bwMode="auto">
              <a:xfrm>
                <a:off x="7739948" y="5517232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37" name="Straight Arrow Connector 20"/>
              <p:cNvCxnSpPr>
                <a:cxnSpLocks noChangeShapeType="1"/>
              </p:cNvCxnSpPr>
              <p:nvPr/>
            </p:nvCxnSpPr>
            <p:spPr bwMode="auto">
              <a:xfrm rot="-5400000">
                <a:off x="942369" y="515719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38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140324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39" name="Oval 23"/>
              <p:cNvSpPr>
                <a:spLocks noChangeArrowheads="1"/>
              </p:cNvSpPr>
              <p:nvPr/>
            </p:nvSpPr>
            <p:spPr bwMode="auto">
              <a:xfrm>
                <a:off x="212332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40" name="Oval 24"/>
              <p:cNvSpPr>
                <a:spLocks noChangeArrowheads="1"/>
              </p:cNvSpPr>
              <p:nvPr/>
            </p:nvSpPr>
            <p:spPr bwMode="auto">
              <a:xfrm>
                <a:off x="1192707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41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2339348" y="468492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42" name="Oval 26"/>
              <p:cNvSpPr>
                <a:spLocks noChangeArrowheads="1"/>
              </p:cNvSpPr>
              <p:nvPr/>
            </p:nvSpPr>
            <p:spPr bwMode="auto">
              <a:xfrm>
                <a:off x="3059428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43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3275452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44" name="Oval 28"/>
              <p:cNvSpPr>
                <a:spLocks noChangeArrowheads="1"/>
              </p:cNvSpPr>
              <p:nvPr/>
            </p:nvSpPr>
            <p:spPr bwMode="auto">
              <a:xfrm>
                <a:off x="3995532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45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211556" y="468785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46" name="Oval 30"/>
              <p:cNvSpPr>
                <a:spLocks noChangeArrowheads="1"/>
              </p:cNvSpPr>
              <p:nvPr/>
            </p:nvSpPr>
            <p:spPr bwMode="auto">
              <a:xfrm>
                <a:off x="4931636" y="457691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47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5147660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48" name="Oval 32"/>
              <p:cNvSpPr>
                <a:spLocks noChangeArrowheads="1"/>
              </p:cNvSpPr>
              <p:nvPr/>
            </p:nvSpPr>
            <p:spPr bwMode="auto">
              <a:xfrm>
                <a:off x="5867740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49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608376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50" name="Oval 34"/>
              <p:cNvSpPr>
                <a:spLocks noChangeArrowheads="1"/>
              </p:cNvSpPr>
              <p:nvPr/>
            </p:nvSpPr>
            <p:spPr bwMode="auto">
              <a:xfrm>
                <a:off x="680384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51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7019868" y="467418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52" name="Oval 36"/>
              <p:cNvSpPr>
                <a:spLocks noChangeArrowheads="1"/>
              </p:cNvSpPr>
              <p:nvPr/>
            </p:nvSpPr>
            <p:spPr bwMode="auto">
              <a:xfrm>
                <a:off x="7739948" y="456324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53" name="Straight Arrow Connector 3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4" name="Straight Arrow Connector 3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5" name="Straight Arrow Connector 3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6" name="Straight Arrow Connector 4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7" name="Straight Arrow Connector 4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8" name="Straight Arrow Connector 4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51650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59" name="Straight Arrow Connector 4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51333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60" name="Straight Arrow Connector 51"/>
              <p:cNvCxnSpPr>
                <a:cxnSpLocks noChangeShapeType="1"/>
              </p:cNvCxnSpPr>
              <p:nvPr/>
            </p:nvCxnSpPr>
            <p:spPr bwMode="auto">
              <a:xfrm rot="-5400000">
                <a:off x="942369" y="42118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61" name="Straight Arrow Connector 52"/>
              <p:cNvCxnSpPr>
                <a:cxnSpLocks noChangeShapeType="1"/>
              </p:cNvCxnSpPr>
              <p:nvPr/>
            </p:nvCxnSpPr>
            <p:spPr bwMode="auto">
              <a:xfrm>
                <a:off x="140324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62" name="Oval 53"/>
              <p:cNvSpPr>
                <a:spLocks noChangeArrowheads="1"/>
              </p:cNvSpPr>
              <p:nvPr/>
            </p:nvSpPr>
            <p:spPr bwMode="auto">
              <a:xfrm>
                <a:off x="212332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63" name="Oval 54"/>
              <p:cNvSpPr>
                <a:spLocks noChangeArrowheads="1"/>
              </p:cNvSpPr>
              <p:nvPr/>
            </p:nvSpPr>
            <p:spPr bwMode="auto">
              <a:xfrm>
                <a:off x="1192707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64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2339348" y="373957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65" name="Oval 56"/>
              <p:cNvSpPr>
                <a:spLocks noChangeArrowheads="1"/>
              </p:cNvSpPr>
              <p:nvPr/>
            </p:nvSpPr>
            <p:spPr bwMode="auto">
              <a:xfrm>
                <a:off x="3059428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66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3275452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67" name="Oval 58"/>
              <p:cNvSpPr>
                <a:spLocks noChangeArrowheads="1"/>
              </p:cNvSpPr>
              <p:nvPr/>
            </p:nvSpPr>
            <p:spPr bwMode="auto">
              <a:xfrm>
                <a:off x="3995532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68" name="Straight Arrow Connector 59"/>
              <p:cNvCxnSpPr>
                <a:cxnSpLocks noChangeShapeType="1"/>
              </p:cNvCxnSpPr>
              <p:nvPr/>
            </p:nvCxnSpPr>
            <p:spPr bwMode="auto">
              <a:xfrm>
                <a:off x="4211556" y="374250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69" name="Oval 60"/>
              <p:cNvSpPr>
                <a:spLocks noChangeArrowheads="1"/>
              </p:cNvSpPr>
              <p:nvPr/>
            </p:nvSpPr>
            <p:spPr bwMode="auto">
              <a:xfrm>
                <a:off x="4931636" y="363155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70" name="Straight Arrow Connector 61"/>
              <p:cNvCxnSpPr>
                <a:cxnSpLocks noChangeShapeType="1"/>
              </p:cNvCxnSpPr>
              <p:nvPr/>
            </p:nvCxnSpPr>
            <p:spPr bwMode="auto">
              <a:xfrm>
                <a:off x="5147660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71" name="Oval 62"/>
              <p:cNvSpPr>
                <a:spLocks noChangeArrowheads="1"/>
              </p:cNvSpPr>
              <p:nvPr/>
            </p:nvSpPr>
            <p:spPr bwMode="auto">
              <a:xfrm>
                <a:off x="5867740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72" name="Straight Arrow Connector 63"/>
              <p:cNvCxnSpPr>
                <a:cxnSpLocks noChangeShapeType="1"/>
              </p:cNvCxnSpPr>
              <p:nvPr/>
            </p:nvCxnSpPr>
            <p:spPr bwMode="auto">
              <a:xfrm>
                <a:off x="608376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73" name="Oval 64"/>
              <p:cNvSpPr>
                <a:spLocks noChangeArrowheads="1"/>
              </p:cNvSpPr>
              <p:nvPr/>
            </p:nvSpPr>
            <p:spPr bwMode="auto">
              <a:xfrm>
                <a:off x="680384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74" name="Straight Arrow Connector 65"/>
              <p:cNvCxnSpPr>
                <a:cxnSpLocks noChangeShapeType="1"/>
              </p:cNvCxnSpPr>
              <p:nvPr/>
            </p:nvCxnSpPr>
            <p:spPr bwMode="auto">
              <a:xfrm>
                <a:off x="7019868" y="3728831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75" name="Oval 66"/>
              <p:cNvSpPr>
                <a:spLocks noChangeArrowheads="1"/>
              </p:cNvSpPr>
              <p:nvPr/>
            </p:nvSpPr>
            <p:spPr bwMode="auto">
              <a:xfrm>
                <a:off x="7739948" y="3617889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76" name="Straight Arrow Connector 6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77" name="Straight Arrow Connector 6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78" name="Straight Arrow Connector 6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79" name="Straight Arrow Connector 7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80" name="Straight Arrow Connector 7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81" name="Straight Arrow Connector 7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421964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82" name="Straight Arrow Connector 7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4187980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83" name="Straight Arrow Connector 74"/>
              <p:cNvCxnSpPr>
                <a:cxnSpLocks noChangeShapeType="1"/>
              </p:cNvCxnSpPr>
              <p:nvPr/>
            </p:nvCxnSpPr>
            <p:spPr bwMode="auto">
              <a:xfrm rot="-5400000">
                <a:off x="941873" y="327653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184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140274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85" name="Oval 76"/>
              <p:cNvSpPr>
                <a:spLocks noChangeArrowheads="1"/>
              </p:cNvSpPr>
              <p:nvPr/>
            </p:nvSpPr>
            <p:spPr bwMode="auto">
              <a:xfrm>
                <a:off x="212282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86" name="Oval 77"/>
              <p:cNvSpPr>
                <a:spLocks noChangeArrowheads="1"/>
              </p:cNvSpPr>
              <p:nvPr/>
            </p:nvSpPr>
            <p:spPr bwMode="auto">
              <a:xfrm>
                <a:off x="1192211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87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2338852" y="280426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88" name="Oval 79"/>
              <p:cNvSpPr>
                <a:spLocks noChangeArrowheads="1"/>
              </p:cNvSpPr>
              <p:nvPr/>
            </p:nvSpPr>
            <p:spPr bwMode="auto">
              <a:xfrm>
                <a:off x="3058932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89" name="Straight Arrow Connector 80"/>
              <p:cNvCxnSpPr>
                <a:cxnSpLocks noChangeShapeType="1"/>
              </p:cNvCxnSpPr>
              <p:nvPr/>
            </p:nvCxnSpPr>
            <p:spPr bwMode="auto">
              <a:xfrm>
                <a:off x="3274956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90" name="Oval 81"/>
              <p:cNvSpPr>
                <a:spLocks noChangeArrowheads="1"/>
              </p:cNvSpPr>
              <p:nvPr/>
            </p:nvSpPr>
            <p:spPr bwMode="auto">
              <a:xfrm>
                <a:off x="3995036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91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211060" y="28071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92" name="Oval 83"/>
              <p:cNvSpPr>
                <a:spLocks noChangeArrowheads="1"/>
              </p:cNvSpPr>
              <p:nvPr/>
            </p:nvSpPr>
            <p:spPr bwMode="auto">
              <a:xfrm>
                <a:off x="4931140" y="26962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93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5147164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94" name="Oval 85"/>
              <p:cNvSpPr>
                <a:spLocks noChangeArrowheads="1"/>
              </p:cNvSpPr>
              <p:nvPr/>
            </p:nvSpPr>
            <p:spPr bwMode="auto">
              <a:xfrm>
                <a:off x="5867244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95" name="Straight Arrow Connector 86"/>
              <p:cNvCxnSpPr>
                <a:cxnSpLocks noChangeShapeType="1"/>
              </p:cNvCxnSpPr>
              <p:nvPr/>
            </p:nvCxnSpPr>
            <p:spPr bwMode="auto">
              <a:xfrm>
                <a:off x="608326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96" name="Oval 87"/>
              <p:cNvSpPr>
                <a:spLocks noChangeArrowheads="1"/>
              </p:cNvSpPr>
              <p:nvPr/>
            </p:nvSpPr>
            <p:spPr bwMode="auto">
              <a:xfrm>
                <a:off x="680334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97" name="Straight Arrow Connector 88"/>
              <p:cNvCxnSpPr>
                <a:cxnSpLocks noChangeShapeType="1"/>
              </p:cNvCxnSpPr>
              <p:nvPr/>
            </p:nvCxnSpPr>
            <p:spPr bwMode="auto">
              <a:xfrm>
                <a:off x="7019372" y="279352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198" name="Oval 89"/>
              <p:cNvSpPr>
                <a:spLocks noChangeArrowheads="1"/>
              </p:cNvSpPr>
              <p:nvPr/>
            </p:nvSpPr>
            <p:spPr bwMode="auto">
              <a:xfrm>
                <a:off x="7739452" y="268258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199" name="Straight Arrow Connector 90"/>
              <p:cNvCxnSpPr>
                <a:cxnSpLocks noChangeShapeType="1"/>
              </p:cNvCxnSpPr>
              <p:nvPr/>
            </p:nvCxnSpPr>
            <p:spPr bwMode="auto">
              <a:xfrm rot="-5400000">
                <a:off x="188143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0" name="Straight Arrow Connector 91"/>
              <p:cNvCxnSpPr>
                <a:cxnSpLocks noChangeShapeType="1"/>
              </p:cNvCxnSpPr>
              <p:nvPr/>
            </p:nvCxnSpPr>
            <p:spPr bwMode="auto">
              <a:xfrm rot="-5400000">
                <a:off x="2806904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1" name="Straight Arrow Connector 92"/>
              <p:cNvCxnSpPr>
                <a:cxnSpLocks noChangeShapeType="1"/>
              </p:cNvCxnSpPr>
              <p:nvPr/>
            </p:nvCxnSpPr>
            <p:spPr bwMode="auto">
              <a:xfrm rot="-5400000">
                <a:off x="374300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2" name="Straight Arrow Connector 93"/>
              <p:cNvCxnSpPr>
                <a:cxnSpLocks noChangeShapeType="1"/>
              </p:cNvCxnSpPr>
              <p:nvPr/>
            </p:nvCxnSpPr>
            <p:spPr bwMode="auto">
              <a:xfrm rot="-5400000">
                <a:off x="4679112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3" name="Straight Arrow Connector 94"/>
              <p:cNvCxnSpPr>
                <a:cxnSpLocks noChangeShapeType="1"/>
              </p:cNvCxnSpPr>
              <p:nvPr/>
            </p:nvCxnSpPr>
            <p:spPr bwMode="auto">
              <a:xfrm rot="-5400000">
                <a:off x="5603893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4" name="Straight Arrow Connector 95"/>
              <p:cNvCxnSpPr>
                <a:cxnSpLocks noChangeShapeType="1"/>
              </p:cNvCxnSpPr>
              <p:nvPr/>
            </p:nvCxnSpPr>
            <p:spPr bwMode="auto">
              <a:xfrm rot="-5400000">
                <a:off x="6535863" y="328434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5" name="Straight Arrow Connector 96"/>
              <p:cNvCxnSpPr>
                <a:cxnSpLocks noChangeShapeType="1"/>
              </p:cNvCxnSpPr>
              <p:nvPr/>
            </p:nvCxnSpPr>
            <p:spPr bwMode="auto">
              <a:xfrm rot="-5400000">
                <a:off x="7487424" y="325267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6" name="Straight Arrow Connector 97"/>
              <p:cNvCxnSpPr>
                <a:cxnSpLocks noChangeShapeType="1"/>
              </p:cNvCxnSpPr>
              <p:nvPr/>
            </p:nvCxnSpPr>
            <p:spPr bwMode="auto">
              <a:xfrm rot="-5400000">
                <a:off x="942369" y="2358954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07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140324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08" name="Oval 99"/>
              <p:cNvSpPr>
                <a:spLocks noChangeArrowheads="1"/>
              </p:cNvSpPr>
              <p:nvPr/>
            </p:nvSpPr>
            <p:spPr bwMode="auto">
              <a:xfrm>
                <a:off x="212332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209" name="Oval 100"/>
              <p:cNvSpPr>
                <a:spLocks noChangeArrowheads="1"/>
              </p:cNvSpPr>
              <p:nvPr/>
            </p:nvSpPr>
            <p:spPr bwMode="auto">
              <a:xfrm>
                <a:off x="1192707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10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2339348" y="188668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11" name="Oval 102"/>
              <p:cNvSpPr>
                <a:spLocks noChangeArrowheads="1"/>
              </p:cNvSpPr>
              <p:nvPr/>
            </p:nvSpPr>
            <p:spPr bwMode="auto">
              <a:xfrm>
                <a:off x="3059428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12" name="Straight Arrow Connector 103"/>
              <p:cNvCxnSpPr>
                <a:cxnSpLocks noChangeShapeType="1"/>
              </p:cNvCxnSpPr>
              <p:nvPr/>
            </p:nvCxnSpPr>
            <p:spPr bwMode="auto">
              <a:xfrm>
                <a:off x="3275452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13" name="Oval 104"/>
              <p:cNvSpPr>
                <a:spLocks noChangeArrowheads="1"/>
              </p:cNvSpPr>
              <p:nvPr/>
            </p:nvSpPr>
            <p:spPr bwMode="auto">
              <a:xfrm>
                <a:off x="3995532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14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4211556" y="188961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15" name="Oval 106"/>
              <p:cNvSpPr>
                <a:spLocks noChangeArrowheads="1"/>
              </p:cNvSpPr>
              <p:nvPr/>
            </p:nvSpPr>
            <p:spPr bwMode="auto">
              <a:xfrm>
                <a:off x="4931636" y="177867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16" name="Straight Arrow Connector 107"/>
              <p:cNvCxnSpPr>
                <a:cxnSpLocks noChangeShapeType="1"/>
              </p:cNvCxnSpPr>
              <p:nvPr/>
            </p:nvCxnSpPr>
            <p:spPr bwMode="auto">
              <a:xfrm>
                <a:off x="5147660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17" name="Oval 108"/>
              <p:cNvSpPr>
                <a:spLocks noChangeArrowheads="1"/>
              </p:cNvSpPr>
              <p:nvPr/>
            </p:nvSpPr>
            <p:spPr bwMode="auto">
              <a:xfrm>
                <a:off x="5867740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18" name="Straight Arrow Connector 109"/>
              <p:cNvCxnSpPr>
                <a:cxnSpLocks noChangeShapeType="1"/>
              </p:cNvCxnSpPr>
              <p:nvPr/>
            </p:nvCxnSpPr>
            <p:spPr bwMode="auto">
              <a:xfrm>
                <a:off x="608376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19" name="Oval 110"/>
              <p:cNvSpPr>
                <a:spLocks noChangeArrowheads="1"/>
              </p:cNvSpPr>
              <p:nvPr/>
            </p:nvSpPr>
            <p:spPr bwMode="auto">
              <a:xfrm>
                <a:off x="680384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20" name="Straight Arrow Connector 111"/>
              <p:cNvCxnSpPr>
                <a:cxnSpLocks noChangeShapeType="1"/>
              </p:cNvCxnSpPr>
              <p:nvPr/>
            </p:nvCxnSpPr>
            <p:spPr bwMode="auto">
              <a:xfrm>
                <a:off x="7019868" y="1875949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21" name="Oval 112"/>
              <p:cNvSpPr>
                <a:spLocks noChangeArrowheads="1"/>
              </p:cNvSpPr>
              <p:nvPr/>
            </p:nvSpPr>
            <p:spPr bwMode="auto">
              <a:xfrm>
                <a:off x="7739948" y="1765007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22" name="Straight Arrow Connector 113"/>
              <p:cNvCxnSpPr>
                <a:cxnSpLocks noChangeShapeType="1"/>
              </p:cNvCxnSpPr>
              <p:nvPr/>
            </p:nvCxnSpPr>
            <p:spPr bwMode="auto">
              <a:xfrm rot="-5400000">
                <a:off x="188193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3" name="Straight Arrow Connector 114"/>
              <p:cNvCxnSpPr>
                <a:cxnSpLocks noChangeShapeType="1"/>
              </p:cNvCxnSpPr>
              <p:nvPr/>
            </p:nvCxnSpPr>
            <p:spPr bwMode="auto">
              <a:xfrm rot="-5400000">
                <a:off x="2807400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4" name="Straight Arrow Connector 115"/>
              <p:cNvCxnSpPr>
                <a:cxnSpLocks noChangeShapeType="1"/>
              </p:cNvCxnSpPr>
              <p:nvPr/>
            </p:nvCxnSpPr>
            <p:spPr bwMode="auto">
              <a:xfrm rot="-5400000">
                <a:off x="374350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5" name="Straight Arrow Connector 116"/>
              <p:cNvCxnSpPr>
                <a:cxnSpLocks noChangeShapeType="1"/>
              </p:cNvCxnSpPr>
              <p:nvPr/>
            </p:nvCxnSpPr>
            <p:spPr bwMode="auto">
              <a:xfrm rot="-5400000">
                <a:off x="4679608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6" name="Straight Arrow Connector 117"/>
              <p:cNvCxnSpPr>
                <a:cxnSpLocks noChangeShapeType="1"/>
              </p:cNvCxnSpPr>
              <p:nvPr/>
            </p:nvCxnSpPr>
            <p:spPr bwMode="auto">
              <a:xfrm rot="-5400000">
                <a:off x="5604389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7" name="Straight Arrow Connector 118"/>
              <p:cNvCxnSpPr>
                <a:cxnSpLocks noChangeShapeType="1"/>
              </p:cNvCxnSpPr>
              <p:nvPr/>
            </p:nvCxnSpPr>
            <p:spPr bwMode="auto">
              <a:xfrm rot="-5400000">
                <a:off x="6536359" y="236676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8" name="Straight Arrow Connector 119"/>
              <p:cNvCxnSpPr>
                <a:cxnSpLocks noChangeShapeType="1"/>
              </p:cNvCxnSpPr>
              <p:nvPr/>
            </p:nvCxnSpPr>
            <p:spPr bwMode="auto">
              <a:xfrm rot="-5400000">
                <a:off x="7487920" y="2335098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229" name="Straight Arrow Connector 120"/>
              <p:cNvCxnSpPr>
                <a:cxnSpLocks noChangeShapeType="1"/>
              </p:cNvCxnSpPr>
              <p:nvPr/>
            </p:nvCxnSpPr>
            <p:spPr bwMode="auto">
              <a:xfrm>
                <a:off x="971600" y="6237312"/>
                <a:ext cx="7704856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30" name="TextBox 123"/>
              <p:cNvSpPr txBox="1">
                <a:spLocks noChangeArrowheads="1"/>
              </p:cNvSpPr>
              <p:nvPr/>
            </p:nvSpPr>
            <p:spPr bwMode="auto">
              <a:xfrm>
                <a:off x="4577192" y="6237312"/>
                <a:ext cx="3209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>
                    <a:latin typeface="Arial" charset="0"/>
                  </a:rPr>
                  <a:t>K</a:t>
                </a: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1231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683568" y="1628801"/>
                <a:ext cx="0" cy="439248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232" name="TextBox 125"/>
              <p:cNvSpPr txBox="1">
                <a:spLocks noChangeArrowheads="1"/>
              </p:cNvSpPr>
              <p:nvPr/>
            </p:nvSpPr>
            <p:spPr bwMode="auto">
              <a:xfrm>
                <a:off x="183132" y="3567362"/>
                <a:ext cx="287258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>
                    <a:latin typeface="Arial" charset="0"/>
                  </a:rPr>
                  <a:t>J</a:t>
                </a: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1079" name="Group 5"/>
            <p:cNvGrpSpPr>
              <a:grpSpLocks/>
            </p:cNvGrpSpPr>
            <p:nvPr/>
          </p:nvGrpSpPr>
          <p:grpSpPr bwMode="auto">
            <a:xfrm>
              <a:off x="4110365" y="1552178"/>
              <a:ext cx="4271482" cy="2423943"/>
              <a:chOff x="954980" y="1616450"/>
              <a:chExt cx="7223993" cy="4273433"/>
            </a:xfrm>
          </p:grpSpPr>
          <p:grpSp>
            <p:nvGrpSpPr>
              <p:cNvPr id="131110" name="Group 3"/>
              <p:cNvGrpSpPr>
                <a:grpSpLocks/>
              </p:cNvGrpSpPr>
              <p:nvPr/>
            </p:nvGrpSpPr>
            <p:grpSpPr bwMode="auto">
              <a:xfrm>
                <a:off x="954980" y="1616450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0" name="Rectangle 129"/>
                <p:cNvSpPr/>
                <p:nvPr/>
              </p:nvSpPr>
              <p:spPr bwMode="auto">
                <a:xfrm>
                  <a:off x="972114" y="1617127"/>
                  <a:ext cx="1583709" cy="151106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956008" y="343040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1111" name="Group 124"/>
              <p:cNvGrpSpPr>
                <a:grpSpLocks/>
              </p:cNvGrpSpPr>
              <p:nvPr/>
            </p:nvGrpSpPr>
            <p:grpSpPr bwMode="auto">
              <a:xfrm>
                <a:off x="2835414" y="1628775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970658" y="1615995"/>
                  <a:ext cx="1594446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954552" y="3432073"/>
                  <a:ext cx="1594446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1112" name="Group 131"/>
              <p:cNvGrpSpPr>
                <a:grpSpLocks/>
              </p:cNvGrpSpPr>
              <p:nvPr/>
            </p:nvGrpSpPr>
            <p:grpSpPr bwMode="auto">
              <a:xfrm>
                <a:off x="4707321" y="1616736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972359" y="1616841"/>
                  <a:ext cx="1583709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56253" y="3430121"/>
                  <a:ext cx="1583709" cy="244848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1113" name="Group 134"/>
              <p:cNvGrpSpPr>
                <a:grpSpLocks/>
              </p:cNvGrpSpPr>
              <p:nvPr/>
            </p:nvGrpSpPr>
            <p:grpSpPr bwMode="auto">
              <a:xfrm>
                <a:off x="6578732" y="1629061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971873" y="1626903"/>
                  <a:ext cx="1583709" cy="150547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955768" y="343178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1080" name="Group 4"/>
            <p:cNvGrpSpPr>
              <a:grpSpLocks/>
            </p:cNvGrpSpPr>
            <p:nvPr/>
          </p:nvGrpSpPr>
          <p:grpSpPr bwMode="auto">
            <a:xfrm>
              <a:off x="4037140" y="1468439"/>
              <a:ext cx="4554057" cy="2582418"/>
              <a:chOff x="832623" y="1468333"/>
              <a:chExt cx="7699816" cy="4552560"/>
            </a:xfrm>
          </p:grpSpPr>
          <p:sp>
            <p:nvSpPr>
              <p:cNvPr id="131108" name="Rectangle 130"/>
              <p:cNvSpPr>
                <a:spLocks noChangeArrowheads="1"/>
              </p:cNvSpPr>
              <p:nvPr/>
            </p:nvSpPr>
            <p:spPr bwMode="auto">
              <a:xfrm>
                <a:off x="835490" y="1468333"/>
                <a:ext cx="7696949" cy="1784180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9" name="Rectangle 137"/>
              <p:cNvSpPr>
                <a:spLocks noChangeArrowheads="1"/>
              </p:cNvSpPr>
              <p:nvPr/>
            </p:nvSpPr>
            <p:spPr bwMode="auto">
              <a:xfrm>
                <a:off x="832623" y="3319502"/>
                <a:ext cx="7696949" cy="2701391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1081" name="Group 4"/>
            <p:cNvGrpSpPr>
              <a:grpSpLocks/>
            </p:cNvGrpSpPr>
            <p:nvPr/>
          </p:nvGrpSpPr>
          <p:grpSpPr bwMode="auto">
            <a:xfrm>
              <a:off x="4241795" y="1763778"/>
              <a:ext cx="4008622" cy="393485"/>
              <a:chOff x="1177604" y="1988840"/>
              <a:chExt cx="6778772" cy="3542061"/>
            </a:xfrm>
          </p:grpSpPr>
          <p:sp>
            <p:nvSpPr>
              <p:cNvPr id="131100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1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2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3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4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5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6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107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1082" name="Group 4"/>
            <p:cNvGrpSpPr>
              <a:grpSpLocks/>
            </p:cNvGrpSpPr>
            <p:nvPr/>
          </p:nvGrpSpPr>
          <p:grpSpPr bwMode="auto">
            <a:xfrm>
              <a:off x="4241795" y="2824479"/>
              <a:ext cx="4008622" cy="393485"/>
              <a:chOff x="1177604" y="1988840"/>
              <a:chExt cx="6778772" cy="3542061"/>
            </a:xfrm>
          </p:grpSpPr>
          <p:sp>
            <p:nvSpPr>
              <p:cNvPr id="131092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3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4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5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6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7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8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9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1083" name="Group 4"/>
            <p:cNvGrpSpPr>
              <a:grpSpLocks/>
            </p:cNvGrpSpPr>
            <p:nvPr/>
          </p:nvGrpSpPr>
          <p:grpSpPr bwMode="auto">
            <a:xfrm>
              <a:off x="4240857" y="3371036"/>
              <a:ext cx="4008622" cy="393486"/>
              <a:chOff x="1177604" y="1988840"/>
              <a:chExt cx="6778772" cy="3542061"/>
            </a:xfrm>
          </p:grpSpPr>
          <p:sp>
            <p:nvSpPr>
              <p:cNvPr id="131084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85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86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87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88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89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0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1091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9619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/>
              <a:t>Blocking</a:t>
            </a:r>
          </a:p>
          <a:p>
            <a:pPr lvl="3"/>
            <a:r>
              <a:rPr lang="cs-CZ" altLang="en-US"/>
              <a:t>Implementace vlákny</a:t>
            </a:r>
          </a:p>
          <a:p>
            <a:pPr lvl="3"/>
            <a:endParaRPr lang="cs-CZ" altLang="en-US"/>
          </a:p>
          <a:p>
            <a:endParaRPr lang="cs-CZ" altLang="en-US">
              <a:solidFill>
                <a:srgbClr val="FF0000"/>
              </a:solidFill>
            </a:endParaRPr>
          </a:p>
          <a:p>
            <a:r>
              <a:rPr lang="en-US" altLang="en-US"/>
              <a:t>for J1 := 0 to N-1 step SJ do</a:t>
            </a:r>
            <a:endParaRPr lang="cs-CZ" altLang="en-US"/>
          </a:p>
          <a:p>
            <a:r>
              <a:rPr lang="cs-CZ" altLang="en-US"/>
              <a:t>  </a:t>
            </a:r>
            <a:r>
              <a:rPr lang="en-US" altLang="en-US"/>
              <a:t>create_thread( f, J1);</a:t>
            </a:r>
            <a:endParaRPr lang="cs-CZ" altLang="en-US"/>
          </a:p>
          <a:p>
            <a:r>
              <a:rPr lang="en-US" altLang="en-US"/>
              <a:t>wait();</a:t>
            </a:r>
          </a:p>
          <a:p>
            <a:endParaRPr lang="en-US" altLang="en-US"/>
          </a:p>
          <a:p>
            <a:r>
              <a:rPr lang="en-US" altLang="en-US"/>
              <a:t>function f( J1)</a:t>
            </a:r>
          </a:p>
          <a:p>
            <a:r>
              <a:rPr lang="en-US" altLang="en-US"/>
              <a:t>begin</a:t>
            </a:r>
          </a:p>
          <a:p>
            <a:r>
              <a:rPr lang="en-US" altLang="en-US"/>
              <a:t>  for K1 := 0 to P-1 step SK do</a:t>
            </a:r>
          </a:p>
          <a:p>
            <a:r>
              <a:rPr lang="en-US" altLang="en-US"/>
              <a:t>    for K2 := 1 to SK do</a:t>
            </a:r>
          </a:p>
          <a:p>
            <a:r>
              <a:rPr lang="en-US" altLang="en-US"/>
              <a:t>      parallel for J2 := 1 to SJ do</a:t>
            </a:r>
          </a:p>
          <a:p>
            <a:r>
              <a:rPr lang="en-US" altLang="en-US"/>
              <a:t>      begin</a:t>
            </a:r>
          </a:p>
          <a:p>
            <a:r>
              <a:rPr lang="en-US" altLang="en-US"/>
              <a:t>        J := J1 * SJ + J2;</a:t>
            </a:r>
          </a:p>
          <a:p>
            <a:r>
              <a:rPr lang="en-US" altLang="en-US"/>
              <a:t>        K := K1 * SK + K2;</a:t>
            </a:r>
          </a:p>
          <a:p>
            <a:r>
              <a:rPr lang="en-US" altLang="en-US"/>
              <a:t>        C[I,J] := C[I,J]+A[I,K]*B[K,J]</a:t>
            </a:r>
          </a:p>
          <a:p>
            <a:r>
              <a:rPr lang="en-US" altLang="en-US"/>
              <a:t>      end</a:t>
            </a:r>
          </a:p>
          <a:p>
            <a:r>
              <a:rPr lang="en-US" altLang="en-US"/>
              <a:t>end</a:t>
            </a:r>
            <a:endParaRPr lang="cs-CZ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69F789-1D11-41D0-AF2B-99BEF77E6E08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32101" name="Group 2"/>
          <p:cNvGrpSpPr>
            <a:grpSpLocks/>
          </p:cNvGrpSpPr>
          <p:nvPr/>
        </p:nvGrpSpPr>
        <p:grpSpPr bwMode="auto">
          <a:xfrm>
            <a:off x="3838574" y="692150"/>
            <a:ext cx="5022851" cy="2897188"/>
            <a:chOff x="3653866" y="1468439"/>
            <a:chExt cx="5021822" cy="2896666"/>
          </a:xfrm>
        </p:grpSpPr>
        <p:grpSp>
          <p:nvGrpSpPr>
            <p:cNvPr id="132102" name="Group 128"/>
            <p:cNvGrpSpPr>
              <a:grpSpLocks/>
            </p:cNvGrpSpPr>
            <p:nvPr/>
          </p:nvGrpSpPr>
          <p:grpSpPr bwMode="auto">
            <a:xfrm>
              <a:off x="3653866" y="1559382"/>
              <a:ext cx="5021822" cy="2805723"/>
              <a:chOff x="183130" y="1628801"/>
              <a:chExt cx="8493326" cy="4947065"/>
            </a:xfrm>
          </p:grpSpPr>
          <p:cxnSp>
            <p:nvCxnSpPr>
              <p:cNvPr id="132146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140324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47" name="Oval 6"/>
              <p:cNvSpPr>
                <a:spLocks noChangeArrowheads="1"/>
              </p:cNvSpPr>
              <p:nvPr/>
            </p:nvSpPr>
            <p:spPr bwMode="auto">
              <a:xfrm>
                <a:off x="212332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48" name="Oval 7"/>
              <p:cNvSpPr>
                <a:spLocks noChangeArrowheads="1"/>
              </p:cNvSpPr>
              <p:nvPr/>
            </p:nvSpPr>
            <p:spPr bwMode="auto">
              <a:xfrm>
                <a:off x="1192707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49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339348" y="563891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50" name="Oval 9"/>
              <p:cNvSpPr>
                <a:spLocks noChangeArrowheads="1"/>
              </p:cNvSpPr>
              <p:nvPr/>
            </p:nvSpPr>
            <p:spPr bwMode="auto">
              <a:xfrm>
                <a:off x="3059428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51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3275452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52" name="Oval 11"/>
              <p:cNvSpPr>
                <a:spLocks noChangeArrowheads="1"/>
              </p:cNvSpPr>
              <p:nvPr/>
            </p:nvSpPr>
            <p:spPr bwMode="auto">
              <a:xfrm>
                <a:off x="3995532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53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211556" y="564184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54" name="Oval 13"/>
              <p:cNvSpPr>
                <a:spLocks noChangeArrowheads="1"/>
              </p:cNvSpPr>
              <p:nvPr/>
            </p:nvSpPr>
            <p:spPr bwMode="auto">
              <a:xfrm>
                <a:off x="4931636" y="553090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55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5147660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56" name="Oval 15"/>
              <p:cNvSpPr>
                <a:spLocks noChangeArrowheads="1"/>
              </p:cNvSpPr>
              <p:nvPr/>
            </p:nvSpPr>
            <p:spPr bwMode="auto">
              <a:xfrm>
                <a:off x="5867740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57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08376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58" name="Oval 17"/>
              <p:cNvSpPr>
                <a:spLocks noChangeArrowheads="1"/>
              </p:cNvSpPr>
              <p:nvPr/>
            </p:nvSpPr>
            <p:spPr bwMode="auto">
              <a:xfrm>
                <a:off x="680384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5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7019868" y="5628174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60" name="Oval 19"/>
              <p:cNvSpPr>
                <a:spLocks noChangeArrowheads="1"/>
              </p:cNvSpPr>
              <p:nvPr/>
            </p:nvSpPr>
            <p:spPr bwMode="auto">
              <a:xfrm>
                <a:off x="7739948" y="5517232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61" name="Straight Arrow Connector 20"/>
              <p:cNvCxnSpPr>
                <a:cxnSpLocks noChangeShapeType="1"/>
              </p:cNvCxnSpPr>
              <p:nvPr/>
            </p:nvCxnSpPr>
            <p:spPr bwMode="auto">
              <a:xfrm rot="-5400000">
                <a:off x="942369" y="515719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62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140324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63" name="Oval 23"/>
              <p:cNvSpPr>
                <a:spLocks noChangeArrowheads="1"/>
              </p:cNvSpPr>
              <p:nvPr/>
            </p:nvSpPr>
            <p:spPr bwMode="auto">
              <a:xfrm>
                <a:off x="212332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64" name="Oval 24"/>
              <p:cNvSpPr>
                <a:spLocks noChangeArrowheads="1"/>
              </p:cNvSpPr>
              <p:nvPr/>
            </p:nvSpPr>
            <p:spPr bwMode="auto">
              <a:xfrm>
                <a:off x="1192707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65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2339348" y="468492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66" name="Oval 26"/>
              <p:cNvSpPr>
                <a:spLocks noChangeArrowheads="1"/>
              </p:cNvSpPr>
              <p:nvPr/>
            </p:nvSpPr>
            <p:spPr bwMode="auto">
              <a:xfrm>
                <a:off x="3059428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67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3275452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68" name="Oval 28"/>
              <p:cNvSpPr>
                <a:spLocks noChangeArrowheads="1"/>
              </p:cNvSpPr>
              <p:nvPr/>
            </p:nvSpPr>
            <p:spPr bwMode="auto">
              <a:xfrm>
                <a:off x="3995532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69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211556" y="468785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70" name="Oval 30"/>
              <p:cNvSpPr>
                <a:spLocks noChangeArrowheads="1"/>
              </p:cNvSpPr>
              <p:nvPr/>
            </p:nvSpPr>
            <p:spPr bwMode="auto">
              <a:xfrm>
                <a:off x="4931636" y="457691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71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5147660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72" name="Oval 32"/>
              <p:cNvSpPr>
                <a:spLocks noChangeArrowheads="1"/>
              </p:cNvSpPr>
              <p:nvPr/>
            </p:nvSpPr>
            <p:spPr bwMode="auto">
              <a:xfrm>
                <a:off x="5867740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73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608376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74" name="Oval 34"/>
              <p:cNvSpPr>
                <a:spLocks noChangeArrowheads="1"/>
              </p:cNvSpPr>
              <p:nvPr/>
            </p:nvSpPr>
            <p:spPr bwMode="auto">
              <a:xfrm>
                <a:off x="680384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75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7019868" y="467418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76" name="Oval 36"/>
              <p:cNvSpPr>
                <a:spLocks noChangeArrowheads="1"/>
              </p:cNvSpPr>
              <p:nvPr/>
            </p:nvSpPr>
            <p:spPr bwMode="auto">
              <a:xfrm>
                <a:off x="7739948" y="456324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77" name="Straight Arrow Connector 3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78" name="Straight Arrow Connector 3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79" name="Straight Arrow Connector 3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0" name="Straight Arrow Connector 4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1" name="Straight Arrow Connector 4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2" name="Straight Arrow Connector 4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51650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3" name="Straight Arrow Connector 4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51333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4" name="Straight Arrow Connector 51"/>
              <p:cNvCxnSpPr>
                <a:cxnSpLocks noChangeShapeType="1"/>
              </p:cNvCxnSpPr>
              <p:nvPr/>
            </p:nvCxnSpPr>
            <p:spPr bwMode="auto">
              <a:xfrm rot="-5400000">
                <a:off x="942369" y="42118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85" name="Straight Arrow Connector 52"/>
              <p:cNvCxnSpPr>
                <a:cxnSpLocks noChangeShapeType="1"/>
              </p:cNvCxnSpPr>
              <p:nvPr/>
            </p:nvCxnSpPr>
            <p:spPr bwMode="auto">
              <a:xfrm>
                <a:off x="140324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86" name="Oval 53"/>
              <p:cNvSpPr>
                <a:spLocks noChangeArrowheads="1"/>
              </p:cNvSpPr>
              <p:nvPr/>
            </p:nvSpPr>
            <p:spPr bwMode="auto">
              <a:xfrm>
                <a:off x="212332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87" name="Oval 54"/>
              <p:cNvSpPr>
                <a:spLocks noChangeArrowheads="1"/>
              </p:cNvSpPr>
              <p:nvPr/>
            </p:nvSpPr>
            <p:spPr bwMode="auto">
              <a:xfrm>
                <a:off x="1192707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88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2339348" y="373957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89" name="Oval 56"/>
              <p:cNvSpPr>
                <a:spLocks noChangeArrowheads="1"/>
              </p:cNvSpPr>
              <p:nvPr/>
            </p:nvSpPr>
            <p:spPr bwMode="auto">
              <a:xfrm>
                <a:off x="3059428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90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3275452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91" name="Oval 58"/>
              <p:cNvSpPr>
                <a:spLocks noChangeArrowheads="1"/>
              </p:cNvSpPr>
              <p:nvPr/>
            </p:nvSpPr>
            <p:spPr bwMode="auto">
              <a:xfrm>
                <a:off x="3995532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92" name="Straight Arrow Connector 59"/>
              <p:cNvCxnSpPr>
                <a:cxnSpLocks noChangeShapeType="1"/>
              </p:cNvCxnSpPr>
              <p:nvPr/>
            </p:nvCxnSpPr>
            <p:spPr bwMode="auto">
              <a:xfrm>
                <a:off x="4211556" y="374250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93" name="Oval 60"/>
              <p:cNvSpPr>
                <a:spLocks noChangeArrowheads="1"/>
              </p:cNvSpPr>
              <p:nvPr/>
            </p:nvSpPr>
            <p:spPr bwMode="auto">
              <a:xfrm>
                <a:off x="4931636" y="363155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94" name="Straight Arrow Connector 61"/>
              <p:cNvCxnSpPr>
                <a:cxnSpLocks noChangeShapeType="1"/>
              </p:cNvCxnSpPr>
              <p:nvPr/>
            </p:nvCxnSpPr>
            <p:spPr bwMode="auto">
              <a:xfrm>
                <a:off x="5147660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95" name="Oval 62"/>
              <p:cNvSpPr>
                <a:spLocks noChangeArrowheads="1"/>
              </p:cNvSpPr>
              <p:nvPr/>
            </p:nvSpPr>
            <p:spPr bwMode="auto">
              <a:xfrm>
                <a:off x="5867740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96" name="Straight Arrow Connector 63"/>
              <p:cNvCxnSpPr>
                <a:cxnSpLocks noChangeShapeType="1"/>
              </p:cNvCxnSpPr>
              <p:nvPr/>
            </p:nvCxnSpPr>
            <p:spPr bwMode="auto">
              <a:xfrm>
                <a:off x="608376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97" name="Oval 64"/>
              <p:cNvSpPr>
                <a:spLocks noChangeArrowheads="1"/>
              </p:cNvSpPr>
              <p:nvPr/>
            </p:nvSpPr>
            <p:spPr bwMode="auto">
              <a:xfrm>
                <a:off x="680384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198" name="Straight Arrow Connector 65"/>
              <p:cNvCxnSpPr>
                <a:cxnSpLocks noChangeShapeType="1"/>
              </p:cNvCxnSpPr>
              <p:nvPr/>
            </p:nvCxnSpPr>
            <p:spPr bwMode="auto">
              <a:xfrm>
                <a:off x="7019868" y="3728831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99" name="Oval 66"/>
              <p:cNvSpPr>
                <a:spLocks noChangeArrowheads="1"/>
              </p:cNvSpPr>
              <p:nvPr/>
            </p:nvSpPr>
            <p:spPr bwMode="auto">
              <a:xfrm>
                <a:off x="7739948" y="3617889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00" name="Straight Arrow Connector 6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1" name="Straight Arrow Connector 6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2" name="Straight Arrow Connector 6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3" name="Straight Arrow Connector 7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4" name="Straight Arrow Connector 7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5" name="Straight Arrow Connector 7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421964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6" name="Straight Arrow Connector 7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4187980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7" name="Straight Arrow Connector 74"/>
              <p:cNvCxnSpPr>
                <a:cxnSpLocks noChangeShapeType="1"/>
              </p:cNvCxnSpPr>
              <p:nvPr/>
            </p:nvCxnSpPr>
            <p:spPr bwMode="auto">
              <a:xfrm rot="-5400000">
                <a:off x="941873" y="327653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08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140274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09" name="Oval 76"/>
              <p:cNvSpPr>
                <a:spLocks noChangeArrowheads="1"/>
              </p:cNvSpPr>
              <p:nvPr/>
            </p:nvSpPr>
            <p:spPr bwMode="auto">
              <a:xfrm>
                <a:off x="212282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210" name="Oval 77"/>
              <p:cNvSpPr>
                <a:spLocks noChangeArrowheads="1"/>
              </p:cNvSpPr>
              <p:nvPr/>
            </p:nvSpPr>
            <p:spPr bwMode="auto">
              <a:xfrm>
                <a:off x="1192211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11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2338852" y="280426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12" name="Oval 79"/>
              <p:cNvSpPr>
                <a:spLocks noChangeArrowheads="1"/>
              </p:cNvSpPr>
              <p:nvPr/>
            </p:nvSpPr>
            <p:spPr bwMode="auto">
              <a:xfrm>
                <a:off x="3058932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13" name="Straight Arrow Connector 80"/>
              <p:cNvCxnSpPr>
                <a:cxnSpLocks noChangeShapeType="1"/>
              </p:cNvCxnSpPr>
              <p:nvPr/>
            </p:nvCxnSpPr>
            <p:spPr bwMode="auto">
              <a:xfrm>
                <a:off x="3274956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14" name="Oval 81"/>
              <p:cNvSpPr>
                <a:spLocks noChangeArrowheads="1"/>
              </p:cNvSpPr>
              <p:nvPr/>
            </p:nvSpPr>
            <p:spPr bwMode="auto">
              <a:xfrm>
                <a:off x="3995036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15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211060" y="28071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16" name="Oval 83"/>
              <p:cNvSpPr>
                <a:spLocks noChangeArrowheads="1"/>
              </p:cNvSpPr>
              <p:nvPr/>
            </p:nvSpPr>
            <p:spPr bwMode="auto">
              <a:xfrm>
                <a:off x="4931140" y="26962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17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5147164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18" name="Oval 85"/>
              <p:cNvSpPr>
                <a:spLocks noChangeArrowheads="1"/>
              </p:cNvSpPr>
              <p:nvPr/>
            </p:nvSpPr>
            <p:spPr bwMode="auto">
              <a:xfrm>
                <a:off x="5867244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19" name="Straight Arrow Connector 86"/>
              <p:cNvCxnSpPr>
                <a:cxnSpLocks noChangeShapeType="1"/>
              </p:cNvCxnSpPr>
              <p:nvPr/>
            </p:nvCxnSpPr>
            <p:spPr bwMode="auto">
              <a:xfrm>
                <a:off x="608326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20" name="Oval 87"/>
              <p:cNvSpPr>
                <a:spLocks noChangeArrowheads="1"/>
              </p:cNvSpPr>
              <p:nvPr/>
            </p:nvSpPr>
            <p:spPr bwMode="auto">
              <a:xfrm>
                <a:off x="680334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21" name="Straight Arrow Connector 88"/>
              <p:cNvCxnSpPr>
                <a:cxnSpLocks noChangeShapeType="1"/>
              </p:cNvCxnSpPr>
              <p:nvPr/>
            </p:nvCxnSpPr>
            <p:spPr bwMode="auto">
              <a:xfrm>
                <a:off x="7019372" y="279352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22" name="Oval 89"/>
              <p:cNvSpPr>
                <a:spLocks noChangeArrowheads="1"/>
              </p:cNvSpPr>
              <p:nvPr/>
            </p:nvSpPr>
            <p:spPr bwMode="auto">
              <a:xfrm>
                <a:off x="7739452" y="268258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23" name="Straight Arrow Connector 90"/>
              <p:cNvCxnSpPr>
                <a:cxnSpLocks noChangeShapeType="1"/>
              </p:cNvCxnSpPr>
              <p:nvPr/>
            </p:nvCxnSpPr>
            <p:spPr bwMode="auto">
              <a:xfrm rot="-5400000">
                <a:off x="188143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4" name="Straight Arrow Connector 91"/>
              <p:cNvCxnSpPr>
                <a:cxnSpLocks noChangeShapeType="1"/>
              </p:cNvCxnSpPr>
              <p:nvPr/>
            </p:nvCxnSpPr>
            <p:spPr bwMode="auto">
              <a:xfrm rot="-5400000">
                <a:off x="2806904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5" name="Straight Arrow Connector 92"/>
              <p:cNvCxnSpPr>
                <a:cxnSpLocks noChangeShapeType="1"/>
              </p:cNvCxnSpPr>
              <p:nvPr/>
            </p:nvCxnSpPr>
            <p:spPr bwMode="auto">
              <a:xfrm rot="-5400000">
                <a:off x="374300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6" name="Straight Arrow Connector 93"/>
              <p:cNvCxnSpPr>
                <a:cxnSpLocks noChangeShapeType="1"/>
              </p:cNvCxnSpPr>
              <p:nvPr/>
            </p:nvCxnSpPr>
            <p:spPr bwMode="auto">
              <a:xfrm rot="-5400000">
                <a:off x="4679112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7" name="Straight Arrow Connector 94"/>
              <p:cNvCxnSpPr>
                <a:cxnSpLocks noChangeShapeType="1"/>
              </p:cNvCxnSpPr>
              <p:nvPr/>
            </p:nvCxnSpPr>
            <p:spPr bwMode="auto">
              <a:xfrm rot="-5400000">
                <a:off x="5603893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8" name="Straight Arrow Connector 95"/>
              <p:cNvCxnSpPr>
                <a:cxnSpLocks noChangeShapeType="1"/>
              </p:cNvCxnSpPr>
              <p:nvPr/>
            </p:nvCxnSpPr>
            <p:spPr bwMode="auto">
              <a:xfrm rot="-5400000">
                <a:off x="6535863" y="328434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29" name="Straight Arrow Connector 96"/>
              <p:cNvCxnSpPr>
                <a:cxnSpLocks noChangeShapeType="1"/>
              </p:cNvCxnSpPr>
              <p:nvPr/>
            </p:nvCxnSpPr>
            <p:spPr bwMode="auto">
              <a:xfrm rot="-5400000">
                <a:off x="7487424" y="325267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30" name="Straight Arrow Connector 97"/>
              <p:cNvCxnSpPr>
                <a:cxnSpLocks noChangeShapeType="1"/>
              </p:cNvCxnSpPr>
              <p:nvPr/>
            </p:nvCxnSpPr>
            <p:spPr bwMode="auto">
              <a:xfrm rot="-5400000">
                <a:off x="942369" y="2358954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31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140324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32" name="Oval 99"/>
              <p:cNvSpPr>
                <a:spLocks noChangeArrowheads="1"/>
              </p:cNvSpPr>
              <p:nvPr/>
            </p:nvSpPr>
            <p:spPr bwMode="auto">
              <a:xfrm>
                <a:off x="212332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233" name="Oval 100"/>
              <p:cNvSpPr>
                <a:spLocks noChangeArrowheads="1"/>
              </p:cNvSpPr>
              <p:nvPr/>
            </p:nvSpPr>
            <p:spPr bwMode="auto">
              <a:xfrm>
                <a:off x="1192707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34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2339348" y="188668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35" name="Oval 102"/>
              <p:cNvSpPr>
                <a:spLocks noChangeArrowheads="1"/>
              </p:cNvSpPr>
              <p:nvPr/>
            </p:nvSpPr>
            <p:spPr bwMode="auto">
              <a:xfrm>
                <a:off x="3059428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36" name="Straight Arrow Connector 103"/>
              <p:cNvCxnSpPr>
                <a:cxnSpLocks noChangeShapeType="1"/>
              </p:cNvCxnSpPr>
              <p:nvPr/>
            </p:nvCxnSpPr>
            <p:spPr bwMode="auto">
              <a:xfrm>
                <a:off x="3275452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37" name="Oval 104"/>
              <p:cNvSpPr>
                <a:spLocks noChangeArrowheads="1"/>
              </p:cNvSpPr>
              <p:nvPr/>
            </p:nvSpPr>
            <p:spPr bwMode="auto">
              <a:xfrm>
                <a:off x="3995532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38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4211556" y="188961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39" name="Oval 106"/>
              <p:cNvSpPr>
                <a:spLocks noChangeArrowheads="1"/>
              </p:cNvSpPr>
              <p:nvPr/>
            </p:nvSpPr>
            <p:spPr bwMode="auto">
              <a:xfrm>
                <a:off x="4931636" y="177867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40" name="Straight Arrow Connector 107"/>
              <p:cNvCxnSpPr>
                <a:cxnSpLocks noChangeShapeType="1"/>
              </p:cNvCxnSpPr>
              <p:nvPr/>
            </p:nvCxnSpPr>
            <p:spPr bwMode="auto">
              <a:xfrm>
                <a:off x="5147660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41" name="Oval 108"/>
              <p:cNvSpPr>
                <a:spLocks noChangeArrowheads="1"/>
              </p:cNvSpPr>
              <p:nvPr/>
            </p:nvSpPr>
            <p:spPr bwMode="auto">
              <a:xfrm>
                <a:off x="5867740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42" name="Straight Arrow Connector 109"/>
              <p:cNvCxnSpPr>
                <a:cxnSpLocks noChangeShapeType="1"/>
              </p:cNvCxnSpPr>
              <p:nvPr/>
            </p:nvCxnSpPr>
            <p:spPr bwMode="auto">
              <a:xfrm>
                <a:off x="608376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43" name="Oval 110"/>
              <p:cNvSpPr>
                <a:spLocks noChangeArrowheads="1"/>
              </p:cNvSpPr>
              <p:nvPr/>
            </p:nvSpPr>
            <p:spPr bwMode="auto">
              <a:xfrm>
                <a:off x="680384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44" name="Straight Arrow Connector 111"/>
              <p:cNvCxnSpPr>
                <a:cxnSpLocks noChangeShapeType="1"/>
              </p:cNvCxnSpPr>
              <p:nvPr/>
            </p:nvCxnSpPr>
            <p:spPr bwMode="auto">
              <a:xfrm>
                <a:off x="7019868" y="1875949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45" name="Oval 112"/>
              <p:cNvSpPr>
                <a:spLocks noChangeArrowheads="1"/>
              </p:cNvSpPr>
              <p:nvPr/>
            </p:nvSpPr>
            <p:spPr bwMode="auto">
              <a:xfrm>
                <a:off x="7739948" y="1765007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46" name="Straight Arrow Connector 113"/>
              <p:cNvCxnSpPr>
                <a:cxnSpLocks noChangeShapeType="1"/>
              </p:cNvCxnSpPr>
              <p:nvPr/>
            </p:nvCxnSpPr>
            <p:spPr bwMode="auto">
              <a:xfrm rot="-5400000">
                <a:off x="188193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47" name="Straight Arrow Connector 114"/>
              <p:cNvCxnSpPr>
                <a:cxnSpLocks noChangeShapeType="1"/>
              </p:cNvCxnSpPr>
              <p:nvPr/>
            </p:nvCxnSpPr>
            <p:spPr bwMode="auto">
              <a:xfrm rot="-5400000">
                <a:off x="2807400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48" name="Straight Arrow Connector 115"/>
              <p:cNvCxnSpPr>
                <a:cxnSpLocks noChangeShapeType="1"/>
              </p:cNvCxnSpPr>
              <p:nvPr/>
            </p:nvCxnSpPr>
            <p:spPr bwMode="auto">
              <a:xfrm rot="-5400000">
                <a:off x="374350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49" name="Straight Arrow Connector 116"/>
              <p:cNvCxnSpPr>
                <a:cxnSpLocks noChangeShapeType="1"/>
              </p:cNvCxnSpPr>
              <p:nvPr/>
            </p:nvCxnSpPr>
            <p:spPr bwMode="auto">
              <a:xfrm rot="-5400000">
                <a:off x="4679608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50" name="Straight Arrow Connector 117"/>
              <p:cNvCxnSpPr>
                <a:cxnSpLocks noChangeShapeType="1"/>
              </p:cNvCxnSpPr>
              <p:nvPr/>
            </p:nvCxnSpPr>
            <p:spPr bwMode="auto">
              <a:xfrm rot="-5400000">
                <a:off x="5604389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51" name="Straight Arrow Connector 118"/>
              <p:cNvCxnSpPr>
                <a:cxnSpLocks noChangeShapeType="1"/>
              </p:cNvCxnSpPr>
              <p:nvPr/>
            </p:nvCxnSpPr>
            <p:spPr bwMode="auto">
              <a:xfrm rot="-5400000">
                <a:off x="6536359" y="236676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52" name="Straight Arrow Connector 119"/>
              <p:cNvCxnSpPr>
                <a:cxnSpLocks noChangeShapeType="1"/>
              </p:cNvCxnSpPr>
              <p:nvPr/>
            </p:nvCxnSpPr>
            <p:spPr bwMode="auto">
              <a:xfrm rot="-5400000">
                <a:off x="7487920" y="2335098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253" name="Straight Arrow Connector 120"/>
              <p:cNvCxnSpPr>
                <a:cxnSpLocks noChangeShapeType="1"/>
              </p:cNvCxnSpPr>
              <p:nvPr/>
            </p:nvCxnSpPr>
            <p:spPr bwMode="auto">
              <a:xfrm>
                <a:off x="971600" y="6237312"/>
                <a:ext cx="7704856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54" name="TextBox 123"/>
              <p:cNvSpPr txBox="1">
                <a:spLocks noChangeArrowheads="1"/>
              </p:cNvSpPr>
              <p:nvPr/>
            </p:nvSpPr>
            <p:spPr bwMode="auto">
              <a:xfrm>
                <a:off x="4577192" y="6237312"/>
                <a:ext cx="3209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>
                    <a:latin typeface="Arial" charset="0"/>
                  </a:rPr>
                  <a:t>K</a:t>
                </a: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2255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683568" y="1628801"/>
                <a:ext cx="0" cy="439248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256" name="TextBox 125"/>
              <p:cNvSpPr txBox="1">
                <a:spLocks noChangeArrowheads="1"/>
              </p:cNvSpPr>
              <p:nvPr/>
            </p:nvSpPr>
            <p:spPr bwMode="auto">
              <a:xfrm>
                <a:off x="183130" y="1818080"/>
                <a:ext cx="287258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 dirty="0">
                    <a:latin typeface="Arial" charset="0"/>
                  </a:rPr>
                  <a:t>J</a:t>
                </a:r>
                <a:endParaRPr lang="en-US" altLang="en-US" b="0" dirty="0">
                  <a:latin typeface="Arial" charset="0"/>
                </a:endParaRPr>
              </a:p>
            </p:txBody>
          </p:sp>
        </p:grpSp>
        <p:grpSp>
          <p:nvGrpSpPr>
            <p:cNvPr id="132103" name="Group 5"/>
            <p:cNvGrpSpPr>
              <a:grpSpLocks/>
            </p:cNvGrpSpPr>
            <p:nvPr/>
          </p:nvGrpSpPr>
          <p:grpSpPr bwMode="auto">
            <a:xfrm>
              <a:off x="4110365" y="1552178"/>
              <a:ext cx="4271482" cy="2423943"/>
              <a:chOff x="954980" y="1616450"/>
              <a:chExt cx="7223993" cy="4273433"/>
            </a:xfrm>
          </p:grpSpPr>
          <p:grpSp>
            <p:nvGrpSpPr>
              <p:cNvPr id="132134" name="Group 3"/>
              <p:cNvGrpSpPr>
                <a:grpSpLocks/>
              </p:cNvGrpSpPr>
              <p:nvPr/>
            </p:nvGrpSpPr>
            <p:grpSpPr bwMode="auto">
              <a:xfrm>
                <a:off x="954980" y="1616450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0" name="Rectangle 129"/>
                <p:cNvSpPr/>
                <p:nvPr/>
              </p:nvSpPr>
              <p:spPr bwMode="auto">
                <a:xfrm>
                  <a:off x="972114" y="1617127"/>
                  <a:ext cx="1583709" cy="151106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956008" y="343040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2135" name="Group 124"/>
              <p:cNvGrpSpPr>
                <a:grpSpLocks/>
              </p:cNvGrpSpPr>
              <p:nvPr/>
            </p:nvGrpSpPr>
            <p:grpSpPr bwMode="auto">
              <a:xfrm>
                <a:off x="2835414" y="1628775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970658" y="1615995"/>
                  <a:ext cx="1594446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954552" y="3432073"/>
                  <a:ext cx="1594446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2136" name="Group 131"/>
              <p:cNvGrpSpPr>
                <a:grpSpLocks/>
              </p:cNvGrpSpPr>
              <p:nvPr/>
            </p:nvGrpSpPr>
            <p:grpSpPr bwMode="auto">
              <a:xfrm>
                <a:off x="4707321" y="1616736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972359" y="1616841"/>
                  <a:ext cx="1583709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56253" y="3430121"/>
                  <a:ext cx="1583709" cy="244848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2137" name="Group 134"/>
              <p:cNvGrpSpPr>
                <a:grpSpLocks/>
              </p:cNvGrpSpPr>
              <p:nvPr/>
            </p:nvGrpSpPr>
            <p:grpSpPr bwMode="auto">
              <a:xfrm>
                <a:off x="6578732" y="1629061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971873" y="1626903"/>
                  <a:ext cx="1583709" cy="150547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955768" y="343178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2104" name="Group 4"/>
            <p:cNvGrpSpPr>
              <a:grpSpLocks/>
            </p:cNvGrpSpPr>
            <p:nvPr/>
          </p:nvGrpSpPr>
          <p:grpSpPr bwMode="auto">
            <a:xfrm>
              <a:off x="4037140" y="1468439"/>
              <a:ext cx="4554057" cy="2582418"/>
              <a:chOff x="832623" y="1468333"/>
              <a:chExt cx="7699816" cy="4552560"/>
            </a:xfrm>
          </p:grpSpPr>
          <p:sp>
            <p:nvSpPr>
              <p:cNvPr id="132132" name="Rectangle 130"/>
              <p:cNvSpPr>
                <a:spLocks noChangeArrowheads="1"/>
              </p:cNvSpPr>
              <p:nvPr/>
            </p:nvSpPr>
            <p:spPr bwMode="auto">
              <a:xfrm>
                <a:off x="835490" y="1468333"/>
                <a:ext cx="7696949" cy="1784180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33" name="Rectangle 137"/>
              <p:cNvSpPr>
                <a:spLocks noChangeArrowheads="1"/>
              </p:cNvSpPr>
              <p:nvPr/>
            </p:nvSpPr>
            <p:spPr bwMode="auto">
              <a:xfrm>
                <a:off x="832623" y="3319502"/>
                <a:ext cx="7696949" cy="2701391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2105" name="Group 4"/>
            <p:cNvGrpSpPr>
              <a:grpSpLocks/>
            </p:cNvGrpSpPr>
            <p:nvPr/>
          </p:nvGrpSpPr>
          <p:grpSpPr bwMode="auto">
            <a:xfrm>
              <a:off x="4241795" y="1763778"/>
              <a:ext cx="4008622" cy="393485"/>
              <a:chOff x="1177604" y="1988840"/>
              <a:chExt cx="6778772" cy="3542061"/>
            </a:xfrm>
          </p:grpSpPr>
          <p:sp>
            <p:nvSpPr>
              <p:cNvPr id="132124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5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6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7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8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9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30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31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2106" name="Group 4"/>
            <p:cNvGrpSpPr>
              <a:grpSpLocks/>
            </p:cNvGrpSpPr>
            <p:nvPr/>
          </p:nvGrpSpPr>
          <p:grpSpPr bwMode="auto">
            <a:xfrm>
              <a:off x="4241795" y="2824479"/>
              <a:ext cx="4008622" cy="393485"/>
              <a:chOff x="1177604" y="1988840"/>
              <a:chExt cx="6778772" cy="3542061"/>
            </a:xfrm>
          </p:grpSpPr>
          <p:sp>
            <p:nvSpPr>
              <p:cNvPr id="132116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7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8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9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0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1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2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23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2107" name="Group 4"/>
            <p:cNvGrpSpPr>
              <a:grpSpLocks/>
            </p:cNvGrpSpPr>
            <p:nvPr/>
          </p:nvGrpSpPr>
          <p:grpSpPr bwMode="auto">
            <a:xfrm>
              <a:off x="4240857" y="3371036"/>
              <a:ext cx="4008622" cy="393486"/>
              <a:chOff x="1177604" y="1988840"/>
              <a:chExt cx="6778772" cy="3542061"/>
            </a:xfrm>
          </p:grpSpPr>
          <p:sp>
            <p:nvSpPr>
              <p:cNvPr id="132108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09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0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1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2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3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4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2115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3669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Blocking</a:t>
            </a:r>
            <a:endParaRPr lang="en-US" altLang="en-US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/>
              <a:t>Blocking</a:t>
            </a:r>
          </a:p>
          <a:p>
            <a:pPr lvl="3"/>
            <a:r>
              <a:rPr lang="en-US" altLang="en-US"/>
              <a:t>Task parallelism</a:t>
            </a:r>
            <a:endParaRPr lang="cs-CZ" altLang="en-US"/>
          </a:p>
          <a:p>
            <a:r>
              <a:rPr lang="en-US" altLang="en-US"/>
              <a:t>for J1 := 0 to N-1 step SJ do</a:t>
            </a:r>
            <a:endParaRPr lang="cs-CZ" altLang="en-US"/>
          </a:p>
          <a:p>
            <a:r>
              <a:rPr lang="en-US" altLang="en-US"/>
              <a:t> </a:t>
            </a:r>
            <a:r>
              <a:rPr lang="cs-CZ" altLang="en-US"/>
              <a:t> </a:t>
            </a:r>
            <a:r>
              <a:rPr lang="en-US" altLang="en-US"/>
              <a:t>for K1 := 0 to P-1 step SK do</a:t>
            </a:r>
          </a:p>
          <a:p>
            <a:r>
              <a:rPr lang="en-US" altLang="en-US"/>
              <a:t>  begin</a:t>
            </a:r>
            <a:endParaRPr lang="cs-CZ" altLang="en-US"/>
          </a:p>
          <a:p>
            <a:r>
              <a:rPr lang="cs-CZ" altLang="en-US"/>
              <a:t>    TN </a:t>
            </a:r>
            <a:r>
              <a:rPr lang="en-US" altLang="en-US"/>
              <a:t>:= new_</a:t>
            </a:r>
            <a:r>
              <a:rPr lang="cs-CZ" altLang="en-US"/>
              <a:t>task</a:t>
            </a:r>
            <a:r>
              <a:rPr lang="en-US" altLang="en-US"/>
              <a:t>( f, J1</a:t>
            </a:r>
            <a:r>
              <a:rPr lang="cs-CZ" altLang="en-US"/>
              <a:t>, K1</a:t>
            </a:r>
            <a:r>
              <a:rPr lang="en-US" altLang="en-US"/>
              <a:t>);</a:t>
            </a:r>
          </a:p>
          <a:p>
            <a:r>
              <a:rPr lang="en-US" altLang="en-US"/>
              <a:t>    add_dep( TP, TN); TP := TN;</a:t>
            </a:r>
          </a:p>
          <a:p>
            <a:r>
              <a:rPr lang="en-US" altLang="en-US"/>
              <a:t>  end;</a:t>
            </a:r>
            <a:endParaRPr lang="cs-CZ" altLang="en-US"/>
          </a:p>
          <a:p>
            <a:r>
              <a:rPr lang="cs-CZ" altLang="en-US"/>
              <a:t>run</a:t>
            </a:r>
            <a:r>
              <a:rPr lang="en-US" altLang="en-US"/>
              <a:t>();</a:t>
            </a:r>
          </a:p>
          <a:p>
            <a:endParaRPr lang="en-US" altLang="en-US"/>
          </a:p>
          <a:p>
            <a:r>
              <a:rPr lang="en-US" altLang="en-US"/>
              <a:t>function f( J1</a:t>
            </a:r>
            <a:r>
              <a:rPr lang="cs-CZ" altLang="en-US"/>
              <a:t>, K1</a:t>
            </a:r>
            <a:r>
              <a:rPr lang="en-US" altLang="en-US"/>
              <a:t>)</a:t>
            </a:r>
          </a:p>
          <a:p>
            <a:r>
              <a:rPr lang="en-US" altLang="en-US"/>
              <a:t>begin</a:t>
            </a:r>
          </a:p>
          <a:p>
            <a:r>
              <a:rPr lang="cs-CZ" altLang="en-US"/>
              <a:t>    </a:t>
            </a:r>
            <a:r>
              <a:rPr lang="en-US" altLang="en-US"/>
              <a:t>for K2 := 1 to SK do</a:t>
            </a:r>
          </a:p>
          <a:p>
            <a:r>
              <a:rPr lang="en-US" altLang="en-US"/>
              <a:t>      parallel for J2 := 1 to SJ do</a:t>
            </a:r>
          </a:p>
          <a:p>
            <a:r>
              <a:rPr lang="en-US" altLang="en-US"/>
              <a:t>      begin</a:t>
            </a:r>
          </a:p>
          <a:p>
            <a:r>
              <a:rPr lang="en-US" altLang="en-US"/>
              <a:t>        J := J1 * SJ + J2;</a:t>
            </a:r>
          </a:p>
          <a:p>
            <a:r>
              <a:rPr lang="en-US" altLang="en-US"/>
              <a:t>        K := K1 * SK + K2;</a:t>
            </a:r>
          </a:p>
          <a:p>
            <a:r>
              <a:rPr lang="en-US" altLang="en-US"/>
              <a:t>        C[I,J] := C[I,J]+A[I,K]*B[K,J]</a:t>
            </a:r>
          </a:p>
          <a:p>
            <a:r>
              <a:rPr lang="en-US" altLang="en-US"/>
              <a:t>      end</a:t>
            </a:r>
          </a:p>
          <a:p>
            <a:r>
              <a:rPr lang="en-US" altLang="en-US"/>
              <a:t>end</a:t>
            </a:r>
            <a:endParaRPr lang="cs-CZ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3D15E6-51DE-4668-9B5A-91AA0DBE807D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grpSp>
        <p:nvGrpSpPr>
          <p:cNvPr id="133125" name="Group 2"/>
          <p:cNvGrpSpPr>
            <a:grpSpLocks/>
          </p:cNvGrpSpPr>
          <p:nvPr/>
        </p:nvGrpSpPr>
        <p:grpSpPr bwMode="auto">
          <a:xfrm>
            <a:off x="3838574" y="692150"/>
            <a:ext cx="5022851" cy="2897188"/>
            <a:chOff x="3653866" y="1468439"/>
            <a:chExt cx="5021822" cy="2896666"/>
          </a:xfrm>
        </p:grpSpPr>
        <p:grpSp>
          <p:nvGrpSpPr>
            <p:cNvPr id="133126" name="Group 128"/>
            <p:cNvGrpSpPr>
              <a:grpSpLocks/>
            </p:cNvGrpSpPr>
            <p:nvPr/>
          </p:nvGrpSpPr>
          <p:grpSpPr bwMode="auto">
            <a:xfrm>
              <a:off x="3653866" y="1559382"/>
              <a:ext cx="5021822" cy="2805723"/>
              <a:chOff x="183130" y="1628801"/>
              <a:chExt cx="8493326" cy="4947065"/>
            </a:xfrm>
          </p:grpSpPr>
          <p:cxnSp>
            <p:nvCxnSpPr>
              <p:cNvPr id="133170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140324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71" name="Oval 6"/>
              <p:cNvSpPr>
                <a:spLocks noChangeArrowheads="1"/>
              </p:cNvSpPr>
              <p:nvPr/>
            </p:nvSpPr>
            <p:spPr bwMode="auto">
              <a:xfrm>
                <a:off x="212332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72" name="Oval 7"/>
              <p:cNvSpPr>
                <a:spLocks noChangeArrowheads="1"/>
              </p:cNvSpPr>
              <p:nvPr/>
            </p:nvSpPr>
            <p:spPr bwMode="auto">
              <a:xfrm>
                <a:off x="1192707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7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339348" y="563891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74" name="Oval 9"/>
              <p:cNvSpPr>
                <a:spLocks noChangeArrowheads="1"/>
              </p:cNvSpPr>
              <p:nvPr/>
            </p:nvSpPr>
            <p:spPr bwMode="auto">
              <a:xfrm>
                <a:off x="3059428" y="552797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75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3275452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76" name="Oval 11"/>
              <p:cNvSpPr>
                <a:spLocks noChangeArrowheads="1"/>
              </p:cNvSpPr>
              <p:nvPr/>
            </p:nvSpPr>
            <p:spPr bwMode="auto">
              <a:xfrm>
                <a:off x="3995532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77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211556" y="564184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78" name="Oval 13"/>
              <p:cNvSpPr>
                <a:spLocks noChangeArrowheads="1"/>
              </p:cNvSpPr>
              <p:nvPr/>
            </p:nvSpPr>
            <p:spPr bwMode="auto">
              <a:xfrm>
                <a:off x="4931636" y="553090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79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5147660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80" name="Oval 15"/>
              <p:cNvSpPr>
                <a:spLocks noChangeArrowheads="1"/>
              </p:cNvSpPr>
              <p:nvPr/>
            </p:nvSpPr>
            <p:spPr bwMode="auto">
              <a:xfrm>
                <a:off x="5867740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81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083764" y="5635983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82" name="Oval 17"/>
              <p:cNvSpPr>
                <a:spLocks noChangeArrowheads="1"/>
              </p:cNvSpPr>
              <p:nvPr/>
            </p:nvSpPr>
            <p:spPr bwMode="auto">
              <a:xfrm>
                <a:off x="6803844" y="552504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83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7019868" y="5628174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84" name="Oval 19"/>
              <p:cNvSpPr>
                <a:spLocks noChangeArrowheads="1"/>
              </p:cNvSpPr>
              <p:nvPr/>
            </p:nvSpPr>
            <p:spPr bwMode="auto">
              <a:xfrm>
                <a:off x="7739948" y="5517232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85" name="Straight Arrow Connector 20"/>
              <p:cNvCxnSpPr>
                <a:cxnSpLocks noChangeShapeType="1"/>
              </p:cNvCxnSpPr>
              <p:nvPr/>
            </p:nvCxnSpPr>
            <p:spPr bwMode="auto">
              <a:xfrm rot="-5400000">
                <a:off x="942369" y="515719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86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140324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87" name="Oval 23"/>
              <p:cNvSpPr>
                <a:spLocks noChangeArrowheads="1"/>
              </p:cNvSpPr>
              <p:nvPr/>
            </p:nvSpPr>
            <p:spPr bwMode="auto">
              <a:xfrm>
                <a:off x="212332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88" name="Oval 24"/>
              <p:cNvSpPr>
                <a:spLocks noChangeArrowheads="1"/>
              </p:cNvSpPr>
              <p:nvPr/>
            </p:nvSpPr>
            <p:spPr bwMode="auto">
              <a:xfrm>
                <a:off x="1192707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89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2339348" y="468492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90" name="Oval 26"/>
              <p:cNvSpPr>
                <a:spLocks noChangeArrowheads="1"/>
              </p:cNvSpPr>
              <p:nvPr/>
            </p:nvSpPr>
            <p:spPr bwMode="auto">
              <a:xfrm>
                <a:off x="3059428" y="457398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91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3275452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92" name="Oval 28"/>
              <p:cNvSpPr>
                <a:spLocks noChangeArrowheads="1"/>
              </p:cNvSpPr>
              <p:nvPr/>
            </p:nvSpPr>
            <p:spPr bwMode="auto">
              <a:xfrm>
                <a:off x="3995532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93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211556" y="468785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94" name="Oval 30"/>
              <p:cNvSpPr>
                <a:spLocks noChangeArrowheads="1"/>
              </p:cNvSpPr>
              <p:nvPr/>
            </p:nvSpPr>
            <p:spPr bwMode="auto">
              <a:xfrm>
                <a:off x="4931636" y="457691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95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5147660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96" name="Oval 32"/>
              <p:cNvSpPr>
                <a:spLocks noChangeArrowheads="1"/>
              </p:cNvSpPr>
              <p:nvPr/>
            </p:nvSpPr>
            <p:spPr bwMode="auto">
              <a:xfrm>
                <a:off x="5867740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97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6083764" y="46819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98" name="Oval 34"/>
              <p:cNvSpPr>
                <a:spLocks noChangeArrowheads="1"/>
              </p:cNvSpPr>
              <p:nvPr/>
            </p:nvSpPr>
            <p:spPr bwMode="auto">
              <a:xfrm>
                <a:off x="6803844" y="45710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199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7019868" y="467418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00" name="Oval 36"/>
              <p:cNvSpPr>
                <a:spLocks noChangeArrowheads="1"/>
              </p:cNvSpPr>
              <p:nvPr/>
            </p:nvSpPr>
            <p:spPr bwMode="auto">
              <a:xfrm>
                <a:off x="7739948" y="456324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01" name="Straight Arrow Connector 3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2" name="Straight Arrow Connector 3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3" name="Straight Arrow Connector 3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4" name="Straight Arrow Connector 4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5" name="Straight Arrow Connector 4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517086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6" name="Straight Arrow Connector 4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51650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7" name="Straight Arrow Connector 4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51333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8" name="Straight Arrow Connector 51"/>
              <p:cNvCxnSpPr>
                <a:cxnSpLocks noChangeShapeType="1"/>
              </p:cNvCxnSpPr>
              <p:nvPr/>
            </p:nvCxnSpPr>
            <p:spPr bwMode="auto">
              <a:xfrm rot="-5400000">
                <a:off x="942369" y="421183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9" name="Straight Arrow Connector 52"/>
              <p:cNvCxnSpPr>
                <a:cxnSpLocks noChangeShapeType="1"/>
              </p:cNvCxnSpPr>
              <p:nvPr/>
            </p:nvCxnSpPr>
            <p:spPr bwMode="auto">
              <a:xfrm>
                <a:off x="140324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10" name="Oval 53"/>
              <p:cNvSpPr>
                <a:spLocks noChangeArrowheads="1"/>
              </p:cNvSpPr>
              <p:nvPr/>
            </p:nvSpPr>
            <p:spPr bwMode="auto">
              <a:xfrm>
                <a:off x="212332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211" name="Oval 54"/>
              <p:cNvSpPr>
                <a:spLocks noChangeArrowheads="1"/>
              </p:cNvSpPr>
              <p:nvPr/>
            </p:nvSpPr>
            <p:spPr bwMode="auto">
              <a:xfrm>
                <a:off x="1192707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12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2339348" y="373957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13" name="Oval 56"/>
              <p:cNvSpPr>
                <a:spLocks noChangeArrowheads="1"/>
              </p:cNvSpPr>
              <p:nvPr/>
            </p:nvSpPr>
            <p:spPr bwMode="auto">
              <a:xfrm>
                <a:off x="3059428" y="362862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14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3275452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15" name="Oval 58"/>
              <p:cNvSpPr>
                <a:spLocks noChangeArrowheads="1"/>
              </p:cNvSpPr>
              <p:nvPr/>
            </p:nvSpPr>
            <p:spPr bwMode="auto">
              <a:xfrm>
                <a:off x="3995532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16" name="Straight Arrow Connector 59"/>
              <p:cNvCxnSpPr>
                <a:cxnSpLocks noChangeShapeType="1"/>
              </p:cNvCxnSpPr>
              <p:nvPr/>
            </p:nvCxnSpPr>
            <p:spPr bwMode="auto">
              <a:xfrm>
                <a:off x="4211556" y="374250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17" name="Oval 60"/>
              <p:cNvSpPr>
                <a:spLocks noChangeArrowheads="1"/>
              </p:cNvSpPr>
              <p:nvPr/>
            </p:nvSpPr>
            <p:spPr bwMode="auto">
              <a:xfrm>
                <a:off x="4931636" y="363155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18" name="Straight Arrow Connector 61"/>
              <p:cNvCxnSpPr>
                <a:cxnSpLocks noChangeShapeType="1"/>
              </p:cNvCxnSpPr>
              <p:nvPr/>
            </p:nvCxnSpPr>
            <p:spPr bwMode="auto">
              <a:xfrm>
                <a:off x="5147660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19" name="Oval 62"/>
              <p:cNvSpPr>
                <a:spLocks noChangeArrowheads="1"/>
              </p:cNvSpPr>
              <p:nvPr/>
            </p:nvSpPr>
            <p:spPr bwMode="auto">
              <a:xfrm>
                <a:off x="5867740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20" name="Straight Arrow Connector 63"/>
              <p:cNvCxnSpPr>
                <a:cxnSpLocks noChangeShapeType="1"/>
              </p:cNvCxnSpPr>
              <p:nvPr/>
            </p:nvCxnSpPr>
            <p:spPr bwMode="auto">
              <a:xfrm>
                <a:off x="6083764" y="3736640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21" name="Oval 64"/>
              <p:cNvSpPr>
                <a:spLocks noChangeArrowheads="1"/>
              </p:cNvSpPr>
              <p:nvPr/>
            </p:nvSpPr>
            <p:spPr bwMode="auto">
              <a:xfrm>
                <a:off x="6803844" y="362569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22" name="Straight Arrow Connector 65"/>
              <p:cNvCxnSpPr>
                <a:cxnSpLocks noChangeShapeType="1"/>
              </p:cNvCxnSpPr>
              <p:nvPr/>
            </p:nvCxnSpPr>
            <p:spPr bwMode="auto">
              <a:xfrm>
                <a:off x="7019868" y="3728831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23" name="Oval 66"/>
              <p:cNvSpPr>
                <a:spLocks noChangeArrowheads="1"/>
              </p:cNvSpPr>
              <p:nvPr/>
            </p:nvSpPr>
            <p:spPr bwMode="auto">
              <a:xfrm>
                <a:off x="7739948" y="3617889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24" name="Straight Arrow Connector 67"/>
              <p:cNvCxnSpPr>
                <a:cxnSpLocks noChangeShapeType="1"/>
              </p:cNvCxnSpPr>
              <p:nvPr/>
            </p:nvCxnSpPr>
            <p:spPr bwMode="auto">
              <a:xfrm rot="-5400000">
                <a:off x="188193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25" name="Straight Arrow Connector 68"/>
              <p:cNvCxnSpPr>
                <a:cxnSpLocks noChangeShapeType="1"/>
              </p:cNvCxnSpPr>
              <p:nvPr/>
            </p:nvCxnSpPr>
            <p:spPr bwMode="auto">
              <a:xfrm rot="-5400000">
                <a:off x="2807400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26" name="Straight Arrow Connector 69"/>
              <p:cNvCxnSpPr>
                <a:cxnSpLocks noChangeShapeType="1"/>
              </p:cNvCxnSpPr>
              <p:nvPr/>
            </p:nvCxnSpPr>
            <p:spPr bwMode="auto">
              <a:xfrm rot="-5400000">
                <a:off x="3743504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27" name="Straight Arrow Connector 70"/>
              <p:cNvCxnSpPr>
                <a:cxnSpLocks noChangeShapeType="1"/>
              </p:cNvCxnSpPr>
              <p:nvPr/>
            </p:nvCxnSpPr>
            <p:spPr bwMode="auto">
              <a:xfrm rot="-5400000">
                <a:off x="4679608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28" name="Straight Arrow Connector 71"/>
              <p:cNvCxnSpPr>
                <a:cxnSpLocks noChangeShapeType="1"/>
              </p:cNvCxnSpPr>
              <p:nvPr/>
            </p:nvCxnSpPr>
            <p:spPr bwMode="auto">
              <a:xfrm rot="-5400000">
                <a:off x="5604389" y="422550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29" name="Straight Arrow Connector 72"/>
              <p:cNvCxnSpPr>
                <a:cxnSpLocks noChangeShapeType="1"/>
              </p:cNvCxnSpPr>
              <p:nvPr/>
            </p:nvCxnSpPr>
            <p:spPr bwMode="auto">
              <a:xfrm rot="-5400000">
                <a:off x="6536359" y="4219645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30" name="Straight Arrow Connector 73"/>
              <p:cNvCxnSpPr>
                <a:cxnSpLocks noChangeShapeType="1"/>
              </p:cNvCxnSpPr>
              <p:nvPr/>
            </p:nvCxnSpPr>
            <p:spPr bwMode="auto">
              <a:xfrm rot="-5400000">
                <a:off x="7487920" y="4187980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31" name="Straight Arrow Connector 74"/>
              <p:cNvCxnSpPr>
                <a:cxnSpLocks noChangeShapeType="1"/>
              </p:cNvCxnSpPr>
              <p:nvPr/>
            </p:nvCxnSpPr>
            <p:spPr bwMode="auto">
              <a:xfrm rot="-5400000">
                <a:off x="941873" y="3276532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32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140274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33" name="Oval 76"/>
              <p:cNvSpPr>
                <a:spLocks noChangeArrowheads="1"/>
              </p:cNvSpPr>
              <p:nvPr/>
            </p:nvSpPr>
            <p:spPr bwMode="auto">
              <a:xfrm>
                <a:off x="212282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234" name="Oval 77"/>
              <p:cNvSpPr>
                <a:spLocks noChangeArrowheads="1"/>
              </p:cNvSpPr>
              <p:nvPr/>
            </p:nvSpPr>
            <p:spPr bwMode="auto">
              <a:xfrm>
                <a:off x="1192211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35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2338852" y="280426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36" name="Oval 79"/>
              <p:cNvSpPr>
                <a:spLocks noChangeArrowheads="1"/>
              </p:cNvSpPr>
              <p:nvPr/>
            </p:nvSpPr>
            <p:spPr bwMode="auto">
              <a:xfrm>
                <a:off x="3058932" y="26933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37" name="Straight Arrow Connector 80"/>
              <p:cNvCxnSpPr>
                <a:cxnSpLocks noChangeShapeType="1"/>
              </p:cNvCxnSpPr>
              <p:nvPr/>
            </p:nvCxnSpPr>
            <p:spPr bwMode="auto">
              <a:xfrm>
                <a:off x="3274956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38" name="Oval 81"/>
              <p:cNvSpPr>
                <a:spLocks noChangeArrowheads="1"/>
              </p:cNvSpPr>
              <p:nvPr/>
            </p:nvSpPr>
            <p:spPr bwMode="auto">
              <a:xfrm>
                <a:off x="3995036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39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211060" y="280719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40" name="Oval 83"/>
              <p:cNvSpPr>
                <a:spLocks noChangeArrowheads="1"/>
              </p:cNvSpPr>
              <p:nvPr/>
            </p:nvSpPr>
            <p:spPr bwMode="auto">
              <a:xfrm>
                <a:off x="4931140" y="269625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41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5147164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42" name="Oval 85"/>
              <p:cNvSpPr>
                <a:spLocks noChangeArrowheads="1"/>
              </p:cNvSpPr>
              <p:nvPr/>
            </p:nvSpPr>
            <p:spPr bwMode="auto">
              <a:xfrm>
                <a:off x="5867244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43" name="Straight Arrow Connector 86"/>
              <p:cNvCxnSpPr>
                <a:cxnSpLocks noChangeShapeType="1"/>
              </p:cNvCxnSpPr>
              <p:nvPr/>
            </p:nvCxnSpPr>
            <p:spPr bwMode="auto">
              <a:xfrm>
                <a:off x="6083268" y="2801336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44" name="Oval 87"/>
              <p:cNvSpPr>
                <a:spLocks noChangeArrowheads="1"/>
              </p:cNvSpPr>
              <p:nvPr/>
            </p:nvSpPr>
            <p:spPr bwMode="auto">
              <a:xfrm>
                <a:off x="6803348" y="269039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45" name="Straight Arrow Connector 88"/>
              <p:cNvCxnSpPr>
                <a:cxnSpLocks noChangeShapeType="1"/>
              </p:cNvCxnSpPr>
              <p:nvPr/>
            </p:nvCxnSpPr>
            <p:spPr bwMode="auto">
              <a:xfrm>
                <a:off x="7019372" y="2793527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46" name="Oval 89"/>
              <p:cNvSpPr>
                <a:spLocks noChangeArrowheads="1"/>
              </p:cNvSpPr>
              <p:nvPr/>
            </p:nvSpPr>
            <p:spPr bwMode="auto">
              <a:xfrm>
                <a:off x="7739452" y="2682585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47" name="Straight Arrow Connector 90"/>
              <p:cNvCxnSpPr>
                <a:cxnSpLocks noChangeShapeType="1"/>
              </p:cNvCxnSpPr>
              <p:nvPr/>
            </p:nvCxnSpPr>
            <p:spPr bwMode="auto">
              <a:xfrm rot="-5400000">
                <a:off x="188143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48" name="Straight Arrow Connector 91"/>
              <p:cNvCxnSpPr>
                <a:cxnSpLocks noChangeShapeType="1"/>
              </p:cNvCxnSpPr>
              <p:nvPr/>
            </p:nvCxnSpPr>
            <p:spPr bwMode="auto">
              <a:xfrm rot="-5400000">
                <a:off x="2806904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49" name="Straight Arrow Connector 92"/>
              <p:cNvCxnSpPr>
                <a:cxnSpLocks noChangeShapeType="1"/>
              </p:cNvCxnSpPr>
              <p:nvPr/>
            </p:nvCxnSpPr>
            <p:spPr bwMode="auto">
              <a:xfrm rot="-5400000">
                <a:off x="3743008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0" name="Straight Arrow Connector 93"/>
              <p:cNvCxnSpPr>
                <a:cxnSpLocks noChangeShapeType="1"/>
              </p:cNvCxnSpPr>
              <p:nvPr/>
            </p:nvCxnSpPr>
            <p:spPr bwMode="auto">
              <a:xfrm rot="-5400000">
                <a:off x="4679112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1" name="Straight Arrow Connector 94"/>
              <p:cNvCxnSpPr>
                <a:cxnSpLocks noChangeShapeType="1"/>
              </p:cNvCxnSpPr>
              <p:nvPr/>
            </p:nvCxnSpPr>
            <p:spPr bwMode="auto">
              <a:xfrm rot="-5400000">
                <a:off x="5603893" y="329020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2" name="Straight Arrow Connector 95"/>
              <p:cNvCxnSpPr>
                <a:cxnSpLocks noChangeShapeType="1"/>
              </p:cNvCxnSpPr>
              <p:nvPr/>
            </p:nvCxnSpPr>
            <p:spPr bwMode="auto">
              <a:xfrm rot="-5400000">
                <a:off x="6535863" y="3284341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3" name="Straight Arrow Connector 96"/>
              <p:cNvCxnSpPr>
                <a:cxnSpLocks noChangeShapeType="1"/>
              </p:cNvCxnSpPr>
              <p:nvPr/>
            </p:nvCxnSpPr>
            <p:spPr bwMode="auto">
              <a:xfrm rot="-5400000">
                <a:off x="7487424" y="3252676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4" name="Straight Arrow Connector 97"/>
              <p:cNvCxnSpPr>
                <a:cxnSpLocks noChangeShapeType="1"/>
              </p:cNvCxnSpPr>
              <p:nvPr/>
            </p:nvCxnSpPr>
            <p:spPr bwMode="auto">
              <a:xfrm rot="-5400000">
                <a:off x="942369" y="2358954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55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140324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56" name="Oval 99"/>
              <p:cNvSpPr>
                <a:spLocks noChangeArrowheads="1"/>
              </p:cNvSpPr>
              <p:nvPr/>
            </p:nvSpPr>
            <p:spPr bwMode="auto">
              <a:xfrm>
                <a:off x="212332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257" name="Oval 100"/>
              <p:cNvSpPr>
                <a:spLocks noChangeArrowheads="1"/>
              </p:cNvSpPr>
              <p:nvPr/>
            </p:nvSpPr>
            <p:spPr bwMode="auto">
              <a:xfrm>
                <a:off x="1192707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58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2339348" y="188668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59" name="Oval 102"/>
              <p:cNvSpPr>
                <a:spLocks noChangeArrowheads="1"/>
              </p:cNvSpPr>
              <p:nvPr/>
            </p:nvSpPr>
            <p:spPr bwMode="auto">
              <a:xfrm>
                <a:off x="3059428" y="177574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60" name="Straight Arrow Connector 103"/>
              <p:cNvCxnSpPr>
                <a:cxnSpLocks noChangeShapeType="1"/>
              </p:cNvCxnSpPr>
              <p:nvPr/>
            </p:nvCxnSpPr>
            <p:spPr bwMode="auto">
              <a:xfrm>
                <a:off x="3275452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1" name="Oval 104"/>
              <p:cNvSpPr>
                <a:spLocks noChangeArrowheads="1"/>
              </p:cNvSpPr>
              <p:nvPr/>
            </p:nvSpPr>
            <p:spPr bwMode="auto">
              <a:xfrm>
                <a:off x="3995532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62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4211556" y="188961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3" name="Oval 106"/>
              <p:cNvSpPr>
                <a:spLocks noChangeArrowheads="1"/>
              </p:cNvSpPr>
              <p:nvPr/>
            </p:nvSpPr>
            <p:spPr bwMode="auto">
              <a:xfrm>
                <a:off x="4931636" y="177867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64" name="Straight Arrow Connector 107"/>
              <p:cNvCxnSpPr>
                <a:cxnSpLocks noChangeShapeType="1"/>
              </p:cNvCxnSpPr>
              <p:nvPr/>
            </p:nvCxnSpPr>
            <p:spPr bwMode="auto">
              <a:xfrm>
                <a:off x="5147660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5" name="Oval 108"/>
              <p:cNvSpPr>
                <a:spLocks noChangeArrowheads="1"/>
              </p:cNvSpPr>
              <p:nvPr/>
            </p:nvSpPr>
            <p:spPr bwMode="auto">
              <a:xfrm>
                <a:off x="5867740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66" name="Straight Arrow Connector 109"/>
              <p:cNvCxnSpPr>
                <a:cxnSpLocks noChangeShapeType="1"/>
              </p:cNvCxnSpPr>
              <p:nvPr/>
            </p:nvCxnSpPr>
            <p:spPr bwMode="auto">
              <a:xfrm>
                <a:off x="6083764" y="1883758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7" name="Oval 110"/>
              <p:cNvSpPr>
                <a:spLocks noChangeArrowheads="1"/>
              </p:cNvSpPr>
              <p:nvPr/>
            </p:nvSpPr>
            <p:spPr bwMode="auto">
              <a:xfrm>
                <a:off x="6803844" y="1772816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68" name="Straight Arrow Connector 111"/>
              <p:cNvCxnSpPr>
                <a:cxnSpLocks noChangeShapeType="1"/>
              </p:cNvCxnSpPr>
              <p:nvPr/>
            </p:nvCxnSpPr>
            <p:spPr bwMode="auto">
              <a:xfrm>
                <a:off x="7019868" y="1875949"/>
                <a:ext cx="7200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9" name="Oval 112"/>
              <p:cNvSpPr>
                <a:spLocks noChangeArrowheads="1"/>
              </p:cNvSpPr>
              <p:nvPr/>
            </p:nvSpPr>
            <p:spPr bwMode="auto">
              <a:xfrm>
                <a:off x="7739948" y="1765007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70" name="Straight Arrow Connector 113"/>
              <p:cNvCxnSpPr>
                <a:cxnSpLocks noChangeShapeType="1"/>
              </p:cNvCxnSpPr>
              <p:nvPr/>
            </p:nvCxnSpPr>
            <p:spPr bwMode="auto">
              <a:xfrm rot="-5400000">
                <a:off x="188193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1" name="Straight Arrow Connector 114"/>
              <p:cNvCxnSpPr>
                <a:cxnSpLocks noChangeShapeType="1"/>
              </p:cNvCxnSpPr>
              <p:nvPr/>
            </p:nvCxnSpPr>
            <p:spPr bwMode="auto">
              <a:xfrm rot="-5400000">
                <a:off x="2807400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2" name="Straight Arrow Connector 115"/>
              <p:cNvCxnSpPr>
                <a:cxnSpLocks noChangeShapeType="1"/>
              </p:cNvCxnSpPr>
              <p:nvPr/>
            </p:nvCxnSpPr>
            <p:spPr bwMode="auto">
              <a:xfrm rot="-5400000">
                <a:off x="3743504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3" name="Straight Arrow Connector 116"/>
              <p:cNvCxnSpPr>
                <a:cxnSpLocks noChangeShapeType="1"/>
              </p:cNvCxnSpPr>
              <p:nvPr/>
            </p:nvCxnSpPr>
            <p:spPr bwMode="auto">
              <a:xfrm rot="-5400000">
                <a:off x="4679608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4" name="Straight Arrow Connector 117"/>
              <p:cNvCxnSpPr>
                <a:cxnSpLocks noChangeShapeType="1"/>
              </p:cNvCxnSpPr>
              <p:nvPr/>
            </p:nvCxnSpPr>
            <p:spPr bwMode="auto">
              <a:xfrm rot="-5400000">
                <a:off x="5604389" y="237262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5" name="Straight Arrow Connector 118"/>
              <p:cNvCxnSpPr>
                <a:cxnSpLocks noChangeShapeType="1"/>
              </p:cNvCxnSpPr>
              <p:nvPr/>
            </p:nvCxnSpPr>
            <p:spPr bwMode="auto">
              <a:xfrm rot="-5400000">
                <a:off x="6536359" y="2366763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6" name="Straight Arrow Connector 119"/>
              <p:cNvCxnSpPr>
                <a:cxnSpLocks noChangeShapeType="1"/>
              </p:cNvCxnSpPr>
              <p:nvPr/>
            </p:nvCxnSpPr>
            <p:spPr bwMode="auto">
              <a:xfrm rot="-5400000">
                <a:off x="7487920" y="2335098"/>
                <a:ext cx="720080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7" name="Straight Arrow Connector 120"/>
              <p:cNvCxnSpPr>
                <a:cxnSpLocks noChangeShapeType="1"/>
              </p:cNvCxnSpPr>
              <p:nvPr/>
            </p:nvCxnSpPr>
            <p:spPr bwMode="auto">
              <a:xfrm>
                <a:off x="971600" y="6237312"/>
                <a:ext cx="7704856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78" name="TextBox 123"/>
              <p:cNvSpPr txBox="1">
                <a:spLocks noChangeArrowheads="1"/>
              </p:cNvSpPr>
              <p:nvPr/>
            </p:nvSpPr>
            <p:spPr bwMode="auto">
              <a:xfrm>
                <a:off x="4577192" y="6237312"/>
                <a:ext cx="3209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>
                    <a:latin typeface="Arial" charset="0"/>
                  </a:rPr>
                  <a:t>K</a:t>
                </a:r>
                <a:endParaRPr lang="en-US" altLang="en-US" b="0">
                  <a:latin typeface="Arial" charset="0"/>
                </a:endParaRPr>
              </a:p>
            </p:txBody>
          </p:sp>
          <p:cxnSp>
            <p:nvCxnSpPr>
              <p:cNvPr id="133279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683568" y="1628801"/>
                <a:ext cx="0" cy="439248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80" name="TextBox 125"/>
              <p:cNvSpPr txBox="1">
                <a:spLocks noChangeArrowheads="1"/>
              </p:cNvSpPr>
              <p:nvPr/>
            </p:nvSpPr>
            <p:spPr bwMode="auto">
              <a:xfrm>
                <a:off x="183130" y="1703741"/>
                <a:ext cx="287258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en-US" b="0" dirty="0">
                    <a:latin typeface="Arial" charset="0"/>
                  </a:rPr>
                  <a:t>J</a:t>
                </a:r>
                <a:endParaRPr lang="en-US" altLang="en-US" b="0" dirty="0">
                  <a:latin typeface="Arial" charset="0"/>
                </a:endParaRPr>
              </a:p>
            </p:txBody>
          </p:sp>
        </p:grpSp>
        <p:grpSp>
          <p:nvGrpSpPr>
            <p:cNvPr id="133127" name="Group 5"/>
            <p:cNvGrpSpPr>
              <a:grpSpLocks/>
            </p:cNvGrpSpPr>
            <p:nvPr/>
          </p:nvGrpSpPr>
          <p:grpSpPr bwMode="auto">
            <a:xfrm>
              <a:off x="4110365" y="1552178"/>
              <a:ext cx="4271482" cy="2423943"/>
              <a:chOff x="954980" y="1616450"/>
              <a:chExt cx="7223993" cy="4273433"/>
            </a:xfrm>
          </p:grpSpPr>
          <p:grpSp>
            <p:nvGrpSpPr>
              <p:cNvPr id="133158" name="Group 3"/>
              <p:cNvGrpSpPr>
                <a:grpSpLocks/>
              </p:cNvGrpSpPr>
              <p:nvPr/>
            </p:nvGrpSpPr>
            <p:grpSpPr bwMode="auto">
              <a:xfrm>
                <a:off x="954980" y="1616450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0" name="Rectangle 129"/>
                <p:cNvSpPr/>
                <p:nvPr/>
              </p:nvSpPr>
              <p:spPr bwMode="auto">
                <a:xfrm>
                  <a:off x="972114" y="1617127"/>
                  <a:ext cx="1583709" cy="151106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956008" y="343040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3159" name="Group 124"/>
              <p:cNvGrpSpPr>
                <a:grpSpLocks/>
              </p:cNvGrpSpPr>
              <p:nvPr/>
            </p:nvGrpSpPr>
            <p:grpSpPr bwMode="auto">
              <a:xfrm>
                <a:off x="2835414" y="1628775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970658" y="1615995"/>
                  <a:ext cx="1594446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954552" y="3432073"/>
                  <a:ext cx="1594446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3160" name="Group 131"/>
              <p:cNvGrpSpPr>
                <a:grpSpLocks/>
              </p:cNvGrpSpPr>
              <p:nvPr/>
            </p:nvGrpSpPr>
            <p:grpSpPr bwMode="auto">
              <a:xfrm>
                <a:off x="4707321" y="1616736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972359" y="1616841"/>
                  <a:ext cx="1583709" cy="151386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56253" y="3430121"/>
                  <a:ext cx="1583709" cy="244848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3161" name="Group 134"/>
              <p:cNvGrpSpPr>
                <a:grpSpLocks/>
              </p:cNvGrpSpPr>
              <p:nvPr/>
            </p:nvGrpSpPr>
            <p:grpSpPr bwMode="auto">
              <a:xfrm>
                <a:off x="6578732" y="1629061"/>
                <a:ext cx="1600241" cy="4260822"/>
                <a:chOff x="954980" y="1616450"/>
                <a:chExt cx="1600241" cy="4260822"/>
              </a:xfrm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971873" y="1626903"/>
                  <a:ext cx="1583709" cy="150547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955768" y="3431787"/>
                  <a:ext cx="1583709" cy="24456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3128" name="Group 4"/>
            <p:cNvGrpSpPr>
              <a:grpSpLocks/>
            </p:cNvGrpSpPr>
            <p:nvPr/>
          </p:nvGrpSpPr>
          <p:grpSpPr bwMode="auto">
            <a:xfrm>
              <a:off x="4037140" y="1468439"/>
              <a:ext cx="4554057" cy="2582418"/>
              <a:chOff x="832623" y="1468333"/>
              <a:chExt cx="7699816" cy="4552560"/>
            </a:xfrm>
          </p:grpSpPr>
          <p:sp>
            <p:nvSpPr>
              <p:cNvPr id="133156" name="Rectangle 130"/>
              <p:cNvSpPr>
                <a:spLocks noChangeArrowheads="1"/>
              </p:cNvSpPr>
              <p:nvPr/>
            </p:nvSpPr>
            <p:spPr bwMode="auto">
              <a:xfrm>
                <a:off x="835490" y="1468333"/>
                <a:ext cx="7696949" cy="1784180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7" name="Rectangle 137"/>
              <p:cNvSpPr>
                <a:spLocks noChangeArrowheads="1"/>
              </p:cNvSpPr>
              <p:nvPr/>
            </p:nvSpPr>
            <p:spPr bwMode="auto">
              <a:xfrm>
                <a:off x="832623" y="3319502"/>
                <a:ext cx="7696949" cy="2701391"/>
              </a:xfrm>
              <a:prstGeom prst="rect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3129" name="Group 4"/>
            <p:cNvGrpSpPr>
              <a:grpSpLocks/>
            </p:cNvGrpSpPr>
            <p:nvPr/>
          </p:nvGrpSpPr>
          <p:grpSpPr bwMode="auto">
            <a:xfrm>
              <a:off x="4241795" y="1763778"/>
              <a:ext cx="4008622" cy="393485"/>
              <a:chOff x="1177604" y="1988840"/>
              <a:chExt cx="6778772" cy="3542061"/>
            </a:xfrm>
          </p:grpSpPr>
          <p:sp>
            <p:nvSpPr>
              <p:cNvPr id="133148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9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0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1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2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3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4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55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3130" name="Group 4"/>
            <p:cNvGrpSpPr>
              <a:grpSpLocks/>
            </p:cNvGrpSpPr>
            <p:nvPr/>
          </p:nvGrpSpPr>
          <p:grpSpPr bwMode="auto">
            <a:xfrm>
              <a:off x="4241795" y="2824479"/>
              <a:ext cx="4008622" cy="393485"/>
              <a:chOff x="1177604" y="1988840"/>
              <a:chExt cx="6778772" cy="3542061"/>
            </a:xfrm>
          </p:grpSpPr>
          <p:sp>
            <p:nvSpPr>
              <p:cNvPr id="133140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1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2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3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4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5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6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47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  <p:grpSp>
          <p:nvGrpSpPr>
            <p:cNvPr id="133131" name="Group 4"/>
            <p:cNvGrpSpPr>
              <a:grpSpLocks/>
            </p:cNvGrpSpPr>
            <p:nvPr/>
          </p:nvGrpSpPr>
          <p:grpSpPr bwMode="auto">
            <a:xfrm>
              <a:off x="4240857" y="3371036"/>
              <a:ext cx="4008622" cy="393486"/>
              <a:chOff x="1177604" y="1988840"/>
              <a:chExt cx="6778772" cy="3542061"/>
            </a:xfrm>
          </p:grpSpPr>
          <p:sp>
            <p:nvSpPr>
              <p:cNvPr id="133132" name="Right Arrow 131"/>
              <p:cNvSpPr>
                <a:spLocks noChangeArrowheads="1"/>
              </p:cNvSpPr>
              <p:nvPr/>
            </p:nvSpPr>
            <p:spPr bwMode="auto">
              <a:xfrm rot="5400000" flipH="1">
                <a:off x="-461710" y="36570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3" name="Right Arrow 132"/>
              <p:cNvSpPr>
                <a:spLocks noChangeArrowheads="1"/>
              </p:cNvSpPr>
              <p:nvPr/>
            </p:nvSpPr>
            <p:spPr bwMode="auto">
              <a:xfrm rot="5400000" flipH="1">
                <a:off x="487399" y="363354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4" name="Right Arrow 133"/>
              <p:cNvSpPr>
                <a:spLocks noChangeArrowheads="1"/>
              </p:cNvSpPr>
              <p:nvPr/>
            </p:nvSpPr>
            <p:spPr bwMode="auto">
              <a:xfrm rot="5400000" flipH="1">
                <a:off x="1426895" y="3653935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5" name="Right Arrow 134"/>
              <p:cNvSpPr>
                <a:spLocks noChangeArrowheads="1"/>
              </p:cNvSpPr>
              <p:nvPr/>
            </p:nvSpPr>
            <p:spPr bwMode="auto">
              <a:xfrm rot="5400000" flipH="1">
                <a:off x="2365129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6" name="Right Arrow 135"/>
              <p:cNvSpPr>
                <a:spLocks noChangeArrowheads="1"/>
              </p:cNvSpPr>
              <p:nvPr/>
            </p:nvSpPr>
            <p:spPr bwMode="auto">
              <a:xfrm rot="5400000" flipH="1">
                <a:off x="3279777" y="3663018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7" name="Right Arrow 130"/>
              <p:cNvSpPr>
                <a:spLocks noChangeArrowheads="1"/>
              </p:cNvSpPr>
              <p:nvPr/>
            </p:nvSpPr>
            <p:spPr bwMode="auto">
              <a:xfrm rot="5400000" flipH="1">
                <a:off x="4216285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8" name="Right Arrow 142"/>
              <p:cNvSpPr>
                <a:spLocks noChangeArrowheads="1"/>
              </p:cNvSpPr>
              <p:nvPr/>
            </p:nvSpPr>
            <p:spPr bwMode="auto">
              <a:xfrm rot="5400000" flipH="1">
                <a:off x="5152389" y="3649349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  <p:sp>
            <p:nvSpPr>
              <p:cNvPr id="133139" name="Right Arrow 144"/>
              <p:cNvSpPr>
                <a:spLocks noChangeArrowheads="1"/>
              </p:cNvSpPr>
              <p:nvPr/>
            </p:nvSpPr>
            <p:spPr bwMode="auto">
              <a:xfrm rot="5400000" flipH="1">
                <a:off x="6088493" y="3628154"/>
                <a:ext cx="3507197" cy="228569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defRPr sz="1600" b="1">
                    <a:solidFill>
                      <a:schemeClr val="tx1"/>
                    </a:solidFill>
                    <a:latin typeface="Courier New" pitchFamily="49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1276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Optimalizace pro cache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altLang="en-US" dirty="0"/>
              <a:t>Podmínky dobrého využití</a:t>
            </a:r>
            <a:r>
              <a:rPr lang="en-US" altLang="en-US" dirty="0"/>
              <a:t> cache</a:t>
            </a:r>
          </a:p>
          <a:p>
            <a:pPr lvl="3"/>
            <a:r>
              <a:rPr lang="en-US" altLang="en-US" dirty="0" err="1"/>
              <a:t>Prostorov</a:t>
            </a:r>
            <a:r>
              <a:rPr lang="cs-CZ" altLang="en-US" dirty="0"/>
              <a:t>á lokalita</a:t>
            </a:r>
            <a:endParaRPr lang="en-US" altLang="en-US" dirty="0"/>
          </a:p>
          <a:p>
            <a:pPr lvl="4"/>
            <a:r>
              <a:rPr lang="en-US" altLang="en-US" dirty="0" err="1"/>
              <a:t>Jednotkou</a:t>
            </a:r>
            <a:r>
              <a:rPr lang="en-US" altLang="en-US" dirty="0"/>
              <a:t> p</a:t>
            </a:r>
            <a:r>
              <a:rPr lang="cs-CZ" altLang="en-US" dirty="0"/>
              <a:t>řístupu je cache line (typ. 64 B)</a:t>
            </a:r>
          </a:p>
          <a:p>
            <a:pPr lvl="4"/>
            <a:r>
              <a:rPr lang="cs-CZ" altLang="en-US" dirty="0"/>
              <a:t>Přístupy do sousedních míst mají být blízko, nejlépe najednou</a:t>
            </a:r>
          </a:p>
          <a:p>
            <a:pPr lvl="4"/>
            <a:r>
              <a:rPr lang="cs-CZ" altLang="en-US" dirty="0"/>
              <a:t>Zápisy také způsobují výpadky - antidependence se řeší také</a:t>
            </a:r>
          </a:p>
          <a:p>
            <a:pPr lvl="3"/>
            <a:endParaRPr lang="cs-CZ" altLang="en-US" dirty="0"/>
          </a:p>
          <a:p>
            <a:pPr lvl="3"/>
            <a:r>
              <a:rPr lang="cs-CZ" altLang="en-US" dirty="0"/>
              <a:t>Časová lokalita</a:t>
            </a:r>
          </a:p>
          <a:p>
            <a:pPr lvl="4"/>
            <a:r>
              <a:rPr lang="cs-CZ" altLang="en-US" dirty="0"/>
              <a:t>Čím delší je doba mezi přístupy, tím větší je pravděpodobnost výpadku</a:t>
            </a:r>
          </a:p>
          <a:p>
            <a:pPr lvl="4"/>
            <a:r>
              <a:rPr lang="cs-CZ" altLang="en-US" dirty="0"/>
              <a:t>Přístupy k témuž paměťovému místu je výhodné v čase rozmístit nepravidelně</a:t>
            </a:r>
          </a:p>
          <a:p>
            <a:pPr lvl="4"/>
            <a:endParaRPr lang="cs-CZ" altLang="en-US" dirty="0"/>
          </a:p>
          <a:p>
            <a:pPr lvl="2"/>
            <a:r>
              <a:rPr lang="en-US" altLang="en-US" dirty="0"/>
              <a:t>Blocking v</a:t>
            </a:r>
            <a:r>
              <a:rPr lang="cs-CZ" altLang="en-US" dirty="0"/>
              <a:t>ětšinou vyhovuje i z pohledu cache</a:t>
            </a:r>
          </a:p>
          <a:p>
            <a:pPr lvl="3"/>
            <a:r>
              <a:rPr lang="cs-CZ" altLang="en-US" dirty="0"/>
              <a:t>Obvykle řeší časovou lokalitu</a:t>
            </a:r>
          </a:p>
          <a:p>
            <a:pPr lvl="3"/>
            <a:r>
              <a:rPr lang="cs-CZ" altLang="en-US" dirty="0"/>
              <a:t>Prostorová lokalita závisí na datových strukturách</a:t>
            </a:r>
          </a:p>
          <a:p>
            <a:pPr lvl="4"/>
            <a:r>
              <a:rPr lang="cs-CZ" altLang="en-US" dirty="0"/>
              <a:t>Překladače procedurálních jazyků datové struktury neupravují</a:t>
            </a:r>
          </a:p>
          <a:p>
            <a:pPr lvl="4"/>
            <a:r>
              <a:rPr lang="cs-CZ" altLang="en-US" dirty="0"/>
              <a:t>Mohou však upravit časový průběh přístupů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A90E7E-98A6-4152-82EF-8B58147E0EC1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24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5486400" cy="357188"/>
          </a:xfrm>
        </p:spPr>
        <p:txBody>
          <a:bodyPr/>
          <a:lstStyle/>
          <a:p>
            <a:pPr eaLnBrk="1" hangingPunct="1"/>
            <a:r>
              <a:rPr lang="en-US" altLang="en-US"/>
              <a:t>Cray 1</a:t>
            </a:r>
            <a:endParaRPr lang="en-US" altLang="en-US" noProof="1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A6A628-C75E-4BA3-865F-ED0769F2AA7B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pic>
        <p:nvPicPr>
          <p:cNvPr id="11162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357188"/>
            <a:ext cx="6896100" cy="633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508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5486400" cy="357188"/>
          </a:xfrm>
        </p:spPr>
        <p:txBody>
          <a:bodyPr/>
          <a:lstStyle/>
          <a:p>
            <a:pPr eaLnBrk="1" hangingPunct="1"/>
            <a:r>
              <a:rPr lang="en-US" altLang="en-US"/>
              <a:t>Cray 1</a:t>
            </a:r>
            <a:endParaRPr lang="en-US" altLang="en-US" noProof="1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271E80-5E1A-4246-9FAA-BF2D478FE567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pic>
        <p:nvPicPr>
          <p:cNvPr id="11264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88"/>
            <a:ext cx="9063038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961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F6E52E-8800-49F6-94A0-8B316161F454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Paralelizace</a:t>
            </a:r>
            <a:endParaRPr lang="en-US" altLang="en-US" noProof="1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defRPr/>
            </a:pPr>
            <a:r>
              <a:rPr lang="cs-CZ" dirty="0"/>
              <a:t>Hardware</a:t>
            </a:r>
          </a:p>
          <a:p>
            <a:pPr lvl="2" indent="0" eaLnBrk="1" hangingPunct="1">
              <a:defRPr/>
            </a:pPr>
            <a:r>
              <a:rPr lang="en-US" dirty="0"/>
              <a:t>Pro</a:t>
            </a:r>
            <a:r>
              <a:rPr lang="cs-CZ" dirty="0"/>
              <a:t>č paralelizace?</a:t>
            </a:r>
            <a:endParaRPr lang="en-US" dirty="0"/>
          </a:p>
          <a:p>
            <a:pPr lvl="3" indent="0" eaLnBrk="1" hangingPunct="1">
              <a:defRPr/>
            </a:pPr>
            <a:r>
              <a:rPr lang="en-US" dirty="0" err="1"/>
              <a:t>Zrychlen</a:t>
            </a:r>
            <a:r>
              <a:rPr lang="cs-CZ" dirty="0"/>
              <a:t>í stojí příliš mnoho energie</a:t>
            </a:r>
          </a:p>
          <a:p>
            <a:pPr lvl="4" indent="0" eaLnBrk="1" hangingPunct="1">
              <a:defRPr/>
            </a:pPr>
            <a:r>
              <a:rPr lang="cs-CZ" dirty="0"/>
              <a:t>P </a:t>
            </a:r>
            <a:r>
              <a:rPr lang="en-US" dirty="0"/>
              <a:t>= k f</a:t>
            </a:r>
            <a:r>
              <a:rPr lang="en-US" baseline="30000" dirty="0"/>
              <a:t>2</a:t>
            </a:r>
            <a:endParaRPr lang="cs-CZ" baseline="30000" dirty="0"/>
          </a:p>
          <a:p>
            <a:pPr lvl="3" indent="0" eaLnBrk="1" hangingPunct="1">
              <a:defRPr/>
            </a:pPr>
            <a:r>
              <a:rPr lang="cs-CZ" dirty="0"/>
              <a:t>Místa je dost (10</a:t>
            </a:r>
            <a:r>
              <a:rPr lang="cs-CZ" baseline="30000" dirty="0"/>
              <a:t>8 </a:t>
            </a:r>
            <a:r>
              <a:rPr lang="cs-CZ" dirty="0"/>
              <a:t>tranzistorů/chip)</a:t>
            </a:r>
          </a:p>
          <a:p>
            <a:pPr lvl="2" indent="0" eaLnBrk="1" hangingPunct="1">
              <a:defRPr/>
            </a:pPr>
            <a:r>
              <a:rPr lang="cs-CZ" dirty="0"/>
              <a:t>Jak paralelizovat?</a:t>
            </a:r>
          </a:p>
          <a:p>
            <a:pPr lvl="3" indent="0" eaLnBrk="1" hangingPunct="1">
              <a:defRPr/>
            </a:pPr>
            <a:r>
              <a:rPr lang="cs-CZ" dirty="0"/>
              <a:t>ve světě Intel (IA-32)</a:t>
            </a:r>
          </a:p>
          <a:p>
            <a:pPr lvl="4" indent="0" eaLnBrk="1" hangingPunct="1">
              <a:defRPr/>
            </a:pPr>
            <a:r>
              <a:rPr lang="cs-CZ" dirty="0"/>
              <a:t>Pipelining (1989: i486) – bez duplikace</a:t>
            </a:r>
          </a:p>
          <a:p>
            <a:pPr lvl="4" indent="0" eaLnBrk="1" hangingPunct="1">
              <a:defRPr/>
            </a:pPr>
            <a:r>
              <a:rPr lang="cs-CZ" dirty="0"/>
              <a:t>Superskalarita (1993: Pentium) – duplikace ALU, původní instrukce</a:t>
            </a:r>
          </a:p>
          <a:p>
            <a:pPr lvl="4" indent="0" eaLnBrk="1" hangingPunct="1">
              <a:defRPr/>
            </a:pPr>
            <a:r>
              <a:rPr lang="cs-CZ" dirty="0"/>
              <a:t>SIMD (1996: Pentium MMX) – duplikace ALU, nové instrukce</a:t>
            </a:r>
          </a:p>
          <a:p>
            <a:pPr lvl="4" indent="0" eaLnBrk="1" hangingPunct="1">
              <a:defRPr/>
            </a:pPr>
            <a:r>
              <a:rPr lang="cs-CZ" dirty="0"/>
              <a:t>Hyperthreading (1998: Xeon) – duplikace registrů</a:t>
            </a:r>
          </a:p>
          <a:p>
            <a:pPr lvl="4" indent="0" eaLnBrk="1" hangingPunct="1">
              <a:defRPr/>
            </a:pPr>
            <a:r>
              <a:rPr lang="cs-CZ" dirty="0"/>
              <a:t>Multi-core (2005: Core 2 Duo) – duplikace CPU</a:t>
            </a:r>
          </a:p>
          <a:p>
            <a:pPr lvl="3" indent="0" eaLnBrk="1" hangingPunct="1">
              <a:defRPr/>
            </a:pPr>
            <a:r>
              <a:rPr lang="cs-CZ" dirty="0"/>
              <a:t>jinde</a:t>
            </a:r>
          </a:p>
          <a:p>
            <a:pPr lvl="4" indent="0" eaLnBrk="1" hangingPunct="1">
              <a:defRPr/>
            </a:pPr>
            <a:r>
              <a:rPr lang="cs-CZ" dirty="0"/>
              <a:t>Vektorové instrukce (1974: Cray) – částečná duplikace</a:t>
            </a:r>
          </a:p>
          <a:p>
            <a:pPr lvl="3" eaLnBrk="1" hangingPunct="1">
              <a:defRPr/>
            </a:pPr>
            <a:endParaRPr lang="cs-CZ" dirty="0"/>
          </a:p>
          <a:p>
            <a:pPr lvl="3" eaLnBrk="1" hangingPunct="1">
              <a:defRPr/>
            </a:pPr>
            <a:endParaRPr lang="cs-CZ" dirty="0"/>
          </a:p>
          <a:p>
            <a:pPr lvl="2"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2682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1966BC-A9F9-47DC-833B-6F9C50C24025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Paralelizace</a:t>
            </a:r>
            <a:endParaRPr lang="en-US" altLang="en-US" noProof="1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defRPr/>
            </a:pPr>
            <a:r>
              <a:rPr lang="cs-CZ" dirty="0"/>
              <a:t>Z pohledu software</a:t>
            </a:r>
          </a:p>
          <a:p>
            <a:pPr lvl="2" indent="0" eaLnBrk="1" hangingPunct="1">
              <a:defRPr/>
            </a:pPr>
            <a:r>
              <a:rPr lang="cs-CZ" dirty="0"/>
              <a:t>Jemnozrnný paralelismus</a:t>
            </a:r>
          </a:p>
          <a:p>
            <a:pPr lvl="3" indent="0" eaLnBrk="1" hangingPunct="1">
              <a:defRPr/>
            </a:pPr>
            <a:r>
              <a:rPr lang="cs-CZ" dirty="0"/>
              <a:t>ILP</a:t>
            </a:r>
          </a:p>
          <a:p>
            <a:pPr lvl="4" indent="0" eaLnBrk="1" hangingPunct="1">
              <a:defRPr/>
            </a:pPr>
            <a:r>
              <a:rPr lang="cs-CZ" dirty="0"/>
              <a:t>Pipelining</a:t>
            </a:r>
          </a:p>
          <a:p>
            <a:pPr lvl="4" indent="0" eaLnBrk="1" hangingPunct="1">
              <a:defRPr/>
            </a:pPr>
            <a:r>
              <a:rPr lang="cs-CZ" dirty="0"/>
              <a:t>Superskalarita</a:t>
            </a:r>
          </a:p>
          <a:p>
            <a:pPr lvl="3" indent="0" eaLnBrk="1" hangingPunct="1">
              <a:defRPr/>
            </a:pPr>
            <a:r>
              <a:rPr lang="cs-CZ" dirty="0"/>
              <a:t>SIMD</a:t>
            </a:r>
          </a:p>
          <a:p>
            <a:pPr lvl="4" indent="0" eaLnBrk="1" hangingPunct="1">
              <a:defRPr/>
            </a:pPr>
            <a:r>
              <a:rPr lang="cs-CZ" dirty="0"/>
              <a:t>Mírně vektorové instrukce (2-8)</a:t>
            </a:r>
          </a:p>
          <a:p>
            <a:pPr lvl="4" indent="0" eaLnBrk="1" hangingPunct="1">
              <a:defRPr/>
            </a:pPr>
            <a:r>
              <a:rPr lang="cs-CZ" dirty="0"/>
              <a:t>Vektorové instrukce (64)</a:t>
            </a:r>
          </a:p>
          <a:p>
            <a:pPr lvl="2" indent="0" eaLnBrk="1" hangingPunct="1">
              <a:defRPr/>
            </a:pPr>
            <a:r>
              <a:rPr lang="cs-CZ" dirty="0"/>
              <a:t>Hrubozrnný paralelismus</a:t>
            </a:r>
          </a:p>
          <a:p>
            <a:pPr lvl="3" indent="0" eaLnBrk="1" hangingPunct="1">
              <a:defRPr/>
            </a:pPr>
            <a:r>
              <a:rPr lang="cs-CZ" dirty="0"/>
              <a:t>SMP</a:t>
            </a:r>
          </a:p>
          <a:p>
            <a:pPr lvl="4" indent="0" eaLnBrk="1" hangingPunct="1">
              <a:defRPr/>
            </a:pPr>
            <a:r>
              <a:rPr lang="cs-CZ" dirty="0"/>
              <a:t>Hyperthreading </a:t>
            </a:r>
          </a:p>
          <a:p>
            <a:pPr lvl="4" indent="0" eaLnBrk="1" hangingPunct="1">
              <a:defRPr/>
            </a:pPr>
            <a:r>
              <a:rPr lang="cs-CZ" dirty="0"/>
              <a:t>Multi-core</a:t>
            </a:r>
          </a:p>
          <a:p>
            <a:pPr lvl="4" indent="0" eaLnBrk="1" hangingPunct="1">
              <a:defRPr/>
            </a:pPr>
            <a:r>
              <a:rPr lang="cs-CZ" dirty="0"/>
              <a:t>Multi-socket</a:t>
            </a:r>
          </a:p>
          <a:p>
            <a:pPr lvl="3" indent="0" eaLnBrk="1" hangingPunct="1">
              <a:defRPr/>
            </a:pPr>
            <a:r>
              <a:rPr lang="cs-CZ" dirty="0"/>
              <a:t>NUMA</a:t>
            </a:r>
          </a:p>
          <a:p>
            <a:pPr lvl="4" indent="0" eaLnBrk="1" hangingPunct="1">
              <a:defRPr/>
            </a:pPr>
            <a:r>
              <a:rPr lang="cs-CZ" dirty="0"/>
              <a:t>Multi-core a multi-socket (cc-NUMA)</a:t>
            </a:r>
          </a:p>
          <a:p>
            <a:pPr lvl="4" indent="0" eaLnBrk="1" hangingPunct="1">
              <a:defRPr/>
            </a:pPr>
            <a:r>
              <a:rPr lang="cs-CZ" dirty="0"/>
              <a:t>NUMA architektury</a:t>
            </a:r>
          </a:p>
          <a:p>
            <a:pPr lvl="3" indent="0" eaLnBrk="1" hangingPunct="1">
              <a:defRPr/>
            </a:pPr>
            <a:r>
              <a:rPr lang="cs-CZ" dirty="0"/>
              <a:t>Cluster</a:t>
            </a:r>
          </a:p>
          <a:p>
            <a:pPr lvl="3" eaLnBrk="1" hangingPunct="1">
              <a:defRPr/>
            </a:pPr>
            <a:endParaRPr lang="cs-CZ" dirty="0"/>
          </a:p>
          <a:p>
            <a:pPr lvl="2"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9847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4504DE-DF2D-4949-B465-C914D4D441DC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Paralelizace</a:t>
            </a:r>
            <a:endParaRPr lang="en-US" altLang="en-US" noProof="1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defRPr/>
            </a:pPr>
            <a:r>
              <a:rPr lang="cs-CZ" dirty="0"/>
              <a:t>Z pohledu překladače</a:t>
            </a:r>
          </a:p>
          <a:p>
            <a:pPr lvl="2" indent="0" eaLnBrk="1" hangingPunct="1">
              <a:defRPr/>
            </a:pPr>
            <a:r>
              <a:rPr lang="cs-CZ" dirty="0"/>
              <a:t>Jemnozrnný paralelismus</a:t>
            </a:r>
          </a:p>
          <a:p>
            <a:pPr lvl="3" indent="0" eaLnBrk="1" hangingPunct="1">
              <a:defRPr/>
            </a:pPr>
            <a:r>
              <a:rPr lang="cs-CZ" dirty="0"/>
              <a:t>ILP</a:t>
            </a:r>
          </a:p>
          <a:p>
            <a:pPr lvl="4" indent="0" eaLnBrk="1" hangingPunct="1">
              <a:defRPr/>
            </a:pPr>
            <a:r>
              <a:rPr lang="cs-CZ" dirty="0"/>
              <a:t>Scheduling, software pipelining – změna pořadí instrukcí</a:t>
            </a:r>
          </a:p>
          <a:p>
            <a:pPr lvl="3" indent="0" eaLnBrk="1" hangingPunct="1">
              <a:defRPr/>
            </a:pPr>
            <a:r>
              <a:rPr lang="cs-CZ" dirty="0"/>
              <a:t>Vektorizace - automatické použití SIMD instrukcí</a:t>
            </a:r>
          </a:p>
          <a:p>
            <a:pPr lvl="4" indent="0" eaLnBrk="1" hangingPunct="1">
              <a:defRPr/>
            </a:pPr>
            <a:r>
              <a:rPr lang="cs-CZ" dirty="0"/>
              <a:t>Překladač vybírá speciální instrukce</a:t>
            </a:r>
          </a:p>
          <a:p>
            <a:pPr lvl="4" indent="0" eaLnBrk="1" hangingPunct="1">
              <a:defRPr/>
            </a:pPr>
            <a:r>
              <a:rPr lang="cs-CZ" dirty="0"/>
              <a:t>Překladač určuje pořadí provádění</a:t>
            </a:r>
          </a:p>
          <a:p>
            <a:pPr lvl="2" indent="0" eaLnBrk="1" hangingPunct="1">
              <a:defRPr/>
            </a:pPr>
            <a:r>
              <a:rPr lang="cs-CZ" dirty="0"/>
              <a:t>Hrubozrnný paralelismus</a:t>
            </a:r>
          </a:p>
          <a:p>
            <a:pPr lvl="3" indent="0" eaLnBrk="1" hangingPunct="1">
              <a:defRPr/>
            </a:pPr>
            <a:r>
              <a:rPr lang="cs-CZ" dirty="0"/>
              <a:t>SMP – Multithreading</a:t>
            </a:r>
          </a:p>
          <a:p>
            <a:pPr lvl="4" indent="0" eaLnBrk="1" hangingPunct="1">
              <a:defRPr/>
            </a:pPr>
            <a:r>
              <a:rPr lang="cs-CZ" dirty="0"/>
              <a:t>Strip-Mining - Překladač dělí kód na nezávislé bloky</a:t>
            </a:r>
          </a:p>
          <a:p>
            <a:pPr lvl="4" indent="0" eaLnBrk="1" hangingPunct="1">
              <a:defRPr/>
            </a:pPr>
            <a:r>
              <a:rPr lang="cs-CZ" dirty="0"/>
              <a:t>Pořadí provádění je náhodné</a:t>
            </a:r>
          </a:p>
          <a:p>
            <a:pPr lvl="2"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6450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C81A443-056C-424D-8B90-BDF3C383C93C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Paralelizace</a:t>
            </a:r>
            <a:endParaRPr lang="en-US" altLang="en-US" noProof="1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/>
            <a:r>
              <a:rPr lang="cs-CZ" altLang="en-US" dirty="0"/>
              <a:t>Vektorizace</a:t>
            </a:r>
          </a:p>
          <a:p>
            <a:pPr lvl="2" eaLnBrk="1" hangingPunct="1"/>
            <a:r>
              <a:rPr lang="cs-CZ" altLang="en-US" dirty="0"/>
              <a:t>Paralelní provádění sousedních iterací</a:t>
            </a:r>
          </a:p>
          <a:p>
            <a:pPr lvl="3" eaLnBrk="1" hangingPunct="1"/>
            <a:r>
              <a:rPr lang="cs-CZ" altLang="en-US" dirty="0"/>
              <a:t>N</a:t>
            </a:r>
            <a:r>
              <a:rPr lang="en-US" altLang="en-US" dirty="0"/>
              <a:t>=2..64</a:t>
            </a:r>
          </a:p>
          <a:p>
            <a:pPr lvl="2" eaLnBrk="1" hangingPunct="1"/>
            <a:r>
              <a:rPr lang="en-US" altLang="en-US" dirty="0" err="1"/>
              <a:t>Podm</a:t>
            </a:r>
            <a:r>
              <a:rPr lang="cs-CZ" altLang="en-US" dirty="0"/>
              <a:t>ínky korektnosti</a:t>
            </a:r>
          </a:p>
          <a:p>
            <a:pPr lvl="3" eaLnBrk="1" hangingPunct="1"/>
            <a:r>
              <a:rPr lang="cs-CZ" altLang="en-US" dirty="0"/>
              <a:t>Absence závislostí mezi sousedními iteracemi</a:t>
            </a:r>
          </a:p>
          <a:p>
            <a:pPr lvl="3" eaLnBrk="1" hangingPunct="1"/>
            <a:r>
              <a:rPr lang="cs-CZ" altLang="en-US" dirty="0"/>
              <a:t>Předvídatelnost počtu iterací</a:t>
            </a:r>
          </a:p>
          <a:p>
            <a:pPr lvl="2" eaLnBrk="1" hangingPunct="1"/>
            <a:r>
              <a:rPr lang="cs-CZ" altLang="en-US" dirty="0"/>
              <a:t>Aplikovatelná na cykly s afinním chováním</a:t>
            </a:r>
          </a:p>
          <a:p>
            <a:pPr lvl="3" eaLnBrk="1" hangingPunct="1"/>
            <a:r>
              <a:rPr lang="cs-CZ" altLang="en-US" dirty="0"/>
              <a:t>Numerické aplikace (FORTRAN 90)</a:t>
            </a:r>
          </a:p>
          <a:p>
            <a:pPr lvl="3" eaLnBrk="1" hangingPunct="1"/>
            <a:r>
              <a:rPr lang="cs-CZ" altLang="en-US" dirty="0"/>
              <a:t>Nepoužitelné při nebezpečí aliasingu (objektové programování)</a:t>
            </a:r>
            <a:endParaRPr lang="en-US" altLang="en-US" dirty="0"/>
          </a:p>
          <a:p>
            <a:pPr lvl="3" eaLnBrk="1" hangingPunct="1"/>
            <a:r>
              <a:rPr lang="en-US" altLang="en-US" dirty="0" err="1"/>
              <a:t>Obvykle</a:t>
            </a:r>
            <a:r>
              <a:rPr lang="en-US" altLang="en-US" dirty="0"/>
              <a:t> </a:t>
            </a:r>
            <a:r>
              <a:rPr lang="en-US" altLang="en-US" dirty="0" err="1"/>
              <a:t>vy</a:t>
            </a:r>
            <a:r>
              <a:rPr lang="cs-CZ" altLang="en-US" dirty="0"/>
              <a:t>žaduje přenesení odpovědnosti na programátora (restrict)</a:t>
            </a:r>
          </a:p>
          <a:p>
            <a:pPr lvl="2" eaLnBrk="1" hangingPunct="1"/>
            <a:r>
              <a:rPr lang="cs-CZ" altLang="en-US" dirty="0"/>
              <a:t>Řada afinních transformací cyklů</a:t>
            </a:r>
          </a:p>
          <a:p>
            <a:pPr lvl="3" eaLnBrk="1" hangingPunct="1"/>
            <a:r>
              <a:rPr lang="cs-CZ" altLang="en-US" dirty="0"/>
              <a:t>Loop Reversal</a:t>
            </a:r>
          </a:p>
          <a:p>
            <a:pPr lvl="3" eaLnBrk="1" hangingPunct="1"/>
            <a:r>
              <a:rPr lang="cs-CZ" altLang="en-US" dirty="0"/>
              <a:t>Loop Skewing</a:t>
            </a:r>
          </a:p>
          <a:p>
            <a:pPr eaLnBrk="1" hangingPunct="1"/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8926457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Loop reversal</a:t>
            </a:r>
            <a:endParaRPr lang="en-US" altLang="en-US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en-US"/>
              <a:t>Výměna vzájemného zanoření cyklů</a:t>
            </a:r>
          </a:p>
          <a:p>
            <a:pPr lvl="2"/>
            <a:r>
              <a:rPr lang="cs-CZ" altLang="en-US"/>
              <a:t>Příklad: Učebnicový zápis násobení matic</a:t>
            </a:r>
          </a:p>
          <a:p>
            <a:r>
              <a:rPr lang="cs-CZ" altLang="en-US"/>
              <a:t>for </a:t>
            </a:r>
            <a:r>
              <a:rPr lang="en-US" altLang="en-US"/>
              <a:t>I := 1 to M do</a:t>
            </a:r>
          </a:p>
          <a:p>
            <a:r>
              <a:rPr lang="en-US" altLang="en-US"/>
              <a:t>  for J := 1 to N do</a:t>
            </a:r>
          </a:p>
          <a:p>
            <a:r>
              <a:rPr lang="en-US" altLang="en-US"/>
              <a:t>    for K := 1 to P do</a:t>
            </a:r>
          </a:p>
          <a:p>
            <a:r>
              <a:rPr lang="en-US" altLang="en-US"/>
              <a:t>      C[I,J] := C[I,J]+A[I,K]*B[K,J]</a:t>
            </a:r>
          </a:p>
          <a:p>
            <a:pPr lvl="3"/>
            <a:r>
              <a:rPr lang="cs-CZ" altLang="en-US"/>
              <a:t>Nelze paralelizovat - následující iterace závisí na předchozí</a:t>
            </a:r>
            <a:endParaRPr lang="en-US" altLang="en-US"/>
          </a:p>
          <a:p>
            <a:endParaRPr lang="cs-CZ" altLang="en-US"/>
          </a:p>
          <a:p>
            <a:pPr lvl="2"/>
            <a:r>
              <a:rPr lang="cs-CZ" altLang="en-US"/>
              <a:t>Po výměně zanoření cyklů K/J</a:t>
            </a:r>
            <a:endParaRPr lang="en-US" altLang="en-US"/>
          </a:p>
          <a:p>
            <a:r>
              <a:rPr lang="cs-CZ" altLang="en-US"/>
              <a:t>for </a:t>
            </a:r>
            <a:r>
              <a:rPr lang="en-US" altLang="en-US"/>
              <a:t>I := 1 to M do</a:t>
            </a:r>
          </a:p>
          <a:p>
            <a:r>
              <a:rPr lang="en-US" altLang="en-US"/>
              <a:t>  for K := 1 to P do</a:t>
            </a:r>
          </a:p>
          <a:p>
            <a:r>
              <a:rPr lang="en-US" altLang="en-US"/>
              <a:t>    for J := 1 to N do</a:t>
            </a:r>
          </a:p>
          <a:p>
            <a:r>
              <a:rPr lang="en-US" altLang="en-US"/>
              <a:t>      C[I,J] := C[I,J]+A[I,K]*B[K,J]</a:t>
            </a:r>
            <a:endParaRPr lang="cs-CZ" altLang="en-US"/>
          </a:p>
          <a:p>
            <a:pPr lvl="3"/>
            <a:r>
              <a:rPr lang="cs-CZ" altLang="en-US"/>
              <a:t>Překladač si musí být jistý zachováním semantiky</a:t>
            </a:r>
          </a:p>
          <a:p>
            <a:pPr lvl="4"/>
            <a:r>
              <a:rPr lang="cs-CZ" altLang="en-US"/>
              <a:t>Je nutno vyloučit aliasing C</a:t>
            </a:r>
            <a:r>
              <a:rPr lang="en-US" altLang="en-US"/>
              <a:t>=</a:t>
            </a:r>
            <a:r>
              <a:rPr lang="cs-CZ" altLang="en-US"/>
              <a:t>A resp. C</a:t>
            </a:r>
            <a:r>
              <a:rPr lang="en-US" altLang="en-US"/>
              <a:t>=B</a:t>
            </a:r>
          </a:p>
          <a:p>
            <a:pPr lvl="3"/>
            <a:r>
              <a:rPr lang="cs-CZ" altLang="en-US"/>
              <a:t>Tato úprava může zhoršit chování vzhledem k cache</a:t>
            </a:r>
          </a:p>
          <a:p>
            <a:pPr lvl="4"/>
            <a:r>
              <a:rPr lang="cs-CZ" altLang="en-US"/>
              <a:t>Závisí na rozměrech P, N</a:t>
            </a:r>
          </a:p>
          <a:p>
            <a:pPr lvl="3"/>
            <a:r>
              <a:rPr lang="cs-CZ" altLang="en-US"/>
              <a:t>V nenumerických aplikacích je užitečnost nejistá 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390E47-3AE8-4219-AB24-CFD89BCD881A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cs-CZ" altLang="en-US" sz="1400" b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rgbClr val="99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39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">
  <a:themeElements>
    <a:clrScheme name="LECT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LECT">
      <a:majorFont>
        <a:latin typeface="Arial"/>
        <a:ea typeface=""/>
        <a:cs typeface="Arial"/>
      </a:majorFont>
      <a:minorFont>
        <a:latin typeface="Courier Ne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9244</TotalTime>
  <Words>1428</Words>
  <Application>Microsoft Office PowerPoint</Application>
  <PresentationFormat>Overhead</PresentationFormat>
  <Paragraphs>352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Courier New</vt:lpstr>
      <vt:lpstr>Wingdings</vt:lpstr>
      <vt:lpstr>LECT</vt:lpstr>
      <vt:lpstr>Cray 1</vt:lpstr>
      <vt:lpstr>Cray 1</vt:lpstr>
      <vt:lpstr>Cray 1</vt:lpstr>
      <vt:lpstr>Cray 1</vt:lpstr>
      <vt:lpstr>Paralelizace</vt:lpstr>
      <vt:lpstr>Paralelizace</vt:lpstr>
      <vt:lpstr>Paralelizace</vt:lpstr>
      <vt:lpstr>Paralelizace</vt:lpstr>
      <vt:lpstr>Loop reversal</vt:lpstr>
      <vt:lpstr>Loop reversal</vt:lpstr>
      <vt:lpstr>Loop reversal</vt:lpstr>
      <vt:lpstr>Loop skewing</vt:lpstr>
      <vt:lpstr>Loop skewing</vt:lpstr>
      <vt:lpstr>Loop skewing</vt:lpstr>
      <vt:lpstr>Hrubozrnná paralelizace</vt:lpstr>
      <vt:lpstr>Strip mining</vt:lpstr>
      <vt:lpstr>Hrubozrnná paralelizace</vt:lpstr>
      <vt:lpstr>Hrubozrnná paralelizace</vt:lpstr>
      <vt:lpstr>Blocking</vt:lpstr>
      <vt:lpstr>Blocking</vt:lpstr>
      <vt:lpstr>Blocking</vt:lpstr>
      <vt:lpstr>Blocking</vt:lpstr>
      <vt:lpstr>Blocking</vt:lpstr>
      <vt:lpstr>Blocking</vt:lpstr>
      <vt:lpstr>Optimalizace pro cache</vt:lpstr>
    </vt:vector>
  </TitlesOfParts>
  <Company>Vilma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SWI109 - Konstrukce překladačů - 2008/2009</dc:title>
  <dc:creator>David Bednarek</dc:creator>
  <cp:lastModifiedBy>David Bednárek</cp:lastModifiedBy>
  <cp:revision>1007</cp:revision>
  <dcterms:created xsi:type="dcterms:W3CDTF">2001-09-30T23:30:25Z</dcterms:created>
  <dcterms:modified xsi:type="dcterms:W3CDTF">2024-04-18T08:25:23Z</dcterms:modified>
</cp:coreProperties>
</file>