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5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3" r:id="rId12"/>
    <p:sldId id="266" r:id="rId13"/>
    <p:sldId id="268" r:id="rId14"/>
    <p:sldId id="269" r:id="rId15"/>
    <p:sldId id="270" r:id="rId16"/>
    <p:sldId id="271" r:id="rId17"/>
    <p:sldId id="274" r:id="rId18"/>
  </p:sldIdLst>
  <p:sldSz cx="9144000" cy="6858000" type="overhead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CD"/>
    <a:srgbClr val="CC00FF"/>
    <a:srgbClr val="FF9999"/>
    <a:srgbClr val="0099FF"/>
    <a:srgbClr val="FF3399"/>
    <a:srgbClr val="99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571" autoAdjust="0"/>
  </p:normalViewPr>
  <p:slideViewPr>
    <p:cSldViewPr>
      <p:cViewPr varScale="1">
        <p:scale>
          <a:sx n="120" d="100"/>
          <a:sy n="120" d="100"/>
        </p:scale>
        <p:origin x="1344" y="108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1600" y="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2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44800" y="533400"/>
            <a:ext cx="3454400" cy="2590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9200" y="3276600"/>
            <a:ext cx="6705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1"/>
              <a:t>Click to edit Master text styles</a:t>
            </a:r>
          </a:p>
          <a:p>
            <a:pPr lvl="1"/>
            <a:r>
              <a:rPr lang="cs-CZ" noProof="1"/>
              <a:t>Second level</a:t>
            </a:r>
          </a:p>
          <a:p>
            <a:pPr lvl="2"/>
            <a:r>
              <a:rPr lang="cs-CZ" noProof="1"/>
              <a:t>Third level</a:t>
            </a:r>
          </a:p>
          <a:p>
            <a:pPr lvl="3"/>
            <a:r>
              <a:rPr lang="cs-CZ" noProof="1"/>
              <a:t>Fourth level</a:t>
            </a:r>
          </a:p>
          <a:p>
            <a:pPr lvl="4"/>
            <a:r>
              <a:rPr lang="cs-CZ" noProof="1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1600" y="6477000"/>
            <a:ext cx="3962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noProof="1"/>
            </a:lvl1pPr>
          </a:lstStyle>
          <a:p>
            <a:pPr>
              <a:defRPr/>
            </a:pPr>
            <a:fld id="{53D80ECD-877A-4C58-96D0-91AE5B60954F}" type="slidenum">
              <a:rPr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5476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12888919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42A4F-5B6C-475E-B104-7EB99EEC0D59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249048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2209800" cy="6705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477000" cy="6705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7BE31-150A-4843-99BA-DF6AE488D9E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60253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3483E8-855C-4B46-8539-BA7E4E48C122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00692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cs-CZ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B7765C-1A76-4177-A0AE-EADC12BA6517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250715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533400"/>
            <a:ext cx="4343400" cy="3009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695700"/>
            <a:ext cx="4343400" cy="3009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8EF62-F676-4B10-8BAF-431D080F05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022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1FE57-3690-4A1D-8A88-C063F0D8302E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4810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82418-0049-49C5-8D20-D771CA776518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25896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533400"/>
            <a:ext cx="4343400" cy="6172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83EE3-94DA-42DA-A6CB-4924CEBA1E7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5951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1CB3C-E612-443D-A7FD-5FD98A69BBBB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0200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A3DE4E-C967-4C6B-9E55-E706D8E86D90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35159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FE798-8F78-4433-BB74-D5505A6EDC5D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23990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2C64E-94B2-4E2D-B5F6-E7700D232CCC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18375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D34890-89AA-4915-B737-613808C90A24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886335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7315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533400"/>
            <a:ext cx="8839200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96200" y="0"/>
            <a:ext cx="1295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99FF99"/>
                </a:solidFill>
              </a:defRPr>
            </a:lvl1pPr>
          </a:lstStyle>
          <a:p>
            <a:pPr>
              <a:defRPr/>
            </a:pPr>
            <a:fld id="{35376E8E-94FB-4D0D-B131-82E7564F7FE5}" type="slidenum">
              <a:rPr lang="en-US"/>
              <a:pPr>
                <a:defRPr/>
              </a:pPr>
              <a:t>‹#›</a:t>
            </a:fld>
            <a:r>
              <a:rPr lang="cs-CZ"/>
              <a:t> 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</p:sldLayoutIdLst>
  <p:transition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190500" indent="2667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Ø"/>
        <a:defRPr sz="2400" b="1">
          <a:solidFill>
            <a:schemeClr val="tx1"/>
          </a:solidFill>
          <a:latin typeface="+mj-lt"/>
          <a:cs typeface="+mn-cs"/>
        </a:defRPr>
      </a:lvl2pPr>
      <a:lvl3pPr marL="571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v"/>
        <a:defRPr sz="2400">
          <a:solidFill>
            <a:schemeClr val="tx1"/>
          </a:solidFill>
          <a:latin typeface="+mj-lt"/>
          <a:cs typeface="+mn-cs"/>
        </a:defRPr>
      </a:lvl3pPr>
      <a:lvl4pPr marL="952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j-lt"/>
          <a:cs typeface="+mn-cs"/>
        </a:defRPr>
      </a:lvl4pPr>
      <a:lvl5pPr marL="1333500" indent="-1905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5pPr>
      <a:lvl6pPr marL="17907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6pPr>
      <a:lvl7pPr marL="22479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7pPr>
      <a:lvl8pPr marL="27051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8pPr>
      <a:lvl9pPr marL="3162300" indent="-190500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+mj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Dal</a:t>
            </a:r>
            <a:r>
              <a:rPr lang="cs-CZ" altLang="en-US"/>
              <a:t>ší optimalizace</a:t>
            </a:r>
            <a:endParaRPr lang="en-US" altLang="en-US"/>
          </a:p>
        </p:txBody>
      </p:sp>
      <p:sp>
        <p:nvSpPr>
          <p:cNvPr id="135171" name="Subtitle 4"/>
          <p:cNvSpPr>
            <a:spLocks noGrp="1"/>
          </p:cNvSpPr>
          <p:nvPr>
            <p:ph type="subTitle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E0"/>
                </a:solidFill>
              </a14:hiddenFill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35172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848600" y="0"/>
            <a:ext cx="1295400" cy="381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5CC91B0-2A28-4159-9545-9F1599FEF792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41733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7023B4E-24E0-42E2-8E2A-76BFF7B3A5AD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44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Odstranění redundance</a:t>
            </a:r>
            <a:endParaRPr lang="cs-CZ" altLang="en-US" noProof="1"/>
          </a:p>
        </p:txBody>
      </p:sp>
      <p:sp>
        <p:nvSpPr>
          <p:cNvPr id="144388" name="Rectangle 3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r>
              <a:rPr lang="cs-CZ" altLang="en-US"/>
              <a:t>Copy propagation</a:t>
            </a:r>
          </a:p>
          <a:p>
            <a:pPr lvl="2" eaLnBrk="1" hangingPunct="1"/>
            <a:r>
              <a:rPr lang="cs-CZ" altLang="en-US"/>
              <a:t>Lokální/globální eliminace společných podvýrazů</a:t>
            </a:r>
            <a:endParaRPr lang="en-US" altLang="en-US"/>
          </a:p>
          <a:p>
            <a:pPr lvl="2" eaLnBrk="1" hangingPunct="1"/>
            <a:r>
              <a:rPr lang="cs-CZ" altLang="en-US"/>
              <a:t>Přesun invariantního kódu z cyklu</a:t>
            </a:r>
            <a:endParaRPr lang="en-US" altLang="en-US"/>
          </a:p>
          <a:p>
            <a:pPr lvl="3" eaLnBrk="1" hangingPunct="1"/>
            <a:r>
              <a:rPr lang="cs-CZ" altLang="en-US"/>
              <a:t>Častý výskyt u přístupu k polím</a:t>
            </a:r>
          </a:p>
          <a:p>
            <a:pPr lvl="2" eaLnBrk="1" hangingPunct="1"/>
            <a:r>
              <a:rPr lang="cs-CZ" altLang="en-US"/>
              <a:t>Partial-redundancy elimination</a:t>
            </a:r>
          </a:p>
          <a:p>
            <a:pPr lvl="3" eaLnBrk="1" hangingPunct="1"/>
            <a:r>
              <a:rPr lang="cs-CZ" altLang="en-US"/>
              <a:t>Lazy code motion</a:t>
            </a:r>
            <a:endParaRPr lang="en-US" altLang="en-US"/>
          </a:p>
          <a:p>
            <a:pPr lvl="2" eaLnBrk="1" hangingPunct="1"/>
            <a:endParaRPr lang="en-US" altLang="en-US"/>
          </a:p>
          <a:p>
            <a:pPr lvl="2" eaLnBrk="1" hangingPunct="1"/>
            <a:r>
              <a:rPr lang="cs-CZ" altLang="en-US"/>
              <a:t>Integrace procedur generuje nové redundance</a:t>
            </a:r>
            <a:endParaRPr lang="en-US" altLang="en-US"/>
          </a:p>
        </p:txBody>
      </p:sp>
      <p:sp>
        <p:nvSpPr>
          <p:cNvPr id="144389" name="Rectangle 4"/>
          <p:cNvSpPr>
            <a:spLocks noChangeArrowheads="1"/>
          </p:cNvSpPr>
          <p:nvPr/>
        </p:nvSpPr>
        <p:spPr bwMode="auto">
          <a:xfrm>
            <a:off x="4643438" y="549275"/>
            <a:ext cx="4348162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b = a;</a:t>
            </a:r>
          </a:p>
          <a:p>
            <a:pPr eaLnBrk="1" hangingPunct="1"/>
            <a:r>
              <a:rPr lang="en-US" altLang="en-US" dirty="0"/>
              <a:t>c = b;  	// c = a;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c = a + b;</a:t>
            </a:r>
          </a:p>
          <a:p>
            <a:pPr eaLnBrk="1" hangingPunct="1"/>
            <a:r>
              <a:rPr lang="en-US" altLang="en-US" dirty="0"/>
              <a:t>d = </a:t>
            </a:r>
            <a:r>
              <a:rPr lang="en-US" altLang="en-US" dirty="0">
                <a:solidFill>
                  <a:schemeClr val="hlink"/>
                </a:solidFill>
              </a:rPr>
              <a:t>a + b</a:t>
            </a:r>
            <a:r>
              <a:rPr lang="en-US" altLang="en-US" dirty="0"/>
              <a:t>; 	// d = c;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for ( </a:t>
            </a:r>
            <a:r>
              <a:rPr lang="en-US" altLang="en-US" dirty="0" err="1"/>
              <a:t>i</a:t>
            </a:r>
            <a:r>
              <a:rPr lang="en-US" altLang="en-US" dirty="0"/>
              <a:t> = 0; </a:t>
            </a:r>
            <a:r>
              <a:rPr lang="en-US" altLang="en-US" dirty="0" err="1"/>
              <a:t>i</a:t>
            </a:r>
            <a:r>
              <a:rPr lang="en-US" altLang="en-US" dirty="0"/>
              <a:t> &lt; 10; ++</a:t>
            </a:r>
            <a:r>
              <a:rPr lang="en-US" altLang="en-US" dirty="0" err="1"/>
              <a:t>i</a:t>
            </a:r>
            <a:r>
              <a:rPr lang="en-US" altLang="en-US" dirty="0"/>
              <a:t>)</a:t>
            </a:r>
          </a:p>
          <a:p>
            <a:pPr eaLnBrk="1" hangingPunct="1"/>
            <a:r>
              <a:rPr lang="en-US" altLang="en-US" dirty="0"/>
              <a:t>  a[ </a:t>
            </a:r>
            <a:r>
              <a:rPr lang="en-US" altLang="en-US" dirty="0" err="1"/>
              <a:t>i</a:t>
            </a:r>
            <a:r>
              <a:rPr lang="en-US" altLang="en-US" dirty="0"/>
              <a:t>][ </a:t>
            </a:r>
            <a:r>
              <a:rPr lang="en-US" altLang="en-US" dirty="0">
                <a:solidFill>
                  <a:srgbClr val="FF0000"/>
                </a:solidFill>
              </a:rPr>
              <a:t>k</a:t>
            </a:r>
            <a:r>
              <a:rPr lang="en-US" altLang="en-US" dirty="0"/>
              <a:t>] = </a:t>
            </a:r>
            <a:r>
              <a:rPr lang="en-US" altLang="en-US" dirty="0">
                <a:solidFill>
                  <a:srgbClr val="FF0000"/>
                </a:solidFill>
              </a:rPr>
              <a:t>a + b</a:t>
            </a:r>
            <a:r>
              <a:rPr lang="en-US" altLang="en-US" dirty="0"/>
              <a:t>;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if ( a &lt; b )</a:t>
            </a:r>
          </a:p>
          <a:p>
            <a:pPr eaLnBrk="1" hangingPunct="1"/>
            <a:r>
              <a:rPr lang="en-US" altLang="en-US" dirty="0"/>
              <a:t>  c = d + e;</a:t>
            </a:r>
          </a:p>
          <a:p>
            <a:pPr eaLnBrk="1" hangingPunct="1"/>
            <a:r>
              <a:rPr lang="en-US" altLang="en-US" dirty="0"/>
              <a:t>f = </a:t>
            </a:r>
            <a:r>
              <a:rPr lang="en-US" altLang="en-US" dirty="0">
                <a:solidFill>
                  <a:schemeClr val="hlink"/>
                </a:solidFill>
              </a:rPr>
              <a:t>d + e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  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7147334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E3CDF-C8E2-A187-EA96-552DF521E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Number Placeholder 4">
            <a:extLst>
              <a:ext uri="{FF2B5EF4-FFF2-40B4-BE49-F238E27FC236}">
                <a16:creationId xmlns:a16="http://schemas.microsoft.com/office/drawing/2014/main" id="{198D7EB4-CBD7-95E2-E3A1-82D18C0B4B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7023B4E-24E0-42E2-8E2A-76BFF7B3A5AD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44387" name="Rectangle 2">
            <a:extLst>
              <a:ext uri="{FF2B5EF4-FFF2-40B4-BE49-F238E27FC236}">
                <a16:creationId xmlns:a16="http://schemas.microsoft.com/office/drawing/2014/main" id="{68EF1BE0-551D-9007-BDC1-DFD01A94E7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Odstranění redundance</a:t>
            </a:r>
            <a:endParaRPr lang="cs-CZ" altLang="en-US" noProof="1"/>
          </a:p>
        </p:txBody>
      </p:sp>
      <p:sp>
        <p:nvSpPr>
          <p:cNvPr id="144388" name="Rectangle 3">
            <a:extLst>
              <a:ext uri="{FF2B5EF4-FFF2-40B4-BE49-F238E27FC236}">
                <a16:creationId xmlns:a16="http://schemas.microsoft.com/office/drawing/2014/main" id="{F102D61D-F584-4D08-53DE-E657B03A73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1" eaLnBrk="1" hangingPunct="1"/>
            <a:r>
              <a:rPr lang="cs-CZ" altLang="en-US" sz="2000" dirty="0"/>
              <a:t>Lazy </a:t>
            </a:r>
            <a:r>
              <a:rPr lang="cs-CZ" altLang="en-US" sz="2000" dirty="0" err="1"/>
              <a:t>code</a:t>
            </a:r>
            <a:r>
              <a:rPr lang="cs-CZ" altLang="en-US" sz="2000" dirty="0"/>
              <a:t> </a:t>
            </a:r>
            <a:r>
              <a:rPr lang="cs-CZ" altLang="en-US" sz="2000" dirty="0" err="1"/>
              <a:t>motion</a:t>
            </a:r>
            <a:endParaRPr lang="en-US" altLang="en-US" sz="2000" dirty="0"/>
          </a:p>
          <a:p>
            <a:pPr lvl="2" eaLnBrk="1" hangingPunct="1"/>
            <a:r>
              <a:rPr lang="en-US" altLang="en-US" sz="2000" dirty="0"/>
              <a:t>Move a computation to the latest moment before the result is needed</a:t>
            </a:r>
          </a:p>
          <a:p>
            <a:pPr lvl="3" eaLnBrk="1" hangingPunct="1"/>
            <a:r>
              <a:rPr lang="en-US" altLang="en-US" sz="1800" dirty="0"/>
              <a:t>This applies to every computation</a:t>
            </a:r>
          </a:p>
          <a:p>
            <a:pPr lvl="2" eaLnBrk="1" hangingPunct="1"/>
            <a:r>
              <a:rPr lang="en-US" altLang="en-US" sz="2000" dirty="0"/>
              <a:t>The fixed barriers:</a:t>
            </a:r>
          </a:p>
          <a:p>
            <a:pPr lvl="3" eaLnBrk="1" hangingPunct="1"/>
            <a:r>
              <a:rPr lang="en-US" altLang="en-US" sz="1800" dirty="0"/>
              <a:t>Returns from functions</a:t>
            </a:r>
          </a:p>
          <a:p>
            <a:pPr lvl="3" eaLnBrk="1" hangingPunct="1"/>
            <a:r>
              <a:rPr lang="en-US" altLang="en-US" sz="1800" dirty="0"/>
              <a:t>Conditions in control-flow</a:t>
            </a:r>
          </a:p>
          <a:p>
            <a:pPr lvl="3" eaLnBrk="1" hangingPunct="1"/>
            <a:r>
              <a:rPr lang="en-US" altLang="en-US" sz="1800" dirty="0"/>
              <a:t>If a computation is not loop-invariant, it may be delayed but not completely moved out of the loop	</a:t>
            </a:r>
          </a:p>
          <a:p>
            <a:pPr lvl="2" eaLnBrk="1" hangingPunct="1"/>
            <a:r>
              <a:rPr lang="en-US" altLang="en-US" sz="2000" dirty="0"/>
              <a:t>Then manipulate the control flow so that the computation is never repeated</a:t>
            </a:r>
          </a:p>
          <a:p>
            <a:pPr lvl="3" eaLnBrk="1" hangingPunct="1"/>
            <a:endParaRPr lang="en-US" altLang="en-US" sz="1800" dirty="0"/>
          </a:p>
          <a:p>
            <a:pPr lvl="2" eaLnBrk="1" hangingPunct="1"/>
            <a:endParaRPr lang="en-US" altLang="en-US" sz="2000" dirty="0"/>
          </a:p>
        </p:txBody>
      </p:sp>
      <p:sp>
        <p:nvSpPr>
          <p:cNvPr id="144389" name="Rectangle 4">
            <a:extLst>
              <a:ext uri="{FF2B5EF4-FFF2-40B4-BE49-F238E27FC236}">
                <a16:creationId xmlns:a16="http://schemas.microsoft.com/office/drawing/2014/main" id="{06883209-5F36-800E-1CD6-8FA8AB252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549275"/>
            <a:ext cx="4348162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FF0000"/>
                </a:solidFill>
              </a:rPr>
              <a:t>s = 0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if ( c )</a:t>
            </a:r>
          </a:p>
          <a:p>
            <a:pPr eaLnBrk="1" hangingPunct="1"/>
            <a:r>
              <a:rPr lang="en-US" altLang="en-US" dirty="0"/>
              <a:t>{ for ( </a:t>
            </a:r>
            <a:r>
              <a:rPr lang="en-US" altLang="en-US" dirty="0" err="1"/>
              <a:t>i</a:t>
            </a:r>
            <a:r>
              <a:rPr lang="en-US" altLang="en-US" dirty="0"/>
              <a:t> = 0; </a:t>
            </a:r>
            <a:r>
              <a:rPr lang="en-US" altLang="en-US" dirty="0" err="1"/>
              <a:t>i</a:t>
            </a:r>
            <a:r>
              <a:rPr lang="en-US" altLang="en-US" dirty="0"/>
              <a:t> &lt; n; ++</a:t>
            </a:r>
            <a:r>
              <a:rPr lang="en-US" altLang="en-US" dirty="0" err="1"/>
              <a:t>i</a:t>
            </a:r>
            <a:r>
              <a:rPr lang="en-US" altLang="en-US" dirty="0"/>
              <a:t>)</a:t>
            </a:r>
          </a:p>
          <a:p>
            <a:pPr eaLnBrk="1" hangingPunct="1"/>
            <a:r>
              <a:rPr lang="en-US" altLang="en-US" dirty="0"/>
              <a:t>    s = s + </a:t>
            </a:r>
            <a:r>
              <a:rPr lang="en-US" altLang="en-US" dirty="0">
                <a:solidFill>
                  <a:srgbClr val="FF0000"/>
                </a:solidFill>
              </a:rPr>
              <a:t>a[k]</a:t>
            </a:r>
            <a:r>
              <a:rPr lang="en-US" altLang="en-US" dirty="0"/>
              <a:t>[</a:t>
            </a:r>
            <a:r>
              <a:rPr lang="en-US" altLang="en-US" dirty="0" err="1"/>
              <a:t>i</a:t>
            </a:r>
            <a:r>
              <a:rPr lang="en-US" altLang="en-US" dirty="0"/>
              <a:t>];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r>
              <a:rPr lang="en-US" altLang="en-US" dirty="0"/>
              <a:t>else</a:t>
            </a:r>
          </a:p>
          <a:p>
            <a:pPr eaLnBrk="1" hangingPunct="1"/>
            <a:r>
              <a:rPr lang="en-US" altLang="en-US" dirty="0"/>
              <a:t>  s = -1;</a:t>
            </a:r>
          </a:p>
          <a:p>
            <a:pPr lvl="3" eaLnBrk="1" hangingPunct="1"/>
            <a:r>
              <a:rPr lang="en-US" altLang="en-US" dirty="0"/>
              <a:t>Transformed to:</a:t>
            </a:r>
          </a:p>
          <a:p>
            <a:pPr eaLnBrk="1" hangingPunct="1"/>
            <a:r>
              <a:rPr lang="en-US" altLang="en-US" dirty="0"/>
              <a:t>if ( c )</a:t>
            </a:r>
          </a:p>
          <a:p>
            <a:pPr eaLnBrk="1" hangingPunct="1"/>
            <a:r>
              <a:rPr lang="en-US" altLang="en-US" dirty="0"/>
              <a:t>{ if ( 0 &lt; n )</a:t>
            </a:r>
          </a:p>
          <a:p>
            <a:pPr eaLnBrk="1" hangingPunct="1"/>
            <a:r>
              <a:rPr lang="en-US" altLang="en-US" dirty="0"/>
              <a:t>  { </a:t>
            </a:r>
            <a:r>
              <a:rPr lang="en-US" altLang="en-US" dirty="0">
                <a:solidFill>
                  <a:srgbClr val="FF0000"/>
                </a:solidFill>
              </a:rPr>
              <a:t>s = 0</a:t>
            </a:r>
            <a:r>
              <a:rPr lang="en-US" altLang="en-US" dirty="0"/>
              <a:t>; r = &amp;</a:t>
            </a:r>
            <a:r>
              <a:rPr lang="en-US" altLang="en-US" dirty="0">
                <a:solidFill>
                  <a:srgbClr val="FF0000"/>
                </a:solidFill>
              </a:rPr>
              <a:t>a[k]</a:t>
            </a:r>
            <a:r>
              <a:rPr lang="en-US" altLang="en-US" dirty="0"/>
              <a:t>; </a:t>
            </a:r>
            <a:r>
              <a:rPr lang="en-US" altLang="en-US" dirty="0" err="1"/>
              <a:t>i</a:t>
            </a:r>
            <a:r>
              <a:rPr lang="en-US" altLang="en-US" dirty="0"/>
              <a:t> = 0;</a:t>
            </a:r>
          </a:p>
          <a:p>
            <a:pPr eaLnBrk="1" hangingPunct="1"/>
            <a:r>
              <a:rPr lang="en-US" altLang="en-US" dirty="0"/>
              <a:t>    do {</a:t>
            </a:r>
          </a:p>
          <a:p>
            <a:pPr eaLnBrk="1" hangingPunct="1"/>
            <a:r>
              <a:rPr lang="en-US" altLang="en-US" dirty="0"/>
              <a:t>      s = s + </a:t>
            </a:r>
            <a:r>
              <a:rPr lang="en-US" altLang="en-US" dirty="0">
                <a:solidFill>
                  <a:srgbClr val="FF0000"/>
                </a:solidFill>
              </a:rPr>
              <a:t>(*r)</a:t>
            </a:r>
            <a:r>
              <a:rPr lang="en-US" altLang="en-US" dirty="0"/>
              <a:t>[</a:t>
            </a:r>
            <a:r>
              <a:rPr lang="en-US" altLang="en-US" dirty="0" err="1"/>
              <a:t>i</a:t>
            </a:r>
            <a:r>
              <a:rPr lang="en-US" altLang="en-US" dirty="0"/>
              <a:t>]; ++</a:t>
            </a:r>
            <a:r>
              <a:rPr lang="en-US" altLang="en-US" dirty="0" err="1"/>
              <a:t>i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    } while (</a:t>
            </a:r>
            <a:r>
              <a:rPr lang="en-US" altLang="en-US" dirty="0" err="1"/>
              <a:t>i</a:t>
            </a:r>
            <a:r>
              <a:rPr lang="en-US" altLang="en-US" dirty="0"/>
              <a:t> &lt; n);</a:t>
            </a:r>
          </a:p>
          <a:p>
            <a:pPr eaLnBrk="1" hangingPunct="1"/>
            <a:r>
              <a:rPr lang="en-US" altLang="en-US" dirty="0"/>
              <a:t>  }</a:t>
            </a:r>
          </a:p>
          <a:p>
            <a:pPr eaLnBrk="1" hangingPunct="1"/>
            <a:r>
              <a:rPr lang="en-US" altLang="en-US" dirty="0"/>
              <a:t>  else</a:t>
            </a:r>
          </a:p>
          <a:p>
            <a:pPr eaLnBrk="1" hangingPunct="1"/>
            <a:r>
              <a:rPr lang="en-US" altLang="en-US" dirty="0"/>
              <a:t>    </a:t>
            </a:r>
            <a:r>
              <a:rPr lang="en-US" altLang="en-US" dirty="0">
                <a:solidFill>
                  <a:srgbClr val="FF0000"/>
                </a:solidFill>
              </a:rPr>
              <a:t>s = 0</a:t>
            </a:r>
            <a:r>
              <a:rPr lang="en-US" altLang="en-US" dirty="0"/>
              <a:t>;</a:t>
            </a:r>
          </a:p>
          <a:p>
            <a:pPr eaLnBrk="1" hangingPunct="1"/>
            <a:r>
              <a:rPr lang="en-US" altLang="en-US" dirty="0"/>
              <a:t>}</a:t>
            </a:r>
          </a:p>
          <a:p>
            <a:pPr eaLnBrk="1" hangingPunct="1"/>
            <a:r>
              <a:rPr lang="en-US" altLang="en-US" dirty="0"/>
              <a:t>else</a:t>
            </a:r>
          </a:p>
          <a:p>
            <a:pPr eaLnBrk="1" hangingPunct="1"/>
            <a:r>
              <a:rPr lang="en-US" altLang="en-US" dirty="0"/>
              <a:t>  s = -1;</a:t>
            </a:r>
          </a:p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7654714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BB5E5D2-C893-4F11-A59E-26CF62CCF1A8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45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Odstranění neužitečného kódu</a:t>
            </a:r>
            <a:endParaRPr lang="cs-CZ" altLang="en-US" noProof="1"/>
          </a:p>
        </p:txBody>
      </p:sp>
      <p:sp>
        <p:nvSpPr>
          <p:cNvPr id="145412" name="Rectangle 3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3335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790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47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05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162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r>
              <a:rPr lang="cs-CZ" altLang="en-US"/>
              <a:t>Odstranění mrtvého kódu</a:t>
            </a:r>
          </a:p>
          <a:p>
            <a:pPr lvl="3" eaLnBrk="1" hangingPunct="1"/>
            <a:r>
              <a:rPr lang="cs-CZ" altLang="en-US"/>
              <a:t>Kód, jehož efekt nebude využit</a:t>
            </a:r>
          </a:p>
          <a:p>
            <a:pPr lvl="4" eaLnBrk="1" hangingPunct="1"/>
            <a:r>
              <a:rPr lang="cs-CZ" altLang="en-US" sz="1800"/>
              <a:t>Přiřazení do proměnných, které již nebudou čteny</a:t>
            </a:r>
          </a:p>
          <a:p>
            <a:pPr lvl="2" eaLnBrk="1" hangingPunct="1"/>
            <a:r>
              <a:rPr lang="cs-CZ" altLang="en-US"/>
              <a:t>Odstranění nedosažitelného kódu</a:t>
            </a:r>
          </a:p>
          <a:p>
            <a:pPr lvl="3" eaLnBrk="1" hangingPunct="1"/>
            <a:r>
              <a:rPr lang="cs-CZ" altLang="en-US"/>
              <a:t>Kód, ke kterému nevede cesta</a:t>
            </a:r>
          </a:p>
          <a:p>
            <a:pPr lvl="2" eaLnBrk="1" hangingPunct="1"/>
            <a:r>
              <a:rPr lang="cs-CZ" altLang="en-US"/>
              <a:t>Optimalizace skoků</a:t>
            </a:r>
          </a:p>
          <a:p>
            <a:pPr lvl="3" eaLnBrk="1" hangingPunct="1"/>
            <a:r>
              <a:rPr lang="cs-CZ" altLang="en-US"/>
              <a:t>Skoky na skoky apod.</a:t>
            </a:r>
          </a:p>
          <a:p>
            <a:pPr lvl="2" eaLnBrk="1" hangingPunct="1"/>
            <a:endParaRPr lang="cs-CZ" altLang="en-US"/>
          </a:p>
          <a:p>
            <a:pPr lvl="2" eaLnBrk="1" hangingPunct="1"/>
            <a:r>
              <a:rPr lang="cs-CZ" altLang="en-US"/>
              <a:t>Řeší především chyby vyprodukované předchozími fázemi</a:t>
            </a:r>
          </a:p>
          <a:p>
            <a:pPr lvl="3" eaLnBrk="1" hangingPunct="1"/>
            <a:r>
              <a:rPr lang="cs-CZ" altLang="en-US"/>
              <a:t>Aplikuje se opakovaně</a:t>
            </a:r>
            <a:endParaRPr lang="en-US" altLang="en-US"/>
          </a:p>
        </p:txBody>
      </p:sp>
      <p:sp>
        <p:nvSpPr>
          <p:cNvPr id="145413" name="Rectangle 4"/>
          <p:cNvSpPr>
            <a:spLocks noChangeArrowheads="1"/>
          </p:cNvSpPr>
          <p:nvPr/>
        </p:nvSpPr>
        <p:spPr bwMode="auto">
          <a:xfrm>
            <a:off x="4643438" y="549275"/>
            <a:ext cx="4348162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  <a:p>
            <a:pPr eaLnBrk="1" hangingPunct="1"/>
            <a:r>
              <a:rPr lang="cs-CZ" altLang="en-US"/>
              <a:t>a </a:t>
            </a:r>
            <a:r>
              <a:rPr lang="en-US" altLang="en-US"/>
              <a:t>= b + 40;</a:t>
            </a:r>
            <a:endParaRPr lang="cs-CZ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cs-CZ" altLang="en-US"/>
          </a:p>
          <a:p>
            <a:pPr eaLnBrk="1" hangingPunct="1"/>
            <a:r>
              <a:rPr lang="en-US" altLang="en-US"/>
              <a:t>c</a:t>
            </a:r>
            <a:r>
              <a:rPr lang="cs-CZ" altLang="en-US"/>
              <a:t> </a:t>
            </a:r>
            <a:r>
              <a:rPr lang="en-US" altLang="en-US"/>
              <a:t>= 40;</a:t>
            </a:r>
          </a:p>
          <a:p>
            <a:pPr eaLnBrk="1" hangingPunct="1"/>
            <a:r>
              <a:rPr lang="en-US" altLang="en-US"/>
              <a:t>d = 45;</a:t>
            </a:r>
          </a:p>
          <a:p>
            <a:pPr eaLnBrk="1" hangingPunct="1"/>
            <a:r>
              <a:rPr lang="en-US" altLang="en-US"/>
              <a:t>e = f + 90;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if ( g &gt; h )</a:t>
            </a:r>
          </a:p>
          <a:p>
            <a:pPr eaLnBrk="1" hangingPunct="1"/>
            <a:r>
              <a:rPr lang="en-US" altLang="en-US"/>
              <a:t>{</a:t>
            </a:r>
          </a:p>
          <a:p>
            <a:pPr eaLnBrk="1" hangingPunct="1"/>
            <a:r>
              <a:rPr lang="en-US" altLang="en-US"/>
              <a:t>  i = 1;</a:t>
            </a:r>
          </a:p>
          <a:p>
            <a:pPr eaLnBrk="1" hangingPunct="1"/>
            <a:r>
              <a:rPr lang="en-US" altLang="en-US"/>
              <a:t>  j = 2;</a:t>
            </a:r>
          </a:p>
          <a:p>
            <a:pPr eaLnBrk="1" hangingPunct="1"/>
            <a:r>
              <a:rPr lang="en-US" altLang="en-US"/>
              <a:t>  k = k + 1;</a:t>
            </a:r>
          </a:p>
          <a:p>
            <a:pPr eaLnBrk="1" hangingPunct="1"/>
            <a:r>
              <a:rPr lang="en-US" altLang="en-US"/>
              <a:t>}</a:t>
            </a:r>
          </a:p>
          <a:p>
            <a:pPr eaLnBrk="1" hangingPunct="1"/>
            <a:r>
              <a:rPr lang="en-US" altLang="en-US"/>
              <a:t>else</a:t>
            </a:r>
          </a:p>
          <a:p>
            <a:pPr eaLnBrk="1" hangingPunct="1"/>
            <a:r>
              <a:rPr lang="en-US" altLang="en-US"/>
              <a:t>{</a:t>
            </a:r>
          </a:p>
          <a:p>
            <a:pPr eaLnBrk="1" hangingPunct="1"/>
            <a:r>
              <a:rPr lang="en-US" altLang="en-US"/>
              <a:t>  i = 0;</a:t>
            </a:r>
          </a:p>
          <a:p>
            <a:pPr eaLnBrk="1" hangingPunct="1"/>
            <a:r>
              <a:rPr lang="en-US" altLang="en-US"/>
              <a:t>  j = 1;</a:t>
            </a:r>
          </a:p>
          <a:p>
            <a:pPr eaLnBrk="1" hangingPunct="1"/>
            <a:r>
              <a:rPr lang="en-US" altLang="en-US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0825999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A81FBFE-F014-4F34-BA27-C3A1F1508B18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47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Optimalizace režie volání</a:t>
            </a:r>
            <a:endParaRPr lang="cs-CZ" altLang="en-US" noProof="1"/>
          </a:p>
        </p:txBody>
      </p:sp>
      <p:sp>
        <p:nvSpPr>
          <p:cNvPr id="142340" name="Rectangle 3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571500" lvl="2" indent="-1905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/>
            </a:pPr>
            <a:r>
              <a:rPr lang="cs-CZ" sz="2400" dirty="0"/>
              <a:t>Integrace procedur</a:t>
            </a:r>
          </a:p>
          <a:p>
            <a:pPr marL="952500" lvl="3" indent="-1905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cs-CZ" sz="2000" dirty="0"/>
              <a:t>a.k.a inline-expansion</a:t>
            </a:r>
          </a:p>
          <a:p>
            <a:pPr marL="952500" lvl="3" indent="-1905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endParaRPr lang="cs-CZ" sz="2000" dirty="0"/>
          </a:p>
          <a:p>
            <a:pPr marL="495300" lvl="2" indent="-1905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cs-CZ" sz="2000" dirty="0"/>
              <a:t>Listové procedury</a:t>
            </a:r>
          </a:p>
          <a:p>
            <a:pPr marL="952500" lvl="3" indent="-1905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cs-CZ" sz="2000" dirty="0"/>
              <a:t>Nevolají žádné další</a:t>
            </a:r>
          </a:p>
          <a:p>
            <a:pPr marL="952500" lvl="3" indent="-1905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cs-CZ" sz="2000" dirty="0"/>
              <a:t>Není třeba kompletní prolog a epilog procedury</a:t>
            </a:r>
          </a:p>
          <a:p>
            <a:pPr marL="952500" lvl="3" indent="-1905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cs-CZ" sz="2000" dirty="0"/>
              <a:t>Užitečné zejména v přítomnosti výjimek</a:t>
            </a:r>
          </a:p>
          <a:p>
            <a:pPr marL="952500" lvl="3" indent="-1905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§"/>
              <a:defRPr/>
            </a:pPr>
            <a:endParaRPr lang="cs-CZ" sz="2000" dirty="0"/>
          </a:p>
          <a:p>
            <a:pPr marL="495300" lvl="2" indent="-1905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§"/>
              <a:defRPr/>
            </a:pPr>
            <a:r>
              <a:rPr lang="cs-CZ" sz="2000" dirty="0"/>
              <a:t>Shrink wrapping</a:t>
            </a:r>
          </a:p>
          <a:p>
            <a:pPr marL="952500" lvl="3" indent="-1905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§"/>
              <a:defRPr/>
            </a:pPr>
            <a:r>
              <a:rPr lang="cs-CZ" sz="2000" dirty="0"/>
              <a:t>Přesouvání prologu a epilogu</a:t>
            </a:r>
          </a:p>
          <a:p>
            <a:pPr marL="952500" lvl="3" indent="-1905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§"/>
              <a:defRPr/>
            </a:pPr>
            <a:r>
              <a:rPr lang="cs-CZ" sz="2000" dirty="0"/>
              <a:t>Ve větvích, které nevolají další procedury, se prolog a epilog anihilují</a:t>
            </a:r>
          </a:p>
          <a:p>
            <a:pPr marL="571500" lvl="2" indent="-1905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/>
            </a:pPr>
            <a:endParaRPr lang="cs-CZ" sz="2400" dirty="0"/>
          </a:p>
        </p:txBody>
      </p:sp>
      <p:sp>
        <p:nvSpPr>
          <p:cNvPr id="147461" name="Rectangle 4"/>
          <p:cNvSpPr>
            <a:spLocks noChangeArrowheads="1"/>
          </p:cNvSpPr>
          <p:nvPr/>
        </p:nvSpPr>
        <p:spPr bwMode="auto">
          <a:xfrm>
            <a:off x="4643438" y="549275"/>
            <a:ext cx="4348162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800100" indent="-3429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573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cs-CZ" altLang="en-US" sz="2400" b="0">
                <a:latin typeface="Arial" charset="0"/>
              </a:rPr>
              <a:t>Tail merging</a:t>
            </a:r>
          </a:p>
          <a:p>
            <a:pPr lvl="1" eaLnBrk="1" hangingPunct="1">
              <a:buSzPct val="65000"/>
              <a:buFont typeface="Arial" charset="0"/>
              <a:buChar char="•"/>
            </a:pPr>
            <a:r>
              <a:rPr lang="cs-CZ" altLang="en-US" sz="2000" b="0"/>
              <a:t>Ztotožnění identických konců procedur</a:t>
            </a:r>
          </a:p>
          <a:p>
            <a:pPr lvl="2" eaLnBrk="1" hangingPunct="1">
              <a:buFont typeface="Arial" charset="0"/>
              <a:buChar char="•"/>
            </a:pPr>
            <a:r>
              <a:rPr lang="cs-CZ" altLang="en-US" sz="2000"/>
              <a:t>Poslední BB často obsahuje pouze epilog a je tudíž shodný</a:t>
            </a:r>
          </a:p>
          <a:p>
            <a:pPr lvl="2" eaLnBrk="1" hangingPunct="1">
              <a:buFont typeface="Arial" charset="0"/>
              <a:buChar char="•"/>
            </a:pPr>
            <a:endParaRPr lang="cs-CZ" altLang="en-US" sz="2000"/>
          </a:p>
          <a:p>
            <a:pPr lvl="1" eaLnBrk="1" hangingPunct="1">
              <a:buSzPct val="65000"/>
              <a:buFont typeface="Arial" charset="0"/>
              <a:buChar char="•"/>
            </a:pPr>
            <a:r>
              <a:rPr lang="cs-CZ" altLang="en-US" sz="2000" b="0"/>
              <a:t>Šetří velikost kódu</a:t>
            </a:r>
          </a:p>
          <a:p>
            <a:pPr lvl="2" eaLnBrk="1" hangingPunct="1">
              <a:buFont typeface="Arial" charset="0"/>
              <a:buChar char="•"/>
            </a:pPr>
            <a:r>
              <a:rPr lang="cs-CZ" altLang="en-US" sz="2000"/>
              <a:t>Zlepšuje využití I-cache</a:t>
            </a:r>
            <a:endParaRPr lang="en-US" altLang="en-US" sz="2000"/>
          </a:p>
        </p:txBody>
      </p:sp>
    </p:spTree>
    <p:extLst>
      <p:ext uri="{BB962C8B-B14F-4D97-AF65-F5344CB8AC3E}">
        <p14:creationId xmlns:p14="http://schemas.microsoft.com/office/powerpoint/2010/main" val="177918264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AA8B31D-2FBB-4DA0-975A-A1FE8C7C1782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48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Interprocedurální úpravy</a:t>
            </a:r>
            <a:endParaRPr lang="cs-CZ" altLang="en-US" noProof="1"/>
          </a:p>
        </p:txBody>
      </p:sp>
      <p:sp>
        <p:nvSpPr>
          <p:cNvPr id="148484" name="Rectangle 3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4097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866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324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81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2385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r>
              <a:rPr lang="cs-CZ" altLang="en-US"/>
              <a:t>Specializace procedur</a:t>
            </a:r>
          </a:p>
          <a:p>
            <a:pPr lvl="3" eaLnBrk="1" hangingPunct="1"/>
            <a:r>
              <a:rPr lang="cs-CZ" altLang="en-US"/>
              <a:t>Procedury se naklonují</a:t>
            </a:r>
          </a:p>
          <a:p>
            <a:pPr lvl="3" eaLnBrk="1" hangingPunct="1"/>
            <a:r>
              <a:rPr lang="cs-CZ" altLang="en-US"/>
              <a:t>Jednotlivé klony se přizpůsobují okolnostem, které panují při jejich volání</a:t>
            </a:r>
          </a:p>
          <a:p>
            <a:pPr lvl="4" eaLnBrk="1" hangingPunct="1">
              <a:buFont typeface="Wingdings" pitchFamily="2" charset="2"/>
              <a:buChar char="§"/>
            </a:pPr>
            <a:r>
              <a:rPr lang="cs-CZ" altLang="en-US" sz="2000"/>
              <a:t>Speciální tvary argumentů</a:t>
            </a:r>
          </a:p>
          <a:p>
            <a:pPr lvl="4" eaLnBrk="1" hangingPunct="1">
              <a:buFont typeface="Wingdings" pitchFamily="2" charset="2"/>
              <a:buChar char="§"/>
            </a:pPr>
            <a:r>
              <a:rPr lang="cs-CZ" altLang="en-US" sz="2000"/>
              <a:t>Konstantní argumenty</a:t>
            </a:r>
          </a:p>
          <a:p>
            <a:pPr lvl="4" eaLnBrk="1" hangingPunct="1">
              <a:buFont typeface="Wingdings" pitchFamily="2" charset="2"/>
              <a:buChar char="§"/>
            </a:pPr>
            <a:r>
              <a:rPr lang="cs-CZ" altLang="en-US" sz="2000"/>
              <a:t>Aliasing</a:t>
            </a:r>
          </a:p>
          <a:p>
            <a:pPr lvl="4" eaLnBrk="1" hangingPunct="1">
              <a:buFont typeface="Wingdings" pitchFamily="2" charset="2"/>
              <a:buChar char="§"/>
            </a:pPr>
            <a:endParaRPr lang="cs-CZ" altLang="en-US" sz="2000"/>
          </a:p>
          <a:p>
            <a:pPr lvl="2" eaLnBrk="1" hangingPunct="1"/>
            <a:r>
              <a:rPr lang="cs-CZ" altLang="en-US"/>
              <a:t>Interprocedurální alokace registrů</a:t>
            </a:r>
          </a:p>
          <a:p>
            <a:pPr lvl="3" eaLnBrk="1" hangingPunct="1">
              <a:buSzPct val="65000"/>
            </a:pPr>
            <a:r>
              <a:rPr lang="cs-CZ" altLang="en-US"/>
              <a:t>Volací konvence se upravuje podle místních podmínek</a:t>
            </a:r>
          </a:p>
        </p:txBody>
      </p:sp>
      <p:sp>
        <p:nvSpPr>
          <p:cNvPr id="148485" name="Rectangle 4"/>
          <p:cNvSpPr>
            <a:spLocks noChangeArrowheads="1"/>
          </p:cNvSpPr>
          <p:nvPr/>
        </p:nvSpPr>
        <p:spPr bwMode="auto">
          <a:xfrm>
            <a:off x="4643438" y="549275"/>
            <a:ext cx="4348162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4097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8669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324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781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2385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3" eaLnBrk="1" hangingPunct="1"/>
            <a:endParaRPr lang="cs-CZ" altLang="en-US"/>
          </a:p>
          <a:p>
            <a:pPr lvl="3" eaLnBrk="1" hangingPunct="1"/>
            <a:r>
              <a:rPr lang="cs-CZ" altLang="en-US"/>
              <a:t>Efekt je obdobný jako u integrace procedur</a:t>
            </a:r>
          </a:p>
          <a:p>
            <a:pPr lvl="4" eaLnBrk="1" hangingPunct="1">
              <a:buFont typeface="Wingdings" pitchFamily="2" charset="2"/>
              <a:buChar char="§"/>
            </a:pPr>
            <a:r>
              <a:rPr lang="cs-CZ" altLang="en-US" sz="2000"/>
              <a:t>Specializace vede k menší expanzi kódu</a:t>
            </a:r>
          </a:p>
          <a:p>
            <a:pPr lvl="4" eaLnBrk="1" hangingPunct="1">
              <a:buFont typeface="Wingdings" pitchFamily="2" charset="2"/>
              <a:buChar char="§"/>
            </a:pPr>
            <a:r>
              <a:rPr lang="cs-CZ" altLang="en-US" sz="2000"/>
              <a:t>Specializace se obtížněji řídí</a:t>
            </a:r>
          </a:p>
          <a:p>
            <a:pPr lvl="4" eaLnBrk="1" hangingPunct="1">
              <a:buFont typeface="Wingdings" pitchFamily="2" charset="2"/>
              <a:buChar char="§"/>
            </a:pPr>
            <a:r>
              <a:rPr lang="cs-CZ" altLang="en-US" sz="2000"/>
              <a:t>Integrace odstraňuje režii volání</a:t>
            </a:r>
          </a:p>
          <a:p>
            <a:pPr lvl="4" eaLnBrk="1" hangingPunct="1">
              <a:buFont typeface="Wingdings" pitchFamily="2" charset="2"/>
              <a:buChar char="§"/>
            </a:pPr>
            <a:r>
              <a:rPr lang="cs-CZ" altLang="en-US" sz="2000"/>
              <a:t>Integrace umožňuje další optimalizace</a:t>
            </a:r>
          </a:p>
          <a:p>
            <a:pPr eaLnBrk="1" hangingPunct="1">
              <a:buFont typeface="Arial" charset="0"/>
              <a:buChar char="•"/>
            </a:pPr>
            <a:endParaRPr lang="en-US" altLang="en-US" sz="20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270410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B951118-1AEE-4FF6-9E93-34D639DA4A52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49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Nápověda pro procesor</a:t>
            </a:r>
            <a:endParaRPr lang="cs-CZ" altLang="en-US" noProof="1"/>
          </a:p>
        </p:txBody>
      </p:sp>
      <p:sp>
        <p:nvSpPr>
          <p:cNvPr id="149508" name="Rectangle 3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0287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r>
              <a:rPr lang="en-US" altLang="en-US"/>
              <a:t>Intraprocedural I-cache optimization</a:t>
            </a:r>
            <a:endParaRPr lang="cs-CZ" altLang="en-US"/>
          </a:p>
          <a:p>
            <a:pPr lvl="3" eaLnBrk="1" hangingPunct="1">
              <a:buSzPct val="65000"/>
              <a:buFont typeface="Wingdings" pitchFamily="2" charset="2"/>
              <a:buChar char="v"/>
            </a:pPr>
            <a:r>
              <a:rPr lang="cs-CZ" altLang="en-US" sz="2400"/>
              <a:t>Využití atomicity cache-line</a:t>
            </a:r>
          </a:p>
          <a:p>
            <a:pPr lvl="3" eaLnBrk="1" hangingPunct="1">
              <a:buSzPct val="65000"/>
              <a:buFont typeface="Wingdings" pitchFamily="2" charset="2"/>
              <a:buChar char="v"/>
            </a:pPr>
            <a:r>
              <a:rPr lang="cs-CZ" altLang="en-US" sz="2400"/>
              <a:t>Serializace BB tak, aby chování CPU vedlo k minimálnímu počtu výpadků I-cache </a:t>
            </a:r>
          </a:p>
          <a:p>
            <a:pPr lvl="2" eaLnBrk="1" hangingPunct="1"/>
            <a:endParaRPr lang="cs-CZ" altLang="en-US"/>
          </a:p>
          <a:p>
            <a:pPr lvl="2" eaLnBrk="1" hangingPunct="1"/>
            <a:r>
              <a:rPr lang="en-US" altLang="en-US"/>
              <a:t>Instruction prefetching</a:t>
            </a:r>
            <a:endParaRPr lang="cs-CZ" altLang="en-US"/>
          </a:p>
          <a:p>
            <a:pPr lvl="2" eaLnBrk="1" hangingPunct="1"/>
            <a:r>
              <a:rPr lang="en-US" altLang="en-US"/>
              <a:t>Data prefetching</a:t>
            </a:r>
            <a:endParaRPr lang="cs-CZ" altLang="en-US"/>
          </a:p>
          <a:p>
            <a:pPr lvl="3" eaLnBrk="1" hangingPunct="1">
              <a:buSzPct val="65000"/>
              <a:buFont typeface="Wingdings" pitchFamily="2" charset="2"/>
              <a:buChar char="v"/>
            </a:pPr>
            <a:r>
              <a:rPr lang="cs-CZ" altLang="en-US" sz="2400"/>
              <a:t>Využití speciálních instrukcí pro nedestruktivní čtení</a:t>
            </a:r>
          </a:p>
          <a:p>
            <a:pPr lvl="3" eaLnBrk="1" hangingPunct="1">
              <a:buSzPct val="65000"/>
              <a:buFont typeface="Wingdings" pitchFamily="2" charset="2"/>
              <a:buChar char="v"/>
            </a:pPr>
            <a:endParaRPr lang="en-US" altLang="en-US" sz="2400"/>
          </a:p>
        </p:txBody>
      </p:sp>
      <p:sp>
        <p:nvSpPr>
          <p:cNvPr id="149509" name="Rectangle 4"/>
          <p:cNvSpPr>
            <a:spLocks noChangeArrowheads="1"/>
          </p:cNvSpPr>
          <p:nvPr/>
        </p:nvSpPr>
        <p:spPr bwMode="auto">
          <a:xfrm>
            <a:off x="4643438" y="549275"/>
            <a:ext cx="4348162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0287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r>
              <a:rPr lang="en-US" altLang="en-US"/>
              <a:t>Branch prediction</a:t>
            </a:r>
          </a:p>
          <a:p>
            <a:pPr lvl="3" eaLnBrk="1" hangingPunct="1">
              <a:buSzPct val="65000"/>
              <a:buFont typeface="Wingdings" pitchFamily="2" charset="2"/>
              <a:buChar char="v"/>
            </a:pPr>
            <a:r>
              <a:rPr lang="cs-CZ" altLang="en-US" sz="2400"/>
              <a:t>Generování nápovědy pro branch prediction</a:t>
            </a:r>
          </a:p>
          <a:p>
            <a:pPr eaLnBrk="1" hangingPunct="1">
              <a:buFont typeface="Arial" charset="0"/>
              <a:buChar char="•"/>
            </a:pPr>
            <a:endParaRPr lang="en-US" altLang="en-US" sz="2000" b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07430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659EECD-B08A-4D9D-9710-EC9055315A45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50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překladače</a:t>
            </a:r>
            <a:endParaRPr lang="cs-CZ" altLang="en-US" noProof="1"/>
          </a:p>
        </p:txBody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/>
              <a:t>Detailní p</a:t>
            </a:r>
            <a:r>
              <a:rPr lang="en-US" altLang="en-US"/>
              <a:t>ohled akademika</a:t>
            </a:r>
            <a:r>
              <a:rPr lang="cs-CZ" altLang="en-US"/>
              <a:t> (pouze optimalizace)</a:t>
            </a:r>
            <a:endParaRPr lang="en-US" altLang="en-US"/>
          </a:p>
          <a:p>
            <a:pPr lvl="4" eaLnBrk="1" hangingPunct="1"/>
            <a:r>
              <a:rPr lang="cs-CZ" altLang="en-US"/>
              <a:t>Muchnick: Advanced Compiler Design </a:t>
            </a:r>
            <a:r>
              <a:rPr lang="en-US" altLang="en-US"/>
              <a:t>and Implementation</a:t>
            </a:r>
          </a:p>
        </p:txBody>
      </p:sp>
      <p:sp>
        <p:nvSpPr>
          <p:cNvPr id="150533" name="Text Box 4"/>
          <p:cNvSpPr txBox="1">
            <a:spLocks noChangeArrowheads="1"/>
          </p:cNvSpPr>
          <p:nvPr/>
        </p:nvSpPr>
        <p:spPr bwMode="auto">
          <a:xfrm>
            <a:off x="611188" y="1341438"/>
            <a:ext cx="3744912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Scalar replacement of array references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Data-cache optimizations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50534" name="Line 5"/>
          <p:cNvSpPr>
            <a:spLocks noChangeShapeType="1"/>
          </p:cNvSpPr>
          <p:nvPr/>
        </p:nvSpPr>
        <p:spPr bwMode="auto">
          <a:xfrm>
            <a:off x="2195513" y="1773238"/>
            <a:ext cx="73025" cy="360362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50535" name="Text Box 6"/>
          <p:cNvSpPr txBox="1">
            <a:spLocks noChangeArrowheads="1"/>
          </p:cNvSpPr>
          <p:nvPr/>
        </p:nvSpPr>
        <p:spPr bwMode="auto">
          <a:xfrm>
            <a:off x="827088" y="2133600"/>
            <a:ext cx="3817937" cy="1368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Procedure integration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Tail-call optimization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Scalar replacement of aggregates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1"/>
                </a:solidFill>
                <a:latin typeface="Arial" charset="0"/>
              </a:rPr>
              <a:t>Sparse conditional constant propagation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1"/>
                </a:solidFill>
                <a:latin typeface="Arial" charset="0"/>
              </a:rPr>
              <a:t>Interprocedural constant propagation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Procedure specialization and cloning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1"/>
                </a:solidFill>
                <a:latin typeface="Arial" charset="0"/>
              </a:rPr>
              <a:t>Sparse conditional constant propagation</a:t>
            </a:r>
          </a:p>
        </p:txBody>
      </p:sp>
      <p:sp>
        <p:nvSpPr>
          <p:cNvPr id="150536" name="Text Box 7"/>
          <p:cNvSpPr txBox="1">
            <a:spLocks noChangeArrowheads="1"/>
          </p:cNvSpPr>
          <p:nvPr/>
        </p:nvSpPr>
        <p:spPr bwMode="auto">
          <a:xfrm>
            <a:off x="1116013" y="3716338"/>
            <a:ext cx="3816350" cy="2519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00FF"/>
                </a:solidFill>
                <a:latin typeface="Arial" charset="0"/>
              </a:rPr>
              <a:t>Global value numbering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1"/>
                </a:solidFill>
                <a:latin typeface="Arial" charset="0"/>
              </a:rPr>
              <a:t>Local and global copy propagation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1"/>
                </a:solidFill>
                <a:latin typeface="Arial" charset="0"/>
              </a:rPr>
              <a:t>Sparse conditional constant propagation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2"/>
                </a:solidFill>
                <a:latin typeface="Arial" charset="0"/>
              </a:rPr>
              <a:t>Dead-code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00FF"/>
                </a:solidFill>
                <a:latin typeface="Arial" charset="0"/>
              </a:rPr>
              <a:t>Local and global common-subexpression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00FF"/>
                </a:solidFill>
                <a:latin typeface="Arial" charset="0"/>
              </a:rPr>
              <a:t>Loop-invariant code motion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2"/>
                </a:solidFill>
                <a:latin typeface="Arial" charset="0"/>
              </a:rPr>
              <a:t>Dead-code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00FF"/>
                </a:solidFill>
                <a:latin typeface="Arial" charset="0"/>
              </a:rPr>
              <a:t>Code hoisting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99FF"/>
                </a:solidFill>
                <a:latin typeface="Arial" charset="0"/>
              </a:rPr>
              <a:t>Induction-variable strength reduction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99FF"/>
                </a:solidFill>
                <a:latin typeface="Arial" charset="0"/>
              </a:rPr>
              <a:t>Linear-function test replacement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00FF"/>
                </a:solidFill>
                <a:latin typeface="Arial" charset="0"/>
              </a:rPr>
              <a:t>Induction-variable removal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99FF"/>
                </a:solidFill>
                <a:latin typeface="Arial" charset="0"/>
              </a:rPr>
              <a:t>Unnecessary bounds-checking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2"/>
                </a:solidFill>
                <a:latin typeface="Arial" charset="0"/>
              </a:rPr>
              <a:t>Control-flow optimizations</a:t>
            </a:r>
          </a:p>
        </p:txBody>
      </p:sp>
      <p:sp>
        <p:nvSpPr>
          <p:cNvPr id="150537" name="Text Box 8"/>
          <p:cNvSpPr txBox="1">
            <a:spLocks noChangeArrowheads="1"/>
          </p:cNvSpPr>
          <p:nvPr/>
        </p:nvSpPr>
        <p:spPr bwMode="auto">
          <a:xfrm>
            <a:off x="5292725" y="2349500"/>
            <a:ext cx="2951163" cy="3024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In-line expansion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Leaf-routine optimization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Shrink wrapping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Machine idioms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Tail merging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2"/>
                </a:solidFill>
                <a:latin typeface="Arial" charset="0"/>
              </a:rPr>
              <a:t>Branch optimizations</a:t>
            </a:r>
            <a:r>
              <a:rPr lang="en-US" altLang="en-US" sz="1200" b="0">
                <a:latin typeface="Arial" charset="0"/>
              </a:rPr>
              <a:t> and conditional moves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2"/>
                </a:solidFill>
                <a:latin typeface="Arial" charset="0"/>
              </a:rPr>
              <a:t>Dead-code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hlink"/>
                </a:solidFill>
                <a:latin typeface="Arial" charset="0"/>
              </a:rPr>
              <a:t>Software pipelining, loop unrolling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hlink"/>
                </a:solidFill>
                <a:latin typeface="Arial" charset="0"/>
              </a:rPr>
              <a:t>Basic-block and branch scheduling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CC00FF"/>
                </a:solidFill>
                <a:latin typeface="Arial" charset="0"/>
              </a:rPr>
              <a:t>Register allocation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hlink"/>
                </a:solidFill>
                <a:latin typeface="Arial" charset="0"/>
              </a:rPr>
              <a:t>Basic-block and branch scheduling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Intraprocedural I-cache optimization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Instruction prefetching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Data prefetching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Branch prediction</a:t>
            </a:r>
          </a:p>
        </p:txBody>
      </p:sp>
      <p:sp>
        <p:nvSpPr>
          <p:cNvPr id="150538" name="Text Box 9"/>
          <p:cNvSpPr txBox="1">
            <a:spLocks noChangeArrowheads="1"/>
          </p:cNvSpPr>
          <p:nvPr/>
        </p:nvSpPr>
        <p:spPr bwMode="auto">
          <a:xfrm>
            <a:off x="5651500" y="5661025"/>
            <a:ext cx="2879725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CC00FF"/>
                </a:solidFill>
                <a:latin typeface="Arial" charset="0"/>
              </a:rPr>
              <a:t>Interprocedural register allocation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Aggregation of global references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CC00FF"/>
                </a:solidFill>
                <a:latin typeface="Arial" charset="0"/>
              </a:rPr>
              <a:t>Interprocedural I-cache optimization</a:t>
            </a:r>
          </a:p>
        </p:txBody>
      </p:sp>
      <p:sp>
        <p:nvSpPr>
          <p:cNvPr id="150539" name="Text Box 10"/>
          <p:cNvSpPr txBox="1">
            <a:spLocks noChangeArrowheads="1"/>
          </p:cNvSpPr>
          <p:nvPr/>
        </p:nvSpPr>
        <p:spPr bwMode="auto">
          <a:xfrm>
            <a:off x="5076825" y="1341438"/>
            <a:ext cx="2879725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1"/>
                </a:solidFill>
                <a:latin typeface="Arial" charset="0"/>
              </a:rPr>
              <a:t>Constant folding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99FF"/>
                </a:solidFill>
                <a:latin typeface="Arial" charset="0"/>
              </a:rPr>
              <a:t>Algebraic simplification and reassociation</a:t>
            </a:r>
          </a:p>
        </p:txBody>
      </p:sp>
      <p:sp>
        <p:nvSpPr>
          <p:cNvPr id="150540" name="Line 11"/>
          <p:cNvSpPr>
            <a:spLocks noChangeShapeType="1"/>
          </p:cNvSpPr>
          <p:nvPr/>
        </p:nvSpPr>
        <p:spPr bwMode="auto">
          <a:xfrm>
            <a:off x="2268538" y="3500438"/>
            <a:ext cx="71437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50541" name="Line 12"/>
          <p:cNvSpPr>
            <a:spLocks noChangeShapeType="1"/>
          </p:cNvSpPr>
          <p:nvPr/>
        </p:nvSpPr>
        <p:spPr bwMode="auto">
          <a:xfrm flipV="1">
            <a:off x="4932363" y="3860800"/>
            <a:ext cx="360362" cy="730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50542" name="Line 13"/>
          <p:cNvSpPr>
            <a:spLocks noChangeShapeType="1"/>
          </p:cNvSpPr>
          <p:nvPr/>
        </p:nvSpPr>
        <p:spPr bwMode="auto">
          <a:xfrm>
            <a:off x="6659563" y="5373688"/>
            <a:ext cx="73025" cy="287337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50543" name="Line 14"/>
          <p:cNvSpPr>
            <a:spLocks noChangeShapeType="1"/>
          </p:cNvSpPr>
          <p:nvPr/>
        </p:nvSpPr>
        <p:spPr bwMode="auto">
          <a:xfrm flipV="1">
            <a:off x="8532813" y="6021388"/>
            <a:ext cx="2159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50544" name="Line 15"/>
          <p:cNvSpPr>
            <a:spLocks noChangeShapeType="1"/>
          </p:cNvSpPr>
          <p:nvPr/>
        </p:nvSpPr>
        <p:spPr bwMode="auto">
          <a:xfrm flipV="1">
            <a:off x="395288" y="1557338"/>
            <a:ext cx="2159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5049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07F2EA-0E3C-8A26-40FA-CFF6AEC81D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587BD-01FD-FFE0-ED36-C7E971614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7947992" cy="457200"/>
          </a:xfrm>
        </p:spPr>
        <p:txBody>
          <a:bodyPr/>
          <a:lstStyle/>
          <a:p>
            <a:r>
              <a:rPr lang="en-US" dirty="0"/>
              <a:t>LLVM </a:t>
            </a:r>
            <a:r>
              <a:rPr lang="cs-CZ" dirty="0"/>
              <a:t>18</a:t>
            </a:r>
            <a:r>
              <a:rPr lang="en-US" dirty="0"/>
              <a:t>.0 code generator (AMD64, -O3 -m</a:t>
            </a:r>
            <a:r>
              <a:rPr lang="cs-CZ" dirty="0"/>
              <a:t>no-</a:t>
            </a:r>
            <a:r>
              <a:rPr lang="cs-CZ" dirty="0" err="1"/>
              <a:t>sse</a:t>
            </a:r>
            <a:r>
              <a:rPr lang="en-US" dirty="0"/>
              <a:t>)</a:t>
            </a:r>
            <a:endParaRPr lang="cs-C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02F40E-6DBE-4EEF-CA8C-BCD4C487FD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533400"/>
            <a:ext cx="1611288" cy="6172200"/>
          </a:xfrm>
        </p:spPr>
        <p:txBody>
          <a:bodyPr/>
          <a:lstStyle/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Target </a:t>
            </a:r>
            <a:r>
              <a:rPr lang="cs-CZ" sz="600" dirty="0" err="1"/>
              <a:t>Transform</a:t>
            </a:r>
            <a:r>
              <a:rPr lang="cs-CZ" sz="600" dirty="0"/>
              <a:t>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Target </a:t>
            </a:r>
            <a:r>
              <a:rPr lang="cs-CZ" sz="600" dirty="0" err="1"/>
              <a:t>Library</a:t>
            </a:r>
            <a:r>
              <a:rPr lang="cs-CZ" sz="600" dirty="0"/>
              <a:t>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Assumption</a:t>
            </a:r>
            <a:r>
              <a:rPr lang="cs-CZ" sz="600" dirty="0"/>
              <a:t> </a:t>
            </a:r>
            <a:r>
              <a:rPr lang="cs-CZ" sz="600" dirty="0" err="1"/>
              <a:t>Cache</a:t>
            </a:r>
            <a:r>
              <a:rPr lang="cs-CZ" sz="600" dirty="0"/>
              <a:t> </a:t>
            </a:r>
            <a:r>
              <a:rPr lang="cs-CZ" sz="600" dirty="0" err="1"/>
              <a:t>Tracker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Target </a:t>
            </a:r>
            <a:r>
              <a:rPr lang="cs-CZ" sz="600" dirty="0" err="1"/>
              <a:t>Pass</a:t>
            </a:r>
            <a:r>
              <a:rPr lang="cs-CZ" sz="600" dirty="0"/>
              <a:t> </a:t>
            </a:r>
            <a:r>
              <a:rPr lang="cs-CZ" sz="600" dirty="0" err="1"/>
              <a:t>Configuration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Machine</a:t>
            </a:r>
            <a:r>
              <a:rPr lang="cs-CZ" sz="600" dirty="0"/>
              <a:t> Module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Type-</a:t>
            </a:r>
            <a:r>
              <a:rPr lang="cs-CZ" sz="600" dirty="0" err="1"/>
              <a:t>Based</a:t>
            </a:r>
            <a:r>
              <a:rPr lang="cs-CZ" sz="600" dirty="0"/>
              <a:t> Alias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Scoped</a:t>
            </a:r>
            <a:r>
              <a:rPr lang="cs-CZ" sz="600" dirty="0"/>
              <a:t> </a:t>
            </a:r>
            <a:r>
              <a:rPr lang="cs-CZ" sz="600" dirty="0" err="1"/>
              <a:t>NoAlias</a:t>
            </a:r>
            <a:r>
              <a:rPr lang="cs-CZ" sz="600" dirty="0"/>
              <a:t> Alias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Profile </a:t>
            </a:r>
            <a:r>
              <a:rPr lang="cs-CZ" sz="600" dirty="0" err="1"/>
              <a:t>summary</a:t>
            </a:r>
            <a:r>
              <a:rPr lang="cs-CZ" sz="600" dirty="0"/>
              <a:t> </a:t>
            </a:r>
            <a:r>
              <a:rPr lang="cs-CZ" sz="600" dirty="0" err="1"/>
              <a:t>info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Create</a:t>
            </a:r>
            <a:r>
              <a:rPr lang="cs-CZ" sz="600" dirty="0"/>
              <a:t> </a:t>
            </a:r>
            <a:r>
              <a:rPr lang="cs-CZ" sz="600" dirty="0" err="1"/>
              <a:t>Garbage</a:t>
            </a:r>
            <a:r>
              <a:rPr lang="cs-CZ" sz="600" dirty="0"/>
              <a:t> </a:t>
            </a:r>
            <a:r>
              <a:rPr lang="cs-CZ" sz="600" dirty="0" err="1"/>
              <a:t>Collector</a:t>
            </a:r>
            <a:r>
              <a:rPr lang="cs-CZ" sz="600" dirty="0"/>
              <a:t> Module Metadata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Branch</a:t>
            </a:r>
            <a:r>
              <a:rPr lang="cs-CZ" sz="600" dirty="0"/>
              <a:t> Probability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Default </a:t>
            </a:r>
            <a:r>
              <a:rPr lang="cs-CZ" sz="600" dirty="0" err="1"/>
              <a:t>Regalloc</a:t>
            </a:r>
            <a:r>
              <a:rPr lang="cs-CZ" sz="600" dirty="0"/>
              <a:t> </a:t>
            </a:r>
            <a:r>
              <a:rPr lang="cs-CZ" sz="600" dirty="0" err="1"/>
              <a:t>Eviction</a:t>
            </a:r>
            <a:r>
              <a:rPr lang="cs-CZ" sz="600" dirty="0"/>
              <a:t> Advisor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Default </a:t>
            </a:r>
            <a:r>
              <a:rPr lang="cs-CZ" sz="600" dirty="0" err="1"/>
              <a:t>Regalloc</a:t>
            </a:r>
            <a:r>
              <a:rPr lang="cs-CZ" sz="600" dirty="0"/>
              <a:t> Priority Advisor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</a:t>
            </a:r>
            <a:r>
              <a:rPr lang="cs-CZ" sz="600" dirty="0" err="1"/>
              <a:t>ModulePass</a:t>
            </a:r>
            <a:r>
              <a:rPr lang="cs-CZ" sz="600" dirty="0"/>
              <a:t> Manager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</a:t>
            </a:r>
            <a:r>
              <a:rPr lang="cs-CZ" sz="600" dirty="0" err="1"/>
              <a:t>FunctionPass</a:t>
            </a:r>
            <a:r>
              <a:rPr lang="cs-CZ" sz="600" dirty="0"/>
              <a:t> Manager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Basic Alias </a:t>
            </a:r>
            <a:r>
              <a:rPr lang="cs-CZ" sz="600" dirty="0" err="1"/>
              <a:t>Analysis</a:t>
            </a:r>
            <a:r>
              <a:rPr lang="cs-CZ" sz="600" dirty="0"/>
              <a:t> (</a:t>
            </a:r>
            <a:r>
              <a:rPr lang="cs-CZ" sz="600" dirty="0" err="1"/>
              <a:t>stateless</a:t>
            </a:r>
            <a:r>
              <a:rPr lang="cs-CZ" sz="600" dirty="0"/>
              <a:t> AA </a:t>
            </a:r>
            <a:r>
              <a:rPr lang="cs-CZ" sz="600" dirty="0" err="1"/>
              <a:t>impl</a:t>
            </a:r>
            <a:r>
              <a:rPr lang="cs-CZ" sz="600" dirty="0"/>
              <a:t>)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Function</a:t>
            </a:r>
            <a:r>
              <a:rPr lang="cs-CZ" sz="600" dirty="0"/>
              <a:t> Alias </a:t>
            </a:r>
            <a:r>
              <a:rPr lang="cs-CZ" sz="600" dirty="0" err="1"/>
              <a:t>Analysis</a:t>
            </a:r>
            <a:r>
              <a:rPr lang="cs-CZ" sz="600" dirty="0"/>
              <a:t> </a:t>
            </a:r>
            <a:r>
              <a:rPr lang="cs-CZ" sz="600" dirty="0" err="1"/>
              <a:t>Results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ObjC</a:t>
            </a:r>
            <a:r>
              <a:rPr lang="cs-CZ" sz="600" dirty="0"/>
              <a:t> ARC </a:t>
            </a:r>
            <a:r>
              <a:rPr lang="cs-CZ" sz="600" dirty="0" err="1"/>
              <a:t>contraction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</a:t>
            </a:r>
            <a:r>
              <a:rPr lang="cs-CZ" sz="600" dirty="0" err="1"/>
              <a:t>Pre-ISel</a:t>
            </a:r>
            <a:r>
              <a:rPr lang="cs-CZ" sz="600" dirty="0"/>
              <a:t> </a:t>
            </a:r>
            <a:r>
              <a:rPr lang="cs-CZ" sz="600" dirty="0" err="1"/>
              <a:t>Intrinsic</a:t>
            </a:r>
            <a:r>
              <a:rPr lang="cs-CZ" sz="600" dirty="0"/>
              <a:t> </a:t>
            </a:r>
            <a:r>
              <a:rPr lang="cs-CZ" sz="600" dirty="0" err="1"/>
              <a:t>Lowering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</a:t>
            </a:r>
            <a:r>
              <a:rPr lang="cs-CZ" sz="600" dirty="0" err="1"/>
              <a:t>FunctionPass</a:t>
            </a:r>
            <a:r>
              <a:rPr lang="cs-CZ" sz="600" dirty="0"/>
              <a:t> Manager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Expand</a:t>
            </a:r>
            <a:r>
              <a:rPr lang="cs-CZ" sz="600" dirty="0"/>
              <a:t> </a:t>
            </a:r>
            <a:r>
              <a:rPr lang="cs-CZ" sz="600" dirty="0" err="1"/>
              <a:t>large</a:t>
            </a:r>
            <a:r>
              <a:rPr lang="cs-CZ" sz="600" dirty="0"/>
              <a:t> div/</a:t>
            </a:r>
            <a:r>
              <a:rPr lang="cs-CZ" sz="600" dirty="0" err="1"/>
              <a:t>rem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Expand</a:t>
            </a:r>
            <a:r>
              <a:rPr lang="cs-CZ" sz="600" dirty="0"/>
              <a:t> </a:t>
            </a:r>
            <a:r>
              <a:rPr lang="cs-CZ" sz="600" dirty="0" err="1"/>
              <a:t>large</a:t>
            </a:r>
            <a:r>
              <a:rPr lang="cs-CZ" sz="600" dirty="0"/>
              <a:t> fp </a:t>
            </a:r>
            <a:r>
              <a:rPr lang="cs-CZ" sz="600" dirty="0" err="1"/>
              <a:t>convert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Expand</a:t>
            </a:r>
            <a:r>
              <a:rPr lang="cs-CZ" sz="600" dirty="0"/>
              <a:t> </a:t>
            </a:r>
            <a:r>
              <a:rPr lang="cs-CZ" sz="600" dirty="0" err="1"/>
              <a:t>Atomic</a:t>
            </a:r>
            <a:r>
              <a:rPr lang="cs-CZ" sz="600" dirty="0"/>
              <a:t> </a:t>
            </a:r>
            <a:r>
              <a:rPr lang="cs-CZ" sz="600" dirty="0" err="1"/>
              <a:t>instructions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Lower</a:t>
            </a:r>
            <a:r>
              <a:rPr lang="cs-CZ" sz="600" dirty="0"/>
              <a:t> AMX </a:t>
            </a:r>
            <a:r>
              <a:rPr lang="cs-CZ" sz="600" dirty="0" err="1"/>
              <a:t>intrinsics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Lower</a:t>
            </a:r>
            <a:r>
              <a:rPr lang="cs-CZ" sz="600" dirty="0"/>
              <a:t> AMX type </a:t>
            </a:r>
            <a:r>
              <a:rPr lang="cs-CZ" sz="600" dirty="0" err="1"/>
              <a:t>for</a:t>
            </a:r>
            <a:r>
              <a:rPr lang="cs-CZ" sz="600" dirty="0"/>
              <a:t> </a:t>
            </a:r>
            <a:r>
              <a:rPr lang="cs-CZ" sz="600" dirty="0" err="1"/>
              <a:t>load</a:t>
            </a:r>
            <a:r>
              <a:rPr lang="cs-CZ" sz="600" dirty="0"/>
              <a:t>/</a:t>
            </a:r>
            <a:r>
              <a:rPr lang="cs-CZ" sz="600" dirty="0" err="1"/>
              <a:t>store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Basic Alias </a:t>
            </a:r>
            <a:r>
              <a:rPr lang="cs-CZ" sz="600" dirty="0" err="1"/>
              <a:t>Analysis</a:t>
            </a:r>
            <a:r>
              <a:rPr lang="cs-CZ" sz="600" dirty="0"/>
              <a:t> (</a:t>
            </a:r>
            <a:r>
              <a:rPr lang="cs-CZ" sz="600" dirty="0" err="1"/>
              <a:t>stateless</a:t>
            </a:r>
            <a:r>
              <a:rPr lang="cs-CZ" sz="600" dirty="0"/>
              <a:t> AA </a:t>
            </a:r>
            <a:r>
              <a:rPr lang="cs-CZ" sz="600" dirty="0" err="1"/>
              <a:t>impl</a:t>
            </a:r>
            <a:r>
              <a:rPr lang="cs-CZ" sz="600" dirty="0"/>
              <a:t>)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Canonicalize</a:t>
            </a:r>
            <a:r>
              <a:rPr lang="cs-CZ" sz="600" dirty="0"/>
              <a:t> natural </a:t>
            </a:r>
            <a:r>
              <a:rPr lang="cs-CZ" sz="600" dirty="0" err="1"/>
              <a:t>loops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Scalar</a:t>
            </a:r>
            <a:r>
              <a:rPr lang="cs-CZ" sz="600" dirty="0"/>
              <a:t> </a:t>
            </a:r>
            <a:r>
              <a:rPr lang="cs-CZ" sz="600" dirty="0" err="1"/>
              <a:t>Evolution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r>
              <a:rPr lang="cs-CZ" sz="600" dirty="0"/>
              <a:t> Manager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  </a:t>
            </a:r>
            <a:r>
              <a:rPr lang="cs-CZ" sz="600" dirty="0" err="1"/>
              <a:t>Canonicalize</a:t>
            </a:r>
            <a:r>
              <a:rPr lang="cs-CZ" sz="600" dirty="0"/>
              <a:t> </a:t>
            </a:r>
            <a:r>
              <a:rPr lang="cs-CZ" sz="600" dirty="0" err="1"/>
              <a:t>Freeze</a:t>
            </a:r>
            <a:r>
              <a:rPr lang="cs-CZ" sz="600" dirty="0"/>
              <a:t> </a:t>
            </a:r>
            <a:r>
              <a:rPr lang="cs-CZ" sz="600" dirty="0" err="1"/>
              <a:t>Instructions</a:t>
            </a:r>
            <a:r>
              <a:rPr lang="cs-CZ" sz="600" dirty="0"/>
              <a:t> in </a:t>
            </a:r>
            <a:r>
              <a:rPr lang="cs-CZ" sz="600" dirty="0" err="1"/>
              <a:t>Loops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  </a:t>
            </a:r>
            <a:r>
              <a:rPr lang="cs-CZ" sz="600" dirty="0" err="1"/>
              <a:t>Induction</a:t>
            </a:r>
            <a:r>
              <a:rPr lang="cs-CZ" sz="600" dirty="0"/>
              <a:t> </a:t>
            </a:r>
            <a:r>
              <a:rPr lang="cs-CZ" sz="600" dirty="0" err="1"/>
              <a:t>Variable</a:t>
            </a:r>
            <a:r>
              <a:rPr lang="cs-CZ" sz="600" dirty="0"/>
              <a:t> </a:t>
            </a:r>
            <a:r>
              <a:rPr lang="cs-CZ" sz="600" dirty="0" err="1"/>
              <a:t>Users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 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Strength</a:t>
            </a:r>
            <a:r>
              <a:rPr lang="cs-CZ" sz="600" dirty="0"/>
              <a:t> </a:t>
            </a:r>
            <a:r>
              <a:rPr lang="cs-CZ" sz="600" dirty="0" err="1"/>
              <a:t>Reduction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Basic Alias </a:t>
            </a:r>
            <a:r>
              <a:rPr lang="cs-CZ" sz="600" dirty="0" err="1"/>
              <a:t>Analysis</a:t>
            </a:r>
            <a:r>
              <a:rPr lang="cs-CZ" sz="600" dirty="0"/>
              <a:t> (</a:t>
            </a:r>
            <a:r>
              <a:rPr lang="cs-CZ" sz="600" dirty="0" err="1"/>
              <a:t>stateless</a:t>
            </a:r>
            <a:r>
              <a:rPr lang="cs-CZ" sz="600" dirty="0"/>
              <a:t> AA </a:t>
            </a:r>
            <a:r>
              <a:rPr lang="cs-CZ" sz="600" dirty="0" err="1"/>
              <a:t>impl</a:t>
            </a:r>
            <a:r>
              <a:rPr lang="cs-CZ" sz="600" dirty="0"/>
              <a:t>)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Function</a:t>
            </a:r>
            <a:r>
              <a:rPr lang="cs-CZ" sz="600" dirty="0"/>
              <a:t> Alias </a:t>
            </a:r>
            <a:r>
              <a:rPr lang="cs-CZ" sz="600" dirty="0" err="1"/>
              <a:t>Analysis</a:t>
            </a:r>
            <a:r>
              <a:rPr lang="cs-CZ" sz="600" dirty="0"/>
              <a:t> </a:t>
            </a:r>
            <a:r>
              <a:rPr lang="cs-CZ" sz="600" dirty="0" err="1"/>
              <a:t>Results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Merge</a:t>
            </a:r>
            <a:r>
              <a:rPr lang="cs-CZ" sz="600" dirty="0"/>
              <a:t> </a:t>
            </a:r>
            <a:r>
              <a:rPr lang="cs-CZ" sz="600" dirty="0" err="1"/>
              <a:t>contiguous</a:t>
            </a:r>
            <a:r>
              <a:rPr lang="cs-CZ" sz="600" dirty="0"/>
              <a:t> </a:t>
            </a:r>
            <a:r>
              <a:rPr lang="cs-CZ" sz="600" dirty="0" err="1"/>
              <a:t>icmps</a:t>
            </a:r>
            <a:r>
              <a:rPr lang="cs-CZ" sz="600" dirty="0"/>
              <a:t> </a:t>
            </a:r>
            <a:r>
              <a:rPr lang="cs-CZ" sz="600" dirty="0" err="1"/>
              <a:t>into</a:t>
            </a:r>
            <a:r>
              <a:rPr lang="cs-CZ" sz="600" dirty="0"/>
              <a:t> a </a:t>
            </a:r>
            <a:r>
              <a:rPr lang="cs-CZ" sz="600" dirty="0" err="1"/>
              <a:t>memcmp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Branch</a:t>
            </a:r>
            <a:r>
              <a:rPr lang="cs-CZ" sz="600" dirty="0"/>
              <a:t> Probability </a:t>
            </a:r>
            <a:r>
              <a:rPr lang="cs-CZ" sz="600" dirty="0" err="1"/>
              <a:t>Analysis</a:t>
            </a:r>
            <a:endParaRPr lang="en-US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en-US" sz="600" dirty="0"/>
              <a:t>      </a:t>
            </a:r>
            <a:r>
              <a:rPr lang="cs-CZ" sz="600" dirty="0"/>
              <a:t>Lazy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Expand</a:t>
            </a:r>
            <a:r>
              <a:rPr lang="cs-CZ" sz="600" dirty="0"/>
              <a:t> </a:t>
            </a:r>
            <a:r>
              <a:rPr lang="cs-CZ" sz="600" dirty="0" err="1"/>
              <a:t>memcmp</a:t>
            </a:r>
            <a:r>
              <a:rPr lang="cs-CZ" sz="600" dirty="0"/>
              <a:t>() to </a:t>
            </a:r>
            <a:r>
              <a:rPr lang="cs-CZ" sz="600" dirty="0" err="1"/>
              <a:t>load</a:t>
            </a:r>
            <a:r>
              <a:rPr lang="cs-CZ" sz="600" dirty="0"/>
              <a:t>/</a:t>
            </a:r>
            <a:r>
              <a:rPr lang="cs-CZ" sz="600" dirty="0" err="1"/>
              <a:t>stores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Lower</a:t>
            </a:r>
            <a:r>
              <a:rPr lang="cs-CZ" sz="600" dirty="0"/>
              <a:t> </a:t>
            </a:r>
            <a:r>
              <a:rPr lang="cs-CZ" sz="600" dirty="0" err="1"/>
              <a:t>Garbage</a:t>
            </a:r>
            <a:r>
              <a:rPr lang="cs-CZ" sz="600" dirty="0"/>
              <a:t> </a:t>
            </a:r>
            <a:r>
              <a:rPr lang="cs-CZ" sz="600" dirty="0" err="1"/>
              <a:t>Collection</a:t>
            </a:r>
            <a:r>
              <a:rPr lang="cs-CZ" sz="600" dirty="0"/>
              <a:t> </a:t>
            </a:r>
            <a:r>
              <a:rPr lang="cs-CZ" sz="600" dirty="0" err="1"/>
              <a:t>Instructions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Shadow</a:t>
            </a:r>
            <a:r>
              <a:rPr lang="cs-CZ" sz="600" dirty="0"/>
              <a:t> </a:t>
            </a:r>
            <a:r>
              <a:rPr lang="cs-CZ" sz="600" dirty="0" err="1"/>
              <a:t>Stack</a:t>
            </a:r>
            <a:r>
              <a:rPr lang="cs-CZ" sz="600" dirty="0"/>
              <a:t> GC </a:t>
            </a:r>
            <a:r>
              <a:rPr lang="cs-CZ" sz="600" dirty="0" err="1"/>
              <a:t>Lowering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Lower</a:t>
            </a:r>
            <a:r>
              <a:rPr lang="cs-CZ" sz="600" dirty="0"/>
              <a:t> </a:t>
            </a:r>
            <a:r>
              <a:rPr lang="cs-CZ" sz="600" dirty="0" err="1"/>
              <a:t>constant</a:t>
            </a:r>
            <a:r>
              <a:rPr lang="cs-CZ" sz="600" dirty="0"/>
              <a:t> </a:t>
            </a:r>
            <a:r>
              <a:rPr lang="cs-CZ" sz="600" dirty="0" err="1"/>
              <a:t>intrinsics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en-US" sz="600" dirty="0"/>
              <a:t>      </a:t>
            </a:r>
            <a:r>
              <a:rPr lang="cs-CZ" sz="600" dirty="0" err="1"/>
              <a:t>Remove</a:t>
            </a:r>
            <a:r>
              <a:rPr lang="cs-CZ" sz="600" dirty="0"/>
              <a:t> </a:t>
            </a:r>
            <a:r>
              <a:rPr lang="cs-CZ" sz="600" dirty="0" err="1"/>
              <a:t>unreachable</a:t>
            </a:r>
            <a:r>
              <a:rPr lang="cs-CZ" sz="600" dirty="0"/>
              <a:t> </a:t>
            </a:r>
            <a:r>
              <a:rPr lang="cs-CZ" sz="600" dirty="0" err="1"/>
              <a:t>blocks</a:t>
            </a:r>
            <a:r>
              <a:rPr lang="cs-CZ" sz="600" dirty="0"/>
              <a:t> </a:t>
            </a:r>
            <a:r>
              <a:rPr lang="cs-CZ" sz="600" dirty="0" err="1"/>
              <a:t>from</a:t>
            </a:r>
            <a:r>
              <a:rPr lang="cs-CZ" sz="600" dirty="0"/>
              <a:t> </a:t>
            </a:r>
            <a:r>
              <a:rPr lang="cs-CZ" sz="600" dirty="0" err="1"/>
              <a:t>the</a:t>
            </a:r>
            <a:r>
              <a:rPr lang="cs-CZ" sz="600" dirty="0"/>
              <a:t> CFG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Post-</a:t>
            </a:r>
            <a:r>
              <a:rPr lang="cs-CZ" sz="600" dirty="0" err="1"/>
              <a:t>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endParaRPr lang="cs-CZ" sz="6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932D957-6A1E-E9E0-B348-00FB72E519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840837" y="542676"/>
            <a:ext cx="1692168" cy="6172200"/>
          </a:xfrm>
        </p:spPr>
        <p:txBody>
          <a:bodyPr/>
          <a:lstStyle/>
          <a:p>
            <a:pPr marL="0" lvl="4" indent="0">
              <a:spcBef>
                <a:spcPts val="0"/>
              </a:spcBef>
              <a:buNone/>
            </a:pPr>
            <a:r>
              <a:rPr lang="en-US" sz="600" dirty="0"/>
              <a:t>      </a:t>
            </a:r>
            <a:r>
              <a:rPr lang="cs-CZ" sz="600" dirty="0" err="1"/>
              <a:t>Branch</a:t>
            </a:r>
            <a:r>
              <a:rPr lang="cs-CZ" sz="600" dirty="0"/>
              <a:t> Probability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Constant</a:t>
            </a:r>
            <a:r>
              <a:rPr lang="cs-CZ" sz="600" dirty="0"/>
              <a:t> </a:t>
            </a:r>
            <a:r>
              <a:rPr lang="cs-CZ" sz="600" dirty="0" err="1"/>
              <a:t>Hoisting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Replace</a:t>
            </a:r>
            <a:r>
              <a:rPr lang="cs-CZ" sz="600" dirty="0"/>
              <a:t> </a:t>
            </a:r>
            <a:r>
              <a:rPr lang="cs-CZ" sz="600" dirty="0" err="1"/>
              <a:t>intrinsics</a:t>
            </a:r>
            <a:r>
              <a:rPr lang="cs-CZ" sz="600" dirty="0"/>
              <a:t> </a:t>
            </a:r>
            <a:r>
              <a:rPr lang="cs-CZ" sz="600" dirty="0" err="1"/>
              <a:t>with</a:t>
            </a:r>
            <a:r>
              <a:rPr lang="cs-CZ" sz="600" dirty="0"/>
              <a:t> </a:t>
            </a:r>
            <a:r>
              <a:rPr lang="cs-CZ" sz="600" dirty="0" err="1"/>
              <a:t>calls</a:t>
            </a:r>
            <a:r>
              <a:rPr lang="cs-CZ" sz="600" dirty="0"/>
              <a:t> to </a:t>
            </a:r>
            <a:r>
              <a:rPr lang="cs-CZ" sz="600" dirty="0" err="1"/>
              <a:t>vector</a:t>
            </a:r>
            <a:r>
              <a:rPr lang="cs-CZ" sz="600" dirty="0"/>
              <a:t> </a:t>
            </a:r>
            <a:r>
              <a:rPr lang="cs-CZ" sz="600" dirty="0" err="1"/>
              <a:t>library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Partially</a:t>
            </a:r>
            <a:r>
              <a:rPr lang="cs-CZ" sz="600" dirty="0"/>
              <a:t> inline </a:t>
            </a:r>
            <a:r>
              <a:rPr lang="cs-CZ" sz="600" dirty="0" err="1"/>
              <a:t>calls</a:t>
            </a:r>
            <a:r>
              <a:rPr lang="cs-CZ" sz="600" dirty="0"/>
              <a:t> to </a:t>
            </a:r>
            <a:r>
              <a:rPr lang="cs-CZ" sz="600" dirty="0" err="1"/>
              <a:t>library</a:t>
            </a:r>
            <a:r>
              <a:rPr lang="cs-CZ" sz="600" dirty="0"/>
              <a:t> </a:t>
            </a:r>
            <a:r>
              <a:rPr lang="cs-CZ" sz="600" dirty="0" err="1"/>
              <a:t>functions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Expand</a:t>
            </a:r>
            <a:r>
              <a:rPr lang="cs-CZ" sz="600" dirty="0"/>
              <a:t> </a:t>
            </a:r>
            <a:r>
              <a:rPr lang="cs-CZ" sz="600" dirty="0" err="1"/>
              <a:t>vector</a:t>
            </a:r>
            <a:r>
              <a:rPr lang="cs-CZ" sz="600" dirty="0"/>
              <a:t> </a:t>
            </a:r>
            <a:r>
              <a:rPr lang="cs-CZ" sz="600" dirty="0" err="1"/>
              <a:t>predication</a:t>
            </a:r>
            <a:r>
              <a:rPr lang="cs-CZ" sz="600" dirty="0"/>
              <a:t> </a:t>
            </a:r>
            <a:r>
              <a:rPr lang="cs-CZ" sz="600" dirty="0" err="1"/>
              <a:t>intrinsics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Scalarize</a:t>
            </a:r>
            <a:r>
              <a:rPr lang="cs-CZ" sz="600" dirty="0"/>
              <a:t> </a:t>
            </a:r>
            <a:r>
              <a:rPr lang="cs-CZ" sz="600" dirty="0" err="1"/>
              <a:t>Masked</a:t>
            </a:r>
            <a:r>
              <a:rPr lang="cs-CZ" sz="600" dirty="0"/>
              <a:t> </a:t>
            </a:r>
            <a:r>
              <a:rPr lang="cs-CZ" sz="600" dirty="0" err="1"/>
              <a:t>Memory</a:t>
            </a:r>
            <a:r>
              <a:rPr lang="cs-CZ" sz="600" dirty="0"/>
              <a:t> </a:t>
            </a:r>
            <a:r>
              <a:rPr lang="cs-CZ" sz="600" dirty="0" err="1"/>
              <a:t>Intrinsics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Expand</a:t>
            </a:r>
            <a:r>
              <a:rPr lang="cs-CZ" sz="600" dirty="0"/>
              <a:t> </a:t>
            </a:r>
            <a:r>
              <a:rPr lang="cs-CZ" sz="600" dirty="0" err="1"/>
              <a:t>reduction</a:t>
            </a:r>
            <a:r>
              <a:rPr lang="cs-CZ" sz="600" dirty="0"/>
              <a:t> </a:t>
            </a:r>
            <a:r>
              <a:rPr lang="cs-CZ" sz="600" dirty="0" err="1"/>
              <a:t>intrinsics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TLS </a:t>
            </a:r>
            <a:r>
              <a:rPr lang="cs-CZ" sz="600" dirty="0" err="1"/>
              <a:t>Variable</a:t>
            </a:r>
            <a:r>
              <a:rPr lang="cs-CZ" sz="600" dirty="0"/>
              <a:t> </a:t>
            </a:r>
            <a:r>
              <a:rPr lang="cs-CZ" sz="600" dirty="0" err="1"/>
              <a:t>Hoist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Interleaved</a:t>
            </a:r>
            <a:r>
              <a:rPr lang="cs-CZ" sz="600" dirty="0"/>
              <a:t> Access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Partial</a:t>
            </a:r>
            <a:r>
              <a:rPr lang="cs-CZ" sz="600" dirty="0"/>
              <a:t> </a:t>
            </a:r>
            <a:r>
              <a:rPr lang="cs-CZ" sz="600" dirty="0" err="1"/>
              <a:t>Reduction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Expand</a:t>
            </a:r>
            <a:r>
              <a:rPr lang="cs-CZ" sz="600" dirty="0"/>
              <a:t> </a:t>
            </a:r>
            <a:r>
              <a:rPr lang="cs-CZ" sz="600" dirty="0" err="1"/>
              <a:t>indirectbr</a:t>
            </a:r>
            <a:r>
              <a:rPr lang="cs-CZ" sz="600" dirty="0"/>
              <a:t> </a:t>
            </a:r>
            <a:r>
              <a:rPr lang="cs-CZ" sz="600" dirty="0" err="1"/>
              <a:t>instructions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CodeGen</a:t>
            </a:r>
            <a:r>
              <a:rPr lang="cs-CZ" sz="600" dirty="0"/>
              <a:t> </a:t>
            </a:r>
            <a:r>
              <a:rPr lang="cs-CZ" sz="600" dirty="0" err="1"/>
              <a:t>Prepare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Exception</a:t>
            </a:r>
            <a:r>
              <a:rPr lang="cs-CZ" sz="600" dirty="0"/>
              <a:t> </a:t>
            </a:r>
            <a:r>
              <a:rPr lang="cs-CZ" sz="600" dirty="0" err="1"/>
              <a:t>handling</a:t>
            </a:r>
            <a:r>
              <a:rPr lang="cs-CZ" sz="600" dirty="0"/>
              <a:t> </a:t>
            </a:r>
            <a:r>
              <a:rPr lang="cs-CZ" sz="600" dirty="0" err="1"/>
              <a:t>preparation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Prepare</a:t>
            </a:r>
            <a:r>
              <a:rPr lang="cs-CZ" sz="600" dirty="0"/>
              <a:t> </a:t>
            </a:r>
            <a:r>
              <a:rPr lang="cs-CZ" sz="600" dirty="0" err="1"/>
              <a:t>callbr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Safe</a:t>
            </a:r>
            <a:r>
              <a:rPr lang="cs-CZ" sz="600" dirty="0"/>
              <a:t> </a:t>
            </a:r>
            <a:r>
              <a:rPr lang="cs-CZ" sz="600" dirty="0" err="1"/>
              <a:t>Stack</a:t>
            </a:r>
            <a:r>
              <a:rPr lang="cs-CZ" sz="600" dirty="0"/>
              <a:t> </a:t>
            </a:r>
            <a:r>
              <a:rPr lang="cs-CZ" sz="600" dirty="0" err="1"/>
              <a:t>instrumentation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Insert </a:t>
            </a:r>
            <a:r>
              <a:rPr lang="cs-CZ" sz="600" dirty="0" err="1"/>
              <a:t>stack</a:t>
            </a:r>
            <a:r>
              <a:rPr lang="cs-CZ" sz="600" dirty="0"/>
              <a:t> </a:t>
            </a:r>
            <a:r>
              <a:rPr lang="cs-CZ" sz="600" dirty="0" err="1"/>
              <a:t>protectors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Basic Alias </a:t>
            </a:r>
            <a:r>
              <a:rPr lang="cs-CZ" sz="600" dirty="0" err="1"/>
              <a:t>Analysis</a:t>
            </a:r>
            <a:r>
              <a:rPr lang="cs-CZ" sz="600" dirty="0"/>
              <a:t> (</a:t>
            </a:r>
            <a:r>
              <a:rPr lang="cs-CZ" sz="600" dirty="0" err="1"/>
              <a:t>stateless</a:t>
            </a:r>
            <a:r>
              <a:rPr lang="cs-CZ" sz="600" dirty="0"/>
              <a:t> AA </a:t>
            </a:r>
            <a:r>
              <a:rPr lang="cs-CZ" sz="600" dirty="0" err="1"/>
              <a:t>impl</a:t>
            </a:r>
            <a:r>
              <a:rPr lang="cs-CZ" sz="600" dirty="0"/>
              <a:t>)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Function</a:t>
            </a:r>
            <a:r>
              <a:rPr lang="cs-CZ" sz="600" dirty="0"/>
              <a:t> Alias </a:t>
            </a:r>
            <a:r>
              <a:rPr lang="cs-CZ" sz="600" dirty="0" err="1"/>
              <a:t>Analysis</a:t>
            </a:r>
            <a:r>
              <a:rPr lang="cs-CZ" sz="600" dirty="0"/>
              <a:t> </a:t>
            </a:r>
            <a:r>
              <a:rPr lang="cs-CZ" sz="600" dirty="0" err="1"/>
              <a:t>Results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Information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Post-</a:t>
            </a:r>
            <a:r>
              <a:rPr lang="cs-CZ" sz="600" dirty="0" err="1"/>
              <a:t>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Branch</a:t>
            </a:r>
            <a:r>
              <a:rPr lang="cs-CZ" sz="600" dirty="0"/>
              <a:t> Probability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Assignment</a:t>
            </a:r>
            <a:r>
              <a:rPr lang="cs-CZ" sz="600" dirty="0"/>
              <a:t> </a:t>
            </a:r>
            <a:r>
              <a:rPr lang="cs-CZ" sz="600" dirty="0" err="1"/>
              <a:t>Tracking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Branch</a:t>
            </a:r>
            <a:r>
              <a:rPr lang="cs-CZ" sz="600" dirty="0"/>
              <a:t> Probability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DAG-&gt;DAG </a:t>
            </a:r>
            <a:r>
              <a:rPr lang="cs-CZ" sz="600" dirty="0" err="1"/>
              <a:t>Instruction</a:t>
            </a:r>
            <a:r>
              <a:rPr lang="cs-CZ" sz="600" dirty="0"/>
              <a:t> </a:t>
            </a:r>
            <a:r>
              <a:rPr lang="cs-CZ" sz="600" dirty="0" err="1"/>
              <a:t>Selection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Local</a:t>
            </a:r>
            <a:r>
              <a:rPr lang="cs-CZ" sz="600" dirty="0"/>
              <a:t> </a:t>
            </a:r>
            <a:r>
              <a:rPr lang="cs-CZ" sz="600" dirty="0" err="1"/>
              <a:t>Dynamic</a:t>
            </a:r>
            <a:r>
              <a:rPr lang="cs-CZ" sz="600" dirty="0"/>
              <a:t> TLS Access </a:t>
            </a:r>
            <a:r>
              <a:rPr lang="cs-CZ" sz="600" dirty="0" err="1"/>
              <a:t>Clean</a:t>
            </a:r>
            <a:r>
              <a:rPr lang="cs-CZ" sz="600" dirty="0"/>
              <a:t>-up</a:t>
            </a:r>
            <a:endParaRPr lang="en-US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en-US" sz="600" dirty="0"/>
              <a:t>      </a:t>
            </a:r>
            <a:r>
              <a:rPr lang="cs-CZ" sz="600" dirty="0"/>
              <a:t>X86 PIC </a:t>
            </a:r>
            <a:r>
              <a:rPr lang="cs-CZ" sz="600" dirty="0" err="1"/>
              <a:t>Global</a:t>
            </a:r>
            <a:r>
              <a:rPr lang="cs-CZ" sz="600" dirty="0"/>
              <a:t> Base </a:t>
            </a:r>
            <a:r>
              <a:rPr lang="cs-CZ" sz="600" dirty="0" err="1"/>
              <a:t>Reg</a:t>
            </a:r>
            <a:r>
              <a:rPr lang="cs-CZ" sz="600" dirty="0"/>
              <a:t> </a:t>
            </a:r>
            <a:r>
              <a:rPr lang="cs-CZ" sz="600" dirty="0" err="1"/>
              <a:t>Initialization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Argument </a:t>
            </a:r>
            <a:r>
              <a:rPr lang="cs-CZ" sz="600" dirty="0" err="1"/>
              <a:t>Stack</a:t>
            </a:r>
            <a:r>
              <a:rPr lang="cs-CZ" sz="600" dirty="0"/>
              <a:t> </a:t>
            </a:r>
            <a:r>
              <a:rPr lang="cs-CZ" sz="600" dirty="0" err="1"/>
              <a:t>Rebase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Finalize</a:t>
            </a:r>
            <a:r>
              <a:rPr lang="cs-CZ" sz="600" dirty="0"/>
              <a:t> </a:t>
            </a:r>
            <a:r>
              <a:rPr lang="cs-CZ" sz="600" dirty="0" err="1"/>
              <a:t>ISel</a:t>
            </a:r>
            <a:r>
              <a:rPr lang="cs-CZ" sz="600" dirty="0"/>
              <a:t> and </a:t>
            </a:r>
            <a:r>
              <a:rPr lang="cs-CZ" sz="600" dirty="0" err="1"/>
              <a:t>expand</a:t>
            </a:r>
            <a:r>
              <a:rPr lang="cs-CZ" sz="600" dirty="0"/>
              <a:t> </a:t>
            </a:r>
            <a:r>
              <a:rPr lang="cs-CZ" sz="600" dirty="0" err="1"/>
              <a:t>pseudo-instructions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Domain</a:t>
            </a:r>
            <a:r>
              <a:rPr lang="cs-CZ" sz="600" dirty="0"/>
              <a:t> </a:t>
            </a:r>
            <a:r>
              <a:rPr lang="cs-CZ" sz="600" dirty="0" err="1"/>
              <a:t>Reassignment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Early </a:t>
            </a:r>
            <a:r>
              <a:rPr lang="cs-CZ" sz="600" dirty="0" err="1"/>
              <a:t>Tail</a:t>
            </a:r>
            <a:r>
              <a:rPr lang="cs-CZ" sz="600" dirty="0"/>
              <a:t> </a:t>
            </a:r>
            <a:r>
              <a:rPr lang="cs-CZ" sz="600" dirty="0" err="1"/>
              <a:t>Duplication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Optimize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instruction</a:t>
            </a:r>
            <a:r>
              <a:rPr lang="cs-CZ" sz="600" dirty="0"/>
              <a:t> </a:t>
            </a:r>
            <a:r>
              <a:rPr lang="cs-CZ" sz="600" dirty="0" err="1"/>
              <a:t>PHIs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Slot index </a:t>
            </a:r>
            <a:r>
              <a:rPr lang="cs-CZ" sz="600" dirty="0" err="1"/>
              <a:t>numbering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Merge</a:t>
            </a:r>
            <a:r>
              <a:rPr lang="cs-CZ" sz="600" dirty="0"/>
              <a:t> </a:t>
            </a:r>
            <a:r>
              <a:rPr lang="cs-CZ" sz="600" dirty="0" err="1"/>
              <a:t>disjoint</a:t>
            </a:r>
            <a:r>
              <a:rPr lang="cs-CZ" sz="600" dirty="0"/>
              <a:t> </a:t>
            </a:r>
            <a:r>
              <a:rPr lang="cs-CZ" sz="600" dirty="0" err="1"/>
              <a:t>stack</a:t>
            </a:r>
            <a:r>
              <a:rPr lang="cs-CZ" sz="600" dirty="0"/>
              <a:t> </a:t>
            </a:r>
            <a:r>
              <a:rPr lang="cs-CZ" sz="600" dirty="0" err="1"/>
              <a:t>slots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Local</a:t>
            </a:r>
            <a:r>
              <a:rPr lang="cs-CZ" sz="600" dirty="0"/>
              <a:t> </a:t>
            </a:r>
            <a:r>
              <a:rPr lang="cs-CZ" sz="600" dirty="0" err="1"/>
              <a:t>Stack</a:t>
            </a:r>
            <a:r>
              <a:rPr lang="cs-CZ" sz="600" dirty="0"/>
              <a:t> Slot </a:t>
            </a:r>
            <a:r>
              <a:rPr lang="cs-CZ" sz="600" dirty="0" err="1"/>
              <a:t>Allocation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Remove</a:t>
            </a:r>
            <a:r>
              <a:rPr lang="cs-CZ" sz="600" dirty="0"/>
              <a:t> </a:t>
            </a:r>
            <a:r>
              <a:rPr lang="cs-CZ" sz="600" dirty="0" err="1"/>
              <a:t>dead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instructions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endParaRPr lang="cs-CZ" sz="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85E368-BE1A-239D-1DE9-D111CBD8E1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71FE57-3690-4A1D-8A88-C063F0D8302E}" type="slidenum">
              <a:rPr lang="en-US" smtClean="0"/>
              <a:pPr>
                <a:defRPr/>
              </a:pPr>
              <a:t>17</a:t>
            </a:fld>
            <a:r>
              <a:rPr lang="cs-CZ"/>
              <a:t> </a:t>
            </a:r>
            <a:endParaRPr lang="en-US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CEB89711-6A9C-3879-8AE8-97E4E3ED1000}"/>
              </a:ext>
            </a:extLst>
          </p:cNvPr>
          <p:cNvSpPr txBox="1">
            <a:spLocks/>
          </p:cNvSpPr>
          <p:nvPr/>
        </p:nvSpPr>
        <p:spPr bwMode="auto">
          <a:xfrm>
            <a:off x="3669181" y="542676"/>
            <a:ext cx="1692169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0500" indent="2667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+mj-lt"/>
                <a:cs typeface="+mn-cs"/>
              </a:defRPr>
            </a:lvl2pPr>
            <a:lvl3pPr marL="571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+mj-lt"/>
                <a:cs typeface="+mn-cs"/>
              </a:defRPr>
            </a:lvl3pPr>
            <a:lvl4pPr marL="952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j-lt"/>
                <a:cs typeface="+mn-cs"/>
              </a:defRPr>
            </a:lvl4pPr>
            <a:lvl5pPr marL="1333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5pPr>
            <a:lvl6pPr marL="17907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6pPr>
            <a:lvl7pPr marL="22479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7pPr>
            <a:lvl8pPr marL="27051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8pPr>
            <a:lvl9pPr marL="31623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9pPr>
          </a:lstStyle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Trace</a:t>
            </a:r>
            <a:r>
              <a:rPr lang="cs-CZ" sz="600" dirty="0"/>
              <a:t> </a:t>
            </a:r>
            <a:r>
              <a:rPr lang="cs-CZ" sz="600" dirty="0" err="1"/>
              <a:t>Metrics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Early </a:t>
            </a:r>
            <a:r>
              <a:rPr lang="cs-CZ" sz="600" dirty="0" err="1"/>
              <a:t>If-Conversion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InstCombiner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cmov</a:t>
            </a:r>
            <a:r>
              <a:rPr lang="cs-CZ" sz="600" dirty="0"/>
              <a:t> </a:t>
            </a:r>
            <a:r>
              <a:rPr lang="cs-CZ" sz="600" dirty="0" err="1"/>
              <a:t>Conversion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Early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Loop</a:t>
            </a:r>
            <a:r>
              <a:rPr lang="cs-CZ" sz="600" dirty="0"/>
              <a:t> Invariant </a:t>
            </a:r>
            <a:r>
              <a:rPr lang="cs-CZ" sz="600" dirty="0" err="1"/>
              <a:t>Code</a:t>
            </a:r>
            <a:r>
              <a:rPr lang="cs-CZ" sz="600" dirty="0"/>
              <a:t> </a:t>
            </a:r>
            <a:r>
              <a:rPr lang="cs-CZ" sz="600" dirty="0" err="1"/>
              <a:t>Motion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Common</a:t>
            </a:r>
            <a:r>
              <a:rPr lang="cs-CZ" sz="600" dirty="0"/>
              <a:t> </a:t>
            </a:r>
            <a:r>
              <a:rPr lang="cs-CZ" sz="600" dirty="0" err="1"/>
              <a:t>Subexpression</a:t>
            </a:r>
            <a:r>
              <a:rPr lang="cs-CZ" sz="600" dirty="0"/>
              <a:t> </a:t>
            </a:r>
            <a:r>
              <a:rPr lang="cs-CZ" sz="600" dirty="0" err="1"/>
              <a:t>Elimination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MachinePostDominator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Cycle</a:t>
            </a:r>
            <a:r>
              <a:rPr lang="cs-CZ" sz="600" dirty="0"/>
              <a:t> </a:t>
            </a:r>
            <a:r>
              <a:rPr lang="cs-CZ" sz="600" dirty="0" err="1"/>
              <a:t>Info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code</a:t>
            </a:r>
            <a:r>
              <a:rPr lang="cs-CZ" sz="600" dirty="0"/>
              <a:t> </a:t>
            </a:r>
            <a:r>
              <a:rPr lang="cs-CZ" sz="600" dirty="0" err="1"/>
              <a:t>sinking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Peephole</a:t>
            </a:r>
            <a:r>
              <a:rPr lang="cs-CZ" sz="600" dirty="0"/>
              <a:t> </a:t>
            </a:r>
            <a:r>
              <a:rPr lang="cs-CZ" sz="600" dirty="0" err="1"/>
              <a:t>Optimizations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Remove</a:t>
            </a:r>
            <a:r>
              <a:rPr lang="cs-CZ" sz="600" dirty="0"/>
              <a:t> </a:t>
            </a:r>
            <a:r>
              <a:rPr lang="cs-CZ" sz="600" dirty="0" err="1"/>
              <a:t>dead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instructions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Live </a:t>
            </a:r>
            <a:r>
              <a:rPr lang="cs-CZ" sz="600" dirty="0" err="1"/>
              <a:t>Range</a:t>
            </a:r>
            <a:r>
              <a:rPr lang="cs-CZ" sz="600" dirty="0"/>
              <a:t> </a:t>
            </a:r>
            <a:r>
              <a:rPr lang="cs-CZ" sz="600" dirty="0" err="1"/>
              <a:t>Shrink</a:t>
            </a:r>
            <a:endParaRPr lang="en-US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en-US" sz="600" dirty="0"/>
              <a:t>      </a:t>
            </a:r>
            <a:r>
              <a:rPr lang="cs-CZ" sz="600" dirty="0"/>
              <a:t>X86 </a:t>
            </a:r>
            <a:r>
              <a:rPr lang="cs-CZ" sz="600" dirty="0" err="1"/>
              <a:t>Fixup</a:t>
            </a:r>
            <a:r>
              <a:rPr lang="cs-CZ" sz="600" dirty="0"/>
              <a:t> </a:t>
            </a:r>
            <a:r>
              <a:rPr lang="cs-CZ" sz="600" dirty="0" err="1"/>
              <a:t>SetCC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LEA </a:t>
            </a:r>
            <a:r>
              <a:rPr lang="cs-CZ" sz="600" dirty="0" err="1"/>
              <a:t>Optimize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Optimize</a:t>
            </a:r>
            <a:r>
              <a:rPr lang="cs-CZ" sz="600" dirty="0"/>
              <a:t> Call </a:t>
            </a:r>
            <a:r>
              <a:rPr lang="cs-CZ" sz="600" dirty="0" err="1"/>
              <a:t>Frame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Avoid</a:t>
            </a:r>
            <a:r>
              <a:rPr lang="cs-CZ" sz="600" dirty="0"/>
              <a:t> </a:t>
            </a:r>
            <a:r>
              <a:rPr lang="cs-CZ" sz="600" dirty="0" err="1"/>
              <a:t>Store</a:t>
            </a:r>
            <a:r>
              <a:rPr lang="cs-CZ" sz="600" dirty="0"/>
              <a:t> </a:t>
            </a:r>
            <a:r>
              <a:rPr lang="cs-CZ" sz="600" dirty="0" err="1"/>
              <a:t>Forwarding</a:t>
            </a:r>
            <a:r>
              <a:rPr lang="cs-CZ" sz="600" dirty="0"/>
              <a:t> </a:t>
            </a:r>
            <a:r>
              <a:rPr lang="cs-CZ" sz="600" dirty="0" err="1"/>
              <a:t>Blocks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speculative</a:t>
            </a:r>
            <a:r>
              <a:rPr lang="cs-CZ" sz="600" dirty="0"/>
              <a:t> </a:t>
            </a:r>
            <a:r>
              <a:rPr lang="cs-CZ" sz="600" dirty="0" err="1"/>
              <a:t>load</a:t>
            </a:r>
            <a:r>
              <a:rPr lang="cs-CZ" sz="600" dirty="0"/>
              <a:t> </a:t>
            </a:r>
            <a:r>
              <a:rPr lang="cs-CZ" sz="600" dirty="0" err="1"/>
              <a:t>hardening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EFLAGS copy </a:t>
            </a:r>
            <a:r>
              <a:rPr lang="cs-CZ" sz="600" dirty="0" err="1"/>
              <a:t>lowering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DynAlloca</a:t>
            </a:r>
            <a:r>
              <a:rPr lang="cs-CZ" sz="600" dirty="0"/>
              <a:t> </a:t>
            </a:r>
            <a:r>
              <a:rPr lang="cs-CZ" sz="600" dirty="0" err="1"/>
              <a:t>Expander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Tile </a:t>
            </a:r>
            <a:r>
              <a:rPr lang="cs-CZ" sz="600" dirty="0" err="1"/>
              <a:t>Register</a:t>
            </a:r>
            <a:r>
              <a:rPr lang="cs-CZ" sz="600" dirty="0"/>
              <a:t> </a:t>
            </a:r>
            <a:r>
              <a:rPr lang="cs-CZ" sz="600" dirty="0" err="1"/>
              <a:t>Pre-configure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Detect</a:t>
            </a:r>
            <a:r>
              <a:rPr lang="cs-CZ" sz="600" dirty="0"/>
              <a:t> </a:t>
            </a:r>
            <a:r>
              <a:rPr lang="cs-CZ" sz="600" dirty="0" err="1"/>
              <a:t>Dead</a:t>
            </a:r>
            <a:r>
              <a:rPr lang="cs-CZ" sz="600" dirty="0"/>
              <a:t> </a:t>
            </a:r>
            <a:r>
              <a:rPr lang="cs-CZ" sz="600" dirty="0" err="1"/>
              <a:t>Lanes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Process</a:t>
            </a:r>
            <a:r>
              <a:rPr lang="cs-CZ" sz="600" dirty="0"/>
              <a:t> </a:t>
            </a:r>
            <a:r>
              <a:rPr lang="cs-CZ" sz="600" dirty="0" err="1"/>
              <a:t>Implicit</a:t>
            </a:r>
            <a:r>
              <a:rPr lang="cs-CZ" sz="600" dirty="0"/>
              <a:t> </a:t>
            </a:r>
            <a:r>
              <a:rPr lang="cs-CZ" sz="600" dirty="0" err="1"/>
              <a:t>Definitions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Remove</a:t>
            </a:r>
            <a:r>
              <a:rPr lang="cs-CZ" sz="600" dirty="0"/>
              <a:t> </a:t>
            </a:r>
            <a:r>
              <a:rPr lang="cs-CZ" sz="600" dirty="0" err="1"/>
              <a:t>unreachable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basic </a:t>
            </a:r>
            <a:r>
              <a:rPr lang="cs-CZ" sz="600" dirty="0" err="1"/>
              <a:t>blocks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Live </a:t>
            </a:r>
            <a:r>
              <a:rPr lang="cs-CZ" sz="600" dirty="0" err="1"/>
              <a:t>Variable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Eliminate</a:t>
            </a:r>
            <a:r>
              <a:rPr lang="cs-CZ" sz="600" dirty="0"/>
              <a:t> PHI </a:t>
            </a:r>
            <a:r>
              <a:rPr lang="cs-CZ" sz="600" dirty="0" err="1"/>
              <a:t>nodes</a:t>
            </a:r>
            <a:r>
              <a:rPr lang="cs-CZ" sz="600" dirty="0"/>
              <a:t> </a:t>
            </a:r>
            <a:r>
              <a:rPr lang="cs-CZ" sz="600" dirty="0" err="1"/>
              <a:t>for</a:t>
            </a:r>
            <a:r>
              <a:rPr lang="cs-CZ" sz="600" dirty="0"/>
              <a:t> </a:t>
            </a:r>
            <a:r>
              <a:rPr lang="cs-CZ" sz="600" dirty="0" err="1"/>
              <a:t>register</a:t>
            </a:r>
            <a:r>
              <a:rPr lang="cs-CZ" sz="600" dirty="0"/>
              <a:t> </a:t>
            </a:r>
            <a:r>
              <a:rPr lang="cs-CZ" sz="600" dirty="0" err="1"/>
              <a:t>allocation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Two-Address</a:t>
            </a:r>
            <a:r>
              <a:rPr lang="cs-CZ" sz="600" dirty="0"/>
              <a:t> </a:t>
            </a:r>
            <a:r>
              <a:rPr lang="cs-CZ" sz="600" dirty="0" err="1"/>
              <a:t>instruction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Slot index </a:t>
            </a:r>
            <a:r>
              <a:rPr lang="cs-CZ" sz="600" dirty="0" err="1"/>
              <a:t>numbering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Live Interval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Register</a:t>
            </a:r>
            <a:r>
              <a:rPr lang="cs-CZ" sz="600" dirty="0"/>
              <a:t> </a:t>
            </a:r>
            <a:r>
              <a:rPr lang="cs-CZ" sz="600" dirty="0" err="1"/>
              <a:t>Coalescer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endParaRPr lang="cs-CZ" sz="600" dirty="0"/>
          </a:p>
        </p:txBody>
      </p:sp>
      <p:sp>
        <p:nvSpPr>
          <p:cNvPr id="7" name="Content Placeholder 4">
            <a:extLst>
              <a:ext uri="{FF2B5EF4-FFF2-40B4-BE49-F238E27FC236}">
                <a16:creationId xmlns:a16="http://schemas.microsoft.com/office/drawing/2014/main" id="{9DE8F844-54D6-7BE6-E4A4-25B27402C7E1}"/>
              </a:ext>
            </a:extLst>
          </p:cNvPr>
          <p:cNvSpPr txBox="1">
            <a:spLocks/>
          </p:cNvSpPr>
          <p:nvPr/>
        </p:nvSpPr>
        <p:spPr bwMode="auto">
          <a:xfrm>
            <a:off x="5483571" y="544663"/>
            <a:ext cx="1579035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0500" indent="2667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+mj-lt"/>
                <a:cs typeface="+mn-cs"/>
              </a:defRPr>
            </a:lvl2pPr>
            <a:lvl3pPr marL="571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+mj-lt"/>
                <a:cs typeface="+mn-cs"/>
              </a:defRPr>
            </a:lvl3pPr>
            <a:lvl4pPr marL="952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j-lt"/>
                <a:cs typeface="+mn-cs"/>
              </a:defRPr>
            </a:lvl4pPr>
            <a:lvl5pPr marL="1333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5pPr>
            <a:lvl6pPr marL="17907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6pPr>
            <a:lvl7pPr marL="22479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7pPr>
            <a:lvl8pPr marL="27051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8pPr>
            <a:lvl9pPr marL="31623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9pPr>
          </a:lstStyle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Rename</a:t>
            </a:r>
            <a:r>
              <a:rPr lang="cs-CZ" sz="600" dirty="0"/>
              <a:t> </a:t>
            </a:r>
            <a:r>
              <a:rPr lang="cs-CZ" sz="600" dirty="0" err="1"/>
              <a:t>Disconnected</a:t>
            </a:r>
            <a:r>
              <a:rPr lang="cs-CZ" sz="600" dirty="0"/>
              <a:t> </a:t>
            </a:r>
            <a:r>
              <a:rPr lang="cs-CZ" sz="600" dirty="0" err="1"/>
              <a:t>Subregister</a:t>
            </a:r>
            <a:r>
              <a:rPr lang="cs-CZ" sz="600" dirty="0"/>
              <a:t> </a:t>
            </a:r>
            <a:r>
              <a:rPr lang="cs-CZ" sz="600" dirty="0" err="1"/>
              <a:t>Components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Instruction</a:t>
            </a:r>
            <a:r>
              <a:rPr lang="cs-CZ" sz="600" dirty="0"/>
              <a:t> Scheduler</a:t>
            </a:r>
            <a:endParaRPr lang="en-US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Debug</a:t>
            </a:r>
            <a:r>
              <a:rPr lang="cs-CZ" sz="600" dirty="0"/>
              <a:t> </a:t>
            </a:r>
            <a:r>
              <a:rPr lang="cs-CZ" sz="600" dirty="0" err="1"/>
              <a:t>Variable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Live </a:t>
            </a:r>
            <a:r>
              <a:rPr lang="cs-CZ" sz="600" dirty="0" err="1"/>
              <a:t>Stack</a:t>
            </a:r>
            <a:r>
              <a:rPr lang="cs-CZ" sz="600" dirty="0"/>
              <a:t> Slot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Virtual</a:t>
            </a:r>
            <a:r>
              <a:rPr lang="cs-CZ" sz="600" dirty="0"/>
              <a:t> </a:t>
            </a:r>
            <a:r>
              <a:rPr lang="cs-CZ" sz="600" dirty="0" err="1"/>
              <a:t>Register</a:t>
            </a:r>
            <a:r>
              <a:rPr lang="cs-CZ" sz="600" dirty="0"/>
              <a:t> Map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Live </a:t>
            </a:r>
            <a:r>
              <a:rPr lang="cs-CZ" sz="600" dirty="0" err="1"/>
              <a:t>Register</a:t>
            </a:r>
            <a:r>
              <a:rPr lang="cs-CZ" sz="600" dirty="0"/>
              <a:t> Matrix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Bundle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CFG </a:t>
            </a:r>
            <a:r>
              <a:rPr lang="cs-CZ" sz="600" dirty="0" err="1"/>
              <a:t>Edges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Spill</a:t>
            </a:r>
            <a:r>
              <a:rPr lang="cs-CZ" sz="600" dirty="0"/>
              <a:t> </a:t>
            </a:r>
            <a:r>
              <a:rPr lang="cs-CZ" sz="600" dirty="0" err="1"/>
              <a:t>Code</a:t>
            </a:r>
            <a:r>
              <a:rPr lang="cs-CZ" sz="600" dirty="0"/>
              <a:t> </a:t>
            </a:r>
            <a:r>
              <a:rPr lang="cs-CZ" sz="600" dirty="0" err="1"/>
              <a:t>Placement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Optimization</a:t>
            </a:r>
            <a:r>
              <a:rPr lang="cs-CZ" sz="600" dirty="0"/>
              <a:t> </a:t>
            </a:r>
            <a:r>
              <a:rPr lang="cs-CZ" sz="600" dirty="0" err="1"/>
              <a:t>Remark</a:t>
            </a:r>
            <a:r>
              <a:rPr lang="cs-CZ" sz="600" dirty="0"/>
              <a:t> </a:t>
            </a:r>
            <a:r>
              <a:rPr lang="cs-CZ" sz="600" dirty="0" err="1"/>
              <a:t>Emitter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Greedy</a:t>
            </a:r>
            <a:r>
              <a:rPr lang="cs-CZ" sz="600" dirty="0"/>
              <a:t> </a:t>
            </a:r>
            <a:r>
              <a:rPr lang="cs-CZ" sz="600" dirty="0" err="1"/>
              <a:t>Register</a:t>
            </a:r>
            <a:r>
              <a:rPr lang="cs-CZ" sz="600" dirty="0"/>
              <a:t> </a:t>
            </a:r>
            <a:r>
              <a:rPr lang="cs-CZ" sz="600" dirty="0" err="1"/>
              <a:t>Allocator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Tile </a:t>
            </a:r>
            <a:r>
              <a:rPr lang="cs-CZ" sz="600" dirty="0" err="1"/>
              <a:t>Register</a:t>
            </a:r>
            <a:r>
              <a:rPr lang="cs-CZ" sz="600" dirty="0"/>
              <a:t> </a:t>
            </a:r>
            <a:r>
              <a:rPr lang="cs-CZ" sz="600" dirty="0" err="1"/>
              <a:t>Configure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Greedy</a:t>
            </a:r>
            <a:r>
              <a:rPr lang="cs-CZ" sz="600" dirty="0"/>
              <a:t> </a:t>
            </a:r>
            <a:r>
              <a:rPr lang="cs-CZ" sz="600" dirty="0" err="1"/>
              <a:t>Register</a:t>
            </a:r>
            <a:r>
              <a:rPr lang="cs-CZ" sz="600" dirty="0"/>
              <a:t> </a:t>
            </a:r>
            <a:r>
              <a:rPr lang="cs-CZ" sz="600" dirty="0" err="1"/>
              <a:t>Allocator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Virtual</a:t>
            </a:r>
            <a:r>
              <a:rPr lang="cs-CZ" sz="600" dirty="0"/>
              <a:t> </a:t>
            </a:r>
            <a:r>
              <a:rPr lang="cs-CZ" sz="600" dirty="0" err="1"/>
              <a:t>Register</a:t>
            </a:r>
            <a:r>
              <a:rPr lang="cs-CZ" sz="600" dirty="0"/>
              <a:t> </a:t>
            </a:r>
            <a:r>
              <a:rPr lang="cs-CZ" sz="600" dirty="0" err="1"/>
              <a:t>Rewriter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Register</a:t>
            </a:r>
            <a:r>
              <a:rPr lang="cs-CZ" sz="600" dirty="0"/>
              <a:t> </a:t>
            </a:r>
            <a:r>
              <a:rPr lang="cs-CZ" sz="600" dirty="0" err="1"/>
              <a:t>Allocation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r>
              <a:rPr lang="cs-CZ" sz="600" dirty="0"/>
              <a:t> </a:t>
            </a:r>
            <a:r>
              <a:rPr lang="cs-CZ" sz="600" dirty="0" err="1"/>
              <a:t>Scoring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Stack</a:t>
            </a:r>
            <a:r>
              <a:rPr lang="cs-CZ" sz="600" dirty="0"/>
              <a:t> Slot </a:t>
            </a:r>
            <a:r>
              <a:rPr lang="cs-CZ" sz="600" dirty="0" err="1"/>
              <a:t>Coloring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Copy </a:t>
            </a:r>
            <a:r>
              <a:rPr lang="cs-CZ" sz="600" dirty="0" err="1"/>
              <a:t>Propagation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Loop</a:t>
            </a:r>
            <a:r>
              <a:rPr lang="cs-CZ" sz="600" dirty="0"/>
              <a:t> Invariant </a:t>
            </a:r>
            <a:r>
              <a:rPr lang="cs-CZ" sz="600" dirty="0" err="1"/>
              <a:t>Code</a:t>
            </a:r>
            <a:r>
              <a:rPr lang="cs-CZ" sz="600" dirty="0"/>
              <a:t> </a:t>
            </a:r>
            <a:r>
              <a:rPr lang="cs-CZ" sz="600" dirty="0" err="1"/>
              <a:t>Motion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Lower</a:t>
            </a:r>
            <a:r>
              <a:rPr lang="cs-CZ" sz="600" dirty="0"/>
              <a:t> Tile Copy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Bundle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CFG </a:t>
            </a:r>
            <a:r>
              <a:rPr lang="cs-CZ" sz="600" dirty="0" err="1"/>
              <a:t>Edges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FP </a:t>
            </a:r>
            <a:r>
              <a:rPr lang="cs-CZ" sz="600" dirty="0" err="1"/>
              <a:t>Stackifier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Dominance </a:t>
            </a:r>
            <a:r>
              <a:rPr lang="cs-CZ" sz="600" dirty="0" err="1"/>
              <a:t>Frontier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Load</a:t>
            </a:r>
            <a:r>
              <a:rPr lang="cs-CZ" sz="600" dirty="0"/>
              <a:t> </a:t>
            </a:r>
            <a:r>
              <a:rPr lang="cs-CZ" sz="600" dirty="0" err="1"/>
              <a:t>Value</a:t>
            </a:r>
            <a:r>
              <a:rPr lang="cs-CZ" sz="600" dirty="0"/>
              <a:t> </a:t>
            </a:r>
            <a:r>
              <a:rPr lang="cs-CZ" sz="600" dirty="0" err="1"/>
              <a:t>Injection</a:t>
            </a:r>
            <a:r>
              <a:rPr lang="cs-CZ" sz="600" dirty="0"/>
              <a:t> (LVI) </a:t>
            </a:r>
            <a:r>
              <a:rPr lang="cs-CZ" sz="600" dirty="0" err="1"/>
              <a:t>Load</a:t>
            </a:r>
            <a:r>
              <a:rPr lang="cs-CZ" sz="600" dirty="0"/>
              <a:t> </a:t>
            </a:r>
            <a:r>
              <a:rPr lang="cs-CZ" sz="600" dirty="0" err="1"/>
              <a:t>Hardening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Remove</a:t>
            </a:r>
            <a:r>
              <a:rPr lang="cs-CZ" sz="600" dirty="0"/>
              <a:t> </a:t>
            </a:r>
            <a:r>
              <a:rPr lang="cs-CZ" sz="600" dirty="0" err="1"/>
              <a:t>Redundant</a:t>
            </a:r>
            <a:r>
              <a:rPr lang="cs-CZ" sz="600" dirty="0"/>
              <a:t> DEBUG_VALUE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Fixup</a:t>
            </a:r>
            <a:r>
              <a:rPr lang="cs-CZ" sz="600" dirty="0"/>
              <a:t> </a:t>
            </a:r>
            <a:r>
              <a:rPr lang="cs-CZ" sz="600" dirty="0" err="1"/>
              <a:t>Statepoint</a:t>
            </a:r>
            <a:r>
              <a:rPr lang="cs-CZ" sz="600" dirty="0"/>
              <a:t> </a:t>
            </a:r>
            <a:r>
              <a:rPr lang="cs-CZ" sz="600" dirty="0" err="1"/>
              <a:t>Caller</a:t>
            </a:r>
            <a:r>
              <a:rPr lang="cs-CZ" sz="600" dirty="0"/>
              <a:t> </a:t>
            </a:r>
            <a:r>
              <a:rPr lang="cs-CZ" sz="600" dirty="0" err="1"/>
              <a:t>Saved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PostRA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Sink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MachinePostDominator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en-US" sz="600" dirty="0"/>
              <a:t>      </a:t>
            </a:r>
            <a:r>
              <a:rPr lang="cs-CZ" sz="600" dirty="0"/>
              <a:t>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Optimization</a:t>
            </a:r>
            <a:r>
              <a:rPr lang="cs-CZ" sz="600" dirty="0"/>
              <a:t> </a:t>
            </a:r>
            <a:r>
              <a:rPr lang="cs-CZ" sz="600" dirty="0" err="1"/>
              <a:t>Remark</a:t>
            </a:r>
            <a:r>
              <a:rPr lang="cs-CZ" sz="600" dirty="0"/>
              <a:t> </a:t>
            </a:r>
            <a:r>
              <a:rPr lang="cs-CZ" sz="600" dirty="0" err="1"/>
              <a:t>Emitter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Shrink</a:t>
            </a:r>
            <a:r>
              <a:rPr lang="cs-CZ" sz="600" dirty="0"/>
              <a:t> </a:t>
            </a:r>
            <a:r>
              <a:rPr lang="cs-CZ" sz="600" dirty="0" err="1"/>
              <a:t>Wrapping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Prologue</a:t>
            </a:r>
            <a:r>
              <a:rPr lang="cs-CZ" sz="600" dirty="0"/>
              <a:t>/</a:t>
            </a:r>
            <a:r>
              <a:rPr lang="cs-CZ" sz="600" dirty="0" err="1"/>
              <a:t>Epilogue</a:t>
            </a:r>
            <a:r>
              <a:rPr lang="cs-CZ" sz="600" dirty="0"/>
              <a:t> </a:t>
            </a:r>
            <a:r>
              <a:rPr lang="cs-CZ" sz="600" dirty="0" err="1"/>
              <a:t>Insertion</a:t>
            </a:r>
            <a:r>
              <a:rPr lang="cs-CZ" sz="600" dirty="0"/>
              <a:t> &amp; </a:t>
            </a:r>
            <a:r>
              <a:rPr lang="cs-CZ" sz="600" dirty="0" err="1"/>
              <a:t>Frame</a:t>
            </a:r>
            <a:r>
              <a:rPr lang="cs-CZ" sz="600" dirty="0"/>
              <a:t> </a:t>
            </a:r>
            <a:r>
              <a:rPr lang="cs-CZ" sz="600" dirty="0" err="1"/>
              <a:t>Finalization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Late </a:t>
            </a:r>
            <a:r>
              <a:rPr lang="cs-CZ" sz="600" dirty="0" err="1"/>
              <a:t>Instructions</a:t>
            </a:r>
            <a:r>
              <a:rPr lang="cs-CZ" sz="600" dirty="0"/>
              <a:t> </a:t>
            </a:r>
            <a:r>
              <a:rPr lang="cs-CZ" sz="600" dirty="0" err="1"/>
              <a:t>Cleanup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Control</a:t>
            </a:r>
            <a:r>
              <a:rPr lang="cs-CZ" sz="600" dirty="0"/>
              <a:t> </a:t>
            </a:r>
            <a:r>
              <a:rPr lang="cs-CZ" sz="600" dirty="0" err="1"/>
              <a:t>Flow</a:t>
            </a:r>
            <a:r>
              <a:rPr lang="cs-CZ" sz="600" dirty="0"/>
              <a:t> </a:t>
            </a:r>
            <a:r>
              <a:rPr lang="cs-CZ" sz="600" dirty="0" err="1"/>
              <a:t>Optimizer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Tail</a:t>
            </a:r>
            <a:r>
              <a:rPr lang="cs-CZ" sz="600" dirty="0"/>
              <a:t> </a:t>
            </a:r>
            <a:r>
              <a:rPr lang="cs-CZ" sz="600" dirty="0" err="1"/>
              <a:t>Duplication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Copy </a:t>
            </a:r>
            <a:r>
              <a:rPr lang="cs-CZ" sz="600" dirty="0" err="1"/>
              <a:t>Propagation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Post-RA </a:t>
            </a:r>
            <a:r>
              <a:rPr lang="cs-CZ" sz="600" dirty="0" err="1"/>
              <a:t>pseudo</a:t>
            </a:r>
            <a:r>
              <a:rPr lang="cs-CZ" sz="600" dirty="0"/>
              <a:t> </a:t>
            </a:r>
            <a:r>
              <a:rPr lang="cs-CZ" sz="600" dirty="0" err="1"/>
              <a:t>instruction</a:t>
            </a:r>
            <a:r>
              <a:rPr lang="cs-CZ" sz="600" dirty="0"/>
              <a:t> </a:t>
            </a:r>
            <a:r>
              <a:rPr lang="cs-CZ" sz="600" dirty="0" err="1"/>
              <a:t>expansion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pseudo</a:t>
            </a:r>
            <a:r>
              <a:rPr lang="cs-CZ" sz="600" dirty="0"/>
              <a:t> </a:t>
            </a:r>
            <a:r>
              <a:rPr lang="cs-CZ" sz="600" dirty="0" err="1"/>
              <a:t>instruction</a:t>
            </a:r>
            <a:r>
              <a:rPr lang="cs-CZ" sz="600" dirty="0"/>
              <a:t> </a:t>
            </a:r>
            <a:r>
              <a:rPr lang="cs-CZ" sz="600" dirty="0" err="1"/>
              <a:t>expansion</a:t>
            </a:r>
            <a:r>
              <a:rPr lang="cs-CZ" sz="600" dirty="0"/>
              <a:t> </a:t>
            </a:r>
            <a:r>
              <a:rPr lang="cs-CZ" sz="600" dirty="0" err="1"/>
              <a:t>pass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endParaRPr lang="cs-CZ" sz="600" dirty="0"/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8EAB71B4-1400-0223-0709-1B44D7D00E57}"/>
              </a:ext>
            </a:extLst>
          </p:cNvPr>
          <p:cNvSpPr txBox="1">
            <a:spLocks/>
          </p:cNvSpPr>
          <p:nvPr/>
        </p:nvSpPr>
        <p:spPr bwMode="auto">
          <a:xfrm>
            <a:off x="7184827" y="542676"/>
            <a:ext cx="1806773" cy="6172200"/>
          </a:xfrm>
          <a:prstGeom prst="rect">
            <a:avLst/>
          </a:prstGeom>
          <a:solidFill>
            <a:srgbClr val="FFFFE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defRPr sz="2800" b="1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0500" indent="2667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+mj-lt"/>
                <a:cs typeface="+mn-cs"/>
              </a:defRPr>
            </a:lvl2pPr>
            <a:lvl3pPr marL="571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v"/>
              <a:defRPr sz="2000">
                <a:solidFill>
                  <a:schemeClr val="tx1"/>
                </a:solidFill>
                <a:latin typeface="+mj-lt"/>
                <a:cs typeface="+mn-cs"/>
              </a:defRPr>
            </a:lvl3pPr>
            <a:lvl4pPr marL="952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j-lt"/>
                <a:cs typeface="+mn-cs"/>
              </a:defRPr>
            </a:lvl4pPr>
            <a:lvl5pPr marL="1333500" indent="-1905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5pPr>
            <a:lvl6pPr marL="17907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6pPr>
            <a:lvl7pPr marL="22479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7pPr>
            <a:lvl8pPr marL="27051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8pPr>
            <a:lvl9pPr marL="3162300" indent="-1905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 sz="1800">
                <a:solidFill>
                  <a:schemeClr val="tx1"/>
                </a:solidFill>
                <a:latin typeface="+mj-lt"/>
                <a:cs typeface="+mn-cs"/>
              </a:defRPr>
            </a:lvl9pPr>
          </a:lstStyle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Insert KCFI </a:t>
            </a:r>
            <a:r>
              <a:rPr lang="cs-CZ" sz="600" dirty="0" err="1"/>
              <a:t>indirect</a:t>
            </a:r>
            <a:r>
              <a:rPr lang="cs-CZ" sz="600" dirty="0"/>
              <a:t> call </a:t>
            </a:r>
            <a:r>
              <a:rPr lang="cs-CZ" sz="600" dirty="0" err="1"/>
              <a:t>checks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Post RA top-</a:t>
            </a:r>
            <a:r>
              <a:rPr lang="cs-CZ" sz="600" dirty="0" err="1"/>
              <a:t>down</a:t>
            </a:r>
            <a:r>
              <a:rPr lang="cs-CZ" sz="600" dirty="0"/>
              <a:t> list </a:t>
            </a:r>
            <a:r>
              <a:rPr lang="cs-CZ" sz="600" dirty="0" err="1"/>
              <a:t>latency</a:t>
            </a:r>
            <a:r>
              <a:rPr lang="cs-CZ" sz="600" dirty="0"/>
              <a:t> scheduler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Analyze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Code</a:t>
            </a:r>
            <a:r>
              <a:rPr lang="cs-CZ" sz="600" dirty="0"/>
              <a:t> </a:t>
            </a:r>
            <a:r>
              <a:rPr lang="cs-CZ" sz="600" dirty="0" err="1"/>
              <a:t>For</a:t>
            </a:r>
            <a:r>
              <a:rPr lang="cs-CZ" sz="600" dirty="0"/>
              <a:t> </a:t>
            </a:r>
            <a:r>
              <a:rPr lang="cs-CZ" sz="600" dirty="0" err="1"/>
              <a:t>Garbage</a:t>
            </a:r>
            <a:r>
              <a:rPr lang="cs-CZ" sz="600" dirty="0"/>
              <a:t> </a:t>
            </a:r>
            <a:r>
              <a:rPr lang="cs-CZ" sz="600" dirty="0" err="1"/>
              <a:t>Collection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MachinePostDominator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Branch</a:t>
            </a:r>
            <a:r>
              <a:rPr lang="cs-CZ" sz="600" dirty="0"/>
              <a:t> Probability Basic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Placement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Insert </a:t>
            </a:r>
            <a:r>
              <a:rPr lang="cs-CZ" sz="600" dirty="0" err="1"/>
              <a:t>fentry</a:t>
            </a:r>
            <a:r>
              <a:rPr lang="cs-CZ" sz="600" dirty="0"/>
              <a:t> </a:t>
            </a:r>
            <a:r>
              <a:rPr lang="cs-CZ" sz="600" dirty="0" err="1"/>
              <a:t>calls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Insert </a:t>
            </a:r>
            <a:r>
              <a:rPr lang="cs-CZ" sz="600" dirty="0" err="1"/>
              <a:t>XRay</a:t>
            </a:r>
            <a:r>
              <a:rPr lang="cs-CZ" sz="600" dirty="0"/>
              <a:t> </a:t>
            </a:r>
            <a:r>
              <a:rPr lang="cs-CZ" sz="600" dirty="0" err="1"/>
              <a:t>ops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Implement</a:t>
            </a:r>
            <a:r>
              <a:rPr lang="cs-CZ" sz="600" dirty="0"/>
              <a:t> </a:t>
            </a:r>
            <a:r>
              <a:rPr lang="cs-CZ" sz="600" dirty="0" err="1"/>
              <a:t>the</a:t>
            </a:r>
            <a:r>
              <a:rPr lang="cs-CZ" sz="600" dirty="0"/>
              <a:t> '</a:t>
            </a:r>
            <a:r>
              <a:rPr lang="cs-CZ" sz="600" dirty="0" err="1"/>
              <a:t>patchable-function</a:t>
            </a:r>
            <a:r>
              <a:rPr lang="cs-CZ" sz="600" dirty="0"/>
              <a:t>' </a:t>
            </a:r>
            <a:r>
              <a:rPr lang="cs-CZ" sz="600" dirty="0" err="1"/>
              <a:t>attribute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ReachingDefAnalysis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Execution</a:t>
            </a:r>
            <a:r>
              <a:rPr lang="cs-CZ" sz="600" dirty="0"/>
              <a:t> </a:t>
            </a:r>
            <a:r>
              <a:rPr lang="cs-CZ" sz="600" dirty="0" err="1"/>
              <a:t>Dependency</a:t>
            </a:r>
            <a:r>
              <a:rPr lang="cs-CZ" sz="600" dirty="0"/>
              <a:t> Fix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BreakFalseDeps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Indirect</a:t>
            </a:r>
            <a:r>
              <a:rPr lang="cs-CZ" sz="600" dirty="0"/>
              <a:t> </a:t>
            </a:r>
            <a:r>
              <a:rPr lang="cs-CZ" sz="600" dirty="0" err="1"/>
              <a:t>Branch</a:t>
            </a:r>
            <a:r>
              <a:rPr lang="cs-CZ" sz="600" dirty="0"/>
              <a:t> </a:t>
            </a:r>
            <a:r>
              <a:rPr lang="cs-CZ" sz="600" dirty="0" err="1"/>
              <a:t>Tracking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vzeroupper</a:t>
            </a:r>
            <a:r>
              <a:rPr lang="cs-CZ" sz="600" dirty="0"/>
              <a:t> </a:t>
            </a:r>
            <a:r>
              <a:rPr lang="cs-CZ" sz="600" dirty="0" err="1"/>
              <a:t>inserter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MachineDominator</a:t>
            </a:r>
            <a:r>
              <a:rPr lang="cs-CZ" sz="600" dirty="0"/>
              <a:t> </a:t>
            </a:r>
            <a:r>
              <a:rPr lang="cs-CZ" sz="600" dirty="0" err="1"/>
              <a:t>Tree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Natural </a:t>
            </a:r>
            <a:r>
              <a:rPr lang="cs-CZ" sz="600" dirty="0" err="1"/>
              <a:t>Loop</a:t>
            </a:r>
            <a:r>
              <a:rPr lang="cs-CZ" sz="600" dirty="0"/>
              <a:t> </a:t>
            </a:r>
            <a:r>
              <a:rPr lang="cs-CZ" sz="600" dirty="0" err="1"/>
              <a:t>Construction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Byte/Word </a:t>
            </a:r>
            <a:r>
              <a:rPr lang="cs-CZ" sz="600" dirty="0" err="1"/>
              <a:t>Instruction</a:t>
            </a:r>
            <a:r>
              <a:rPr lang="cs-CZ" sz="600" dirty="0"/>
              <a:t> </a:t>
            </a:r>
            <a:r>
              <a:rPr lang="cs-CZ" sz="600" dirty="0" err="1"/>
              <a:t>Fixup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Atom </a:t>
            </a:r>
            <a:r>
              <a:rPr lang="cs-CZ" sz="600" dirty="0" err="1"/>
              <a:t>pad</a:t>
            </a:r>
            <a:r>
              <a:rPr lang="cs-CZ" sz="600" dirty="0"/>
              <a:t> </a:t>
            </a:r>
            <a:r>
              <a:rPr lang="cs-CZ" sz="600" dirty="0" err="1"/>
              <a:t>short</a:t>
            </a:r>
            <a:r>
              <a:rPr lang="cs-CZ" sz="600" dirty="0"/>
              <a:t> </a:t>
            </a:r>
            <a:r>
              <a:rPr lang="cs-CZ" sz="600" dirty="0" err="1"/>
              <a:t>functions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LEA </a:t>
            </a:r>
            <a:r>
              <a:rPr lang="cs-CZ" sz="600" dirty="0" err="1"/>
              <a:t>Fixup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Fixup</a:t>
            </a:r>
            <a:r>
              <a:rPr lang="cs-CZ" sz="600" dirty="0"/>
              <a:t> </a:t>
            </a:r>
            <a:r>
              <a:rPr lang="cs-CZ" sz="600" dirty="0" err="1"/>
              <a:t>Inst</a:t>
            </a:r>
            <a:r>
              <a:rPr lang="cs-CZ" sz="600" dirty="0"/>
              <a:t> </a:t>
            </a:r>
            <a:r>
              <a:rPr lang="cs-CZ" sz="600" dirty="0" err="1"/>
              <a:t>Tuning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Fixup</a:t>
            </a:r>
            <a:r>
              <a:rPr lang="cs-CZ" sz="600" dirty="0"/>
              <a:t> </a:t>
            </a:r>
            <a:r>
              <a:rPr lang="cs-CZ" sz="600" dirty="0" err="1"/>
              <a:t>Vector</a:t>
            </a:r>
            <a:r>
              <a:rPr lang="cs-CZ" sz="600" dirty="0"/>
              <a:t> </a:t>
            </a:r>
            <a:r>
              <a:rPr lang="cs-CZ" sz="600" dirty="0" err="1"/>
              <a:t>Constants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Compressing</a:t>
            </a:r>
            <a:r>
              <a:rPr lang="cs-CZ" sz="600" dirty="0"/>
              <a:t> EVEX </a:t>
            </a:r>
            <a:r>
              <a:rPr lang="cs-CZ" sz="600" dirty="0" err="1"/>
              <a:t>instrs</a:t>
            </a:r>
            <a:r>
              <a:rPr lang="cs-CZ" sz="600" dirty="0"/>
              <a:t> </a:t>
            </a:r>
            <a:r>
              <a:rPr lang="cs-CZ" sz="600" dirty="0" err="1"/>
              <a:t>when</a:t>
            </a:r>
            <a:r>
              <a:rPr lang="cs-CZ" sz="600" dirty="0"/>
              <a:t> </a:t>
            </a:r>
            <a:r>
              <a:rPr lang="cs-CZ" sz="600" dirty="0" err="1"/>
              <a:t>possible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Discriminate</a:t>
            </a:r>
            <a:r>
              <a:rPr lang="cs-CZ" sz="600" dirty="0"/>
              <a:t> </a:t>
            </a:r>
            <a:r>
              <a:rPr lang="cs-CZ" sz="600" dirty="0" err="1"/>
              <a:t>Memory</a:t>
            </a:r>
            <a:r>
              <a:rPr lang="cs-CZ" sz="600" dirty="0"/>
              <a:t> </a:t>
            </a:r>
            <a:r>
              <a:rPr lang="cs-CZ" sz="600" dirty="0" err="1"/>
              <a:t>Operands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Insert </a:t>
            </a:r>
            <a:r>
              <a:rPr lang="cs-CZ" sz="600" dirty="0" err="1"/>
              <a:t>Cache</a:t>
            </a:r>
            <a:r>
              <a:rPr lang="cs-CZ" sz="600" dirty="0"/>
              <a:t> </a:t>
            </a:r>
            <a:r>
              <a:rPr lang="cs-CZ" sz="600" dirty="0" err="1"/>
              <a:t>Prefetches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insert </a:t>
            </a:r>
            <a:r>
              <a:rPr lang="cs-CZ" sz="600" dirty="0" err="1"/>
              <a:t>wait</a:t>
            </a:r>
            <a:r>
              <a:rPr lang="cs-CZ" sz="600" dirty="0"/>
              <a:t> </a:t>
            </a:r>
            <a:r>
              <a:rPr lang="cs-CZ" sz="600" dirty="0" err="1"/>
              <a:t>instruction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Contiguously</a:t>
            </a:r>
            <a:r>
              <a:rPr lang="cs-CZ" sz="600" dirty="0"/>
              <a:t> </a:t>
            </a:r>
            <a:r>
              <a:rPr lang="cs-CZ" sz="600" dirty="0" err="1"/>
              <a:t>Lay</a:t>
            </a:r>
            <a:r>
              <a:rPr lang="cs-CZ" sz="600" dirty="0"/>
              <a:t> Out </a:t>
            </a:r>
            <a:r>
              <a:rPr lang="cs-CZ" sz="600" dirty="0" err="1"/>
              <a:t>Funclets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StackMap</a:t>
            </a:r>
            <a:r>
              <a:rPr lang="cs-CZ" sz="600" dirty="0"/>
              <a:t> </a:t>
            </a:r>
            <a:r>
              <a:rPr lang="cs-CZ" sz="600" dirty="0" err="1"/>
              <a:t>Liveness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Live DEBUG_VALUE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Sanitizer</a:t>
            </a:r>
            <a:r>
              <a:rPr lang="cs-CZ" sz="600" dirty="0"/>
              <a:t> Binary Metadata</a:t>
            </a:r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Optimization</a:t>
            </a:r>
            <a:r>
              <a:rPr lang="cs-CZ" sz="600" dirty="0"/>
              <a:t> </a:t>
            </a:r>
            <a:r>
              <a:rPr lang="cs-CZ" sz="600" dirty="0" err="1"/>
              <a:t>Remark</a:t>
            </a:r>
            <a:r>
              <a:rPr lang="cs-CZ" sz="600" dirty="0"/>
              <a:t> </a:t>
            </a:r>
            <a:r>
              <a:rPr lang="cs-CZ" sz="600" dirty="0" err="1"/>
              <a:t>Emitter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Stack</a:t>
            </a:r>
            <a:r>
              <a:rPr lang="cs-CZ" sz="600" dirty="0"/>
              <a:t> </a:t>
            </a:r>
            <a:r>
              <a:rPr lang="cs-CZ" sz="600" dirty="0" err="1"/>
              <a:t>Frame</a:t>
            </a:r>
            <a:r>
              <a:rPr lang="cs-CZ" sz="600" dirty="0"/>
              <a:t> Layout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Speculative</a:t>
            </a:r>
            <a:r>
              <a:rPr lang="cs-CZ" sz="600" dirty="0"/>
              <a:t> </a:t>
            </a:r>
            <a:r>
              <a:rPr lang="cs-CZ" sz="600" dirty="0" err="1"/>
              <a:t>Execution</a:t>
            </a:r>
            <a:r>
              <a:rPr lang="cs-CZ" sz="600" dirty="0"/>
              <a:t> </a:t>
            </a:r>
            <a:r>
              <a:rPr lang="cs-CZ" sz="600" dirty="0" err="1"/>
              <a:t>Side</a:t>
            </a:r>
            <a:r>
              <a:rPr lang="cs-CZ" sz="600" dirty="0"/>
              <a:t> </a:t>
            </a:r>
            <a:r>
              <a:rPr lang="cs-CZ" sz="600" dirty="0" err="1"/>
              <a:t>Effect</a:t>
            </a:r>
            <a:r>
              <a:rPr lang="cs-CZ" sz="600" dirty="0"/>
              <a:t> </a:t>
            </a:r>
            <a:r>
              <a:rPr lang="cs-CZ" sz="600" dirty="0" err="1"/>
              <a:t>Suppression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Indirect</a:t>
            </a:r>
            <a:r>
              <a:rPr lang="cs-CZ" sz="600" dirty="0"/>
              <a:t> </a:t>
            </a:r>
            <a:r>
              <a:rPr lang="cs-CZ" sz="600" dirty="0" err="1"/>
              <a:t>Thunks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Return </a:t>
            </a:r>
            <a:r>
              <a:rPr lang="cs-CZ" sz="600" dirty="0" err="1"/>
              <a:t>Thunks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Check</a:t>
            </a:r>
            <a:r>
              <a:rPr lang="cs-CZ" sz="600" dirty="0"/>
              <a:t> CFA </a:t>
            </a:r>
            <a:r>
              <a:rPr lang="cs-CZ" sz="600" dirty="0" err="1"/>
              <a:t>info</a:t>
            </a:r>
            <a:r>
              <a:rPr lang="cs-CZ" sz="600" dirty="0"/>
              <a:t> and insert CFI </a:t>
            </a:r>
            <a:r>
              <a:rPr lang="cs-CZ" sz="600" dirty="0" err="1"/>
              <a:t>instructions</a:t>
            </a:r>
            <a:r>
              <a:rPr lang="cs-CZ" sz="600" dirty="0"/>
              <a:t> </a:t>
            </a:r>
            <a:r>
              <a:rPr lang="cs-CZ" sz="600" dirty="0" err="1"/>
              <a:t>if</a:t>
            </a:r>
            <a:r>
              <a:rPr lang="cs-CZ" sz="600" dirty="0"/>
              <a:t> </a:t>
            </a:r>
            <a:r>
              <a:rPr lang="cs-CZ" sz="600" dirty="0" err="1"/>
              <a:t>needed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Load</a:t>
            </a:r>
            <a:r>
              <a:rPr lang="cs-CZ" sz="600" dirty="0"/>
              <a:t> </a:t>
            </a:r>
            <a:r>
              <a:rPr lang="cs-CZ" sz="600" dirty="0" err="1"/>
              <a:t>Value</a:t>
            </a:r>
            <a:r>
              <a:rPr lang="cs-CZ" sz="600" dirty="0"/>
              <a:t> </a:t>
            </a:r>
            <a:r>
              <a:rPr lang="cs-CZ" sz="600" dirty="0" err="1"/>
              <a:t>Injection</a:t>
            </a:r>
            <a:r>
              <a:rPr lang="cs-CZ" sz="600" dirty="0"/>
              <a:t> (LVI) Ret-</a:t>
            </a:r>
            <a:r>
              <a:rPr lang="cs-CZ" sz="600" dirty="0" err="1"/>
              <a:t>Hardening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Pseudo</a:t>
            </a:r>
            <a:r>
              <a:rPr lang="cs-CZ" sz="600" dirty="0"/>
              <a:t> </a:t>
            </a:r>
            <a:r>
              <a:rPr lang="cs-CZ" sz="600" dirty="0" err="1"/>
              <a:t>Probe</a:t>
            </a:r>
            <a:r>
              <a:rPr lang="cs-CZ" sz="600" dirty="0"/>
              <a:t> </a:t>
            </a:r>
            <a:r>
              <a:rPr lang="cs-CZ" sz="600" dirty="0" err="1"/>
              <a:t>Inserter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Unpack</a:t>
            </a:r>
            <a:r>
              <a:rPr lang="cs-CZ" sz="600" dirty="0"/>
              <a:t>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instruction</a:t>
            </a:r>
            <a:r>
              <a:rPr lang="cs-CZ" sz="600" dirty="0"/>
              <a:t> </a:t>
            </a:r>
            <a:r>
              <a:rPr lang="cs-CZ" sz="600" dirty="0" err="1"/>
              <a:t>bundles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Lazy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Block</a:t>
            </a:r>
            <a:r>
              <a:rPr lang="cs-CZ" sz="600" dirty="0"/>
              <a:t> </a:t>
            </a:r>
            <a:r>
              <a:rPr lang="cs-CZ" sz="600" dirty="0" err="1"/>
              <a:t>Frequency</a:t>
            </a:r>
            <a:r>
              <a:rPr lang="cs-CZ" sz="600" dirty="0"/>
              <a:t> </a:t>
            </a:r>
            <a:r>
              <a:rPr lang="cs-CZ" sz="600" dirty="0" err="1"/>
              <a:t>Analysis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</a:t>
            </a:r>
            <a:r>
              <a:rPr lang="cs-CZ" sz="600" dirty="0" err="1"/>
              <a:t>Machine</a:t>
            </a:r>
            <a:r>
              <a:rPr lang="cs-CZ" sz="600" dirty="0"/>
              <a:t> </a:t>
            </a:r>
            <a:r>
              <a:rPr lang="cs-CZ" sz="600" dirty="0" err="1"/>
              <a:t>Optimization</a:t>
            </a:r>
            <a:r>
              <a:rPr lang="cs-CZ" sz="600" dirty="0"/>
              <a:t> </a:t>
            </a:r>
            <a:r>
              <a:rPr lang="cs-CZ" sz="600" dirty="0" err="1"/>
              <a:t>Remark</a:t>
            </a:r>
            <a:r>
              <a:rPr lang="cs-CZ" sz="600" dirty="0"/>
              <a:t> </a:t>
            </a:r>
            <a:r>
              <a:rPr lang="cs-CZ" sz="600" dirty="0" err="1"/>
              <a:t>Emitter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X86 </a:t>
            </a:r>
            <a:r>
              <a:rPr lang="cs-CZ" sz="600" dirty="0" err="1"/>
              <a:t>Assembly</a:t>
            </a:r>
            <a:r>
              <a:rPr lang="cs-CZ" sz="600" dirty="0"/>
              <a:t> </a:t>
            </a:r>
            <a:r>
              <a:rPr lang="cs-CZ" sz="600" dirty="0" err="1"/>
              <a:t>Printer</a:t>
            </a:r>
            <a:endParaRPr lang="cs-CZ" sz="600" dirty="0"/>
          </a:p>
          <a:p>
            <a:pPr marL="0" lvl="4" indent="0">
              <a:spcBef>
                <a:spcPts val="0"/>
              </a:spcBef>
              <a:buNone/>
            </a:pPr>
            <a:r>
              <a:rPr lang="cs-CZ" sz="600" dirty="0"/>
              <a:t>      Free </a:t>
            </a:r>
            <a:r>
              <a:rPr lang="cs-CZ" sz="600" dirty="0" err="1"/>
              <a:t>MachineFunction</a:t>
            </a:r>
            <a:endParaRPr lang="cs-CZ" sz="600" dirty="0"/>
          </a:p>
          <a:p>
            <a:pPr marL="0" indent="0">
              <a:spcBef>
                <a:spcPts val="0"/>
              </a:spcBef>
            </a:pPr>
            <a:endParaRPr lang="cs-CZ" sz="1400" kern="0" dirty="0"/>
          </a:p>
        </p:txBody>
      </p:sp>
    </p:spTree>
    <p:extLst>
      <p:ext uri="{BB962C8B-B14F-4D97-AF65-F5344CB8AC3E}">
        <p14:creationId xmlns:p14="http://schemas.microsoft.com/office/powerpoint/2010/main" val="344079309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69EB93E-0071-4526-91A6-1A70B85C6A6D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Architektura překladače</a:t>
            </a:r>
            <a:endParaRPr lang="cs-CZ" altLang="en-US" noProof="1"/>
          </a:p>
        </p:txBody>
      </p:sp>
      <p:sp>
        <p:nvSpPr>
          <p:cNvPr id="136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3" eaLnBrk="1" hangingPunct="1"/>
            <a:r>
              <a:rPr lang="cs-CZ" altLang="en-US"/>
              <a:t>Detailní p</a:t>
            </a:r>
            <a:r>
              <a:rPr lang="en-US" altLang="en-US"/>
              <a:t>ohled akademika</a:t>
            </a:r>
            <a:r>
              <a:rPr lang="cs-CZ" altLang="en-US"/>
              <a:t> (pouze optimalizace)</a:t>
            </a:r>
            <a:endParaRPr lang="en-US" altLang="en-US"/>
          </a:p>
          <a:p>
            <a:pPr lvl="4" eaLnBrk="1" hangingPunct="1"/>
            <a:r>
              <a:rPr lang="cs-CZ" altLang="en-US"/>
              <a:t>Muchnick: Advanced Compiler Design </a:t>
            </a:r>
            <a:r>
              <a:rPr lang="en-US" altLang="en-US"/>
              <a:t>and Implementation</a:t>
            </a:r>
          </a:p>
        </p:txBody>
      </p:sp>
      <p:sp>
        <p:nvSpPr>
          <p:cNvPr id="136197" name="Text Box 4"/>
          <p:cNvSpPr txBox="1">
            <a:spLocks noChangeArrowheads="1"/>
          </p:cNvSpPr>
          <p:nvPr/>
        </p:nvSpPr>
        <p:spPr bwMode="auto">
          <a:xfrm>
            <a:off x="611188" y="1341438"/>
            <a:ext cx="3744912" cy="4318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Scalar replacement of array references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cs-CZ" altLang="en-US" sz="1200" b="0">
                <a:latin typeface="Arial" charset="0"/>
              </a:rPr>
              <a:t>Data-cache optimizations</a:t>
            </a:r>
            <a:endParaRPr lang="en-US" altLang="en-US" sz="1200" b="0">
              <a:latin typeface="Arial" charset="0"/>
            </a:endParaRPr>
          </a:p>
        </p:txBody>
      </p:sp>
      <p:sp>
        <p:nvSpPr>
          <p:cNvPr id="136198" name="Line 5"/>
          <p:cNvSpPr>
            <a:spLocks noChangeShapeType="1"/>
          </p:cNvSpPr>
          <p:nvPr/>
        </p:nvSpPr>
        <p:spPr bwMode="auto">
          <a:xfrm>
            <a:off x="2195513" y="1773238"/>
            <a:ext cx="73025" cy="360362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36199" name="Text Box 6"/>
          <p:cNvSpPr txBox="1">
            <a:spLocks noChangeArrowheads="1"/>
          </p:cNvSpPr>
          <p:nvPr/>
        </p:nvSpPr>
        <p:spPr bwMode="auto">
          <a:xfrm>
            <a:off x="827088" y="2133600"/>
            <a:ext cx="3817937" cy="1368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Procedure integration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Tail-call optimization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Scalar replacement of aggregates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1"/>
                </a:solidFill>
                <a:latin typeface="Arial" charset="0"/>
              </a:rPr>
              <a:t>Sparse conditional constant propagation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1"/>
                </a:solidFill>
                <a:latin typeface="Arial" charset="0"/>
              </a:rPr>
              <a:t>Interprocedural constant propagation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Procedure specialization and cloning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1"/>
                </a:solidFill>
                <a:latin typeface="Arial" charset="0"/>
              </a:rPr>
              <a:t>Sparse conditional constant propagation</a:t>
            </a:r>
          </a:p>
        </p:txBody>
      </p:sp>
      <p:sp>
        <p:nvSpPr>
          <p:cNvPr id="136200" name="Text Box 7"/>
          <p:cNvSpPr txBox="1">
            <a:spLocks noChangeArrowheads="1"/>
          </p:cNvSpPr>
          <p:nvPr/>
        </p:nvSpPr>
        <p:spPr bwMode="auto">
          <a:xfrm>
            <a:off x="1116013" y="3716338"/>
            <a:ext cx="3816350" cy="25193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00FF"/>
                </a:solidFill>
                <a:latin typeface="Arial" charset="0"/>
              </a:rPr>
              <a:t>Global value numbering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1"/>
                </a:solidFill>
                <a:latin typeface="Arial" charset="0"/>
              </a:rPr>
              <a:t>Local and global copy propagation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1"/>
                </a:solidFill>
                <a:latin typeface="Arial" charset="0"/>
              </a:rPr>
              <a:t>Sparse conditional constant propagation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2"/>
                </a:solidFill>
                <a:latin typeface="Arial" charset="0"/>
              </a:rPr>
              <a:t>Dead-code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00FF"/>
                </a:solidFill>
                <a:latin typeface="Arial" charset="0"/>
              </a:rPr>
              <a:t>Local and global common-subexpression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00FF"/>
                </a:solidFill>
                <a:latin typeface="Arial" charset="0"/>
              </a:rPr>
              <a:t>Loop-invariant code motion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2"/>
                </a:solidFill>
                <a:latin typeface="Arial" charset="0"/>
              </a:rPr>
              <a:t>Dead-code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00FF"/>
                </a:solidFill>
                <a:latin typeface="Arial" charset="0"/>
              </a:rPr>
              <a:t>Code hoisting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99FF"/>
                </a:solidFill>
                <a:latin typeface="Arial" charset="0"/>
              </a:rPr>
              <a:t>Induction-variable strength reduction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99FF"/>
                </a:solidFill>
                <a:latin typeface="Arial" charset="0"/>
              </a:rPr>
              <a:t>Linear-function test replacement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00FF"/>
                </a:solidFill>
                <a:latin typeface="Arial" charset="0"/>
              </a:rPr>
              <a:t>Induction-variable removal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99FF"/>
                </a:solidFill>
                <a:latin typeface="Arial" charset="0"/>
              </a:rPr>
              <a:t>Unnecessary bounds-checking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2"/>
                </a:solidFill>
                <a:latin typeface="Arial" charset="0"/>
              </a:rPr>
              <a:t>Control-flow optimizations</a:t>
            </a:r>
          </a:p>
        </p:txBody>
      </p:sp>
      <p:sp>
        <p:nvSpPr>
          <p:cNvPr id="136201" name="Text Box 8"/>
          <p:cNvSpPr txBox="1">
            <a:spLocks noChangeArrowheads="1"/>
          </p:cNvSpPr>
          <p:nvPr/>
        </p:nvSpPr>
        <p:spPr bwMode="auto">
          <a:xfrm>
            <a:off x="5292725" y="2349500"/>
            <a:ext cx="2951163" cy="30241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In-line expansion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Leaf-routine optimization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Shrink wrapping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Machine idioms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Tail merging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2"/>
                </a:solidFill>
                <a:latin typeface="Arial" charset="0"/>
              </a:rPr>
              <a:t>Branch optimizations</a:t>
            </a:r>
            <a:r>
              <a:rPr lang="en-US" altLang="en-US" sz="1200" b="0">
                <a:latin typeface="Arial" charset="0"/>
              </a:rPr>
              <a:t> and conditional moves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2"/>
                </a:solidFill>
                <a:latin typeface="Arial" charset="0"/>
              </a:rPr>
              <a:t>Dead-code elimination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hlink"/>
                </a:solidFill>
                <a:latin typeface="Arial" charset="0"/>
              </a:rPr>
              <a:t>Software pipelining, loop unrolling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hlink"/>
                </a:solidFill>
                <a:latin typeface="Arial" charset="0"/>
              </a:rPr>
              <a:t>Basic-block and branch scheduling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CC00FF"/>
                </a:solidFill>
                <a:latin typeface="Arial" charset="0"/>
              </a:rPr>
              <a:t>Register allocation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hlink"/>
                </a:solidFill>
                <a:latin typeface="Arial" charset="0"/>
              </a:rPr>
              <a:t>Basic-block and branch scheduling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Intraprocedural I-cache optimization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Instruction prefetching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Data prefetching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Branch prediction</a:t>
            </a:r>
          </a:p>
        </p:txBody>
      </p:sp>
      <p:sp>
        <p:nvSpPr>
          <p:cNvPr id="136202" name="Text Box 9"/>
          <p:cNvSpPr txBox="1">
            <a:spLocks noChangeArrowheads="1"/>
          </p:cNvSpPr>
          <p:nvPr/>
        </p:nvSpPr>
        <p:spPr bwMode="auto">
          <a:xfrm>
            <a:off x="5651500" y="5661025"/>
            <a:ext cx="2879725" cy="57626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CC00FF"/>
                </a:solidFill>
                <a:latin typeface="Arial" charset="0"/>
              </a:rPr>
              <a:t>Interprocedural register allocation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latin typeface="Arial" charset="0"/>
              </a:rPr>
              <a:t>Aggregation of global references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CC00FF"/>
                </a:solidFill>
                <a:latin typeface="Arial" charset="0"/>
              </a:rPr>
              <a:t>Interprocedural I-cache optimization</a:t>
            </a:r>
          </a:p>
        </p:txBody>
      </p:sp>
      <p:sp>
        <p:nvSpPr>
          <p:cNvPr id="136203" name="Text Box 10"/>
          <p:cNvSpPr txBox="1">
            <a:spLocks noChangeArrowheads="1"/>
          </p:cNvSpPr>
          <p:nvPr/>
        </p:nvSpPr>
        <p:spPr bwMode="auto">
          <a:xfrm>
            <a:off x="5076825" y="1341438"/>
            <a:ext cx="2879725" cy="5762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chemeClr val="accent1"/>
                </a:solidFill>
                <a:latin typeface="Arial" charset="0"/>
              </a:rPr>
              <a:t>Constant folding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0">
                <a:solidFill>
                  <a:srgbClr val="0099FF"/>
                </a:solidFill>
                <a:latin typeface="Arial" charset="0"/>
              </a:rPr>
              <a:t>Algebraic simplification and reassociation</a:t>
            </a:r>
          </a:p>
        </p:txBody>
      </p:sp>
      <p:sp>
        <p:nvSpPr>
          <p:cNvPr id="136204" name="Line 11"/>
          <p:cNvSpPr>
            <a:spLocks noChangeShapeType="1"/>
          </p:cNvSpPr>
          <p:nvPr/>
        </p:nvSpPr>
        <p:spPr bwMode="auto">
          <a:xfrm>
            <a:off x="2268538" y="3500438"/>
            <a:ext cx="71437" cy="21590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36205" name="Line 12"/>
          <p:cNvSpPr>
            <a:spLocks noChangeShapeType="1"/>
          </p:cNvSpPr>
          <p:nvPr/>
        </p:nvSpPr>
        <p:spPr bwMode="auto">
          <a:xfrm flipV="1">
            <a:off x="4932363" y="3860800"/>
            <a:ext cx="360362" cy="7302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36206" name="Line 13"/>
          <p:cNvSpPr>
            <a:spLocks noChangeShapeType="1"/>
          </p:cNvSpPr>
          <p:nvPr/>
        </p:nvSpPr>
        <p:spPr bwMode="auto">
          <a:xfrm>
            <a:off x="6659563" y="5373688"/>
            <a:ext cx="73025" cy="287337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36207" name="Line 14"/>
          <p:cNvSpPr>
            <a:spLocks noChangeShapeType="1"/>
          </p:cNvSpPr>
          <p:nvPr/>
        </p:nvSpPr>
        <p:spPr bwMode="auto">
          <a:xfrm flipV="1">
            <a:off x="8532813" y="6021388"/>
            <a:ext cx="2159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  <p:sp>
        <p:nvSpPr>
          <p:cNvPr id="136208" name="Line 15"/>
          <p:cNvSpPr>
            <a:spLocks noChangeShapeType="1"/>
          </p:cNvSpPr>
          <p:nvPr/>
        </p:nvSpPr>
        <p:spPr bwMode="auto">
          <a:xfrm flipV="1">
            <a:off x="395288" y="1557338"/>
            <a:ext cx="215900" cy="0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36000" tIns="36000" rIns="36000" bIns="3600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0170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0C09F3F-A510-4878-962B-13E1339314D0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37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Dal</a:t>
            </a:r>
            <a:r>
              <a:rPr lang="cs-CZ" altLang="en-US"/>
              <a:t>ší optimalizace</a:t>
            </a:r>
            <a:endParaRPr lang="cs-CZ" altLang="en-US" noProof="1"/>
          </a:p>
        </p:txBody>
      </p:sp>
      <p:sp>
        <p:nvSpPr>
          <p:cNvPr id="137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/>
              <a:t>Částečné vyhodnocení</a:t>
            </a:r>
          </a:p>
          <a:p>
            <a:pPr lvl="3" eaLnBrk="1" hangingPunct="1"/>
            <a:r>
              <a:rPr lang="cs-CZ" altLang="en-US"/>
              <a:t>Část požadovaného výpočtu je vyhodnocována již překladačem</a:t>
            </a:r>
          </a:p>
          <a:p>
            <a:pPr lvl="2" eaLnBrk="1" hangingPunct="1"/>
            <a:r>
              <a:rPr lang="cs-CZ" altLang="en-US"/>
              <a:t>Výpočet konstantních výrazů </a:t>
            </a:r>
          </a:p>
          <a:p>
            <a:pPr lvl="3" eaLnBrk="1" hangingPunct="1"/>
            <a:r>
              <a:rPr lang="cs-CZ" altLang="en-US"/>
              <a:t>Constant-expression evaluation (constant folding)</a:t>
            </a:r>
          </a:p>
          <a:p>
            <a:pPr lvl="2" eaLnBrk="1" hangingPunct="1"/>
            <a:r>
              <a:rPr lang="en-US" altLang="en-US"/>
              <a:t>V</a:t>
            </a:r>
            <a:r>
              <a:rPr lang="cs-CZ" altLang="en-US"/>
              <a:t>ýpočet podmíněně konstantních výrazů</a:t>
            </a:r>
          </a:p>
          <a:p>
            <a:pPr lvl="3" eaLnBrk="1" hangingPunct="1"/>
            <a:r>
              <a:rPr lang="cs-CZ" altLang="en-US"/>
              <a:t>Sparse conditional constant propagation</a:t>
            </a:r>
          </a:p>
          <a:p>
            <a:pPr lvl="1" indent="0" eaLnBrk="1" hangingPunct="1"/>
            <a:endParaRPr lang="cs-CZ" altLang="en-US"/>
          </a:p>
          <a:p>
            <a:pPr lvl="1" indent="0" eaLnBrk="1" hangingPunct="1"/>
            <a:r>
              <a:rPr lang="cs-CZ" altLang="en-US"/>
              <a:t>Algebraické úpravy</a:t>
            </a:r>
          </a:p>
          <a:p>
            <a:pPr lvl="3" eaLnBrk="1" hangingPunct="1"/>
            <a:r>
              <a:rPr lang="cs-CZ" altLang="en-US"/>
              <a:t>Využití algebraických identit ke zjednodušení kódu</a:t>
            </a:r>
          </a:p>
          <a:p>
            <a:pPr lvl="2" eaLnBrk="1" hangingPunct="1"/>
            <a:r>
              <a:rPr lang="cs-CZ" altLang="en-US"/>
              <a:t>Algebraické úpravy výrazů</a:t>
            </a:r>
          </a:p>
          <a:p>
            <a:pPr lvl="2" eaLnBrk="1" hangingPunct="1"/>
            <a:r>
              <a:rPr lang="cs-CZ" altLang="en-US"/>
              <a:t>Redukce síly v cyklech</a:t>
            </a:r>
          </a:p>
          <a:p>
            <a:pPr lvl="3" eaLnBrk="1" hangingPunct="1"/>
            <a:r>
              <a:rPr lang="cs-CZ" altLang="en-US"/>
              <a:t>Strength reduction</a:t>
            </a:r>
          </a:p>
          <a:p>
            <a:pPr lvl="2" eaLnBrk="1" hangingPunct="1"/>
            <a:r>
              <a:rPr lang="cs-CZ" altLang="en-US"/>
              <a:t>Odstranění zbytečných kontrol mezí</a:t>
            </a:r>
          </a:p>
          <a:p>
            <a:pPr lvl="2" eaLnBrk="1" hangingPunct="1"/>
            <a:endParaRPr lang="cs-CZ" altLang="en-US"/>
          </a:p>
        </p:txBody>
      </p:sp>
    </p:spTree>
    <p:extLst>
      <p:ext uri="{BB962C8B-B14F-4D97-AF65-F5344CB8AC3E}">
        <p14:creationId xmlns:p14="http://schemas.microsoft.com/office/powerpoint/2010/main" val="58170030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73225EC-A890-4C08-8C76-FAF05F63B8E6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38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Dal</a:t>
            </a:r>
            <a:r>
              <a:rPr lang="cs-CZ" altLang="en-US"/>
              <a:t>ší optimalizace</a:t>
            </a:r>
            <a:endParaRPr lang="cs-CZ" altLang="en-US" noProof="1"/>
          </a:p>
        </p:txBody>
      </p:sp>
      <p:sp>
        <p:nvSpPr>
          <p:cNvPr id="138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indent="0" eaLnBrk="1" hangingPunct="1"/>
            <a:r>
              <a:rPr lang="cs-CZ" altLang="en-US" sz="2000"/>
              <a:t>Odstranění redundance</a:t>
            </a:r>
          </a:p>
          <a:p>
            <a:pPr lvl="3" eaLnBrk="1" hangingPunct="1"/>
            <a:r>
              <a:rPr lang="cs-CZ" altLang="en-US" sz="1800"/>
              <a:t>Nahrazení opakovaných výpočtů uložením výsledku</a:t>
            </a:r>
          </a:p>
          <a:p>
            <a:pPr lvl="2" eaLnBrk="1" hangingPunct="1"/>
            <a:r>
              <a:rPr lang="cs-CZ" altLang="en-US" sz="2000"/>
              <a:t>Copy propagation</a:t>
            </a:r>
          </a:p>
          <a:p>
            <a:pPr lvl="2" eaLnBrk="1" hangingPunct="1"/>
            <a:r>
              <a:rPr lang="cs-CZ" altLang="en-US" sz="2000"/>
              <a:t>Lokální/globální eliminace společných podvýrazů </a:t>
            </a:r>
          </a:p>
          <a:p>
            <a:pPr lvl="3" eaLnBrk="1" hangingPunct="1"/>
            <a:r>
              <a:rPr lang="cs-CZ" altLang="en-US" sz="1800"/>
              <a:t>Common-subexpression elimination</a:t>
            </a:r>
          </a:p>
          <a:p>
            <a:pPr lvl="2" eaLnBrk="1" hangingPunct="1"/>
            <a:r>
              <a:rPr lang="cs-CZ" altLang="en-US" sz="2000"/>
              <a:t>Přesun invariantního kódu z cyklu</a:t>
            </a:r>
          </a:p>
          <a:p>
            <a:pPr lvl="3" eaLnBrk="1" hangingPunct="1"/>
            <a:r>
              <a:rPr lang="cs-CZ" altLang="en-US" sz="1800"/>
              <a:t>Loop-invariant code motion</a:t>
            </a:r>
          </a:p>
          <a:p>
            <a:pPr lvl="2" eaLnBrk="1" hangingPunct="1"/>
            <a:r>
              <a:rPr lang="cs-CZ" altLang="en-US" sz="2000"/>
              <a:t>Partial-redundancy elimination</a:t>
            </a:r>
          </a:p>
          <a:p>
            <a:pPr lvl="3" eaLnBrk="1" hangingPunct="1"/>
            <a:r>
              <a:rPr lang="cs-CZ" altLang="en-US" sz="1800"/>
              <a:t>Lazy code motion</a:t>
            </a:r>
          </a:p>
          <a:p>
            <a:pPr lvl="1" indent="0" eaLnBrk="1" hangingPunct="1"/>
            <a:endParaRPr lang="cs-CZ" altLang="en-US" sz="2000"/>
          </a:p>
          <a:p>
            <a:pPr lvl="1" indent="0" eaLnBrk="1" hangingPunct="1"/>
            <a:r>
              <a:rPr lang="cs-CZ" altLang="en-US" sz="2000"/>
              <a:t>Odstranění neužitečného kódu</a:t>
            </a:r>
          </a:p>
          <a:p>
            <a:pPr lvl="2" eaLnBrk="1" hangingPunct="1"/>
            <a:r>
              <a:rPr lang="cs-CZ" altLang="en-US" sz="2000"/>
              <a:t>Odstranění mrtvého kódu</a:t>
            </a:r>
          </a:p>
          <a:p>
            <a:pPr lvl="3" eaLnBrk="1" hangingPunct="1"/>
            <a:r>
              <a:rPr lang="cs-CZ" altLang="en-US" sz="1800"/>
              <a:t>Dead-code elimination</a:t>
            </a:r>
          </a:p>
          <a:p>
            <a:pPr lvl="2" eaLnBrk="1" hangingPunct="1"/>
            <a:r>
              <a:rPr lang="cs-CZ" altLang="en-US" sz="2000"/>
              <a:t>Odstranění nedosažitelného kódu</a:t>
            </a:r>
          </a:p>
          <a:p>
            <a:pPr lvl="3" eaLnBrk="1" hangingPunct="1"/>
            <a:r>
              <a:rPr lang="cs-CZ" altLang="en-US" sz="1800"/>
              <a:t>Unreachable-code elimination</a:t>
            </a:r>
          </a:p>
          <a:p>
            <a:pPr lvl="2" eaLnBrk="1" hangingPunct="1"/>
            <a:r>
              <a:rPr lang="cs-CZ" altLang="en-US" sz="2000"/>
              <a:t>Optimalizace skoků</a:t>
            </a:r>
          </a:p>
          <a:p>
            <a:pPr lvl="3" eaLnBrk="1" hangingPunct="1"/>
            <a:r>
              <a:rPr lang="cs-CZ" altLang="en-US" sz="1800"/>
              <a:t>Jump optimization</a:t>
            </a:r>
          </a:p>
        </p:txBody>
      </p:sp>
    </p:spTree>
    <p:extLst>
      <p:ext uri="{BB962C8B-B14F-4D97-AF65-F5344CB8AC3E}">
        <p14:creationId xmlns:p14="http://schemas.microsoft.com/office/powerpoint/2010/main" val="401517567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C8CAB51-8383-453E-BB81-6EA85D48F1C7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39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Částečné vyhodnocení</a:t>
            </a:r>
            <a:endParaRPr lang="cs-CZ" altLang="en-US" noProof="1"/>
          </a:p>
        </p:txBody>
      </p:sp>
      <p:sp>
        <p:nvSpPr>
          <p:cNvPr id="139268" name="Rectangle 5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r>
              <a:rPr lang="cs-CZ" altLang="en-US"/>
              <a:t>Výpočet </a:t>
            </a:r>
            <a:r>
              <a:rPr lang="en-US" altLang="en-US"/>
              <a:t>(pod)</a:t>
            </a:r>
            <a:r>
              <a:rPr lang="cs-CZ" altLang="en-US"/>
              <a:t>výrazů obsahujících pouze konstanty</a:t>
            </a:r>
          </a:p>
          <a:p>
            <a:pPr lvl="3" eaLnBrk="1" hangingPunct="1"/>
            <a:r>
              <a:rPr lang="cs-CZ" altLang="en-US"/>
              <a:t>Constant-expression evaluation</a:t>
            </a:r>
            <a:endParaRPr lang="en-US" altLang="en-US"/>
          </a:p>
          <a:p>
            <a:pPr lvl="3" eaLnBrk="1" hangingPunct="1"/>
            <a:r>
              <a:rPr lang="en-US" altLang="en-US"/>
              <a:t>Obvykle prov</a:t>
            </a:r>
            <a:r>
              <a:rPr lang="cs-CZ" altLang="en-US"/>
              <a:t>áděn již front-endem</a:t>
            </a:r>
          </a:p>
          <a:p>
            <a:pPr lvl="2" eaLnBrk="1" hangingPunct="1"/>
            <a:r>
              <a:rPr lang="cs-CZ" altLang="en-US"/>
              <a:t>Určení proměnných s konstantním obsahem</a:t>
            </a:r>
          </a:p>
          <a:p>
            <a:pPr lvl="3" eaLnBrk="1" hangingPunct="1"/>
            <a:r>
              <a:rPr lang="cs-CZ" altLang="en-US"/>
              <a:t>Constant folding</a:t>
            </a:r>
            <a:endParaRPr lang="en-US" altLang="en-US"/>
          </a:p>
          <a:p>
            <a:pPr lvl="2" eaLnBrk="1" hangingPunct="1"/>
            <a:r>
              <a:rPr lang="en-US" altLang="en-US"/>
              <a:t>Ur</a:t>
            </a:r>
            <a:r>
              <a:rPr lang="cs-CZ" altLang="en-US"/>
              <a:t>čení proměnných s podmíněně konstantním obsahem</a:t>
            </a:r>
          </a:p>
          <a:p>
            <a:pPr lvl="3" eaLnBrk="1" hangingPunct="1"/>
            <a:r>
              <a:rPr lang="cs-CZ" altLang="en-US"/>
              <a:t>Sparse conditional constant propagation</a:t>
            </a:r>
          </a:p>
          <a:p>
            <a:pPr lvl="3" eaLnBrk="1" hangingPunct="1"/>
            <a:r>
              <a:rPr lang="cs-CZ" altLang="en-US"/>
              <a:t>Upravuje control-flow</a:t>
            </a:r>
            <a:r>
              <a:rPr lang="en-US" altLang="en-US"/>
              <a:t>!</a:t>
            </a:r>
          </a:p>
        </p:txBody>
      </p:sp>
      <p:sp>
        <p:nvSpPr>
          <p:cNvPr id="139269" name="Rectangle 43"/>
          <p:cNvSpPr>
            <a:spLocks noChangeArrowheads="1"/>
          </p:cNvSpPr>
          <p:nvPr/>
        </p:nvSpPr>
        <p:spPr bwMode="auto">
          <a:xfrm>
            <a:off x="4643438" y="549275"/>
            <a:ext cx="4348162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  <a:p>
            <a:pPr eaLnBrk="1" hangingPunct="1"/>
            <a:r>
              <a:rPr lang="cs-CZ" altLang="en-US"/>
              <a:t>a </a:t>
            </a:r>
            <a:r>
              <a:rPr lang="en-US" altLang="en-US"/>
              <a:t>= b + (4 * 10);</a:t>
            </a:r>
            <a:endParaRPr lang="cs-CZ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cs-CZ" altLang="en-US"/>
          </a:p>
          <a:p>
            <a:pPr eaLnBrk="1" hangingPunct="1"/>
            <a:r>
              <a:rPr lang="en-US" altLang="en-US"/>
              <a:t>c</a:t>
            </a:r>
            <a:r>
              <a:rPr lang="cs-CZ" altLang="en-US"/>
              <a:t> </a:t>
            </a:r>
            <a:r>
              <a:rPr lang="en-US" altLang="en-US"/>
              <a:t>= 4 * 10;</a:t>
            </a:r>
          </a:p>
          <a:p>
            <a:pPr eaLnBrk="1" hangingPunct="1"/>
            <a:r>
              <a:rPr lang="en-US" altLang="en-US"/>
              <a:t>d = c + 5;</a:t>
            </a:r>
          </a:p>
          <a:p>
            <a:pPr eaLnBrk="1" hangingPunct="1"/>
            <a:r>
              <a:rPr lang="en-US" altLang="en-US"/>
              <a:t>e = f + (d * 2);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if ( g &gt; h )</a:t>
            </a:r>
          </a:p>
          <a:p>
            <a:pPr eaLnBrk="1" hangingPunct="1"/>
            <a:r>
              <a:rPr lang="en-US" altLang="en-US"/>
              <a:t>  i = 1;</a:t>
            </a:r>
          </a:p>
          <a:p>
            <a:pPr eaLnBrk="1" hangingPunct="1"/>
            <a:r>
              <a:rPr lang="en-US" altLang="en-US"/>
              <a:t>else</a:t>
            </a:r>
          </a:p>
          <a:p>
            <a:pPr eaLnBrk="1" hangingPunct="1"/>
            <a:r>
              <a:rPr lang="en-US" altLang="en-US"/>
              <a:t>  i = 0;</a:t>
            </a:r>
          </a:p>
          <a:p>
            <a:pPr eaLnBrk="1" hangingPunct="1"/>
            <a:r>
              <a:rPr lang="en-US" altLang="en-US"/>
              <a:t>j = i + 1;</a:t>
            </a:r>
          </a:p>
          <a:p>
            <a:pPr eaLnBrk="1" hangingPunct="1"/>
            <a:r>
              <a:rPr lang="en-US" altLang="en-US"/>
              <a:t>if ( j &gt; 1 )</a:t>
            </a:r>
          </a:p>
          <a:p>
            <a:pPr eaLnBrk="1" hangingPunct="1"/>
            <a:r>
              <a:rPr lang="en-US" altLang="en-US"/>
              <a:t>  k = k + 1;</a:t>
            </a:r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548279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9FA1FDC-66A0-47A4-A283-936A93C47828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40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Částečné vyhodnocení</a:t>
            </a:r>
            <a:endParaRPr lang="cs-CZ" altLang="en-US" noProof="1"/>
          </a:p>
        </p:txBody>
      </p:sp>
      <p:sp>
        <p:nvSpPr>
          <p:cNvPr id="140292" name="Rectangle 5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9525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r>
              <a:rPr lang="cs-CZ" altLang="en-US"/>
              <a:t>Výpočet </a:t>
            </a:r>
            <a:r>
              <a:rPr lang="en-US" altLang="en-US"/>
              <a:t>(pod)</a:t>
            </a:r>
            <a:r>
              <a:rPr lang="cs-CZ" altLang="en-US"/>
              <a:t>výrazů obsahujících pouze konstanty</a:t>
            </a:r>
          </a:p>
          <a:p>
            <a:pPr lvl="3" eaLnBrk="1" hangingPunct="1"/>
            <a:r>
              <a:rPr lang="cs-CZ" altLang="en-US"/>
              <a:t>Constant-expression evaluation</a:t>
            </a:r>
            <a:endParaRPr lang="en-US" altLang="en-US"/>
          </a:p>
          <a:p>
            <a:pPr lvl="3" eaLnBrk="1" hangingPunct="1"/>
            <a:r>
              <a:rPr lang="en-US" altLang="en-US"/>
              <a:t>Obvykle prov</a:t>
            </a:r>
            <a:r>
              <a:rPr lang="cs-CZ" altLang="en-US"/>
              <a:t>áděn již front-endem</a:t>
            </a:r>
          </a:p>
          <a:p>
            <a:pPr lvl="2" eaLnBrk="1" hangingPunct="1"/>
            <a:r>
              <a:rPr lang="cs-CZ" altLang="en-US"/>
              <a:t>Určení proměnných s konstantním obsahem</a:t>
            </a:r>
          </a:p>
          <a:p>
            <a:pPr lvl="3" eaLnBrk="1" hangingPunct="1"/>
            <a:r>
              <a:rPr lang="cs-CZ" altLang="en-US"/>
              <a:t>Constant folding</a:t>
            </a:r>
            <a:endParaRPr lang="en-US" altLang="en-US"/>
          </a:p>
          <a:p>
            <a:pPr lvl="2" eaLnBrk="1" hangingPunct="1"/>
            <a:r>
              <a:rPr lang="en-US" altLang="en-US"/>
              <a:t>Ur</a:t>
            </a:r>
            <a:r>
              <a:rPr lang="cs-CZ" altLang="en-US"/>
              <a:t>čení proměnných s podmíněně konstantním obsahem</a:t>
            </a:r>
          </a:p>
          <a:p>
            <a:pPr lvl="3" eaLnBrk="1" hangingPunct="1"/>
            <a:r>
              <a:rPr lang="cs-CZ" altLang="en-US"/>
              <a:t>Sparse conditional constant propagation</a:t>
            </a:r>
          </a:p>
          <a:p>
            <a:pPr lvl="3" eaLnBrk="1" hangingPunct="1"/>
            <a:r>
              <a:rPr lang="cs-CZ" altLang="en-US"/>
              <a:t>Upravuje control-flow</a:t>
            </a:r>
            <a:r>
              <a:rPr lang="en-US" altLang="en-US"/>
              <a:t>!</a:t>
            </a:r>
          </a:p>
        </p:txBody>
      </p:sp>
      <p:sp>
        <p:nvSpPr>
          <p:cNvPr id="140293" name="Rectangle 43"/>
          <p:cNvSpPr>
            <a:spLocks noChangeArrowheads="1"/>
          </p:cNvSpPr>
          <p:nvPr/>
        </p:nvSpPr>
        <p:spPr bwMode="auto">
          <a:xfrm>
            <a:off x="4643438" y="549275"/>
            <a:ext cx="4348162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  <a:p>
            <a:pPr lvl="2" eaLnBrk="1" hangingPunct="1"/>
            <a:r>
              <a:rPr lang="en-US" altLang="en-US"/>
              <a:t>Integrace procedur generuje nov</a:t>
            </a:r>
            <a:r>
              <a:rPr lang="cs-CZ" altLang="en-US"/>
              <a:t>é příležitosti pro částečné vyhodnocení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void</a:t>
            </a:r>
            <a:r>
              <a:rPr lang="cs-CZ" altLang="en-US"/>
              <a:t> f</a:t>
            </a:r>
            <a:r>
              <a:rPr lang="en-US" altLang="en-US"/>
              <a:t>( int i, bool f)</a:t>
            </a:r>
          </a:p>
          <a:p>
            <a:pPr eaLnBrk="1" hangingPunct="1"/>
            <a:r>
              <a:rPr lang="en-US" altLang="en-US"/>
              <a:t>{</a:t>
            </a:r>
          </a:p>
          <a:p>
            <a:pPr eaLnBrk="1" hangingPunct="1"/>
            <a:r>
              <a:rPr lang="en-US" altLang="en-US"/>
              <a:t>  int j = i + 1;</a:t>
            </a:r>
          </a:p>
          <a:p>
            <a:pPr eaLnBrk="1" hangingPunct="1"/>
            <a:r>
              <a:rPr lang="en-US" altLang="en-US"/>
              <a:t>  if ( f )</a:t>
            </a:r>
          </a:p>
          <a:p>
            <a:pPr eaLnBrk="1" hangingPunct="1"/>
            <a:r>
              <a:rPr lang="en-US" altLang="en-US"/>
              <a:t>    g( j);</a:t>
            </a:r>
          </a:p>
          <a:p>
            <a:pPr eaLnBrk="1" hangingPunct="1"/>
            <a:r>
              <a:rPr lang="en-US" altLang="en-US"/>
              <a:t>  else</a:t>
            </a:r>
          </a:p>
          <a:p>
            <a:pPr eaLnBrk="1" hangingPunct="1"/>
            <a:r>
              <a:rPr lang="en-US" altLang="en-US"/>
              <a:t>    h( j);</a:t>
            </a:r>
          </a:p>
          <a:p>
            <a:pPr eaLnBrk="1" hangingPunct="1"/>
            <a:r>
              <a:rPr lang="en-US" altLang="en-US"/>
              <a:t>}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f( k + 1, false);</a:t>
            </a:r>
          </a:p>
        </p:txBody>
      </p:sp>
    </p:spTree>
    <p:extLst>
      <p:ext uri="{BB962C8B-B14F-4D97-AF65-F5344CB8AC3E}">
        <p14:creationId xmlns:p14="http://schemas.microsoft.com/office/powerpoint/2010/main" val="15613998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4DC03A5-7D5A-477E-B9AF-4AE61EB9FE73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41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Částečné vyhodnocení</a:t>
            </a:r>
            <a:endParaRPr lang="cs-CZ" altLang="en-US" noProof="1"/>
          </a:p>
        </p:txBody>
      </p:sp>
      <p:sp>
        <p:nvSpPr>
          <p:cNvPr id="141316" name="Rectangle 3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  <a:p>
            <a:pPr eaLnBrk="1" hangingPunct="1"/>
            <a:r>
              <a:rPr lang="cs-CZ" altLang="en-US"/>
              <a:t>a </a:t>
            </a:r>
            <a:r>
              <a:rPr lang="en-US" altLang="en-US"/>
              <a:t>= b + 40;</a:t>
            </a:r>
            <a:endParaRPr lang="cs-CZ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cs-CZ" altLang="en-US"/>
          </a:p>
          <a:p>
            <a:pPr eaLnBrk="1" hangingPunct="1"/>
            <a:r>
              <a:rPr lang="en-US" altLang="en-US"/>
              <a:t>c</a:t>
            </a:r>
            <a:r>
              <a:rPr lang="cs-CZ" altLang="en-US"/>
              <a:t> </a:t>
            </a:r>
            <a:r>
              <a:rPr lang="en-US" altLang="en-US"/>
              <a:t>= 40;</a:t>
            </a:r>
          </a:p>
          <a:p>
            <a:pPr eaLnBrk="1" hangingPunct="1"/>
            <a:r>
              <a:rPr lang="en-US" altLang="en-US"/>
              <a:t>d = 45;</a:t>
            </a:r>
          </a:p>
          <a:p>
            <a:pPr eaLnBrk="1" hangingPunct="1"/>
            <a:r>
              <a:rPr lang="en-US" altLang="en-US"/>
              <a:t>e = f + 90;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if ( g &gt; h )</a:t>
            </a:r>
          </a:p>
          <a:p>
            <a:pPr eaLnBrk="1" hangingPunct="1"/>
            <a:r>
              <a:rPr lang="en-US" altLang="en-US"/>
              <a:t>{</a:t>
            </a:r>
          </a:p>
          <a:p>
            <a:pPr eaLnBrk="1" hangingPunct="1"/>
            <a:r>
              <a:rPr lang="en-US" altLang="en-US"/>
              <a:t>  i = 1;</a:t>
            </a:r>
          </a:p>
          <a:p>
            <a:pPr eaLnBrk="1" hangingPunct="1"/>
            <a:r>
              <a:rPr lang="en-US" altLang="en-US"/>
              <a:t>  j = 2;</a:t>
            </a:r>
          </a:p>
          <a:p>
            <a:pPr eaLnBrk="1" hangingPunct="1"/>
            <a:r>
              <a:rPr lang="en-US" altLang="en-US"/>
              <a:t>  k = k + 1;</a:t>
            </a:r>
          </a:p>
          <a:p>
            <a:pPr eaLnBrk="1" hangingPunct="1"/>
            <a:r>
              <a:rPr lang="en-US" altLang="en-US"/>
              <a:t>}</a:t>
            </a:r>
          </a:p>
          <a:p>
            <a:pPr eaLnBrk="1" hangingPunct="1"/>
            <a:r>
              <a:rPr lang="en-US" altLang="en-US"/>
              <a:t>else</a:t>
            </a:r>
          </a:p>
          <a:p>
            <a:pPr eaLnBrk="1" hangingPunct="1"/>
            <a:r>
              <a:rPr lang="en-US" altLang="en-US"/>
              <a:t>{</a:t>
            </a:r>
          </a:p>
          <a:p>
            <a:pPr eaLnBrk="1" hangingPunct="1"/>
            <a:r>
              <a:rPr lang="en-US" altLang="en-US"/>
              <a:t>  i = 0;</a:t>
            </a:r>
          </a:p>
          <a:p>
            <a:pPr eaLnBrk="1" hangingPunct="1"/>
            <a:r>
              <a:rPr lang="en-US" altLang="en-US"/>
              <a:t>  j = 1;</a:t>
            </a:r>
          </a:p>
          <a:p>
            <a:pPr eaLnBrk="1" hangingPunct="1"/>
            <a:r>
              <a:rPr lang="en-US" altLang="en-US"/>
              <a:t>}</a:t>
            </a:r>
          </a:p>
        </p:txBody>
      </p:sp>
      <p:sp>
        <p:nvSpPr>
          <p:cNvPr id="141317" name="Rectangle 4"/>
          <p:cNvSpPr>
            <a:spLocks noChangeArrowheads="1"/>
          </p:cNvSpPr>
          <p:nvPr/>
        </p:nvSpPr>
        <p:spPr bwMode="auto">
          <a:xfrm>
            <a:off x="4643438" y="549275"/>
            <a:ext cx="4348162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  <a:p>
            <a:pPr eaLnBrk="1" hangingPunct="1"/>
            <a:r>
              <a:rPr lang="cs-CZ" altLang="en-US"/>
              <a:t>a </a:t>
            </a:r>
            <a:r>
              <a:rPr lang="en-US" altLang="en-US"/>
              <a:t>= b + (4 * 10);</a:t>
            </a:r>
            <a:endParaRPr lang="cs-CZ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cs-CZ" altLang="en-US"/>
          </a:p>
          <a:p>
            <a:pPr eaLnBrk="1" hangingPunct="1"/>
            <a:r>
              <a:rPr lang="en-US" altLang="en-US"/>
              <a:t>c</a:t>
            </a:r>
            <a:r>
              <a:rPr lang="cs-CZ" altLang="en-US"/>
              <a:t> </a:t>
            </a:r>
            <a:r>
              <a:rPr lang="en-US" altLang="en-US"/>
              <a:t>= 4 * 10;</a:t>
            </a:r>
          </a:p>
          <a:p>
            <a:pPr eaLnBrk="1" hangingPunct="1"/>
            <a:r>
              <a:rPr lang="en-US" altLang="en-US"/>
              <a:t>d = c + 5;</a:t>
            </a:r>
          </a:p>
          <a:p>
            <a:pPr eaLnBrk="1" hangingPunct="1"/>
            <a:r>
              <a:rPr lang="en-US" altLang="en-US"/>
              <a:t>e = f + (d * 2);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if ( g &gt; h )</a:t>
            </a:r>
          </a:p>
          <a:p>
            <a:pPr eaLnBrk="1" hangingPunct="1"/>
            <a:r>
              <a:rPr lang="en-US" altLang="en-US"/>
              <a:t>  i = 1;</a:t>
            </a:r>
          </a:p>
          <a:p>
            <a:pPr eaLnBrk="1" hangingPunct="1"/>
            <a:r>
              <a:rPr lang="en-US" altLang="en-US"/>
              <a:t>else</a:t>
            </a:r>
          </a:p>
          <a:p>
            <a:pPr eaLnBrk="1" hangingPunct="1"/>
            <a:r>
              <a:rPr lang="en-US" altLang="en-US"/>
              <a:t>  i = 0;</a:t>
            </a:r>
          </a:p>
          <a:p>
            <a:pPr eaLnBrk="1" hangingPunct="1"/>
            <a:r>
              <a:rPr lang="en-US" altLang="en-US"/>
              <a:t>j = i + 1;</a:t>
            </a:r>
          </a:p>
          <a:p>
            <a:pPr eaLnBrk="1" hangingPunct="1"/>
            <a:r>
              <a:rPr lang="en-US" altLang="en-US"/>
              <a:t>if ( j &gt; 1 )</a:t>
            </a:r>
          </a:p>
          <a:p>
            <a:pPr eaLnBrk="1" hangingPunct="1"/>
            <a:r>
              <a:rPr lang="en-US" altLang="en-US"/>
              <a:t>  k = k + 1;</a:t>
            </a:r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662499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553F6498-A3F9-40EE-B093-13E948B32985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42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Algebraické úpravy</a:t>
            </a:r>
            <a:endParaRPr lang="cs-CZ" altLang="en-US" noProof="1"/>
          </a:p>
        </p:txBody>
      </p:sp>
      <p:sp>
        <p:nvSpPr>
          <p:cNvPr id="140292" name="Rectangle 3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/>
          <a:p>
            <a:pPr marL="571500" lvl="2" indent="-1905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/>
            </a:pPr>
            <a:r>
              <a:rPr lang="cs-CZ" sz="2400" dirty="0"/>
              <a:t>Algebraické úpravy výrazů</a:t>
            </a:r>
            <a:endParaRPr lang="en-US" sz="2400" dirty="0"/>
          </a:p>
          <a:p>
            <a:pPr marL="952500" lvl="3" indent="-1905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cs-CZ" sz="2000" dirty="0"/>
              <a:t>Většinou v souvislosti s přítomností konstant</a:t>
            </a:r>
          </a:p>
          <a:p>
            <a:pPr marL="952500" lvl="3" indent="-1905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cs-CZ" sz="2000" dirty="0"/>
              <a:t>Důležité pro ukazatelovou aritmetiku (přístup k polím)</a:t>
            </a:r>
          </a:p>
          <a:p>
            <a:pPr marL="952500" lvl="3" indent="-1905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cs-CZ" sz="2000" dirty="0"/>
              <a:t>Úprava do kanonického tvaru</a:t>
            </a:r>
          </a:p>
          <a:p>
            <a:pPr marL="571500" lvl="2" indent="-1905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/>
            </a:pPr>
            <a:r>
              <a:rPr lang="cs-CZ" sz="2400" dirty="0"/>
              <a:t>Redukce síly v cyklech</a:t>
            </a:r>
          </a:p>
          <a:p>
            <a:pPr marL="952500" lvl="3" indent="-1905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r>
              <a:rPr lang="cs-CZ" sz="2000" dirty="0"/>
              <a:t>Důležité pro přístup k polím</a:t>
            </a:r>
          </a:p>
          <a:p>
            <a:pPr marL="952500" lvl="3" indent="-1905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/>
            </a:pPr>
            <a:endParaRPr lang="cs-CZ" sz="2000" dirty="0"/>
          </a:p>
          <a:p>
            <a:pPr marL="571500" lvl="2" indent="-1905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/>
            </a:pPr>
            <a:r>
              <a:rPr lang="cs-CZ" sz="2400" dirty="0"/>
              <a:t>Odstranění zbytečných kontrol mezí</a:t>
            </a:r>
          </a:p>
          <a:p>
            <a:pPr marL="571500" lvl="2" indent="-1905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/>
            </a:pPr>
            <a:endParaRPr lang="cs-CZ" sz="2400" dirty="0"/>
          </a:p>
          <a:p>
            <a:pPr marL="571500" lvl="2" indent="-1905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/>
            </a:pPr>
            <a:r>
              <a:rPr lang="en-US" sz="2400" dirty="0"/>
              <a:t>Machine idioms</a:t>
            </a:r>
          </a:p>
          <a:p>
            <a:pPr marL="1028700" lvl="3" indent="-19050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/>
            </a:pPr>
            <a:r>
              <a:rPr lang="cs-CZ" dirty="0"/>
              <a:t>Instrukce provádějící speciální kombinace nebo varianty operací</a:t>
            </a:r>
            <a:endParaRPr lang="en-US" dirty="0"/>
          </a:p>
        </p:txBody>
      </p:sp>
      <p:sp>
        <p:nvSpPr>
          <p:cNvPr id="142341" name="Rectangle 4"/>
          <p:cNvSpPr>
            <a:spLocks noChangeArrowheads="1"/>
          </p:cNvSpPr>
          <p:nvPr/>
        </p:nvSpPr>
        <p:spPr bwMode="auto">
          <a:xfrm>
            <a:off x="4643438" y="549275"/>
            <a:ext cx="4348162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cs-CZ" altLang="en-US"/>
          </a:p>
          <a:p>
            <a:pPr eaLnBrk="1" hangingPunct="1"/>
            <a:r>
              <a:rPr lang="cs-CZ" altLang="en-US"/>
              <a:t>a </a:t>
            </a:r>
            <a:r>
              <a:rPr lang="en-US" altLang="en-US"/>
              <a:t>= ((b * 3) + 7) * 5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a = b * 15 + 35</a:t>
            </a:r>
            <a:endParaRPr lang="cs-CZ" altLang="en-US"/>
          </a:p>
          <a:p>
            <a:pPr eaLnBrk="1" hangingPunct="1"/>
            <a:endParaRPr lang="cs-CZ" altLang="en-US"/>
          </a:p>
          <a:p>
            <a:pPr eaLnBrk="1" hangingPunct="1"/>
            <a:endParaRPr lang="cs-CZ" altLang="en-US"/>
          </a:p>
          <a:p>
            <a:pPr eaLnBrk="1" hangingPunct="1"/>
            <a:r>
              <a:rPr lang="cs-CZ" altLang="en-US"/>
              <a:t>for </a:t>
            </a:r>
            <a:r>
              <a:rPr lang="en-US" altLang="en-US"/>
              <a:t>( i = 1; i &lt; 10; ++i )</a:t>
            </a:r>
          </a:p>
          <a:p>
            <a:pPr eaLnBrk="1" hangingPunct="1"/>
            <a:r>
              <a:rPr lang="en-US" altLang="en-US"/>
              <a:t>  a[ 4 * i] = 0;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cs-CZ" altLang="en-US"/>
              <a:t>for </a:t>
            </a:r>
            <a:r>
              <a:rPr lang="en-US" altLang="en-US"/>
              <a:t>( j = 4; j &lt; 40; j += 40 )</a:t>
            </a:r>
          </a:p>
          <a:p>
            <a:pPr eaLnBrk="1" hangingPunct="1"/>
            <a:r>
              <a:rPr lang="en-US" altLang="en-US"/>
              <a:t>  a[ j] = 0;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int b[ 10];</a:t>
            </a:r>
          </a:p>
          <a:p>
            <a:pPr eaLnBrk="1" hangingPunct="1"/>
            <a:r>
              <a:rPr lang="cs-CZ" altLang="en-US"/>
              <a:t>for </a:t>
            </a:r>
            <a:r>
              <a:rPr lang="en-US" altLang="en-US"/>
              <a:t>( i = 0; i &lt; 10; ++i )</a:t>
            </a:r>
          </a:p>
          <a:p>
            <a:pPr eaLnBrk="1" hangingPunct="1"/>
            <a:r>
              <a:rPr lang="en-US" altLang="en-US"/>
              <a:t>  b[ i] = 0;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8374341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B88CFB8-73FD-40B6-B62E-CACEA5BBB574}" type="slidenum">
              <a:rPr lang="en-US" altLang="en-US" sz="1400" b="0" smtClean="0">
                <a:solidFill>
                  <a:srgbClr val="99FF9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r>
              <a:rPr lang="cs-CZ" altLang="en-US" sz="1400" b="0">
                <a:solidFill>
                  <a:srgbClr val="99FF99"/>
                </a:solidFill>
                <a:latin typeface="Arial" charset="0"/>
              </a:rPr>
              <a:t> </a:t>
            </a:r>
            <a:endParaRPr lang="en-US" altLang="en-US" sz="1400" b="0">
              <a:solidFill>
                <a:srgbClr val="99FF99"/>
              </a:solidFill>
              <a:latin typeface="Arial" charset="0"/>
            </a:endParaRPr>
          </a:p>
        </p:txBody>
      </p:sp>
      <p:sp>
        <p:nvSpPr>
          <p:cNvPr id="143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en-US"/>
              <a:t>Algebraické úpravy</a:t>
            </a:r>
            <a:endParaRPr lang="cs-CZ" altLang="en-US" noProof="1"/>
          </a:p>
        </p:txBody>
      </p:sp>
      <p:sp>
        <p:nvSpPr>
          <p:cNvPr id="143364" name="Rectangle 3"/>
          <p:cNvSpPr>
            <a:spLocks noChangeArrowheads="1"/>
          </p:cNvSpPr>
          <p:nvPr/>
        </p:nvSpPr>
        <p:spPr bwMode="auto">
          <a:xfrm>
            <a:off x="152400" y="533400"/>
            <a:ext cx="4348163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571500" indent="-1905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028700" indent="-1905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485900" indent="-1905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9431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4003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8575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314700" indent="-1905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/>
            <a:r>
              <a:rPr lang="cs-CZ" altLang="en-US"/>
              <a:t>Převedení control-flow na algebraické operace</a:t>
            </a:r>
          </a:p>
          <a:p>
            <a:pPr lvl="3" eaLnBrk="1" hangingPunct="1">
              <a:buSzPct val="65000"/>
              <a:buFont typeface="Wingdings" pitchFamily="2" charset="2"/>
              <a:buChar char="v"/>
            </a:pPr>
            <a:r>
              <a:rPr lang="cs-CZ" altLang="en-US" sz="2400"/>
              <a:t>Conditional move</a:t>
            </a:r>
            <a:endParaRPr lang="en-US" altLang="en-US" sz="2400"/>
          </a:p>
          <a:p>
            <a:pPr lvl="3" eaLnBrk="1" hangingPunct="1">
              <a:buSzPct val="65000"/>
              <a:buFont typeface="Wingdings" pitchFamily="2" charset="2"/>
              <a:buChar char="v"/>
            </a:pPr>
            <a:r>
              <a:rPr lang="cs-CZ" altLang="en-US" sz="1800"/>
              <a:t>Ušetří podmíněné skoky</a:t>
            </a:r>
          </a:p>
          <a:p>
            <a:pPr lvl="3" eaLnBrk="1" hangingPunct="1">
              <a:buSzPct val="65000"/>
              <a:buFont typeface="Wingdings" pitchFamily="2" charset="2"/>
              <a:buChar char="v"/>
            </a:pPr>
            <a:r>
              <a:rPr lang="cs-CZ" altLang="en-US" sz="1800"/>
              <a:t>Může přidat zbytečné operace</a:t>
            </a:r>
            <a:endParaRPr lang="en-US" altLang="en-US" sz="1800"/>
          </a:p>
          <a:p>
            <a:pPr lvl="3" eaLnBrk="1" hangingPunct="1">
              <a:buSzPct val="65000"/>
              <a:buFont typeface="Wingdings" pitchFamily="2" charset="2"/>
              <a:buChar char="v"/>
            </a:pPr>
            <a:endParaRPr lang="cs-CZ" altLang="en-US" sz="2400"/>
          </a:p>
          <a:p>
            <a:pPr lvl="3" eaLnBrk="1" hangingPunct="1">
              <a:buSzPct val="65000"/>
              <a:buFont typeface="Wingdings" pitchFamily="2" charset="2"/>
              <a:buChar char="v"/>
            </a:pPr>
            <a:r>
              <a:rPr lang="en-US" altLang="en-US" sz="2400"/>
              <a:t>U</a:t>
            </a:r>
            <a:r>
              <a:rPr lang="cs-CZ" altLang="en-US" sz="2400"/>
              <a:t>žitečnost obtížně odhadnutelná</a:t>
            </a:r>
          </a:p>
          <a:p>
            <a:pPr lvl="4" eaLnBrk="1" hangingPunct="1">
              <a:buSzPct val="65000"/>
              <a:buFont typeface="Wingdings" pitchFamily="2" charset="2"/>
              <a:buChar char="v"/>
            </a:pPr>
            <a:r>
              <a:rPr lang="cs-CZ" altLang="en-US" sz="1800"/>
              <a:t>Cena podmíněných skoků závisí na úspěšnosti predikce</a:t>
            </a:r>
          </a:p>
          <a:p>
            <a:pPr lvl="4" eaLnBrk="1" hangingPunct="1">
              <a:buSzPct val="65000"/>
              <a:buFont typeface="Wingdings" pitchFamily="2" charset="2"/>
              <a:buChar char="v"/>
            </a:pPr>
            <a:r>
              <a:rPr lang="cs-CZ" altLang="en-US" sz="1800"/>
              <a:t>Překladač úspěšnost nedokáže odhadnout</a:t>
            </a:r>
          </a:p>
          <a:p>
            <a:pPr lvl="4" eaLnBrk="1" hangingPunct="1">
              <a:buSzPct val="65000"/>
              <a:buFont typeface="Wingdings" pitchFamily="2" charset="2"/>
              <a:buChar char="v"/>
            </a:pPr>
            <a:endParaRPr lang="cs-CZ" altLang="en-US" sz="1800"/>
          </a:p>
          <a:p>
            <a:pPr lvl="4" eaLnBrk="1" hangingPunct="1">
              <a:buSzPct val="65000"/>
              <a:buFont typeface="Wingdings" pitchFamily="2" charset="2"/>
              <a:buChar char="v"/>
            </a:pPr>
            <a:r>
              <a:rPr lang="cs-CZ" altLang="en-US" sz="1800"/>
              <a:t>Profilem řízené optimalizace</a:t>
            </a:r>
          </a:p>
        </p:txBody>
      </p:sp>
      <p:sp>
        <p:nvSpPr>
          <p:cNvPr id="143365" name="Rectangle 4"/>
          <p:cNvSpPr>
            <a:spLocks noChangeArrowheads="1"/>
          </p:cNvSpPr>
          <p:nvPr/>
        </p:nvSpPr>
        <p:spPr bwMode="auto">
          <a:xfrm>
            <a:off x="4643438" y="549275"/>
            <a:ext cx="4348162" cy="6172200"/>
          </a:xfrm>
          <a:prstGeom prst="rect">
            <a:avLst/>
          </a:prstGeom>
          <a:solidFill>
            <a:srgbClr val="FFFFE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defRPr sz="1600" b="1">
                <a:solidFill>
                  <a:schemeClr val="tx1"/>
                </a:solidFill>
                <a:latin typeface="Courier New" pitchFamily="49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Ø"/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v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Char char="•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cs-CZ" altLang="en-US"/>
          </a:p>
          <a:p>
            <a:pPr eaLnBrk="1" hangingPunct="1"/>
            <a:r>
              <a:rPr lang="cs-CZ" altLang="en-US"/>
              <a:t>if ( a </a:t>
            </a:r>
            <a:r>
              <a:rPr lang="en-US" altLang="en-US"/>
              <a:t>&gt; b )</a:t>
            </a:r>
          </a:p>
          <a:p>
            <a:pPr eaLnBrk="1" hangingPunct="1"/>
            <a:r>
              <a:rPr lang="en-US" altLang="en-US"/>
              <a:t>  c = d + e;</a:t>
            </a:r>
          </a:p>
          <a:p>
            <a:pPr eaLnBrk="1" hangingPunct="1"/>
            <a:r>
              <a:rPr lang="en-US" altLang="en-US"/>
              <a:t>  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CMP t,a,b</a:t>
            </a:r>
          </a:p>
          <a:p>
            <a:pPr eaLnBrk="1" hangingPunct="1">
              <a:buFontTx/>
              <a:buNone/>
            </a:pPr>
            <a:r>
              <a:rPr lang="en-US" altLang="en-US"/>
              <a:t>ADD u,d,e</a:t>
            </a:r>
          </a:p>
          <a:p>
            <a:pPr eaLnBrk="1" hangingPunct="1"/>
            <a:r>
              <a:rPr lang="en-US" altLang="en-US"/>
              <a:t>CMOV t,c,u</a:t>
            </a:r>
          </a:p>
        </p:txBody>
      </p:sp>
    </p:spTree>
    <p:extLst>
      <p:ext uri="{BB962C8B-B14F-4D97-AF65-F5344CB8AC3E}">
        <p14:creationId xmlns:p14="http://schemas.microsoft.com/office/powerpoint/2010/main" val="428132795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LECT">
  <a:themeElements>
    <a:clrScheme name="LECT 2">
      <a:dk1>
        <a:srgbClr val="000000"/>
      </a:dk1>
      <a:lt1>
        <a:srgbClr val="FFFFFF"/>
      </a:lt1>
      <a:dk2>
        <a:srgbClr val="003300"/>
      </a:dk2>
      <a:lt2>
        <a:srgbClr val="5F5F5F"/>
      </a:lt2>
      <a:accent1>
        <a:srgbClr val="0099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B98A00"/>
      </a:accent6>
      <a:hlink>
        <a:srgbClr val="FF3300"/>
      </a:hlink>
      <a:folHlink>
        <a:srgbClr val="663300"/>
      </a:folHlink>
    </a:clrScheme>
    <a:fontScheme name="LECT">
      <a:majorFont>
        <a:latin typeface="Arial"/>
        <a:ea typeface=""/>
        <a:cs typeface="Arial"/>
      </a:majorFont>
      <a:minorFont>
        <a:latin typeface="Courier Ne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LECT 1">
        <a:dk1>
          <a:srgbClr val="000000"/>
        </a:dk1>
        <a:lt1>
          <a:srgbClr val="FFFFFF"/>
        </a:lt1>
        <a:dk2>
          <a:srgbClr val="396F39"/>
        </a:dk2>
        <a:lt2>
          <a:srgbClr val="FFCC00"/>
        </a:lt2>
        <a:accent1>
          <a:srgbClr val="009900"/>
        </a:accent1>
        <a:accent2>
          <a:srgbClr val="CC9900"/>
        </a:accent2>
        <a:accent3>
          <a:srgbClr val="AEBBAE"/>
        </a:accent3>
        <a:accent4>
          <a:srgbClr val="DADADA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 2">
        <a:dk1>
          <a:srgbClr val="000000"/>
        </a:dk1>
        <a:lt1>
          <a:srgbClr val="FFFFFF"/>
        </a:lt1>
        <a:dk2>
          <a:srgbClr val="003300"/>
        </a:dk2>
        <a:lt2>
          <a:srgbClr val="5F5F5F"/>
        </a:lt2>
        <a:accent1>
          <a:srgbClr val="0099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 4">
        <a:dk1>
          <a:srgbClr val="000000"/>
        </a:dk1>
        <a:lt1>
          <a:srgbClr val="FFFFFF"/>
        </a:lt1>
        <a:dk2>
          <a:srgbClr val="FF0000"/>
        </a:dk2>
        <a:lt2>
          <a:srgbClr val="800000"/>
        </a:lt2>
        <a:accent1>
          <a:srgbClr val="0080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E78A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9324</TotalTime>
  <Words>2541</Words>
  <Application>Microsoft Office PowerPoint</Application>
  <PresentationFormat>Overhead</PresentationFormat>
  <Paragraphs>626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Courier New</vt:lpstr>
      <vt:lpstr>Wingdings</vt:lpstr>
      <vt:lpstr>LECT</vt:lpstr>
      <vt:lpstr>Další optimalizace</vt:lpstr>
      <vt:lpstr>Architektura překladače</vt:lpstr>
      <vt:lpstr>Další optimalizace</vt:lpstr>
      <vt:lpstr>Další optimalizace</vt:lpstr>
      <vt:lpstr>Částečné vyhodnocení</vt:lpstr>
      <vt:lpstr>Částečné vyhodnocení</vt:lpstr>
      <vt:lpstr>Částečné vyhodnocení</vt:lpstr>
      <vt:lpstr>Algebraické úpravy</vt:lpstr>
      <vt:lpstr>Algebraické úpravy</vt:lpstr>
      <vt:lpstr>Odstranění redundance</vt:lpstr>
      <vt:lpstr>Odstranění redundance</vt:lpstr>
      <vt:lpstr>Odstranění neužitečného kódu</vt:lpstr>
      <vt:lpstr>Optimalizace režie volání</vt:lpstr>
      <vt:lpstr>Interprocedurální úpravy</vt:lpstr>
      <vt:lpstr>Nápověda pro procesor</vt:lpstr>
      <vt:lpstr>Architektura překladače</vt:lpstr>
      <vt:lpstr>LLVM 18.0 code generator (AMD64, -O3 -mno-sse)</vt:lpstr>
    </vt:vector>
  </TitlesOfParts>
  <Company>Vilma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SWI109 - Konstrukce překladačů - 2008/2009</dc:title>
  <dc:creator>David Bednarek</dc:creator>
  <cp:lastModifiedBy>David Bednárek</cp:lastModifiedBy>
  <cp:revision>1007</cp:revision>
  <dcterms:created xsi:type="dcterms:W3CDTF">2001-09-30T23:30:25Z</dcterms:created>
  <dcterms:modified xsi:type="dcterms:W3CDTF">2026-05-20T08:36:57Z</dcterms:modified>
</cp:coreProperties>
</file>