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overhead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CD"/>
    <a:srgbClr val="CC00FF"/>
    <a:srgbClr val="FF9999"/>
    <a:srgbClr val="0099FF"/>
    <a:srgbClr val="FF3399"/>
    <a:srgbClr val="99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4" autoAdjust="0"/>
    <p:restoredTop sz="94571" autoAdjust="0"/>
  </p:normalViewPr>
  <p:slideViewPr>
    <p:cSldViewPr>
      <p:cViewPr varScale="1">
        <p:scale>
          <a:sx n="129" d="100"/>
          <a:sy n="129" d="100"/>
        </p:scale>
        <p:origin x="870" y="13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44800" y="533400"/>
            <a:ext cx="3454400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76600"/>
            <a:ext cx="670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1" smtClean="0"/>
              <a:t>Click to edit Master text styles</a:t>
            </a:r>
          </a:p>
          <a:p>
            <a:pPr lvl="1"/>
            <a:r>
              <a:rPr lang="cs-CZ" noProof="1" smtClean="0"/>
              <a:t>Second level</a:t>
            </a:r>
          </a:p>
          <a:p>
            <a:pPr lvl="2"/>
            <a:r>
              <a:rPr lang="cs-CZ" noProof="1" smtClean="0"/>
              <a:t>Third level</a:t>
            </a:r>
          </a:p>
          <a:p>
            <a:pPr lvl="3"/>
            <a:r>
              <a:rPr lang="cs-CZ" noProof="1" smtClean="0"/>
              <a:t>Fourth level</a:t>
            </a:r>
          </a:p>
          <a:p>
            <a:pPr lvl="4"/>
            <a:r>
              <a:rPr lang="cs-CZ" noProof="1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fld id="{53D80ECD-877A-4C58-96D0-91AE5B60954F}" type="slidenum">
              <a:rPr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128889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2A4F-5B6C-475E-B104-7EB99EEC0D59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90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70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70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7BE31-150A-4843-99BA-DF6AE488D9E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6025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3E8-855C-4B46-8539-BA7E4E48C122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0069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765C-1A76-4177-A0AE-EADC12BA651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5071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5334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8EF62-F676-4B10-8BAF-431D080F05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22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1FE57-3690-4A1D-8A88-C063F0D8302E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81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82418-0049-49C5-8D20-D771CA776518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589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3EE3-94DA-42DA-A6CB-4924CEBA1E7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595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1CB3C-E612-443D-A7FD-5FD98A69BBBB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020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3DE4E-C967-4C6B-9E55-E706D8E86D90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515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FE798-8F78-4433-BB74-D5505A6EDC5D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239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2C64E-94B2-4E2D-B5F6-E7700D232C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3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34890-89AA-4915-B737-613808C90A24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86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533400"/>
            <a:ext cx="8839200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99FF99"/>
                </a:solidFill>
              </a:defRPr>
            </a:lvl1pPr>
          </a:lstStyle>
          <a:p>
            <a:pPr>
              <a:defRPr/>
            </a:pPr>
            <a:fld id="{35376E8E-94FB-4D0D-B131-82E7564F7FE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90500" indent="2667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Ø"/>
        <a:defRPr sz="2400" b="1">
          <a:solidFill>
            <a:schemeClr val="tx1"/>
          </a:solidFill>
          <a:latin typeface="+mj-lt"/>
          <a:cs typeface="+mn-cs"/>
        </a:defRPr>
      </a:lvl2pPr>
      <a:lvl3pPr marL="571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v"/>
        <a:defRPr sz="2400">
          <a:solidFill>
            <a:schemeClr val="tx1"/>
          </a:solidFill>
          <a:latin typeface="+mj-lt"/>
          <a:cs typeface="+mn-cs"/>
        </a:defRPr>
      </a:lvl3pPr>
      <a:lvl4pPr marL="952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j-lt"/>
          <a:cs typeface="+mn-cs"/>
        </a:defRPr>
      </a:lvl4pPr>
      <a:lvl5pPr marL="1333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5pPr>
      <a:lvl6pPr marL="17907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6pPr>
      <a:lvl7pPr marL="22479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7pPr>
      <a:lvl8pPr marL="27051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8pPr>
      <a:lvl9pPr marL="31623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Mezikódy</a:t>
            </a:r>
            <a:endParaRPr lang="cs-CZ" altLang="en-US" noProof="1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E0"/>
                </a:solidFill>
              </a14:hiddenFill>
            </a:ext>
          </a:extLst>
        </p:spPr>
        <p:txBody>
          <a:bodyPr/>
          <a:lstStyle/>
          <a:p>
            <a:pPr marL="0" indent="0" eaLnBrk="1" hangingPunct="1"/>
            <a:endParaRPr lang="en-US" altLang="en-US" noProof="1" smtClean="0"/>
          </a:p>
        </p:txBody>
      </p:sp>
    </p:spTree>
    <p:extLst>
      <p:ext uri="{BB962C8B-B14F-4D97-AF65-F5344CB8AC3E}">
        <p14:creationId xmlns:p14="http://schemas.microsoft.com/office/powerpoint/2010/main" val="1314461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A346840-00D6-4A0E-B0BC-38E8BC15DB36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Nesekvenční mezikód (před analýzou aliasů)</a:t>
            </a:r>
            <a:endParaRPr lang="cs-CZ" altLang="en-US" noProof="1" smtClean="0"/>
          </a:p>
        </p:txBody>
      </p:sp>
      <p:sp>
        <p:nvSpPr>
          <p:cNvPr id="3379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533400"/>
            <a:ext cx="2619375" cy="4191000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int gcd( int x, int y)</a:t>
            </a:r>
          </a:p>
          <a:p>
            <a:pPr marL="0" indent="0" eaLnBrk="1" hangingPunct="1"/>
            <a:r>
              <a:rPr lang="en-US" altLang="en-US" sz="1400" smtClean="0"/>
              <a:t>{ int z;</a:t>
            </a:r>
          </a:p>
          <a:p>
            <a:pPr marL="0" indent="0" eaLnBrk="1" hangingPunct="1"/>
            <a:r>
              <a:rPr lang="en-US" altLang="en-US" sz="1400" smtClean="0"/>
              <a:t>  if ( x &gt; y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while ( x &gt; 0 )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 % x;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return y;</a:t>
            </a:r>
          </a:p>
          <a:p>
            <a:pPr marL="0" indent="0" eaLnBrk="1" hangingPunct="1"/>
            <a:r>
              <a:rPr lang="en-US" altLang="en-US" sz="1400" smtClean="0"/>
              <a:t>}</a:t>
            </a:r>
            <a:endParaRPr lang="cs-CZ" altLang="en-US" sz="1400" smtClean="0"/>
          </a:p>
        </p:txBody>
      </p:sp>
      <p:sp>
        <p:nvSpPr>
          <p:cNvPr id="33798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5013325"/>
            <a:ext cx="4343400" cy="1671638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  <a:p>
            <a:pPr marL="0" indent="0" eaLnBrk="1" hangingPunct="1"/>
            <a:r>
              <a:rPr lang="en-US" altLang="en-US" sz="1400" smtClean="0"/>
              <a:t>VAR:(Vz,I32,”z”)</a:t>
            </a:r>
          </a:p>
        </p:txBody>
      </p:sp>
      <p:sp>
        <p:nvSpPr>
          <p:cNvPr id="33799" name="Line 6"/>
          <p:cNvSpPr>
            <a:spLocks noChangeShapeType="1"/>
          </p:cNvSpPr>
          <p:nvPr/>
        </p:nvSpPr>
        <p:spPr bwMode="auto">
          <a:xfrm>
            <a:off x="5219700" y="2205038"/>
            <a:ext cx="0" cy="2016125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00" name="Line 7"/>
          <p:cNvSpPr>
            <a:spLocks noChangeShapeType="1"/>
          </p:cNvSpPr>
          <p:nvPr/>
        </p:nvSpPr>
        <p:spPr bwMode="auto">
          <a:xfrm flipH="1">
            <a:off x="5580063" y="3357563"/>
            <a:ext cx="863600" cy="8636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01" name="Line 8"/>
          <p:cNvSpPr>
            <a:spLocks noChangeShapeType="1"/>
          </p:cNvSpPr>
          <p:nvPr/>
        </p:nvSpPr>
        <p:spPr bwMode="auto">
          <a:xfrm flipH="1">
            <a:off x="5868988" y="4005263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02" name="Line 9"/>
          <p:cNvSpPr>
            <a:spLocks noChangeShapeType="1"/>
          </p:cNvSpPr>
          <p:nvPr/>
        </p:nvSpPr>
        <p:spPr bwMode="auto">
          <a:xfrm flipH="1" flipV="1">
            <a:off x="6084888" y="4005263"/>
            <a:ext cx="431800" cy="2160587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03" name="Line 10"/>
          <p:cNvSpPr>
            <a:spLocks noChangeShapeType="1"/>
          </p:cNvSpPr>
          <p:nvPr/>
        </p:nvSpPr>
        <p:spPr bwMode="auto">
          <a:xfrm flipH="1">
            <a:off x="5076825" y="5084763"/>
            <a:ext cx="0" cy="576262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04" name="Rectangle 11"/>
          <p:cNvSpPr>
            <a:spLocks noChangeArrowheads="1"/>
          </p:cNvSpPr>
          <p:nvPr/>
        </p:nvSpPr>
        <p:spPr bwMode="auto">
          <a:xfrm>
            <a:off x="4787900" y="1196975"/>
            <a:ext cx="2089150" cy="1008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33805" name="Text Box 12"/>
          <p:cNvSpPr txBox="1">
            <a:spLocks noChangeArrowheads="1"/>
          </p:cNvSpPr>
          <p:nvPr/>
        </p:nvSpPr>
        <p:spPr bwMode="auto">
          <a:xfrm>
            <a:off x="5507038" y="1773238"/>
            <a:ext cx="639762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GT_I32</a:t>
            </a:r>
            <a:endParaRPr lang="en-US" altLang="en-US" sz="1200" b="0"/>
          </a:p>
        </p:txBody>
      </p:sp>
      <p:sp>
        <p:nvSpPr>
          <p:cNvPr id="33806" name="Text Box 13"/>
          <p:cNvSpPr txBox="1">
            <a:spLocks noChangeArrowheads="1"/>
          </p:cNvSpPr>
          <p:nvPr/>
        </p:nvSpPr>
        <p:spPr bwMode="auto">
          <a:xfrm>
            <a:off x="4859338" y="1484313"/>
            <a:ext cx="935037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33807" name="Text Box 14"/>
          <p:cNvSpPr txBox="1">
            <a:spLocks noChangeArrowheads="1"/>
          </p:cNvSpPr>
          <p:nvPr/>
        </p:nvSpPr>
        <p:spPr bwMode="auto">
          <a:xfrm>
            <a:off x="5867400" y="1484313"/>
            <a:ext cx="935038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33808" name="Text Box 15"/>
          <p:cNvSpPr txBox="1">
            <a:spLocks noChangeArrowheads="1"/>
          </p:cNvSpPr>
          <p:nvPr/>
        </p:nvSpPr>
        <p:spPr bwMode="auto">
          <a:xfrm>
            <a:off x="5507038" y="2060575"/>
            <a:ext cx="639762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JC</a:t>
            </a:r>
          </a:p>
        </p:txBody>
      </p:sp>
      <p:sp>
        <p:nvSpPr>
          <p:cNvPr id="33809" name="Text Box 16"/>
          <p:cNvSpPr txBox="1">
            <a:spLocks noChangeArrowheads="1"/>
          </p:cNvSpPr>
          <p:nvPr/>
        </p:nvSpPr>
        <p:spPr bwMode="auto">
          <a:xfrm>
            <a:off x="5507038" y="1196975"/>
            <a:ext cx="639762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ENTER</a:t>
            </a:r>
          </a:p>
        </p:txBody>
      </p:sp>
      <p:sp>
        <p:nvSpPr>
          <p:cNvPr id="33810" name="Line 17"/>
          <p:cNvSpPr>
            <a:spLocks noChangeShapeType="1"/>
          </p:cNvSpPr>
          <p:nvPr/>
        </p:nvSpPr>
        <p:spPr bwMode="auto">
          <a:xfrm flipH="1">
            <a:off x="6010275" y="1628775"/>
            <a:ext cx="144463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11" name="Line 18"/>
          <p:cNvSpPr>
            <a:spLocks noChangeShapeType="1"/>
          </p:cNvSpPr>
          <p:nvPr/>
        </p:nvSpPr>
        <p:spPr bwMode="auto">
          <a:xfrm>
            <a:off x="5507038" y="1628775"/>
            <a:ext cx="144462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12" name="Line 19"/>
          <p:cNvSpPr>
            <a:spLocks noChangeShapeType="1"/>
          </p:cNvSpPr>
          <p:nvPr/>
        </p:nvSpPr>
        <p:spPr bwMode="auto">
          <a:xfrm flipH="1">
            <a:off x="5794375" y="1917700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13" name="Line 20"/>
          <p:cNvSpPr>
            <a:spLocks noChangeShapeType="1"/>
          </p:cNvSpPr>
          <p:nvPr/>
        </p:nvSpPr>
        <p:spPr bwMode="auto">
          <a:xfrm flipH="1">
            <a:off x="5507038" y="1341438"/>
            <a:ext cx="144462" cy="14287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14" name="Line 21"/>
          <p:cNvSpPr>
            <a:spLocks noChangeShapeType="1"/>
          </p:cNvSpPr>
          <p:nvPr/>
        </p:nvSpPr>
        <p:spPr bwMode="auto">
          <a:xfrm>
            <a:off x="6011863" y="1341438"/>
            <a:ext cx="142875" cy="14287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15" name="Rectangle 22"/>
          <p:cNvSpPr>
            <a:spLocks noChangeArrowheads="1"/>
          </p:cNvSpPr>
          <p:nvPr/>
        </p:nvSpPr>
        <p:spPr bwMode="auto">
          <a:xfrm>
            <a:off x="7308850" y="1485900"/>
            <a:ext cx="1295400" cy="1873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33816" name="Text Box 23"/>
          <p:cNvSpPr txBox="1">
            <a:spLocks noChangeArrowheads="1"/>
          </p:cNvSpPr>
          <p:nvPr/>
        </p:nvSpPr>
        <p:spPr bwMode="auto">
          <a:xfrm>
            <a:off x="7453313" y="1630363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33817" name="Text Box 24"/>
          <p:cNvSpPr txBox="1">
            <a:spLocks noChangeArrowheads="1"/>
          </p:cNvSpPr>
          <p:nvPr/>
        </p:nvSpPr>
        <p:spPr bwMode="auto">
          <a:xfrm>
            <a:off x="7453313" y="1919288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ST_I32(Vz)</a:t>
            </a:r>
            <a:endParaRPr lang="en-US" altLang="en-US" sz="1200" b="0"/>
          </a:p>
        </p:txBody>
      </p:sp>
      <p:sp>
        <p:nvSpPr>
          <p:cNvPr id="33818" name="Line 25"/>
          <p:cNvSpPr>
            <a:spLocks noChangeShapeType="1"/>
          </p:cNvSpPr>
          <p:nvPr/>
        </p:nvSpPr>
        <p:spPr bwMode="auto">
          <a:xfrm flipH="1">
            <a:off x="7885113" y="1774825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19" name="Line 26"/>
          <p:cNvSpPr>
            <a:spLocks noChangeShapeType="1"/>
          </p:cNvSpPr>
          <p:nvPr/>
        </p:nvSpPr>
        <p:spPr bwMode="auto">
          <a:xfrm>
            <a:off x="7885113" y="1485900"/>
            <a:ext cx="0" cy="144463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20" name="Text Box 27"/>
          <p:cNvSpPr txBox="1">
            <a:spLocks noChangeArrowheads="1"/>
          </p:cNvSpPr>
          <p:nvPr/>
        </p:nvSpPr>
        <p:spPr bwMode="auto">
          <a:xfrm>
            <a:off x="7453313" y="2205038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33821" name="Text Box 28"/>
          <p:cNvSpPr txBox="1">
            <a:spLocks noChangeArrowheads="1"/>
          </p:cNvSpPr>
          <p:nvPr/>
        </p:nvSpPr>
        <p:spPr bwMode="auto">
          <a:xfrm>
            <a:off x="7453313" y="2493963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ST_I32(Py)</a:t>
            </a:r>
            <a:endParaRPr lang="en-US" altLang="en-US" sz="1200" b="0"/>
          </a:p>
        </p:txBody>
      </p:sp>
      <p:sp>
        <p:nvSpPr>
          <p:cNvPr id="33822" name="Line 29"/>
          <p:cNvSpPr>
            <a:spLocks noChangeShapeType="1"/>
          </p:cNvSpPr>
          <p:nvPr/>
        </p:nvSpPr>
        <p:spPr bwMode="auto">
          <a:xfrm flipH="1">
            <a:off x="7885113" y="2349500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23" name="Line 30"/>
          <p:cNvSpPr>
            <a:spLocks noChangeShapeType="1"/>
          </p:cNvSpPr>
          <p:nvPr/>
        </p:nvSpPr>
        <p:spPr bwMode="auto">
          <a:xfrm>
            <a:off x="7885113" y="2060575"/>
            <a:ext cx="0" cy="144463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24" name="Text Box 31"/>
          <p:cNvSpPr txBox="1">
            <a:spLocks noChangeArrowheads="1"/>
          </p:cNvSpPr>
          <p:nvPr/>
        </p:nvSpPr>
        <p:spPr bwMode="auto">
          <a:xfrm>
            <a:off x="7453313" y="2782888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LD_I32(Vz)</a:t>
            </a:r>
            <a:endParaRPr lang="en-US" altLang="en-US" sz="1200" b="0"/>
          </a:p>
        </p:txBody>
      </p:sp>
      <p:sp>
        <p:nvSpPr>
          <p:cNvPr id="33825" name="Text Box 32"/>
          <p:cNvSpPr txBox="1">
            <a:spLocks noChangeArrowheads="1"/>
          </p:cNvSpPr>
          <p:nvPr/>
        </p:nvSpPr>
        <p:spPr bwMode="auto">
          <a:xfrm>
            <a:off x="7453313" y="3071813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ST_I32(Px)</a:t>
            </a:r>
            <a:endParaRPr lang="en-US" altLang="en-US" sz="1200" b="0"/>
          </a:p>
        </p:txBody>
      </p:sp>
      <p:sp>
        <p:nvSpPr>
          <p:cNvPr id="33826" name="Line 33"/>
          <p:cNvSpPr>
            <a:spLocks noChangeShapeType="1"/>
          </p:cNvSpPr>
          <p:nvPr/>
        </p:nvSpPr>
        <p:spPr bwMode="auto">
          <a:xfrm flipH="1">
            <a:off x="7885113" y="2927350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27" name="Line 34"/>
          <p:cNvSpPr>
            <a:spLocks noChangeShapeType="1"/>
          </p:cNvSpPr>
          <p:nvPr/>
        </p:nvSpPr>
        <p:spPr bwMode="auto">
          <a:xfrm>
            <a:off x="7885113" y="2638425"/>
            <a:ext cx="0" cy="144463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28" name="Line 35"/>
          <p:cNvSpPr>
            <a:spLocks noChangeShapeType="1"/>
          </p:cNvSpPr>
          <p:nvPr/>
        </p:nvSpPr>
        <p:spPr bwMode="auto">
          <a:xfrm>
            <a:off x="7885113" y="3214688"/>
            <a:ext cx="0" cy="144462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29" name="Rectangle 36"/>
          <p:cNvSpPr>
            <a:spLocks noChangeArrowheads="1"/>
          </p:cNvSpPr>
          <p:nvPr/>
        </p:nvSpPr>
        <p:spPr bwMode="auto">
          <a:xfrm>
            <a:off x="4859338" y="4221163"/>
            <a:ext cx="1225550" cy="86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33830" name="Text Box 37"/>
          <p:cNvSpPr txBox="1">
            <a:spLocks noChangeArrowheads="1"/>
          </p:cNvSpPr>
          <p:nvPr/>
        </p:nvSpPr>
        <p:spPr bwMode="auto">
          <a:xfrm>
            <a:off x="4932363" y="4652963"/>
            <a:ext cx="10795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GTC_I32(C1)</a:t>
            </a:r>
            <a:endParaRPr lang="en-US" altLang="en-US" sz="1200" b="0"/>
          </a:p>
        </p:txBody>
      </p:sp>
      <p:sp>
        <p:nvSpPr>
          <p:cNvPr id="33831" name="Text Box 38"/>
          <p:cNvSpPr txBox="1">
            <a:spLocks noChangeArrowheads="1"/>
          </p:cNvSpPr>
          <p:nvPr/>
        </p:nvSpPr>
        <p:spPr bwMode="auto">
          <a:xfrm>
            <a:off x="5148263" y="4941888"/>
            <a:ext cx="639762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JC</a:t>
            </a:r>
          </a:p>
        </p:txBody>
      </p:sp>
      <p:sp>
        <p:nvSpPr>
          <p:cNvPr id="33832" name="Line 39"/>
          <p:cNvSpPr>
            <a:spLocks noChangeShapeType="1"/>
          </p:cNvSpPr>
          <p:nvPr/>
        </p:nvSpPr>
        <p:spPr bwMode="auto">
          <a:xfrm flipH="1">
            <a:off x="5435600" y="4799013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33" name="Text Box 40"/>
          <p:cNvSpPr txBox="1">
            <a:spLocks noChangeArrowheads="1"/>
          </p:cNvSpPr>
          <p:nvPr/>
        </p:nvSpPr>
        <p:spPr bwMode="auto">
          <a:xfrm>
            <a:off x="4932363" y="4365625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33834" name="Line 41"/>
          <p:cNvSpPr>
            <a:spLocks noChangeShapeType="1"/>
          </p:cNvSpPr>
          <p:nvPr/>
        </p:nvSpPr>
        <p:spPr bwMode="auto">
          <a:xfrm flipH="1">
            <a:off x="5435600" y="4510088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35" name="Line 42"/>
          <p:cNvSpPr>
            <a:spLocks noChangeShapeType="1"/>
          </p:cNvSpPr>
          <p:nvPr/>
        </p:nvSpPr>
        <p:spPr bwMode="auto">
          <a:xfrm>
            <a:off x="5435600" y="4221163"/>
            <a:ext cx="0" cy="144462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36" name="Rectangle 43"/>
          <p:cNvSpPr>
            <a:spLocks noChangeArrowheads="1"/>
          </p:cNvSpPr>
          <p:nvPr/>
        </p:nvSpPr>
        <p:spPr bwMode="auto">
          <a:xfrm>
            <a:off x="6516688" y="3789363"/>
            <a:ext cx="2266950" cy="21605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33837" name="Text Box 44"/>
          <p:cNvSpPr txBox="1">
            <a:spLocks noChangeArrowheads="1"/>
          </p:cNvSpPr>
          <p:nvPr/>
        </p:nvSpPr>
        <p:spPr bwMode="auto">
          <a:xfrm>
            <a:off x="6588125" y="3933825"/>
            <a:ext cx="1008063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33838" name="Text Box 45"/>
          <p:cNvSpPr txBox="1">
            <a:spLocks noChangeArrowheads="1"/>
          </p:cNvSpPr>
          <p:nvPr/>
        </p:nvSpPr>
        <p:spPr bwMode="auto">
          <a:xfrm>
            <a:off x="7091363" y="4510088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ST_I32(Vz)</a:t>
            </a:r>
            <a:endParaRPr lang="en-US" altLang="en-US" sz="1200" b="0"/>
          </a:p>
        </p:txBody>
      </p:sp>
      <p:sp>
        <p:nvSpPr>
          <p:cNvPr id="33839" name="Line 46"/>
          <p:cNvSpPr>
            <a:spLocks noChangeShapeType="1"/>
          </p:cNvSpPr>
          <p:nvPr/>
        </p:nvSpPr>
        <p:spPr bwMode="auto">
          <a:xfrm flipH="1">
            <a:off x="7523163" y="4365625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40" name="Line 47"/>
          <p:cNvSpPr>
            <a:spLocks noChangeShapeType="1"/>
          </p:cNvSpPr>
          <p:nvPr/>
        </p:nvSpPr>
        <p:spPr bwMode="auto">
          <a:xfrm>
            <a:off x="7234238" y="3789363"/>
            <a:ext cx="0" cy="144462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41" name="Text Box 48"/>
          <p:cNvSpPr txBox="1">
            <a:spLocks noChangeArrowheads="1"/>
          </p:cNvSpPr>
          <p:nvPr/>
        </p:nvSpPr>
        <p:spPr bwMode="auto">
          <a:xfrm>
            <a:off x="7091363" y="4797425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33842" name="Text Box 49"/>
          <p:cNvSpPr txBox="1">
            <a:spLocks noChangeArrowheads="1"/>
          </p:cNvSpPr>
          <p:nvPr/>
        </p:nvSpPr>
        <p:spPr bwMode="auto">
          <a:xfrm>
            <a:off x="7091363" y="5086350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ST_I32(Py)</a:t>
            </a:r>
            <a:endParaRPr lang="en-US" altLang="en-US" sz="1200" b="0"/>
          </a:p>
        </p:txBody>
      </p:sp>
      <p:sp>
        <p:nvSpPr>
          <p:cNvPr id="33843" name="Line 50"/>
          <p:cNvSpPr>
            <a:spLocks noChangeShapeType="1"/>
          </p:cNvSpPr>
          <p:nvPr/>
        </p:nvSpPr>
        <p:spPr bwMode="auto">
          <a:xfrm flipH="1">
            <a:off x="7523163" y="4940300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44" name="Line 51"/>
          <p:cNvSpPr>
            <a:spLocks noChangeShapeType="1"/>
          </p:cNvSpPr>
          <p:nvPr/>
        </p:nvSpPr>
        <p:spPr bwMode="auto">
          <a:xfrm>
            <a:off x="7523163" y="4651375"/>
            <a:ext cx="0" cy="144463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45" name="Text Box 52"/>
          <p:cNvSpPr txBox="1">
            <a:spLocks noChangeArrowheads="1"/>
          </p:cNvSpPr>
          <p:nvPr/>
        </p:nvSpPr>
        <p:spPr bwMode="auto">
          <a:xfrm>
            <a:off x="7091363" y="5375275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LD_I32(Vz)</a:t>
            </a:r>
            <a:endParaRPr lang="en-US" altLang="en-US" sz="1200" b="0"/>
          </a:p>
        </p:txBody>
      </p:sp>
      <p:sp>
        <p:nvSpPr>
          <p:cNvPr id="33846" name="Text Box 53"/>
          <p:cNvSpPr txBox="1">
            <a:spLocks noChangeArrowheads="1"/>
          </p:cNvSpPr>
          <p:nvPr/>
        </p:nvSpPr>
        <p:spPr bwMode="auto">
          <a:xfrm>
            <a:off x="7091363" y="5664200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ST_I32(Px)</a:t>
            </a:r>
            <a:endParaRPr lang="en-US" altLang="en-US" sz="1200" b="0"/>
          </a:p>
        </p:txBody>
      </p:sp>
      <p:sp>
        <p:nvSpPr>
          <p:cNvPr id="33847" name="Line 54"/>
          <p:cNvSpPr>
            <a:spLocks noChangeShapeType="1"/>
          </p:cNvSpPr>
          <p:nvPr/>
        </p:nvSpPr>
        <p:spPr bwMode="auto">
          <a:xfrm flipH="1">
            <a:off x="7523163" y="5518150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48" name="Line 55"/>
          <p:cNvSpPr>
            <a:spLocks noChangeShapeType="1"/>
          </p:cNvSpPr>
          <p:nvPr/>
        </p:nvSpPr>
        <p:spPr bwMode="auto">
          <a:xfrm>
            <a:off x="7523163" y="5229225"/>
            <a:ext cx="0" cy="144463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49" name="Line 56"/>
          <p:cNvSpPr>
            <a:spLocks noChangeShapeType="1"/>
          </p:cNvSpPr>
          <p:nvPr/>
        </p:nvSpPr>
        <p:spPr bwMode="auto">
          <a:xfrm>
            <a:off x="7523163" y="5805488"/>
            <a:ext cx="0" cy="144462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50" name="Text Box 57"/>
          <p:cNvSpPr txBox="1">
            <a:spLocks noChangeArrowheads="1"/>
          </p:cNvSpPr>
          <p:nvPr/>
        </p:nvSpPr>
        <p:spPr bwMode="auto">
          <a:xfrm>
            <a:off x="7666038" y="3933825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33851" name="Text Box 58"/>
          <p:cNvSpPr txBox="1">
            <a:spLocks noChangeArrowheads="1"/>
          </p:cNvSpPr>
          <p:nvPr/>
        </p:nvSpPr>
        <p:spPr bwMode="auto">
          <a:xfrm>
            <a:off x="7235825" y="4221163"/>
            <a:ext cx="720725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MOD_I32</a:t>
            </a:r>
            <a:endParaRPr lang="en-US" altLang="en-US" sz="1200" b="0"/>
          </a:p>
        </p:txBody>
      </p:sp>
      <p:sp>
        <p:nvSpPr>
          <p:cNvPr id="33852" name="Line 59"/>
          <p:cNvSpPr>
            <a:spLocks noChangeShapeType="1"/>
          </p:cNvSpPr>
          <p:nvPr/>
        </p:nvSpPr>
        <p:spPr bwMode="auto">
          <a:xfrm>
            <a:off x="7235825" y="4076700"/>
            <a:ext cx="144463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53" name="Line 60"/>
          <p:cNvSpPr>
            <a:spLocks noChangeShapeType="1"/>
          </p:cNvSpPr>
          <p:nvPr/>
        </p:nvSpPr>
        <p:spPr bwMode="auto">
          <a:xfrm flipH="1">
            <a:off x="7739063" y="4076700"/>
            <a:ext cx="144462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54" name="Line 61"/>
          <p:cNvSpPr>
            <a:spLocks noChangeShapeType="1"/>
          </p:cNvSpPr>
          <p:nvPr/>
        </p:nvSpPr>
        <p:spPr bwMode="auto">
          <a:xfrm>
            <a:off x="7954963" y="3789363"/>
            <a:ext cx="0" cy="144462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55" name="Rectangle 62"/>
          <p:cNvSpPr>
            <a:spLocks noChangeArrowheads="1"/>
          </p:cNvSpPr>
          <p:nvPr/>
        </p:nvSpPr>
        <p:spPr bwMode="auto">
          <a:xfrm>
            <a:off x="4859338" y="5661025"/>
            <a:ext cx="1296987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33856" name="Text Box 63"/>
          <p:cNvSpPr txBox="1">
            <a:spLocks noChangeArrowheads="1"/>
          </p:cNvSpPr>
          <p:nvPr/>
        </p:nvSpPr>
        <p:spPr bwMode="auto">
          <a:xfrm>
            <a:off x="5003800" y="5803900"/>
            <a:ext cx="1008063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33857" name="Line 64"/>
          <p:cNvSpPr>
            <a:spLocks noChangeShapeType="1"/>
          </p:cNvSpPr>
          <p:nvPr/>
        </p:nvSpPr>
        <p:spPr bwMode="auto">
          <a:xfrm>
            <a:off x="5435600" y="5661025"/>
            <a:ext cx="0" cy="144463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58" name="Line 65"/>
          <p:cNvSpPr>
            <a:spLocks noChangeShapeType="1"/>
          </p:cNvSpPr>
          <p:nvPr/>
        </p:nvSpPr>
        <p:spPr bwMode="auto">
          <a:xfrm>
            <a:off x="5435600" y="5948363"/>
            <a:ext cx="1588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59" name="Text Box 66"/>
          <p:cNvSpPr txBox="1">
            <a:spLocks noChangeArrowheads="1"/>
          </p:cNvSpPr>
          <p:nvPr/>
        </p:nvSpPr>
        <p:spPr bwMode="auto">
          <a:xfrm>
            <a:off x="5219700" y="6092825"/>
            <a:ext cx="639763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RET_I32</a:t>
            </a:r>
          </a:p>
        </p:txBody>
      </p:sp>
      <p:sp>
        <p:nvSpPr>
          <p:cNvPr id="33860" name="Line 67"/>
          <p:cNvSpPr>
            <a:spLocks noChangeShapeType="1"/>
          </p:cNvSpPr>
          <p:nvPr/>
        </p:nvSpPr>
        <p:spPr bwMode="auto">
          <a:xfrm flipH="1">
            <a:off x="5364163" y="1052513"/>
            <a:ext cx="0" cy="14287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61" name="Line 68"/>
          <p:cNvSpPr>
            <a:spLocks noChangeShapeType="1"/>
          </p:cNvSpPr>
          <p:nvPr/>
        </p:nvSpPr>
        <p:spPr bwMode="auto">
          <a:xfrm flipV="1">
            <a:off x="6877050" y="1268413"/>
            <a:ext cx="431800" cy="1152525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62" name="Line 69"/>
          <p:cNvSpPr>
            <a:spLocks noChangeShapeType="1"/>
          </p:cNvSpPr>
          <p:nvPr/>
        </p:nvSpPr>
        <p:spPr bwMode="auto">
          <a:xfrm flipH="1" flipV="1">
            <a:off x="6661150" y="2205038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63" name="Line 70"/>
          <p:cNvSpPr>
            <a:spLocks noChangeShapeType="1"/>
          </p:cNvSpPr>
          <p:nvPr/>
        </p:nvSpPr>
        <p:spPr bwMode="auto">
          <a:xfrm>
            <a:off x="7308850" y="1268413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64" name="Line 71"/>
          <p:cNvSpPr>
            <a:spLocks noChangeShapeType="1"/>
          </p:cNvSpPr>
          <p:nvPr/>
        </p:nvSpPr>
        <p:spPr bwMode="auto">
          <a:xfrm flipV="1">
            <a:off x="6084888" y="3573463"/>
            <a:ext cx="430212" cy="172878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65" name="Line 72"/>
          <p:cNvSpPr>
            <a:spLocks noChangeShapeType="1"/>
          </p:cNvSpPr>
          <p:nvPr/>
        </p:nvSpPr>
        <p:spPr bwMode="auto">
          <a:xfrm flipH="1" flipV="1">
            <a:off x="5867400" y="5084763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66" name="Line 73"/>
          <p:cNvSpPr>
            <a:spLocks noChangeShapeType="1"/>
          </p:cNvSpPr>
          <p:nvPr/>
        </p:nvSpPr>
        <p:spPr bwMode="auto">
          <a:xfrm>
            <a:off x="6515100" y="3573463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67" name="Line 74"/>
          <p:cNvSpPr>
            <a:spLocks noChangeShapeType="1"/>
          </p:cNvSpPr>
          <p:nvPr/>
        </p:nvSpPr>
        <p:spPr bwMode="auto">
          <a:xfrm flipH="1">
            <a:off x="6516688" y="5949950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68" name="Line 75"/>
          <p:cNvSpPr>
            <a:spLocks noChangeShapeType="1"/>
          </p:cNvSpPr>
          <p:nvPr/>
        </p:nvSpPr>
        <p:spPr bwMode="auto">
          <a:xfrm flipH="1" flipV="1">
            <a:off x="6443663" y="3357563"/>
            <a:ext cx="865187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69" name="Line 76"/>
          <p:cNvSpPr>
            <a:spLocks noChangeShapeType="1"/>
          </p:cNvSpPr>
          <p:nvPr/>
        </p:nvSpPr>
        <p:spPr bwMode="auto">
          <a:xfrm flipH="1">
            <a:off x="7308850" y="3357563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3870" name="Group 77"/>
          <p:cNvGrpSpPr>
            <a:grpSpLocks/>
          </p:cNvGrpSpPr>
          <p:nvPr/>
        </p:nvGrpSpPr>
        <p:grpSpPr bwMode="auto">
          <a:xfrm>
            <a:off x="2916238" y="549275"/>
            <a:ext cx="1584325" cy="1295400"/>
            <a:chOff x="1837" y="346"/>
            <a:chExt cx="998" cy="816"/>
          </a:xfrm>
        </p:grpSpPr>
        <p:sp>
          <p:nvSpPr>
            <p:cNvPr id="33874" name="Rectangle 78"/>
            <p:cNvSpPr>
              <a:spLocks noChangeArrowheads="1"/>
            </p:cNvSpPr>
            <p:nvPr/>
          </p:nvSpPr>
          <p:spPr bwMode="auto">
            <a:xfrm>
              <a:off x="1837" y="346"/>
              <a:ext cx="998" cy="816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Arial" charset="0"/>
                </a:rPr>
                <a:t>Control-Flow</a:t>
              </a:r>
            </a:p>
            <a:p>
              <a:pPr algn="r" eaLnBrk="1" hangingPunct="1"/>
              <a:r>
                <a:rPr lang="en-US" altLang="en-US" sz="1400" b="0">
                  <a:latin typeface="Arial" charset="0"/>
                </a:rPr>
                <a:t>v</a:t>
              </a:r>
              <a:r>
                <a:rPr lang="cs-CZ" altLang="en-US" sz="1400" b="0">
                  <a:latin typeface="Arial" charset="0"/>
                </a:rPr>
                <a:t>ždy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if true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if false</a:t>
              </a:r>
            </a:p>
          </p:txBody>
        </p:sp>
        <p:sp>
          <p:nvSpPr>
            <p:cNvPr id="33875" name="Line 79"/>
            <p:cNvSpPr>
              <a:spLocks noChangeShapeType="1"/>
            </p:cNvSpPr>
            <p:nvPr/>
          </p:nvSpPr>
          <p:spPr bwMode="auto">
            <a:xfrm>
              <a:off x="1882" y="572"/>
              <a:ext cx="408" cy="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876" name="Line 80"/>
            <p:cNvSpPr>
              <a:spLocks noChangeShapeType="1"/>
            </p:cNvSpPr>
            <p:nvPr/>
          </p:nvSpPr>
          <p:spPr bwMode="auto">
            <a:xfrm>
              <a:off x="1882" y="754"/>
              <a:ext cx="408" cy="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877" name="Line 81"/>
            <p:cNvSpPr>
              <a:spLocks noChangeShapeType="1"/>
            </p:cNvSpPr>
            <p:nvPr/>
          </p:nvSpPr>
          <p:spPr bwMode="auto">
            <a:xfrm>
              <a:off x="1882" y="935"/>
              <a:ext cx="408" cy="0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3871" name="Rectangle 82"/>
          <p:cNvSpPr>
            <a:spLocks noChangeArrowheads="1"/>
          </p:cNvSpPr>
          <p:nvPr/>
        </p:nvSpPr>
        <p:spPr bwMode="auto">
          <a:xfrm>
            <a:off x="2916238" y="2133600"/>
            <a:ext cx="1584325" cy="2590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en-US" sz="1400">
                <a:latin typeface="Arial" charset="0"/>
              </a:rPr>
              <a:t>Dag</a:t>
            </a:r>
            <a:endParaRPr lang="en-US" altLang="en-US" sz="1400">
              <a:latin typeface="Arial" charset="0"/>
            </a:endParaRPr>
          </a:p>
          <a:p>
            <a:pPr eaLnBrk="1" hangingPunct="1"/>
            <a:r>
              <a:rPr lang="cs-CZ" altLang="en-US" sz="1400" b="0">
                <a:latin typeface="Arial" charset="0"/>
              </a:rPr>
              <a:t>Data-flow</a:t>
            </a:r>
          </a:p>
          <a:p>
            <a:pPr algn="r" eaLnBrk="1" hangingPunct="1"/>
            <a:endParaRPr lang="cs-CZ" altLang="en-US" sz="1400" b="0">
              <a:latin typeface="Arial" charset="0"/>
            </a:endParaRPr>
          </a:p>
          <a:p>
            <a:pPr algn="r" eaLnBrk="1" hangingPunct="1"/>
            <a:endParaRPr lang="cs-CZ" altLang="en-US" sz="1400" b="0">
              <a:latin typeface="Arial" charset="0"/>
            </a:endParaRPr>
          </a:p>
          <a:p>
            <a:pPr eaLnBrk="1" hangingPunct="1"/>
            <a:endParaRPr lang="cs-CZ" altLang="en-US" sz="1400" b="0">
              <a:latin typeface="Arial" charset="0"/>
            </a:endParaRPr>
          </a:p>
          <a:p>
            <a:pPr eaLnBrk="1" hangingPunct="1"/>
            <a:r>
              <a:rPr lang="cs-CZ" altLang="en-US" sz="1400" b="0">
                <a:latin typeface="Arial" charset="0"/>
              </a:rPr>
              <a:t>Závislosti</a:t>
            </a:r>
          </a:p>
          <a:p>
            <a:pPr algn="r" eaLnBrk="1" hangingPunct="1"/>
            <a:endParaRPr lang="cs-CZ" altLang="en-US" sz="1400" b="0">
              <a:latin typeface="Arial" charset="0"/>
            </a:endParaRPr>
          </a:p>
        </p:txBody>
      </p:sp>
      <p:sp>
        <p:nvSpPr>
          <p:cNvPr id="33872" name="Line 83"/>
          <p:cNvSpPr>
            <a:spLocks noChangeShapeType="1"/>
          </p:cNvSpPr>
          <p:nvPr/>
        </p:nvSpPr>
        <p:spPr bwMode="auto">
          <a:xfrm flipH="1" flipV="1">
            <a:off x="2987675" y="2781300"/>
            <a:ext cx="576263" cy="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3873" name="Line 84"/>
          <p:cNvSpPr>
            <a:spLocks noChangeShapeType="1"/>
          </p:cNvSpPr>
          <p:nvPr/>
        </p:nvSpPr>
        <p:spPr bwMode="auto">
          <a:xfrm>
            <a:off x="2987675" y="3789363"/>
            <a:ext cx="576263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45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6DE7B7E-DC92-412A-8EDB-964BB8D1189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Mezikódy střední úrovně</a:t>
            </a:r>
            <a:endParaRPr lang="cs-CZ" altLang="en-US" noProof="1" smtClean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cs-CZ" altLang="en-US" smtClean="0"/>
              <a:t>Plně sekvenční forma</a:t>
            </a:r>
          </a:p>
          <a:p>
            <a:pPr lvl="2" eaLnBrk="1" hangingPunct="1"/>
            <a:r>
              <a:rPr lang="cs-CZ" altLang="en-US" smtClean="0"/>
              <a:t>Částečně sekvenční forma</a:t>
            </a:r>
          </a:p>
          <a:p>
            <a:pPr lvl="2" eaLnBrk="1" hangingPunct="1"/>
            <a:r>
              <a:rPr lang="cs-CZ" altLang="en-US" smtClean="0"/>
              <a:t>Nesekvenční forma</a:t>
            </a:r>
          </a:p>
          <a:p>
            <a:pPr lvl="2" eaLnBrk="1" hangingPunct="1"/>
            <a:endParaRPr lang="cs-CZ" altLang="en-US" smtClean="0"/>
          </a:p>
          <a:p>
            <a:pPr lvl="2" eaLnBrk="1" hangingPunct="1"/>
            <a:r>
              <a:rPr lang="cs-CZ" altLang="en-US" smtClean="0"/>
              <a:t>Všechny tyto formy lze generovat přímo</a:t>
            </a:r>
            <a:br>
              <a:rPr lang="cs-CZ" altLang="en-US" smtClean="0"/>
            </a:br>
            <a:r>
              <a:rPr lang="cs-CZ" altLang="en-US" smtClean="0"/>
              <a:t>z abstraktního syntaktického stromu</a:t>
            </a:r>
          </a:p>
          <a:p>
            <a:pPr lvl="3" eaLnBrk="1" hangingPunct="1"/>
            <a:r>
              <a:rPr lang="cs-CZ" altLang="en-US" smtClean="0"/>
              <a:t>Jedním průchodem zdola nahoru</a:t>
            </a:r>
          </a:p>
          <a:p>
            <a:pPr lvl="4" eaLnBrk="1" hangingPunct="1"/>
            <a:r>
              <a:rPr lang="cs-CZ" altLang="en-US" smtClean="0"/>
              <a:t>goto je nutné ošetřit dodatečnými zásahy (backpatching)</a:t>
            </a:r>
          </a:p>
          <a:p>
            <a:pPr lvl="3" eaLnBrk="1" hangingPunct="1"/>
            <a:r>
              <a:rPr lang="cs-CZ" altLang="en-US" smtClean="0"/>
              <a:t>Strom nemusí fyzicky existovat,</a:t>
            </a:r>
            <a:br>
              <a:rPr lang="cs-CZ" altLang="en-US" smtClean="0"/>
            </a:br>
            <a:r>
              <a:rPr lang="cs-CZ" altLang="en-US" smtClean="0"/>
              <a:t>postačí průchod myšleným stromem</a:t>
            </a:r>
          </a:p>
          <a:p>
            <a:pPr lvl="4" eaLnBrk="1" hangingPunct="1"/>
            <a:r>
              <a:rPr lang="cs-CZ" altLang="en-US" smtClean="0"/>
              <a:t>LR analýza: pravá derivace pozpátku</a:t>
            </a:r>
          </a:p>
          <a:p>
            <a:pPr lvl="4" eaLnBrk="1" hangingPunct="1"/>
            <a:r>
              <a:rPr lang="cs-CZ" altLang="en-US" smtClean="0"/>
              <a:t>LL analýza rekurzivním sestupem</a:t>
            </a:r>
          </a:p>
          <a:p>
            <a:pPr lvl="3" eaLnBrk="1" hangingPunct="1"/>
            <a:r>
              <a:rPr lang="cs-CZ" altLang="en-US" smtClean="0"/>
              <a:t>Většina front-endů přesto strom konstruuje</a:t>
            </a:r>
          </a:p>
          <a:p>
            <a:pPr lvl="4" eaLnBrk="1" hangingPunct="1"/>
            <a:r>
              <a:rPr lang="cs-CZ" altLang="en-US" smtClean="0"/>
              <a:t>Složité konstrukce jazyka (šablony, předkompilované části)</a:t>
            </a:r>
          </a:p>
          <a:p>
            <a:pPr lvl="4" eaLnBrk="1" hangingPunct="1"/>
            <a:r>
              <a:rPr lang="cs-CZ" altLang="en-US" smtClean="0"/>
              <a:t>Rozhraní mezi syntaktickým a sémantickým analyzátorem</a:t>
            </a:r>
          </a:p>
          <a:p>
            <a:pPr lvl="4" eaLnBrk="1" hangingPunct="1"/>
            <a:r>
              <a:rPr lang="cs-CZ" altLang="en-US" smtClean="0"/>
              <a:t>Optimalizace</a:t>
            </a:r>
          </a:p>
        </p:txBody>
      </p:sp>
    </p:spTree>
    <p:extLst>
      <p:ext uri="{BB962C8B-B14F-4D97-AF65-F5344CB8AC3E}">
        <p14:creationId xmlns:p14="http://schemas.microsoft.com/office/powerpoint/2010/main" val="7823316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C7749F4-F49C-45E4-BAE7-3B0E076E7862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Mezikódy střední úrovně</a:t>
            </a:r>
            <a:endParaRPr lang="cs-CZ" altLang="en-US" noProof="1" smtClean="0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cs-CZ" altLang="en-US" smtClean="0"/>
              <a:t>Plně sekvenční forma</a:t>
            </a:r>
          </a:p>
          <a:p>
            <a:pPr lvl="2" eaLnBrk="1" hangingPunct="1"/>
            <a:r>
              <a:rPr lang="cs-CZ" altLang="en-US" smtClean="0"/>
              <a:t>Částečně sekvenční forma</a:t>
            </a:r>
          </a:p>
          <a:p>
            <a:pPr lvl="2" eaLnBrk="1" hangingPunct="1"/>
            <a:r>
              <a:rPr lang="cs-CZ" altLang="en-US" smtClean="0"/>
              <a:t>Nesekvenční forma</a:t>
            </a:r>
          </a:p>
          <a:p>
            <a:pPr lvl="2" eaLnBrk="1" hangingPunct="1"/>
            <a:endParaRPr lang="cs-CZ" altLang="en-US" smtClean="0"/>
          </a:p>
          <a:p>
            <a:pPr lvl="2" eaLnBrk="1" hangingPunct="1"/>
            <a:r>
              <a:rPr lang="cs-CZ" altLang="en-US" smtClean="0"/>
              <a:t>Táž forma se obvykle v průběhu překladu upravuje</a:t>
            </a:r>
          </a:p>
          <a:p>
            <a:pPr lvl="3" eaLnBrk="1" hangingPunct="1"/>
            <a:r>
              <a:rPr lang="cs-CZ" altLang="en-US" smtClean="0"/>
              <a:t>Připojují se odvozené informace a optimalizační rozhodnutí</a:t>
            </a:r>
          </a:p>
          <a:p>
            <a:pPr lvl="3" eaLnBrk="1" hangingPunct="1"/>
            <a:r>
              <a:rPr lang="cs-CZ" altLang="en-US" smtClean="0"/>
              <a:t>Provádějí se ekvivalentní úpravy (optimalizace)</a:t>
            </a:r>
          </a:p>
          <a:p>
            <a:pPr lvl="3" eaLnBrk="1" hangingPunct="1"/>
            <a:endParaRPr lang="cs-CZ" altLang="en-US" smtClean="0"/>
          </a:p>
          <a:p>
            <a:pPr lvl="2" eaLnBrk="1" hangingPunct="1"/>
            <a:r>
              <a:rPr lang="cs-CZ" altLang="en-US" smtClean="0"/>
              <a:t>Jedna forma může mít různé variace</a:t>
            </a:r>
          </a:p>
          <a:p>
            <a:pPr lvl="3" eaLnBrk="1" hangingPunct="1"/>
            <a:r>
              <a:rPr lang="cs-CZ" altLang="en-US" smtClean="0"/>
              <a:t>A to i uvnitř jednoho překladače</a:t>
            </a:r>
          </a:p>
          <a:p>
            <a:pPr lvl="3" eaLnBrk="1" hangingPunct="1"/>
            <a:r>
              <a:rPr lang="cs-CZ" altLang="en-US" smtClean="0"/>
              <a:t>Odráží různé způsoby a/nebo různé stupně analýzy</a:t>
            </a:r>
          </a:p>
          <a:p>
            <a:pPr lvl="3" eaLnBrk="1" hangingPunct="1"/>
            <a:endParaRPr lang="cs-CZ" altLang="en-US" smtClean="0"/>
          </a:p>
          <a:p>
            <a:pPr lvl="2" eaLnBrk="1" hangingPunct="1"/>
            <a:r>
              <a:rPr lang="cs-CZ" altLang="en-US" smtClean="0"/>
              <a:t>Řada překladačů užívá dvě z těchto forem</a:t>
            </a:r>
          </a:p>
          <a:p>
            <a:pPr lvl="3" eaLnBrk="1" hangingPunct="1"/>
            <a:r>
              <a:rPr lang="cs-CZ" altLang="en-US" smtClean="0"/>
              <a:t>Z historických důvodů (stabilita rozhraní front-end/back-end)</a:t>
            </a:r>
          </a:p>
          <a:p>
            <a:pPr lvl="3" eaLnBrk="1" hangingPunct="1"/>
            <a:r>
              <a:rPr lang="cs-CZ" altLang="en-US" smtClean="0"/>
              <a:t>Pro vytvoření druhé formy je nutná analýza první formy</a:t>
            </a:r>
          </a:p>
        </p:txBody>
      </p:sp>
    </p:spTree>
    <p:extLst>
      <p:ext uri="{BB962C8B-B14F-4D97-AF65-F5344CB8AC3E}">
        <p14:creationId xmlns:p14="http://schemas.microsoft.com/office/powerpoint/2010/main" val="37265001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B0628CE-D9E4-4EFA-A79A-92970D71645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Detekce z</a:t>
            </a:r>
            <a:r>
              <a:rPr lang="cs-CZ" altLang="en-US" smtClean="0"/>
              <a:t>ákladních bloků</a:t>
            </a:r>
            <a:endParaRPr lang="cs-CZ" altLang="en-US" noProof="1" smtClean="0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  <a:p>
            <a:pPr marL="0" indent="0" eaLnBrk="1" hangingPunct="1"/>
            <a:r>
              <a:rPr lang="en-US" altLang="en-US" sz="1400" smtClean="0"/>
              <a:t>VAR:(Vz,I32,”z”)</a:t>
            </a:r>
          </a:p>
          <a:p>
            <a:pPr marL="0" indent="0" eaLnBrk="1" hangingPunct="1"/>
            <a:r>
              <a:rPr lang="en-US" altLang="en-US" sz="1400" smtClean="0"/>
              <a:t>TMP:(T1,B),(T2,B),(T3,I32)</a:t>
            </a:r>
          </a:p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ENTER</a:t>
            </a:r>
          </a:p>
          <a:p>
            <a:pPr marL="0" indent="0" eaLnBrk="1" hangingPunct="1"/>
            <a:r>
              <a:rPr lang="en-US" altLang="en-US" sz="1400" smtClean="0"/>
              <a:t>GT_I32 T1,Px,Py</a:t>
            </a:r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JF T1,L1</a:t>
            </a:r>
          </a:p>
          <a:p>
            <a:pPr marL="0" indent="0" eaLnBrk="1" hangingPunct="1"/>
            <a:r>
              <a:rPr lang="en-US" altLang="en-US" sz="1400" smtClean="0"/>
              <a:t>MOV_I32 Vz,Py</a:t>
            </a:r>
          </a:p>
          <a:p>
            <a:pPr marL="0" indent="0" eaLnBrk="1" hangingPunct="1"/>
            <a:r>
              <a:rPr lang="en-US" altLang="en-US" sz="1400" smtClean="0"/>
              <a:t>MOV_I32 Py,Px</a:t>
            </a:r>
          </a:p>
          <a:p>
            <a:pPr marL="0" indent="0" eaLnBrk="1" hangingPunct="1"/>
            <a:r>
              <a:rPr lang="en-US" altLang="en-US" sz="1400" smtClean="0"/>
              <a:t>MOV_I32 Px,Vz</a:t>
            </a:r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L1:</a:t>
            </a:r>
          </a:p>
          <a:p>
            <a:pPr marL="0" indent="0" eaLnBrk="1" hangingPunct="1"/>
            <a:r>
              <a:rPr lang="en-US" altLang="en-US" sz="1400" smtClean="0"/>
              <a:t>GT_I32 T2,Px,C1</a:t>
            </a:r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JF T2,L2</a:t>
            </a:r>
          </a:p>
          <a:p>
            <a:pPr marL="0" indent="0" eaLnBrk="1" hangingPunct="1"/>
            <a:r>
              <a:rPr lang="en-US" altLang="en-US" sz="1400" smtClean="0"/>
              <a:t>MOD_I32 T3,Py,Px</a:t>
            </a:r>
          </a:p>
          <a:p>
            <a:pPr marL="0" indent="0" eaLnBrk="1" hangingPunct="1"/>
            <a:r>
              <a:rPr lang="en-US" altLang="en-US" sz="1400" smtClean="0"/>
              <a:t>MOV_I32 Vz,T3</a:t>
            </a:r>
          </a:p>
          <a:p>
            <a:pPr marL="0" indent="0" eaLnBrk="1" hangingPunct="1"/>
            <a:r>
              <a:rPr lang="en-US" altLang="en-US" sz="1400" smtClean="0"/>
              <a:t>MOV_I32 Py,Px</a:t>
            </a:r>
          </a:p>
          <a:p>
            <a:pPr marL="0" indent="0" eaLnBrk="1" hangingPunct="1"/>
            <a:r>
              <a:rPr lang="en-US" altLang="en-US" sz="1400" smtClean="0"/>
              <a:t>MOV_I32 Px,Vz</a:t>
            </a:r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JMP L1</a:t>
            </a:r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L2:</a:t>
            </a:r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RET_I32 Py</a:t>
            </a:r>
          </a:p>
        </p:txBody>
      </p:sp>
      <p:sp>
        <p:nvSpPr>
          <p:cNvPr id="36869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sz="2000" smtClean="0"/>
              <a:t>V sekvenčním mezikódu</a:t>
            </a:r>
          </a:p>
          <a:p>
            <a:pPr lvl="2" eaLnBrk="1" hangingPunct="1"/>
            <a:r>
              <a:rPr lang="cs-CZ" altLang="en-US" smtClean="0"/>
              <a:t>Základní blok</a:t>
            </a:r>
          </a:p>
          <a:p>
            <a:pPr lvl="3" eaLnBrk="1" hangingPunct="1"/>
            <a:r>
              <a:rPr lang="cs-CZ" altLang="en-US" smtClean="0"/>
              <a:t>Začíná</a:t>
            </a:r>
          </a:p>
          <a:p>
            <a:pPr lvl="4" eaLnBrk="1" hangingPunct="1"/>
            <a:r>
              <a:rPr lang="cs-CZ" altLang="en-US" sz="1600" smtClean="0"/>
              <a:t>Na začátku procedury</a:t>
            </a:r>
          </a:p>
          <a:p>
            <a:pPr lvl="4" eaLnBrk="1" hangingPunct="1"/>
            <a:r>
              <a:rPr lang="cs-CZ" altLang="en-US" sz="1600" smtClean="0"/>
              <a:t>V cíli skoku</a:t>
            </a:r>
          </a:p>
          <a:p>
            <a:pPr lvl="4" eaLnBrk="1" hangingPunct="1"/>
            <a:r>
              <a:rPr lang="cs-CZ" altLang="en-US" sz="1600" smtClean="0"/>
              <a:t>Za podmíněným skokem</a:t>
            </a:r>
          </a:p>
          <a:p>
            <a:pPr lvl="3" eaLnBrk="1" hangingPunct="1"/>
            <a:r>
              <a:rPr lang="cs-CZ" altLang="en-US" smtClean="0"/>
              <a:t>Končí</a:t>
            </a:r>
          </a:p>
          <a:p>
            <a:pPr lvl="4" eaLnBrk="1" hangingPunct="1"/>
            <a:r>
              <a:rPr lang="cs-CZ" altLang="en-US" sz="1600" smtClean="0"/>
              <a:t>Podmíněným skokem</a:t>
            </a:r>
          </a:p>
          <a:p>
            <a:pPr lvl="4" eaLnBrk="1" hangingPunct="1"/>
            <a:r>
              <a:rPr lang="cs-CZ" altLang="en-US" sz="1600" smtClean="0"/>
              <a:t>Nepodmíněným skokem</a:t>
            </a:r>
          </a:p>
          <a:p>
            <a:pPr lvl="4" eaLnBrk="1" hangingPunct="1"/>
            <a:r>
              <a:rPr lang="cs-CZ" altLang="en-US" sz="1600" smtClean="0"/>
              <a:t>Návratem z procedury</a:t>
            </a:r>
          </a:p>
          <a:p>
            <a:pPr lvl="4" eaLnBrk="1" hangingPunct="1"/>
            <a:r>
              <a:rPr lang="cs-CZ" altLang="en-US" sz="1600" smtClean="0"/>
              <a:t>Před cílem skoku</a:t>
            </a:r>
            <a:endParaRPr lang="en-US" altLang="en-US" sz="1600" smtClean="0"/>
          </a:p>
        </p:txBody>
      </p:sp>
    </p:spTree>
    <p:extLst>
      <p:ext uri="{BB962C8B-B14F-4D97-AF65-F5344CB8AC3E}">
        <p14:creationId xmlns:p14="http://schemas.microsoft.com/office/powerpoint/2010/main" val="16454327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FAB7C52-C7AA-42E7-93B9-088F04FBA262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Detekce z</a:t>
            </a:r>
            <a:r>
              <a:rPr lang="cs-CZ" altLang="en-US" smtClean="0"/>
              <a:t>ákladních bloků</a:t>
            </a:r>
            <a:endParaRPr lang="cs-CZ" altLang="en-US" noProof="1" smtClean="0"/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  <a:p>
            <a:pPr marL="0" indent="0" eaLnBrk="1" hangingPunct="1"/>
            <a:r>
              <a:rPr lang="en-US" altLang="en-US" sz="1400" smtClean="0"/>
              <a:t>VAR:(Vz,I32,”z”)</a:t>
            </a:r>
          </a:p>
          <a:p>
            <a:pPr marL="0" indent="0" eaLnBrk="1" hangingPunct="1"/>
            <a:r>
              <a:rPr lang="en-US" altLang="en-US" sz="1400" smtClean="0"/>
              <a:t>TMP:(T1,B),(T2,B),(T3,I32)</a:t>
            </a:r>
          </a:p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ENTER</a:t>
            </a:r>
          </a:p>
          <a:p>
            <a:pPr marL="0" indent="0" eaLnBrk="1" hangingPunct="1"/>
            <a:r>
              <a:rPr lang="en-US" altLang="en-US" sz="1400" smtClean="0"/>
              <a:t>GT_I32 T1,Px,Py</a:t>
            </a:r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JF T1,L1</a:t>
            </a:r>
          </a:p>
          <a:p>
            <a:pPr marL="0" indent="0" eaLnBrk="1" hangingPunct="1"/>
            <a:r>
              <a:rPr lang="en-US" altLang="en-US" sz="1400" smtClean="0"/>
              <a:t>MOV_I32 Vz,Py</a:t>
            </a:r>
          </a:p>
          <a:p>
            <a:pPr marL="0" indent="0" eaLnBrk="1" hangingPunct="1"/>
            <a:r>
              <a:rPr lang="en-US" altLang="en-US" sz="1400" smtClean="0"/>
              <a:t>MOV_I32 Py,Px</a:t>
            </a:r>
          </a:p>
          <a:p>
            <a:pPr marL="0" indent="0" eaLnBrk="1" hangingPunct="1"/>
            <a:r>
              <a:rPr lang="en-US" altLang="en-US" sz="1400" smtClean="0"/>
              <a:t>MOV_I32 Px,Vz</a:t>
            </a:r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L1:</a:t>
            </a:r>
          </a:p>
          <a:p>
            <a:pPr marL="0" indent="0" eaLnBrk="1" hangingPunct="1"/>
            <a:r>
              <a:rPr lang="en-US" altLang="en-US" sz="1400" smtClean="0"/>
              <a:t>GT_I32 T2,Px,C1</a:t>
            </a:r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JF T2,L2</a:t>
            </a:r>
          </a:p>
          <a:p>
            <a:pPr marL="0" indent="0" eaLnBrk="1" hangingPunct="1"/>
            <a:r>
              <a:rPr lang="en-US" altLang="en-US" sz="1400" smtClean="0"/>
              <a:t>MOD_I32 T3,Py,Px</a:t>
            </a:r>
          </a:p>
          <a:p>
            <a:pPr marL="0" indent="0" eaLnBrk="1" hangingPunct="1"/>
            <a:r>
              <a:rPr lang="en-US" altLang="en-US" sz="1400" smtClean="0"/>
              <a:t>MOV_I32 Vz,T3</a:t>
            </a:r>
          </a:p>
          <a:p>
            <a:pPr marL="0" indent="0" eaLnBrk="1" hangingPunct="1"/>
            <a:r>
              <a:rPr lang="en-US" altLang="en-US" sz="1400" smtClean="0"/>
              <a:t>MOV_I32 Py,Px</a:t>
            </a:r>
          </a:p>
          <a:p>
            <a:pPr marL="0" indent="0" eaLnBrk="1" hangingPunct="1"/>
            <a:r>
              <a:rPr lang="en-US" altLang="en-US" sz="1400" smtClean="0"/>
              <a:t>MOV_I32 Px,Vz</a:t>
            </a:r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JMP L1</a:t>
            </a:r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L2:</a:t>
            </a:r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RET_I32 Py</a:t>
            </a:r>
          </a:p>
        </p:txBody>
      </p:sp>
      <p:sp>
        <p:nvSpPr>
          <p:cNvPr id="3789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  <a:p>
            <a:pPr marL="0" indent="0" eaLnBrk="1" hangingPunct="1"/>
            <a:r>
              <a:rPr lang="en-US" altLang="en-US" sz="1400" smtClean="0"/>
              <a:t>VAR:(Vz,I32,”z”)</a:t>
            </a:r>
          </a:p>
          <a:p>
            <a:pPr marL="0" indent="0" eaLnBrk="1" hangingPunct="1"/>
            <a:r>
              <a:rPr lang="en-US" altLang="en-US" sz="1400" smtClean="0"/>
              <a:t>TMP:(T1,B),(T2,B),(T3,I32)</a:t>
            </a:r>
          </a:p>
        </p:txBody>
      </p:sp>
      <p:sp>
        <p:nvSpPr>
          <p:cNvPr id="37894" name="Text Box 5"/>
          <p:cNvSpPr txBox="1">
            <a:spLocks noChangeArrowheads="1"/>
          </p:cNvSpPr>
          <p:nvPr/>
        </p:nvSpPr>
        <p:spPr bwMode="auto">
          <a:xfrm>
            <a:off x="4787900" y="2276475"/>
            <a:ext cx="1800225" cy="7207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ENTER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GT_I32 T1,Px,Py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J</a:t>
            </a:r>
            <a:r>
              <a:rPr lang="cs-CZ" altLang="en-US" sz="1400"/>
              <a:t>C</a:t>
            </a:r>
            <a:r>
              <a:rPr lang="en-US" altLang="en-US" sz="1400"/>
              <a:t> T1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 b="0"/>
          </a:p>
        </p:txBody>
      </p:sp>
      <p:sp>
        <p:nvSpPr>
          <p:cNvPr id="37895" name="Text Box 6"/>
          <p:cNvSpPr txBox="1">
            <a:spLocks noChangeArrowheads="1"/>
          </p:cNvSpPr>
          <p:nvPr/>
        </p:nvSpPr>
        <p:spPr bwMode="auto">
          <a:xfrm>
            <a:off x="4787900" y="4437063"/>
            <a:ext cx="1800225" cy="503237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GT_I32 T2,Px,C1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J</a:t>
            </a:r>
            <a:r>
              <a:rPr lang="cs-CZ" altLang="en-US" sz="1400"/>
              <a:t>C</a:t>
            </a:r>
            <a:r>
              <a:rPr lang="en-US" altLang="en-US" sz="1400"/>
              <a:t> T2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7896" name="Text Box 7"/>
          <p:cNvSpPr txBox="1">
            <a:spLocks noChangeArrowheads="1"/>
          </p:cNvSpPr>
          <p:nvPr/>
        </p:nvSpPr>
        <p:spPr bwMode="auto">
          <a:xfrm>
            <a:off x="4787900" y="6092825"/>
            <a:ext cx="1800225" cy="288925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RET_I32 Py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7897" name="Text Box 8"/>
          <p:cNvSpPr txBox="1">
            <a:spLocks noChangeArrowheads="1"/>
          </p:cNvSpPr>
          <p:nvPr/>
        </p:nvSpPr>
        <p:spPr bwMode="auto">
          <a:xfrm>
            <a:off x="6011863" y="3141663"/>
            <a:ext cx="1800225" cy="720725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Vz,Py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Py,Px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Px,Vz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7898" name="Text Box 9"/>
          <p:cNvSpPr txBox="1">
            <a:spLocks noChangeArrowheads="1"/>
          </p:cNvSpPr>
          <p:nvPr/>
        </p:nvSpPr>
        <p:spPr bwMode="auto">
          <a:xfrm>
            <a:off x="7019925" y="4221163"/>
            <a:ext cx="1800225" cy="935037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MOD_I32 T3,Py,Px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Vz,T3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Py,Px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Px,Vz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7899" name="Line 10"/>
          <p:cNvSpPr>
            <a:spLocks noChangeShapeType="1"/>
          </p:cNvSpPr>
          <p:nvPr/>
        </p:nvSpPr>
        <p:spPr bwMode="auto">
          <a:xfrm>
            <a:off x="5508625" y="2997200"/>
            <a:ext cx="0" cy="1439863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0" name="Line 11"/>
          <p:cNvSpPr>
            <a:spLocks noChangeShapeType="1"/>
          </p:cNvSpPr>
          <p:nvPr/>
        </p:nvSpPr>
        <p:spPr bwMode="auto">
          <a:xfrm flipH="1">
            <a:off x="5940425" y="3860800"/>
            <a:ext cx="287338" cy="576263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1" name="Line 12"/>
          <p:cNvSpPr>
            <a:spLocks noChangeShapeType="1"/>
          </p:cNvSpPr>
          <p:nvPr/>
        </p:nvSpPr>
        <p:spPr bwMode="auto">
          <a:xfrm flipH="1">
            <a:off x="6372225" y="4221163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2" name="Line 13"/>
          <p:cNvSpPr>
            <a:spLocks noChangeShapeType="1"/>
          </p:cNvSpPr>
          <p:nvPr/>
        </p:nvSpPr>
        <p:spPr bwMode="auto">
          <a:xfrm flipH="1" flipV="1">
            <a:off x="6588125" y="4221163"/>
            <a:ext cx="431800" cy="115252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3" name="Line 14"/>
          <p:cNvSpPr>
            <a:spLocks noChangeShapeType="1"/>
          </p:cNvSpPr>
          <p:nvPr/>
        </p:nvSpPr>
        <p:spPr bwMode="auto">
          <a:xfrm flipH="1">
            <a:off x="7019925" y="5157788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4" name="Line 15"/>
          <p:cNvSpPr>
            <a:spLocks noChangeShapeType="1"/>
          </p:cNvSpPr>
          <p:nvPr/>
        </p:nvSpPr>
        <p:spPr bwMode="auto">
          <a:xfrm flipV="1">
            <a:off x="6588125" y="4005263"/>
            <a:ext cx="431800" cy="1152525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5" name="Line 16"/>
          <p:cNvSpPr>
            <a:spLocks noChangeShapeType="1"/>
          </p:cNvSpPr>
          <p:nvPr/>
        </p:nvSpPr>
        <p:spPr bwMode="auto">
          <a:xfrm flipH="1" flipV="1">
            <a:off x="6372225" y="4941888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6" name="Line 17"/>
          <p:cNvSpPr>
            <a:spLocks noChangeShapeType="1"/>
          </p:cNvSpPr>
          <p:nvPr/>
        </p:nvSpPr>
        <p:spPr bwMode="auto">
          <a:xfrm>
            <a:off x="5508625" y="4941888"/>
            <a:ext cx="0" cy="1150937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7" name="Line 18"/>
          <p:cNvSpPr>
            <a:spLocks noChangeShapeType="1"/>
          </p:cNvSpPr>
          <p:nvPr/>
        </p:nvSpPr>
        <p:spPr bwMode="auto">
          <a:xfrm>
            <a:off x="6227763" y="2997200"/>
            <a:ext cx="0" cy="144463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8" name="Line 19"/>
          <p:cNvSpPr>
            <a:spLocks noChangeShapeType="1"/>
          </p:cNvSpPr>
          <p:nvPr/>
        </p:nvSpPr>
        <p:spPr bwMode="auto">
          <a:xfrm>
            <a:off x="7019925" y="4005263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7909" name="Line 20"/>
          <p:cNvSpPr>
            <a:spLocks noChangeShapeType="1"/>
          </p:cNvSpPr>
          <p:nvPr/>
        </p:nvSpPr>
        <p:spPr bwMode="auto">
          <a:xfrm flipH="1">
            <a:off x="5508625" y="2133600"/>
            <a:ext cx="0" cy="14287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7243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90F5BB1-0DD8-4A9F-87D2-E8CE165501F8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Detekce z</a:t>
            </a:r>
            <a:r>
              <a:rPr lang="cs-CZ" altLang="en-US" smtClean="0"/>
              <a:t>ákladních bloků</a:t>
            </a:r>
            <a:endParaRPr lang="cs-CZ" altLang="en-US" noProof="1" smtClean="0"/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int gcd( int x, int y)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>
                <a:solidFill>
                  <a:schemeClr val="hlink"/>
                </a:solidFill>
              </a:rPr>
              <a:t>{</a:t>
            </a:r>
            <a:r>
              <a:rPr lang="en-US" altLang="en-US" sz="1400" smtClean="0"/>
              <a:t> int z;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  if ( x &gt; y </a:t>
            </a:r>
            <a:r>
              <a:rPr lang="en-US" altLang="en-US" sz="1400" smtClean="0">
                <a:solidFill>
                  <a:schemeClr val="hlink"/>
                </a:solidFill>
              </a:rPr>
              <a:t>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  </a:t>
            </a:r>
            <a:r>
              <a:rPr lang="en-US" altLang="en-US" sz="1400" smtClean="0">
                <a:solidFill>
                  <a:schemeClr val="hlink"/>
                </a:solidFill>
              </a:rPr>
              <a:t>{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    z = y;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    y = x;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    x = z;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  </a:t>
            </a:r>
            <a:r>
              <a:rPr lang="en-US" altLang="en-US" sz="1400" smtClean="0">
                <a:solidFill>
                  <a:schemeClr val="hlink"/>
                </a:solidFill>
              </a:rPr>
              <a:t>}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  while ( x &gt; 0 </a:t>
            </a:r>
            <a:r>
              <a:rPr lang="en-US" altLang="en-US" sz="1400" smtClean="0">
                <a:solidFill>
                  <a:schemeClr val="hlink"/>
                </a:solidFill>
              </a:rPr>
              <a:t>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  </a:t>
            </a:r>
            <a:r>
              <a:rPr lang="en-US" altLang="en-US" sz="1400" smtClean="0">
                <a:solidFill>
                  <a:schemeClr val="hlink"/>
                </a:solidFill>
              </a:rPr>
              <a:t>{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    z = y % x;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    y = x;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    x = z;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  </a:t>
            </a:r>
            <a:r>
              <a:rPr lang="en-US" altLang="en-US" sz="1400" smtClean="0">
                <a:solidFill>
                  <a:schemeClr val="hlink"/>
                </a:solidFill>
              </a:rPr>
              <a:t>}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  </a:t>
            </a:r>
            <a:r>
              <a:rPr lang="en-US" altLang="en-US" sz="1400" smtClean="0">
                <a:solidFill>
                  <a:schemeClr val="hlink"/>
                </a:solidFill>
              </a:rPr>
              <a:t>return</a:t>
            </a:r>
            <a:r>
              <a:rPr lang="en-US" altLang="en-US" sz="1400" smtClean="0"/>
              <a:t> y;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1400" smtClean="0"/>
              <a:t>}</a:t>
            </a:r>
            <a:endParaRPr lang="cs-CZ" altLang="en-US" sz="1400" smtClean="0"/>
          </a:p>
          <a:p>
            <a:pPr marL="0" indent="0" eaLnBrk="1" hangingPunct="1">
              <a:lnSpc>
                <a:spcPct val="90000"/>
              </a:lnSpc>
            </a:pPr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38917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 indent="0" eaLnBrk="1" hangingPunct="1">
              <a:lnSpc>
                <a:spcPct val="90000"/>
              </a:lnSpc>
            </a:pPr>
            <a:r>
              <a:rPr lang="cs-CZ" altLang="en-US" sz="2000" smtClean="0"/>
              <a:t>Ve zdrojovém kódu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en-US" smtClean="0"/>
              <a:t>Základní blok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Začíná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Na začátku procedury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Na začátku then a else bloku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Na začátku těla cyklu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Za if příkazem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Za while cyklem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Končí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Na konci procedury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Na konci then a else bloku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Na konci těla cyklu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Na konci podmínky v if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Na konci podmínky ve while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Příkazem return/break apod.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en-US" smtClean="0"/>
              <a:t>Komplikace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Zkrácené vyhodnocování booleovských výrazů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Podmíněný výraz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Příkaz goto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842878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706F1FE-7AA4-4B3D-B301-7CEE0CA8FD52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Detekce z</a:t>
            </a:r>
            <a:r>
              <a:rPr lang="cs-CZ" altLang="en-US" smtClean="0"/>
              <a:t>ákladních bloků</a:t>
            </a:r>
            <a:endParaRPr lang="cs-CZ" altLang="en-US" noProof="1" smtClean="0"/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/>
            <a:r>
              <a:rPr lang="en-US" altLang="en-US" sz="1400" smtClean="0"/>
              <a:t>int gcd( int x, int y)</a:t>
            </a:r>
          </a:p>
          <a:p>
            <a:pPr marL="0" indent="0" eaLnBrk="1" hangingPunct="1"/>
            <a:r>
              <a:rPr lang="en-US" altLang="en-US" sz="1400" smtClean="0">
                <a:solidFill>
                  <a:schemeClr val="hlink"/>
                </a:solidFill>
              </a:rPr>
              <a:t>{</a:t>
            </a:r>
            <a:r>
              <a:rPr lang="en-US" altLang="en-US" sz="1400" smtClean="0"/>
              <a:t> int z;</a:t>
            </a:r>
          </a:p>
          <a:p>
            <a:pPr marL="0" indent="0" eaLnBrk="1" hangingPunct="1"/>
            <a:r>
              <a:rPr lang="en-US" altLang="en-US" sz="1400" smtClean="0"/>
              <a:t>  if ( x &gt; y </a:t>
            </a:r>
            <a:r>
              <a:rPr lang="en-US" altLang="en-US" sz="1400" smtClean="0">
                <a:solidFill>
                  <a:schemeClr val="hlink"/>
                </a:solidFill>
              </a:rPr>
              <a:t>)</a:t>
            </a:r>
          </a:p>
          <a:p>
            <a:pPr marL="0" indent="0" eaLnBrk="1" hangingPunct="1"/>
            <a:r>
              <a:rPr lang="en-US" altLang="en-US" sz="1400" smtClean="0"/>
              <a:t>  </a:t>
            </a:r>
            <a:r>
              <a:rPr lang="en-US" altLang="en-US" sz="1400" smtClean="0">
                <a:solidFill>
                  <a:schemeClr val="hlink"/>
                </a:solidFill>
              </a:rPr>
              <a:t>{</a:t>
            </a:r>
          </a:p>
          <a:p>
            <a:pPr marL="0" indent="0" eaLnBrk="1" hangingPunct="1"/>
            <a:r>
              <a:rPr lang="en-US" altLang="en-US" sz="1400" smtClean="0"/>
              <a:t>    z = y;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</a:t>
            </a:r>
            <a:r>
              <a:rPr lang="en-US" altLang="en-US" sz="1400" smtClean="0">
                <a:solidFill>
                  <a:schemeClr val="hlink"/>
                </a:solidFill>
              </a:rPr>
              <a:t>}</a:t>
            </a:r>
          </a:p>
          <a:p>
            <a:pPr marL="0" indent="0" eaLnBrk="1" hangingPunct="1"/>
            <a:r>
              <a:rPr lang="en-US" altLang="en-US" sz="1400" smtClean="0"/>
              <a:t>  while ( x &gt; 0 </a:t>
            </a:r>
            <a:r>
              <a:rPr lang="en-US" altLang="en-US" sz="1400" smtClean="0">
                <a:solidFill>
                  <a:schemeClr val="hlink"/>
                </a:solidFill>
              </a:rPr>
              <a:t>)</a:t>
            </a:r>
          </a:p>
          <a:p>
            <a:pPr marL="0" indent="0" eaLnBrk="1" hangingPunct="1"/>
            <a:r>
              <a:rPr lang="en-US" altLang="en-US" sz="1400" smtClean="0"/>
              <a:t>  </a:t>
            </a:r>
            <a:r>
              <a:rPr lang="en-US" altLang="en-US" sz="1400" smtClean="0">
                <a:solidFill>
                  <a:schemeClr val="hlink"/>
                </a:solidFill>
              </a:rPr>
              <a:t>{</a:t>
            </a:r>
          </a:p>
          <a:p>
            <a:pPr marL="0" indent="0" eaLnBrk="1" hangingPunct="1"/>
            <a:r>
              <a:rPr lang="en-US" altLang="en-US" sz="1400" smtClean="0"/>
              <a:t>    z = y % x;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</a:t>
            </a:r>
            <a:r>
              <a:rPr lang="en-US" altLang="en-US" sz="1400" smtClean="0">
                <a:solidFill>
                  <a:schemeClr val="hlink"/>
                </a:solidFill>
              </a:rPr>
              <a:t>}</a:t>
            </a:r>
          </a:p>
          <a:p>
            <a:pPr marL="0" indent="0" eaLnBrk="1" hangingPunct="1"/>
            <a:r>
              <a:rPr lang="en-US" altLang="en-US" sz="1400" smtClean="0"/>
              <a:t>  </a:t>
            </a:r>
            <a:r>
              <a:rPr lang="en-US" altLang="en-US" sz="1400" smtClean="0">
                <a:solidFill>
                  <a:schemeClr val="hlink"/>
                </a:solidFill>
              </a:rPr>
              <a:t>return</a:t>
            </a:r>
            <a:r>
              <a:rPr lang="en-US" altLang="en-US" sz="1400" smtClean="0"/>
              <a:t> y;</a:t>
            </a:r>
          </a:p>
          <a:p>
            <a:pPr marL="0" indent="0" eaLnBrk="1" hangingPunct="1"/>
            <a:r>
              <a:rPr lang="en-US" altLang="en-US" sz="1400" smtClean="0"/>
              <a:t>}</a:t>
            </a:r>
            <a:endParaRPr lang="cs-CZ" altLang="en-US" sz="1400" smtClean="0"/>
          </a:p>
          <a:p>
            <a:pPr marL="0" indent="0" eaLnBrk="1" hangingPunct="1"/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39941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  <a:p>
            <a:pPr marL="0" indent="0" eaLnBrk="1" hangingPunct="1"/>
            <a:r>
              <a:rPr lang="en-US" altLang="en-US" sz="1400" smtClean="0"/>
              <a:t>VAR:(Vz,I32,”z”)</a:t>
            </a:r>
          </a:p>
          <a:p>
            <a:pPr marL="0" indent="0" eaLnBrk="1" hangingPunct="1"/>
            <a:r>
              <a:rPr lang="en-US" altLang="en-US" sz="1400" smtClean="0"/>
              <a:t>TMP:(T1,B),(T2,B),(T3,I32)</a:t>
            </a:r>
          </a:p>
        </p:txBody>
      </p:sp>
      <p:sp>
        <p:nvSpPr>
          <p:cNvPr id="39942" name="Text Box 5"/>
          <p:cNvSpPr txBox="1">
            <a:spLocks noChangeArrowheads="1"/>
          </p:cNvSpPr>
          <p:nvPr/>
        </p:nvSpPr>
        <p:spPr bwMode="auto">
          <a:xfrm>
            <a:off x="4787900" y="2276475"/>
            <a:ext cx="1800225" cy="7207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ENTER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GT_I32 T1,Px,Py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J</a:t>
            </a:r>
            <a:r>
              <a:rPr lang="cs-CZ" altLang="en-US" sz="1400"/>
              <a:t>C</a:t>
            </a:r>
            <a:r>
              <a:rPr lang="en-US" altLang="en-US" sz="1400"/>
              <a:t> T1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 b="0"/>
          </a:p>
        </p:txBody>
      </p:sp>
      <p:sp>
        <p:nvSpPr>
          <p:cNvPr id="39943" name="Text Box 6"/>
          <p:cNvSpPr txBox="1">
            <a:spLocks noChangeArrowheads="1"/>
          </p:cNvSpPr>
          <p:nvPr/>
        </p:nvSpPr>
        <p:spPr bwMode="auto">
          <a:xfrm>
            <a:off x="4787900" y="4437063"/>
            <a:ext cx="1800225" cy="503237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GT_I32 T2,Px,C1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J</a:t>
            </a:r>
            <a:r>
              <a:rPr lang="cs-CZ" altLang="en-US" sz="1400"/>
              <a:t>C</a:t>
            </a:r>
            <a:r>
              <a:rPr lang="en-US" altLang="en-US" sz="1400"/>
              <a:t> T2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9944" name="Text Box 7"/>
          <p:cNvSpPr txBox="1">
            <a:spLocks noChangeArrowheads="1"/>
          </p:cNvSpPr>
          <p:nvPr/>
        </p:nvSpPr>
        <p:spPr bwMode="auto">
          <a:xfrm>
            <a:off x="4787900" y="6092825"/>
            <a:ext cx="1800225" cy="288925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RET_I32 Py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9945" name="Text Box 8"/>
          <p:cNvSpPr txBox="1">
            <a:spLocks noChangeArrowheads="1"/>
          </p:cNvSpPr>
          <p:nvPr/>
        </p:nvSpPr>
        <p:spPr bwMode="auto">
          <a:xfrm>
            <a:off x="6011863" y="3141663"/>
            <a:ext cx="1800225" cy="720725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Vz,Py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Py,Px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Px,Vz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9946" name="Text Box 9"/>
          <p:cNvSpPr txBox="1">
            <a:spLocks noChangeArrowheads="1"/>
          </p:cNvSpPr>
          <p:nvPr/>
        </p:nvSpPr>
        <p:spPr bwMode="auto">
          <a:xfrm>
            <a:off x="7019925" y="4221163"/>
            <a:ext cx="1800225" cy="935037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MOD_I32 T3,Py,Px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Vz,T3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Py,Px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Px,Vz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9947" name="Line 10"/>
          <p:cNvSpPr>
            <a:spLocks noChangeShapeType="1"/>
          </p:cNvSpPr>
          <p:nvPr/>
        </p:nvSpPr>
        <p:spPr bwMode="auto">
          <a:xfrm>
            <a:off x="5508625" y="2997200"/>
            <a:ext cx="0" cy="1439863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48" name="Line 11"/>
          <p:cNvSpPr>
            <a:spLocks noChangeShapeType="1"/>
          </p:cNvSpPr>
          <p:nvPr/>
        </p:nvSpPr>
        <p:spPr bwMode="auto">
          <a:xfrm flipH="1">
            <a:off x="5940425" y="3860800"/>
            <a:ext cx="287338" cy="576263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49" name="Line 12"/>
          <p:cNvSpPr>
            <a:spLocks noChangeShapeType="1"/>
          </p:cNvSpPr>
          <p:nvPr/>
        </p:nvSpPr>
        <p:spPr bwMode="auto">
          <a:xfrm flipH="1">
            <a:off x="6372225" y="4221163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50" name="Line 13"/>
          <p:cNvSpPr>
            <a:spLocks noChangeShapeType="1"/>
          </p:cNvSpPr>
          <p:nvPr/>
        </p:nvSpPr>
        <p:spPr bwMode="auto">
          <a:xfrm flipH="1" flipV="1">
            <a:off x="6588125" y="4221163"/>
            <a:ext cx="431800" cy="115252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51" name="Line 14"/>
          <p:cNvSpPr>
            <a:spLocks noChangeShapeType="1"/>
          </p:cNvSpPr>
          <p:nvPr/>
        </p:nvSpPr>
        <p:spPr bwMode="auto">
          <a:xfrm flipH="1">
            <a:off x="7019925" y="5157788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52" name="Line 15"/>
          <p:cNvSpPr>
            <a:spLocks noChangeShapeType="1"/>
          </p:cNvSpPr>
          <p:nvPr/>
        </p:nvSpPr>
        <p:spPr bwMode="auto">
          <a:xfrm flipV="1">
            <a:off x="6588125" y="4005263"/>
            <a:ext cx="431800" cy="1152525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53" name="Line 16"/>
          <p:cNvSpPr>
            <a:spLocks noChangeShapeType="1"/>
          </p:cNvSpPr>
          <p:nvPr/>
        </p:nvSpPr>
        <p:spPr bwMode="auto">
          <a:xfrm flipH="1" flipV="1">
            <a:off x="6372225" y="4941888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54" name="Line 17"/>
          <p:cNvSpPr>
            <a:spLocks noChangeShapeType="1"/>
          </p:cNvSpPr>
          <p:nvPr/>
        </p:nvSpPr>
        <p:spPr bwMode="auto">
          <a:xfrm>
            <a:off x="5508625" y="4941888"/>
            <a:ext cx="0" cy="1150937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55" name="Line 18"/>
          <p:cNvSpPr>
            <a:spLocks noChangeShapeType="1"/>
          </p:cNvSpPr>
          <p:nvPr/>
        </p:nvSpPr>
        <p:spPr bwMode="auto">
          <a:xfrm>
            <a:off x="6227763" y="2997200"/>
            <a:ext cx="0" cy="144463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56" name="Line 19"/>
          <p:cNvSpPr>
            <a:spLocks noChangeShapeType="1"/>
          </p:cNvSpPr>
          <p:nvPr/>
        </p:nvSpPr>
        <p:spPr bwMode="auto">
          <a:xfrm>
            <a:off x="7019925" y="4005263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957" name="Line 20"/>
          <p:cNvSpPr>
            <a:spLocks noChangeShapeType="1"/>
          </p:cNvSpPr>
          <p:nvPr/>
        </p:nvSpPr>
        <p:spPr bwMode="auto">
          <a:xfrm flipH="1">
            <a:off x="5508625" y="2133600"/>
            <a:ext cx="0" cy="14287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85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6E0A187-1BF2-4BA8-867D-5201203B8836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Nesekvenční mezikód s hranicemi příkazů</a:t>
            </a:r>
            <a:endParaRPr lang="cs-CZ" altLang="en-US" noProof="1" smtClean="0"/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533400"/>
            <a:ext cx="2619375" cy="4191000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int gcd( int x, int y)</a:t>
            </a:r>
          </a:p>
          <a:p>
            <a:pPr marL="0" indent="0" eaLnBrk="1" hangingPunct="1"/>
            <a:r>
              <a:rPr lang="en-US" altLang="en-US" sz="1400" smtClean="0"/>
              <a:t>{ int z;</a:t>
            </a:r>
          </a:p>
          <a:p>
            <a:pPr marL="0" indent="0" eaLnBrk="1" hangingPunct="1"/>
            <a:r>
              <a:rPr lang="en-US" altLang="en-US" sz="1400" smtClean="0"/>
              <a:t>  if ( x &gt; y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while ( x &gt; 0 )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 % x;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return y;</a:t>
            </a:r>
          </a:p>
          <a:p>
            <a:pPr marL="0" indent="0" eaLnBrk="1" hangingPunct="1"/>
            <a:r>
              <a:rPr lang="en-US" altLang="en-US" sz="1400" smtClean="0"/>
              <a:t>}</a:t>
            </a:r>
            <a:endParaRPr lang="cs-CZ" altLang="en-US" sz="1400" smtClean="0"/>
          </a:p>
        </p:txBody>
      </p:sp>
      <p:sp>
        <p:nvSpPr>
          <p:cNvPr id="4096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5013325"/>
            <a:ext cx="4343400" cy="1671638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  <a:p>
            <a:pPr marL="0" indent="0" eaLnBrk="1" hangingPunct="1"/>
            <a:r>
              <a:rPr lang="en-US" altLang="en-US" sz="1400" smtClean="0"/>
              <a:t>VAR:(Vz,I32,”z”)</a:t>
            </a:r>
          </a:p>
        </p:txBody>
      </p:sp>
      <p:sp>
        <p:nvSpPr>
          <p:cNvPr id="40966" name="Rectangle 27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0967" name="Line 10"/>
          <p:cNvSpPr>
            <a:spLocks noChangeShapeType="1"/>
          </p:cNvSpPr>
          <p:nvPr/>
        </p:nvSpPr>
        <p:spPr bwMode="auto">
          <a:xfrm>
            <a:off x="5219700" y="2205038"/>
            <a:ext cx="0" cy="2016125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68" name="Line 11"/>
          <p:cNvSpPr>
            <a:spLocks noChangeShapeType="1"/>
          </p:cNvSpPr>
          <p:nvPr/>
        </p:nvSpPr>
        <p:spPr bwMode="auto">
          <a:xfrm flipH="1">
            <a:off x="5580063" y="3357563"/>
            <a:ext cx="863600" cy="8636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69" name="Line 12"/>
          <p:cNvSpPr>
            <a:spLocks noChangeShapeType="1"/>
          </p:cNvSpPr>
          <p:nvPr/>
        </p:nvSpPr>
        <p:spPr bwMode="auto">
          <a:xfrm flipH="1">
            <a:off x="5868988" y="4005263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70" name="Line 13"/>
          <p:cNvSpPr>
            <a:spLocks noChangeShapeType="1"/>
          </p:cNvSpPr>
          <p:nvPr/>
        </p:nvSpPr>
        <p:spPr bwMode="auto">
          <a:xfrm flipH="1" flipV="1">
            <a:off x="6084888" y="4005263"/>
            <a:ext cx="431800" cy="2160587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71" name="Line 17"/>
          <p:cNvSpPr>
            <a:spLocks noChangeShapeType="1"/>
          </p:cNvSpPr>
          <p:nvPr/>
        </p:nvSpPr>
        <p:spPr bwMode="auto">
          <a:xfrm flipH="1">
            <a:off x="5076825" y="5084763"/>
            <a:ext cx="0" cy="576262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72" name="Rectangle 28"/>
          <p:cNvSpPr>
            <a:spLocks noChangeArrowheads="1"/>
          </p:cNvSpPr>
          <p:nvPr/>
        </p:nvSpPr>
        <p:spPr bwMode="auto">
          <a:xfrm>
            <a:off x="4787900" y="1196975"/>
            <a:ext cx="2089150" cy="1008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0973" name="Text Box 20"/>
          <p:cNvSpPr txBox="1">
            <a:spLocks noChangeArrowheads="1"/>
          </p:cNvSpPr>
          <p:nvPr/>
        </p:nvSpPr>
        <p:spPr bwMode="auto">
          <a:xfrm>
            <a:off x="5507038" y="1773238"/>
            <a:ext cx="639762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GT_I32</a:t>
            </a:r>
            <a:endParaRPr lang="en-US" altLang="en-US" sz="1200" b="0"/>
          </a:p>
        </p:txBody>
      </p:sp>
      <p:sp>
        <p:nvSpPr>
          <p:cNvPr id="40974" name="Text Box 21"/>
          <p:cNvSpPr txBox="1">
            <a:spLocks noChangeArrowheads="1"/>
          </p:cNvSpPr>
          <p:nvPr/>
        </p:nvSpPr>
        <p:spPr bwMode="auto">
          <a:xfrm>
            <a:off x="4859338" y="1484313"/>
            <a:ext cx="935037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40975" name="Text Box 22"/>
          <p:cNvSpPr txBox="1">
            <a:spLocks noChangeArrowheads="1"/>
          </p:cNvSpPr>
          <p:nvPr/>
        </p:nvSpPr>
        <p:spPr bwMode="auto">
          <a:xfrm>
            <a:off x="5867400" y="1484313"/>
            <a:ext cx="935038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40976" name="Text Box 23"/>
          <p:cNvSpPr txBox="1">
            <a:spLocks noChangeArrowheads="1"/>
          </p:cNvSpPr>
          <p:nvPr/>
        </p:nvSpPr>
        <p:spPr bwMode="auto">
          <a:xfrm>
            <a:off x="5507038" y="2060575"/>
            <a:ext cx="639762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JC</a:t>
            </a:r>
          </a:p>
        </p:txBody>
      </p:sp>
      <p:sp>
        <p:nvSpPr>
          <p:cNvPr id="40977" name="Text Box 24"/>
          <p:cNvSpPr txBox="1">
            <a:spLocks noChangeArrowheads="1"/>
          </p:cNvSpPr>
          <p:nvPr/>
        </p:nvSpPr>
        <p:spPr bwMode="auto">
          <a:xfrm>
            <a:off x="5507038" y="1196975"/>
            <a:ext cx="639762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ENTER</a:t>
            </a:r>
          </a:p>
        </p:txBody>
      </p:sp>
      <p:sp>
        <p:nvSpPr>
          <p:cNvPr id="40978" name="Line 29"/>
          <p:cNvSpPr>
            <a:spLocks noChangeShapeType="1"/>
          </p:cNvSpPr>
          <p:nvPr/>
        </p:nvSpPr>
        <p:spPr bwMode="auto">
          <a:xfrm flipH="1">
            <a:off x="6010275" y="1628775"/>
            <a:ext cx="144463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79" name="Line 30"/>
          <p:cNvSpPr>
            <a:spLocks noChangeShapeType="1"/>
          </p:cNvSpPr>
          <p:nvPr/>
        </p:nvSpPr>
        <p:spPr bwMode="auto">
          <a:xfrm>
            <a:off x="5507038" y="1628775"/>
            <a:ext cx="144462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80" name="Line 31"/>
          <p:cNvSpPr>
            <a:spLocks noChangeShapeType="1"/>
          </p:cNvSpPr>
          <p:nvPr/>
        </p:nvSpPr>
        <p:spPr bwMode="auto">
          <a:xfrm flipH="1">
            <a:off x="5794375" y="1917700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81" name="Rectangle 34"/>
          <p:cNvSpPr>
            <a:spLocks noChangeArrowheads="1"/>
          </p:cNvSpPr>
          <p:nvPr/>
        </p:nvSpPr>
        <p:spPr bwMode="auto">
          <a:xfrm>
            <a:off x="7308850" y="1485900"/>
            <a:ext cx="1295400" cy="1873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0982" name="Text Box 35"/>
          <p:cNvSpPr txBox="1">
            <a:spLocks noChangeArrowheads="1"/>
          </p:cNvSpPr>
          <p:nvPr/>
        </p:nvSpPr>
        <p:spPr bwMode="auto">
          <a:xfrm>
            <a:off x="7453313" y="1630363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40983" name="Text Box 36"/>
          <p:cNvSpPr txBox="1">
            <a:spLocks noChangeArrowheads="1"/>
          </p:cNvSpPr>
          <p:nvPr/>
        </p:nvSpPr>
        <p:spPr bwMode="auto">
          <a:xfrm>
            <a:off x="7453313" y="1919288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ST_I32(Vz)</a:t>
            </a:r>
            <a:endParaRPr lang="en-US" altLang="en-US" sz="1200" b="0"/>
          </a:p>
        </p:txBody>
      </p:sp>
      <p:sp>
        <p:nvSpPr>
          <p:cNvPr id="40984" name="Line 37"/>
          <p:cNvSpPr>
            <a:spLocks noChangeShapeType="1"/>
          </p:cNvSpPr>
          <p:nvPr/>
        </p:nvSpPr>
        <p:spPr bwMode="auto">
          <a:xfrm flipH="1">
            <a:off x="7885113" y="1774825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85" name="Text Box 39"/>
          <p:cNvSpPr txBox="1">
            <a:spLocks noChangeArrowheads="1"/>
          </p:cNvSpPr>
          <p:nvPr/>
        </p:nvSpPr>
        <p:spPr bwMode="auto">
          <a:xfrm>
            <a:off x="7453313" y="2205038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40986" name="Text Box 40"/>
          <p:cNvSpPr txBox="1">
            <a:spLocks noChangeArrowheads="1"/>
          </p:cNvSpPr>
          <p:nvPr/>
        </p:nvSpPr>
        <p:spPr bwMode="auto">
          <a:xfrm>
            <a:off x="7453313" y="2493963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ST_I32(Py)</a:t>
            </a:r>
            <a:endParaRPr lang="en-US" altLang="en-US" sz="1200" b="0"/>
          </a:p>
        </p:txBody>
      </p:sp>
      <p:sp>
        <p:nvSpPr>
          <p:cNvPr id="40987" name="Line 41"/>
          <p:cNvSpPr>
            <a:spLocks noChangeShapeType="1"/>
          </p:cNvSpPr>
          <p:nvPr/>
        </p:nvSpPr>
        <p:spPr bwMode="auto">
          <a:xfrm flipH="1">
            <a:off x="7885113" y="2349500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88" name="Text Box 43"/>
          <p:cNvSpPr txBox="1">
            <a:spLocks noChangeArrowheads="1"/>
          </p:cNvSpPr>
          <p:nvPr/>
        </p:nvSpPr>
        <p:spPr bwMode="auto">
          <a:xfrm>
            <a:off x="7453313" y="2782888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LD_I32(Vz)</a:t>
            </a:r>
            <a:endParaRPr lang="en-US" altLang="en-US" sz="1200" b="0"/>
          </a:p>
        </p:txBody>
      </p:sp>
      <p:sp>
        <p:nvSpPr>
          <p:cNvPr id="40989" name="Text Box 44"/>
          <p:cNvSpPr txBox="1">
            <a:spLocks noChangeArrowheads="1"/>
          </p:cNvSpPr>
          <p:nvPr/>
        </p:nvSpPr>
        <p:spPr bwMode="auto">
          <a:xfrm>
            <a:off x="7453313" y="3071813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ST_I32(Px)</a:t>
            </a:r>
            <a:endParaRPr lang="en-US" altLang="en-US" sz="1200" b="0"/>
          </a:p>
        </p:txBody>
      </p:sp>
      <p:sp>
        <p:nvSpPr>
          <p:cNvPr id="40990" name="Line 45"/>
          <p:cNvSpPr>
            <a:spLocks noChangeShapeType="1"/>
          </p:cNvSpPr>
          <p:nvPr/>
        </p:nvSpPr>
        <p:spPr bwMode="auto">
          <a:xfrm flipH="1">
            <a:off x="7885113" y="2927350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91" name="Rectangle 48"/>
          <p:cNvSpPr>
            <a:spLocks noChangeArrowheads="1"/>
          </p:cNvSpPr>
          <p:nvPr/>
        </p:nvSpPr>
        <p:spPr bwMode="auto">
          <a:xfrm>
            <a:off x="4859338" y="4221163"/>
            <a:ext cx="1225550" cy="863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0992" name="Text Box 49"/>
          <p:cNvSpPr txBox="1">
            <a:spLocks noChangeArrowheads="1"/>
          </p:cNvSpPr>
          <p:nvPr/>
        </p:nvSpPr>
        <p:spPr bwMode="auto">
          <a:xfrm>
            <a:off x="4932363" y="4652963"/>
            <a:ext cx="1079500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GTC_I32(C1)</a:t>
            </a:r>
            <a:endParaRPr lang="en-US" altLang="en-US" sz="1200" b="0"/>
          </a:p>
        </p:txBody>
      </p:sp>
      <p:sp>
        <p:nvSpPr>
          <p:cNvPr id="40993" name="Text Box 50"/>
          <p:cNvSpPr txBox="1">
            <a:spLocks noChangeArrowheads="1"/>
          </p:cNvSpPr>
          <p:nvPr/>
        </p:nvSpPr>
        <p:spPr bwMode="auto">
          <a:xfrm>
            <a:off x="5148263" y="4941888"/>
            <a:ext cx="639762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JC</a:t>
            </a:r>
          </a:p>
        </p:txBody>
      </p:sp>
      <p:sp>
        <p:nvSpPr>
          <p:cNvPr id="40994" name="Line 51"/>
          <p:cNvSpPr>
            <a:spLocks noChangeShapeType="1"/>
          </p:cNvSpPr>
          <p:nvPr/>
        </p:nvSpPr>
        <p:spPr bwMode="auto">
          <a:xfrm flipH="1">
            <a:off x="5435600" y="4799013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95" name="Text Box 52"/>
          <p:cNvSpPr txBox="1">
            <a:spLocks noChangeArrowheads="1"/>
          </p:cNvSpPr>
          <p:nvPr/>
        </p:nvSpPr>
        <p:spPr bwMode="auto">
          <a:xfrm>
            <a:off x="4932363" y="4365625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40996" name="Line 53"/>
          <p:cNvSpPr>
            <a:spLocks noChangeShapeType="1"/>
          </p:cNvSpPr>
          <p:nvPr/>
        </p:nvSpPr>
        <p:spPr bwMode="auto">
          <a:xfrm flipH="1">
            <a:off x="5435600" y="4510088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0997" name="Rectangle 56"/>
          <p:cNvSpPr>
            <a:spLocks noChangeArrowheads="1"/>
          </p:cNvSpPr>
          <p:nvPr/>
        </p:nvSpPr>
        <p:spPr bwMode="auto">
          <a:xfrm>
            <a:off x="6516688" y="3789363"/>
            <a:ext cx="2266950" cy="21605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0998" name="Text Box 57"/>
          <p:cNvSpPr txBox="1">
            <a:spLocks noChangeArrowheads="1"/>
          </p:cNvSpPr>
          <p:nvPr/>
        </p:nvSpPr>
        <p:spPr bwMode="auto">
          <a:xfrm>
            <a:off x="6588125" y="3933825"/>
            <a:ext cx="1008063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40999" name="Text Box 58"/>
          <p:cNvSpPr txBox="1">
            <a:spLocks noChangeArrowheads="1"/>
          </p:cNvSpPr>
          <p:nvPr/>
        </p:nvSpPr>
        <p:spPr bwMode="auto">
          <a:xfrm>
            <a:off x="7091363" y="4510088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ST_I32(Vz)</a:t>
            </a:r>
            <a:endParaRPr lang="en-US" altLang="en-US" sz="1200" b="0"/>
          </a:p>
        </p:txBody>
      </p:sp>
      <p:sp>
        <p:nvSpPr>
          <p:cNvPr id="41000" name="Line 59"/>
          <p:cNvSpPr>
            <a:spLocks noChangeShapeType="1"/>
          </p:cNvSpPr>
          <p:nvPr/>
        </p:nvSpPr>
        <p:spPr bwMode="auto">
          <a:xfrm flipH="1">
            <a:off x="7523163" y="4365625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01" name="Text Box 61"/>
          <p:cNvSpPr txBox="1">
            <a:spLocks noChangeArrowheads="1"/>
          </p:cNvSpPr>
          <p:nvPr/>
        </p:nvSpPr>
        <p:spPr bwMode="auto">
          <a:xfrm>
            <a:off x="7091363" y="4797425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41002" name="Text Box 62"/>
          <p:cNvSpPr txBox="1">
            <a:spLocks noChangeArrowheads="1"/>
          </p:cNvSpPr>
          <p:nvPr/>
        </p:nvSpPr>
        <p:spPr bwMode="auto">
          <a:xfrm>
            <a:off x="7091363" y="5086350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ST_I32(Py)</a:t>
            </a:r>
            <a:endParaRPr lang="en-US" altLang="en-US" sz="1200" b="0"/>
          </a:p>
        </p:txBody>
      </p:sp>
      <p:sp>
        <p:nvSpPr>
          <p:cNvPr id="41003" name="Line 63"/>
          <p:cNvSpPr>
            <a:spLocks noChangeShapeType="1"/>
          </p:cNvSpPr>
          <p:nvPr/>
        </p:nvSpPr>
        <p:spPr bwMode="auto">
          <a:xfrm flipH="1">
            <a:off x="7523163" y="4940300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04" name="Text Box 65"/>
          <p:cNvSpPr txBox="1">
            <a:spLocks noChangeArrowheads="1"/>
          </p:cNvSpPr>
          <p:nvPr/>
        </p:nvSpPr>
        <p:spPr bwMode="auto">
          <a:xfrm>
            <a:off x="7091363" y="5375275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LD_I32(Vz)</a:t>
            </a:r>
            <a:endParaRPr lang="en-US" altLang="en-US" sz="1200" b="0"/>
          </a:p>
        </p:txBody>
      </p:sp>
      <p:sp>
        <p:nvSpPr>
          <p:cNvPr id="41005" name="Text Box 66"/>
          <p:cNvSpPr txBox="1">
            <a:spLocks noChangeArrowheads="1"/>
          </p:cNvSpPr>
          <p:nvPr/>
        </p:nvSpPr>
        <p:spPr bwMode="auto">
          <a:xfrm>
            <a:off x="7091363" y="5664200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ST_I32(Px)</a:t>
            </a:r>
            <a:endParaRPr lang="en-US" altLang="en-US" sz="1200" b="0"/>
          </a:p>
        </p:txBody>
      </p:sp>
      <p:sp>
        <p:nvSpPr>
          <p:cNvPr id="41006" name="Line 67"/>
          <p:cNvSpPr>
            <a:spLocks noChangeShapeType="1"/>
          </p:cNvSpPr>
          <p:nvPr/>
        </p:nvSpPr>
        <p:spPr bwMode="auto">
          <a:xfrm flipH="1">
            <a:off x="7523163" y="5518150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07" name="Text Box 70"/>
          <p:cNvSpPr txBox="1">
            <a:spLocks noChangeArrowheads="1"/>
          </p:cNvSpPr>
          <p:nvPr/>
        </p:nvSpPr>
        <p:spPr bwMode="auto">
          <a:xfrm>
            <a:off x="7666038" y="3933825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41008" name="Text Box 71"/>
          <p:cNvSpPr txBox="1">
            <a:spLocks noChangeArrowheads="1"/>
          </p:cNvSpPr>
          <p:nvPr/>
        </p:nvSpPr>
        <p:spPr bwMode="auto">
          <a:xfrm>
            <a:off x="7235825" y="4221163"/>
            <a:ext cx="720725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MOD_I32</a:t>
            </a:r>
            <a:endParaRPr lang="en-US" altLang="en-US" sz="1200" b="0"/>
          </a:p>
        </p:txBody>
      </p:sp>
      <p:sp>
        <p:nvSpPr>
          <p:cNvPr id="41009" name="Line 72"/>
          <p:cNvSpPr>
            <a:spLocks noChangeShapeType="1"/>
          </p:cNvSpPr>
          <p:nvPr/>
        </p:nvSpPr>
        <p:spPr bwMode="auto">
          <a:xfrm>
            <a:off x="7235825" y="4076700"/>
            <a:ext cx="144463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0" name="Line 73"/>
          <p:cNvSpPr>
            <a:spLocks noChangeShapeType="1"/>
          </p:cNvSpPr>
          <p:nvPr/>
        </p:nvSpPr>
        <p:spPr bwMode="auto">
          <a:xfrm flipH="1">
            <a:off x="7739063" y="4076700"/>
            <a:ext cx="144462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1" name="Rectangle 79"/>
          <p:cNvSpPr>
            <a:spLocks noChangeArrowheads="1"/>
          </p:cNvSpPr>
          <p:nvPr/>
        </p:nvSpPr>
        <p:spPr bwMode="auto">
          <a:xfrm>
            <a:off x="4859338" y="5661025"/>
            <a:ext cx="1296987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1012" name="Text Box 75"/>
          <p:cNvSpPr txBox="1">
            <a:spLocks noChangeArrowheads="1"/>
          </p:cNvSpPr>
          <p:nvPr/>
        </p:nvSpPr>
        <p:spPr bwMode="auto">
          <a:xfrm>
            <a:off x="5003800" y="5803900"/>
            <a:ext cx="1008063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41013" name="Line 77"/>
          <p:cNvSpPr>
            <a:spLocks noChangeShapeType="1"/>
          </p:cNvSpPr>
          <p:nvPr/>
        </p:nvSpPr>
        <p:spPr bwMode="auto">
          <a:xfrm>
            <a:off x="5435600" y="5948363"/>
            <a:ext cx="1588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4" name="Text Box 78"/>
          <p:cNvSpPr txBox="1">
            <a:spLocks noChangeArrowheads="1"/>
          </p:cNvSpPr>
          <p:nvPr/>
        </p:nvSpPr>
        <p:spPr bwMode="auto">
          <a:xfrm>
            <a:off x="5219700" y="6092825"/>
            <a:ext cx="639763" cy="1444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RET_I32</a:t>
            </a:r>
          </a:p>
        </p:txBody>
      </p:sp>
      <p:sp>
        <p:nvSpPr>
          <p:cNvPr id="41015" name="Line 84"/>
          <p:cNvSpPr>
            <a:spLocks noChangeShapeType="1"/>
          </p:cNvSpPr>
          <p:nvPr/>
        </p:nvSpPr>
        <p:spPr bwMode="auto">
          <a:xfrm flipH="1">
            <a:off x="5364163" y="1052513"/>
            <a:ext cx="0" cy="14287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6" name="Line 85"/>
          <p:cNvSpPr>
            <a:spLocks noChangeShapeType="1"/>
          </p:cNvSpPr>
          <p:nvPr/>
        </p:nvSpPr>
        <p:spPr bwMode="auto">
          <a:xfrm flipV="1">
            <a:off x="6877050" y="1268413"/>
            <a:ext cx="431800" cy="1152525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7" name="Line 86"/>
          <p:cNvSpPr>
            <a:spLocks noChangeShapeType="1"/>
          </p:cNvSpPr>
          <p:nvPr/>
        </p:nvSpPr>
        <p:spPr bwMode="auto">
          <a:xfrm flipH="1" flipV="1">
            <a:off x="6661150" y="2205038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8" name="Line 87"/>
          <p:cNvSpPr>
            <a:spLocks noChangeShapeType="1"/>
          </p:cNvSpPr>
          <p:nvPr/>
        </p:nvSpPr>
        <p:spPr bwMode="auto">
          <a:xfrm>
            <a:off x="7308850" y="1268413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19" name="Line 88"/>
          <p:cNvSpPr>
            <a:spLocks noChangeShapeType="1"/>
          </p:cNvSpPr>
          <p:nvPr/>
        </p:nvSpPr>
        <p:spPr bwMode="auto">
          <a:xfrm flipV="1">
            <a:off x="6084888" y="3573463"/>
            <a:ext cx="430212" cy="1728787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0" name="Line 89"/>
          <p:cNvSpPr>
            <a:spLocks noChangeShapeType="1"/>
          </p:cNvSpPr>
          <p:nvPr/>
        </p:nvSpPr>
        <p:spPr bwMode="auto">
          <a:xfrm flipH="1" flipV="1">
            <a:off x="5867400" y="5084763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1" name="Line 90"/>
          <p:cNvSpPr>
            <a:spLocks noChangeShapeType="1"/>
          </p:cNvSpPr>
          <p:nvPr/>
        </p:nvSpPr>
        <p:spPr bwMode="auto">
          <a:xfrm>
            <a:off x="6515100" y="3573463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2" name="Line 14"/>
          <p:cNvSpPr>
            <a:spLocks noChangeShapeType="1"/>
          </p:cNvSpPr>
          <p:nvPr/>
        </p:nvSpPr>
        <p:spPr bwMode="auto">
          <a:xfrm flipH="1">
            <a:off x="6516688" y="5949950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3" name="Line 91"/>
          <p:cNvSpPr>
            <a:spLocks noChangeShapeType="1"/>
          </p:cNvSpPr>
          <p:nvPr/>
        </p:nvSpPr>
        <p:spPr bwMode="auto">
          <a:xfrm flipH="1" flipV="1">
            <a:off x="6443663" y="3357563"/>
            <a:ext cx="865187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4" name="Line 92"/>
          <p:cNvSpPr>
            <a:spLocks noChangeShapeType="1"/>
          </p:cNvSpPr>
          <p:nvPr/>
        </p:nvSpPr>
        <p:spPr bwMode="auto">
          <a:xfrm flipH="1">
            <a:off x="7308850" y="3357563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1025" name="Group 99"/>
          <p:cNvGrpSpPr>
            <a:grpSpLocks/>
          </p:cNvGrpSpPr>
          <p:nvPr/>
        </p:nvGrpSpPr>
        <p:grpSpPr bwMode="auto">
          <a:xfrm>
            <a:off x="2916238" y="549275"/>
            <a:ext cx="1584325" cy="1295400"/>
            <a:chOff x="1837" y="346"/>
            <a:chExt cx="998" cy="816"/>
          </a:xfrm>
        </p:grpSpPr>
        <p:sp>
          <p:nvSpPr>
            <p:cNvPr id="41033" name="Rectangle 100"/>
            <p:cNvSpPr>
              <a:spLocks noChangeArrowheads="1"/>
            </p:cNvSpPr>
            <p:nvPr/>
          </p:nvSpPr>
          <p:spPr bwMode="auto">
            <a:xfrm>
              <a:off x="1837" y="346"/>
              <a:ext cx="998" cy="816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Arial" charset="0"/>
                </a:rPr>
                <a:t>Control-Flow</a:t>
              </a:r>
            </a:p>
            <a:p>
              <a:pPr algn="r" eaLnBrk="1" hangingPunct="1"/>
              <a:r>
                <a:rPr lang="en-US" altLang="en-US" sz="1400" b="0">
                  <a:latin typeface="Arial" charset="0"/>
                </a:rPr>
                <a:t>v</a:t>
              </a:r>
              <a:r>
                <a:rPr lang="cs-CZ" altLang="en-US" sz="1400" b="0">
                  <a:latin typeface="Arial" charset="0"/>
                </a:rPr>
                <a:t>ždy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if true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if false</a:t>
              </a:r>
            </a:p>
          </p:txBody>
        </p:sp>
        <p:sp>
          <p:nvSpPr>
            <p:cNvPr id="41034" name="Line 101"/>
            <p:cNvSpPr>
              <a:spLocks noChangeShapeType="1"/>
            </p:cNvSpPr>
            <p:nvPr/>
          </p:nvSpPr>
          <p:spPr bwMode="auto">
            <a:xfrm>
              <a:off x="1882" y="572"/>
              <a:ext cx="408" cy="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035" name="Line 102"/>
            <p:cNvSpPr>
              <a:spLocks noChangeShapeType="1"/>
            </p:cNvSpPr>
            <p:nvPr/>
          </p:nvSpPr>
          <p:spPr bwMode="auto">
            <a:xfrm>
              <a:off x="1882" y="754"/>
              <a:ext cx="408" cy="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036" name="Line 103"/>
            <p:cNvSpPr>
              <a:spLocks noChangeShapeType="1"/>
            </p:cNvSpPr>
            <p:nvPr/>
          </p:nvSpPr>
          <p:spPr bwMode="auto">
            <a:xfrm>
              <a:off x="1882" y="935"/>
              <a:ext cx="408" cy="0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1026" name="Rectangle 105"/>
          <p:cNvSpPr>
            <a:spLocks noChangeArrowheads="1"/>
          </p:cNvSpPr>
          <p:nvPr/>
        </p:nvSpPr>
        <p:spPr bwMode="auto">
          <a:xfrm>
            <a:off x="2916238" y="2133600"/>
            <a:ext cx="1584325" cy="2590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en-US" sz="1400">
                <a:latin typeface="Arial" charset="0"/>
              </a:rPr>
              <a:t>Dag</a:t>
            </a:r>
            <a:endParaRPr lang="en-US" altLang="en-US" sz="1400">
              <a:latin typeface="Arial" charset="0"/>
            </a:endParaRPr>
          </a:p>
          <a:p>
            <a:pPr algn="r" eaLnBrk="1" hangingPunct="1"/>
            <a:endParaRPr lang="cs-CZ" altLang="en-US" sz="1400" b="0">
              <a:latin typeface="Arial" charset="0"/>
            </a:endParaRPr>
          </a:p>
          <a:p>
            <a:pPr algn="r" eaLnBrk="1" hangingPunct="1"/>
            <a:r>
              <a:rPr lang="cs-CZ" altLang="en-US" sz="1400" b="0">
                <a:latin typeface="Arial" charset="0"/>
              </a:rPr>
              <a:t>operand</a:t>
            </a:r>
          </a:p>
        </p:txBody>
      </p:sp>
      <p:sp>
        <p:nvSpPr>
          <p:cNvPr id="41027" name="Line 106"/>
          <p:cNvSpPr>
            <a:spLocks noChangeShapeType="1"/>
          </p:cNvSpPr>
          <p:nvPr/>
        </p:nvSpPr>
        <p:spPr bwMode="auto">
          <a:xfrm flipH="1" flipV="1">
            <a:off x="2987675" y="2781300"/>
            <a:ext cx="576263" cy="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8" name="Line 112"/>
          <p:cNvSpPr>
            <a:spLocks noChangeShapeType="1"/>
          </p:cNvSpPr>
          <p:nvPr/>
        </p:nvSpPr>
        <p:spPr bwMode="auto">
          <a:xfrm>
            <a:off x="6516688" y="4724400"/>
            <a:ext cx="2303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29" name="Line 113"/>
          <p:cNvSpPr>
            <a:spLocks noChangeShapeType="1"/>
          </p:cNvSpPr>
          <p:nvPr/>
        </p:nvSpPr>
        <p:spPr bwMode="auto">
          <a:xfrm>
            <a:off x="6516688" y="5300663"/>
            <a:ext cx="2303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30" name="Line 114"/>
          <p:cNvSpPr>
            <a:spLocks noChangeShapeType="1"/>
          </p:cNvSpPr>
          <p:nvPr/>
        </p:nvSpPr>
        <p:spPr bwMode="auto">
          <a:xfrm>
            <a:off x="7308850" y="2133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31" name="Line 115"/>
          <p:cNvSpPr>
            <a:spLocks noChangeShapeType="1"/>
          </p:cNvSpPr>
          <p:nvPr/>
        </p:nvSpPr>
        <p:spPr bwMode="auto">
          <a:xfrm>
            <a:off x="7308850" y="2708275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032" name="Line 116"/>
          <p:cNvSpPr>
            <a:spLocks noChangeShapeType="1"/>
          </p:cNvSpPr>
          <p:nvPr/>
        </p:nvSpPr>
        <p:spPr bwMode="auto">
          <a:xfrm>
            <a:off x="4787900" y="1412875"/>
            <a:ext cx="2089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400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E68E84B-5449-4C18-86FF-D704D9217AA2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Nesekvenční mezikód před analýzou aliasů</a:t>
            </a:r>
            <a:endParaRPr lang="cs-CZ" altLang="en-US" noProof="1" smtClean="0"/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533400"/>
            <a:ext cx="2619375" cy="4191000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int gcd( int x, int y)</a:t>
            </a:r>
          </a:p>
          <a:p>
            <a:pPr marL="0" indent="0" eaLnBrk="1" hangingPunct="1"/>
            <a:r>
              <a:rPr lang="en-US" altLang="en-US" sz="1400" smtClean="0"/>
              <a:t>{ int z;</a:t>
            </a:r>
          </a:p>
          <a:p>
            <a:pPr marL="0" indent="0" eaLnBrk="1" hangingPunct="1"/>
            <a:r>
              <a:rPr lang="en-US" altLang="en-US" sz="1400" smtClean="0"/>
              <a:t>  if ( x &gt; y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while ( x &gt; 0 )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 % x;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return y;</a:t>
            </a:r>
          </a:p>
          <a:p>
            <a:pPr marL="0" indent="0" eaLnBrk="1" hangingPunct="1"/>
            <a:r>
              <a:rPr lang="en-US" altLang="en-US" sz="1400" smtClean="0"/>
              <a:t>}</a:t>
            </a:r>
            <a:endParaRPr lang="cs-CZ" altLang="en-US" sz="1400" smtClean="0"/>
          </a:p>
        </p:txBody>
      </p:sp>
      <p:sp>
        <p:nvSpPr>
          <p:cNvPr id="4198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5013325"/>
            <a:ext cx="4343400" cy="1671638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  <a:p>
            <a:pPr marL="0" indent="0" eaLnBrk="1" hangingPunct="1"/>
            <a:r>
              <a:rPr lang="en-US" altLang="en-US" sz="1400" smtClean="0"/>
              <a:t>VAR:(Vz,I32,”z”)</a:t>
            </a:r>
          </a:p>
        </p:txBody>
      </p:sp>
      <p:grpSp>
        <p:nvGrpSpPr>
          <p:cNvPr id="41990" name="Group 5"/>
          <p:cNvGrpSpPr>
            <a:grpSpLocks/>
          </p:cNvGrpSpPr>
          <p:nvPr/>
        </p:nvGrpSpPr>
        <p:grpSpPr bwMode="auto">
          <a:xfrm>
            <a:off x="4643438" y="549275"/>
            <a:ext cx="4321175" cy="6119813"/>
            <a:chOff x="2925" y="346"/>
            <a:chExt cx="2722" cy="3855"/>
          </a:xfrm>
        </p:grpSpPr>
        <p:sp>
          <p:nvSpPr>
            <p:cNvPr id="42004" name="Rectangle 6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2005" name="Line 7"/>
            <p:cNvSpPr>
              <a:spLocks noChangeShapeType="1"/>
            </p:cNvSpPr>
            <p:nvPr/>
          </p:nvSpPr>
          <p:spPr bwMode="auto">
            <a:xfrm>
              <a:off x="3288" y="1389"/>
              <a:ext cx="0" cy="1270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06" name="Line 8"/>
            <p:cNvSpPr>
              <a:spLocks noChangeShapeType="1"/>
            </p:cNvSpPr>
            <p:nvPr/>
          </p:nvSpPr>
          <p:spPr bwMode="auto">
            <a:xfrm flipH="1">
              <a:off x="3515" y="2115"/>
              <a:ext cx="544" cy="544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07" name="Line 9"/>
            <p:cNvSpPr>
              <a:spLocks noChangeShapeType="1"/>
            </p:cNvSpPr>
            <p:nvPr/>
          </p:nvSpPr>
          <p:spPr bwMode="auto">
            <a:xfrm flipH="1">
              <a:off x="3697" y="2523"/>
              <a:ext cx="136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08" name="Line 10"/>
            <p:cNvSpPr>
              <a:spLocks noChangeShapeType="1"/>
            </p:cNvSpPr>
            <p:nvPr/>
          </p:nvSpPr>
          <p:spPr bwMode="auto">
            <a:xfrm flipH="1" flipV="1">
              <a:off x="3833" y="2523"/>
              <a:ext cx="272" cy="1361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09" name="Line 11"/>
            <p:cNvSpPr>
              <a:spLocks noChangeShapeType="1"/>
            </p:cNvSpPr>
            <p:nvPr/>
          </p:nvSpPr>
          <p:spPr bwMode="auto">
            <a:xfrm flipH="1">
              <a:off x="3198" y="3203"/>
              <a:ext cx="0" cy="363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10" name="Rectangle 12"/>
            <p:cNvSpPr>
              <a:spLocks noChangeArrowheads="1"/>
            </p:cNvSpPr>
            <p:nvPr/>
          </p:nvSpPr>
          <p:spPr bwMode="auto">
            <a:xfrm>
              <a:off x="3016" y="754"/>
              <a:ext cx="131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2011" name="Text Box 13"/>
            <p:cNvSpPr txBox="1">
              <a:spLocks noChangeArrowheads="1"/>
            </p:cNvSpPr>
            <p:nvPr/>
          </p:nvSpPr>
          <p:spPr bwMode="auto">
            <a:xfrm>
              <a:off x="3469" y="1117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42012" name="Text Box 14"/>
            <p:cNvSpPr txBox="1">
              <a:spLocks noChangeArrowheads="1"/>
            </p:cNvSpPr>
            <p:nvPr/>
          </p:nvSpPr>
          <p:spPr bwMode="auto">
            <a:xfrm>
              <a:off x="3061" y="935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2013" name="Text Box 15"/>
            <p:cNvSpPr txBox="1">
              <a:spLocks noChangeArrowheads="1"/>
            </p:cNvSpPr>
            <p:nvPr/>
          </p:nvSpPr>
          <p:spPr bwMode="auto">
            <a:xfrm>
              <a:off x="3696" y="935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2014" name="Text Box 16"/>
            <p:cNvSpPr txBox="1">
              <a:spLocks noChangeArrowheads="1"/>
            </p:cNvSpPr>
            <p:nvPr/>
          </p:nvSpPr>
          <p:spPr bwMode="auto">
            <a:xfrm>
              <a:off x="3469" y="129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2015" name="Text Box 17"/>
            <p:cNvSpPr txBox="1">
              <a:spLocks noChangeArrowheads="1"/>
            </p:cNvSpPr>
            <p:nvPr/>
          </p:nvSpPr>
          <p:spPr bwMode="auto">
            <a:xfrm>
              <a:off x="3469" y="754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42016" name="Line 18"/>
            <p:cNvSpPr>
              <a:spLocks noChangeShapeType="1"/>
            </p:cNvSpPr>
            <p:nvPr/>
          </p:nvSpPr>
          <p:spPr bwMode="auto">
            <a:xfrm flipH="1">
              <a:off x="3786" y="1026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17" name="Line 19"/>
            <p:cNvSpPr>
              <a:spLocks noChangeShapeType="1"/>
            </p:cNvSpPr>
            <p:nvPr/>
          </p:nvSpPr>
          <p:spPr bwMode="auto">
            <a:xfrm>
              <a:off x="3469" y="1026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18" name="Line 20"/>
            <p:cNvSpPr>
              <a:spLocks noChangeShapeType="1"/>
            </p:cNvSpPr>
            <p:nvPr/>
          </p:nvSpPr>
          <p:spPr bwMode="auto">
            <a:xfrm flipH="1">
              <a:off x="3650" y="1208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19" name="Line 21"/>
            <p:cNvSpPr>
              <a:spLocks noChangeShapeType="1"/>
            </p:cNvSpPr>
            <p:nvPr/>
          </p:nvSpPr>
          <p:spPr bwMode="auto">
            <a:xfrm flipH="1">
              <a:off x="3469" y="845"/>
              <a:ext cx="91" cy="9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20" name="Line 22"/>
            <p:cNvSpPr>
              <a:spLocks noChangeShapeType="1"/>
            </p:cNvSpPr>
            <p:nvPr/>
          </p:nvSpPr>
          <p:spPr bwMode="auto">
            <a:xfrm>
              <a:off x="3787" y="845"/>
              <a:ext cx="90" cy="9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21" name="Rectangle 23"/>
            <p:cNvSpPr>
              <a:spLocks noChangeArrowheads="1"/>
            </p:cNvSpPr>
            <p:nvPr/>
          </p:nvSpPr>
          <p:spPr bwMode="auto">
            <a:xfrm>
              <a:off x="4604" y="936"/>
              <a:ext cx="816" cy="11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2022" name="Text Box 24"/>
            <p:cNvSpPr txBox="1">
              <a:spLocks noChangeArrowheads="1"/>
            </p:cNvSpPr>
            <p:nvPr/>
          </p:nvSpPr>
          <p:spPr bwMode="auto">
            <a:xfrm>
              <a:off x="4695" y="1027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2023" name="Text Box 25"/>
            <p:cNvSpPr txBox="1">
              <a:spLocks noChangeArrowheads="1"/>
            </p:cNvSpPr>
            <p:nvPr/>
          </p:nvSpPr>
          <p:spPr bwMode="auto">
            <a:xfrm>
              <a:off x="4695" y="120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2024" name="Line 26"/>
            <p:cNvSpPr>
              <a:spLocks noChangeShapeType="1"/>
            </p:cNvSpPr>
            <p:nvPr/>
          </p:nvSpPr>
          <p:spPr bwMode="auto">
            <a:xfrm flipH="1">
              <a:off x="4967" y="1118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25" name="Line 27"/>
            <p:cNvSpPr>
              <a:spLocks noChangeShapeType="1"/>
            </p:cNvSpPr>
            <p:nvPr/>
          </p:nvSpPr>
          <p:spPr bwMode="auto">
            <a:xfrm>
              <a:off x="4967" y="936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26" name="Text Box 28"/>
            <p:cNvSpPr txBox="1">
              <a:spLocks noChangeArrowheads="1"/>
            </p:cNvSpPr>
            <p:nvPr/>
          </p:nvSpPr>
          <p:spPr bwMode="auto">
            <a:xfrm>
              <a:off x="4695" y="138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2027" name="Text Box 29"/>
            <p:cNvSpPr txBox="1">
              <a:spLocks noChangeArrowheads="1"/>
            </p:cNvSpPr>
            <p:nvPr/>
          </p:nvSpPr>
          <p:spPr bwMode="auto">
            <a:xfrm>
              <a:off x="4695" y="1571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2028" name="Line 30"/>
            <p:cNvSpPr>
              <a:spLocks noChangeShapeType="1"/>
            </p:cNvSpPr>
            <p:nvPr/>
          </p:nvSpPr>
          <p:spPr bwMode="auto">
            <a:xfrm flipH="1">
              <a:off x="4967" y="1480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29" name="Line 31"/>
            <p:cNvSpPr>
              <a:spLocks noChangeShapeType="1"/>
            </p:cNvSpPr>
            <p:nvPr/>
          </p:nvSpPr>
          <p:spPr bwMode="auto">
            <a:xfrm>
              <a:off x="4967" y="1298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30" name="Text Box 32"/>
            <p:cNvSpPr txBox="1">
              <a:spLocks noChangeArrowheads="1"/>
            </p:cNvSpPr>
            <p:nvPr/>
          </p:nvSpPr>
          <p:spPr bwMode="auto">
            <a:xfrm>
              <a:off x="4695" y="175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2031" name="Text Box 33"/>
            <p:cNvSpPr txBox="1">
              <a:spLocks noChangeArrowheads="1"/>
            </p:cNvSpPr>
            <p:nvPr/>
          </p:nvSpPr>
          <p:spPr bwMode="auto">
            <a:xfrm>
              <a:off x="4695" y="1935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2032" name="Line 34"/>
            <p:cNvSpPr>
              <a:spLocks noChangeShapeType="1"/>
            </p:cNvSpPr>
            <p:nvPr/>
          </p:nvSpPr>
          <p:spPr bwMode="auto">
            <a:xfrm flipH="1">
              <a:off x="4967" y="1844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33" name="Line 35"/>
            <p:cNvSpPr>
              <a:spLocks noChangeShapeType="1"/>
            </p:cNvSpPr>
            <p:nvPr/>
          </p:nvSpPr>
          <p:spPr bwMode="auto">
            <a:xfrm>
              <a:off x="4967" y="1662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34" name="Line 36"/>
            <p:cNvSpPr>
              <a:spLocks noChangeShapeType="1"/>
            </p:cNvSpPr>
            <p:nvPr/>
          </p:nvSpPr>
          <p:spPr bwMode="auto">
            <a:xfrm>
              <a:off x="4967" y="2025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35" name="Rectangle 37"/>
            <p:cNvSpPr>
              <a:spLocks noChangeArrowheads="1"/>
            </p:cNvSpPr>
            <p:nvPr/>
          </p:nvSpPr>
          <p:spPr bwMode="auto">
            <a:xfrm>
              <a:off x="3061" y="2659"/>
              <a:ext cx="77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2036" name="Text Box 38"/>
            <p:cNvSpPr txBox="1">
              <a:spLocks noChangeArrowheads="1"/>
            </p:cNvSpPr>
            <p:nvPr/>
          </p:nvSpPr>
          <p:spPr bwMode="auto">
            <a:xfrm>
              <a:off x="3107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42037" name="Text Box 39"/>
            <p:cNvSpPr txBox="1">
              <a:spLocks noChangeArrowheads="1"/>
            </p:cNvSpPr>
            <p:nvPr/>
          </p:nvSpPr>
          <p:spPr bwMode="auto">
            <a:xfrm>
              <a:off x="3243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2038" name="Line 40"/>
            <p:cNvSpPr>
              <a:spLocks noChangeShapeType="1"/>
            </p:cNvSpPr>
            <p:nvPr/>
          </p:nvSpPr>
          <p:spPr bwMode="auto">
            <a:xfrm flipH="1">
              <a:off x="3424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39" name="Text Box 41"/>
            <p:cNvSpPr txBox="1">
              <a:spLocks noChangeArrowheads="1"/>
            </p:cNvSpPr>
            <p:nvPr/>
          </p:nvSpPr>
          <p:spPr bwMode="auto">
            <a:xfrm>
              <a:off x="3107" y="275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2040" name="Line 42"/>
            <p:cNvSpPr>
              <a:spLocks noChangeShapeType="1"/>
            </p:cNvSpPr>
            <p:nvPr/>
          </p:nvSpPr>
          <p:spPr bwMode="auto">
            <a:xfrm flipH="1">
              <a:off x="3424" y="284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41" name="Line 43"/>
            <p:cNvSpPr>
              <a:spLocks noChangeShapeType="1"/>
            </p:cNvSpPr>
            <p:nvPr/>
          </p:nvSpPr>
          <p:spPr bwMode="auto">
            <a:xfrm>
              <a:off x="3424" y="2659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42" name="Rectangle 44"/>
            <p:cNvSpPr>
              <a:spLocks noChangeArrowheads="1"/>
            </p:cNvSpPr>
            <p:nvPr/>
          </p:nvSpPr>
          <p:spPr bwMode="auto">
            <a:xfrm>
              <a:off x="4105" y="2387"/>
              <a:ext cx="1428" cy="136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2043" name="Text Box 45"/>
            <p:cNvSpPr txBox="1">
              <a:spLocks noChangeArrowheads="1"/>
            </p:cNvSpPr>
            <p:nvPr/>
          </p:nvSpPr>
          <p:spPr bwMode="auto">
            <a:xfrm>
              <a:off x="4150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2044" name="Text Box 46"/>
            <p:cNvSpPr txBox="1">
              <a:spLocks noChangeArrowheads="1"/>
            </p:cNvSpPr>
            <p:nvPr/>
          </p:nvSpPr>
          <p:spPr bwMode="auto">
            <a:xfrm>
              <a:off x="4467" y="2841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2045" name="Line 47"/>
            <p:cNvSpPr>
              <a:spLocks noChangeShapeType="1"/>
            </p:cNvSpPr>
            <p:nvPr/>
          </p:nvSpPr>
          <p:spPr bwMode="auto">
            <a:xfrm flipH="1">
              <a:off x="4739" y="2750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46" name="Line 48"/>
            <p:cNvSpPr>
              <a:spLocks noChangeShapeType="1"/>
            </p:cNvSpPr>
            <p:nvPr/>
          </p:nvSpPr>
          <p:spPr bwMode="auto">
            <a:xfrm>
              <a:off x="4557" y="2387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47" name="Text Box 49"/>
            <p:cNvSpPr txBox="1">
              <a:spLocks noChangeArrowheads="1"/>
            </p:cNvSpPr>
            <p:nvPr/>
          </p:nvSpPr>
          <p:spPr bwMode="auto">
            <a:xfrm>
              <a:off x="4467" y="302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2048" name="Text Box 50"/>
            <p:cNvSpPr txBox="1">
              <a:spLocks noChangeArrowheads="1"/>
            </p:cNvSpPr>
            <p:nvPr/>
          </p:nvSpPr>
          <p:spPr bwMode="auto">
            <a:xfrm>
              <a:off x="4467" y="3204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2049" name="Line 51"/>
            <p:cNvSpPr>
              <a:spLocks noChangeShapeType="1"/>
            </p:cNvSpPr>
            <p:nvPr/>
          </p:nvSpPr>
          <p:spPr bwMode="auto">
            <a:xfrm flipH="1">
              <a:off x="4739" y="3112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50" name="Line 52"/>
            <p:cNvSpPr>
              <a:spLocks noChangeShapeType="1"/>
            </p:cNvSpPr>
            <p:nvPr/>
          </p:nvSpPr>
          <p:spPr bwMode="auto">
            <a:xfrm>
              <a:off x="4739" y="2930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51" name="Text Box 53"/>
            <p:cNvSpPr txBox="1">
              <a:spLocks noChangeArrowheads="1"/>
            </p:cNvSpPr>
            <p:nvPr/>
          </p:nvSpPr>
          <p:spPr bwMode="auto">
            <a:xfrm>
              <a:off x="4467" y="3386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2052" name="Text Box 54"/>
            <p:cNvSpPr txBox="1">
              <a:spLocks noChangeArrowheads="1"/>
            </p:cNvSpPr>
            <p:nvPr/>
          </p:nvSpPr>
          <p:spPr bwMode="auto">
            <a:xfrm>
              <a:off x="4467" y="356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2053" name="Line 55"/>
            <p:cNvSpPr>
              <a:spLocks noChangeShapeType="1"/>
            </p:cNvSpPr>
            <p:nvPr/>
          </p:nvSpPr>
          <p:spPr bwMode="auto">
            <a:xfrm flipH="1">
              <a:off x="4739" y="3476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54" name="Line 56"/>
            <p:cNvSpPr>
              <a:spLocks noChangeShapeType="1"/>
            </p:cNvSpPr>
            <p:nvPr/>
          </p:nvSpPr>
          <p:spPr bwMode="auto">
            <a:xfrm>
              <a:off x="4739" y="3294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55" name="Line 57"/>
            <p:cNvSpPr>
              <a:spLocks noChangeShapeType="1"/>
            </p:cNvSpPr>
            <p:nvPr/>
          </p:nvSpPr>
          <p:spPr bwMode="auto">
            <a:xfrm>
              <a:off x="4739" y="3657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56" name="Text Box 58"/>
            <p:cNvSpPr txBox="1">
              <a:spLocks noChangeArrowheads="1"/>
            </p:cNvSpPr>
            <p:nvPr/>
          </p:nvSpPr>
          <p:spPr bwMode="auto">
            <a:xfrm>
              <a:off x="4829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2057" name="Text Box 59"/>
            <p:cNvSpPr txBox="1">
              <a:spLocks noChangeArrowheads="1"/>
            </p:cNvSpPr>
            <p:nvPr/>
          </p:nvSpPr>
          <p:spPr bwMode="auto">
            <a:xfrm>
              <a:off x="4558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42058" name="Line 60"/>
            <p:cNvSpPr>
              <a:spLocks noChangeShapeType="1"/>
            </p:cNvSpPr>
            <p:nvPr/>
          </p:nvSpPr>
          <p:spPr bwMode="auto">
            <a:xfrm>
              <a:off x="4558" y="2568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59" name="Line 61"/>
            <p:cNvSpPr>
              <a:spLocks noChangeShapeType="1"/>
            </p:cNvSpPr>
            <p:nvPr/>
          </p:nvSpPr>
          <p:spPr bwMode="auto">
            <a:xfrm flipH="1">
              <a:off x="4875" y="2568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60" name="Line 62"/>
            <p:cNvSpPr>
              <a:spLocks noChangeShapeType="1"/>
            </p:cNvSpPr>
            <p:nvPr/>
          </p:nvSpPr>
          <p:spPr bwMode="auto">
            <a:xfrm>
              <a:off x="5011" y="2387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61" name="Rectangle 63"/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2062" name="Text Box 64"/>
            <p:cNvSpPr txBox="1">
              <a:spLocks noChangeArrowheads="1"/>
            </p:cNvSpPr>
            <p:nvPr/>
          </p:nvSpPr>
          <p:spPr bwMode="auto">
            <a:xfrm>
              <a:off x="3152" y="3656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2063" name="Line 65"/>
            <p:cNvSpPr>
              <a:spLocks noChangeShapeType="1"/>
            </p:cNvSpPr>
            <p:nvPr/>
          </p:nvSpPr>
          <p:spPr bwMode="auto">
            <a:xfrm>
              <a:off x="3424" y="3566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64" name="Line 66"/>
            <p:cNvSpPr>
              <a:spLocks noChangeShapeType="1"/>
            </p:cNvSpPr>
            <p:nvPr/>
          </p:nvSpPr>
          <p:spPr bwMode="auto">
            <a:xfrm>
              <a:off x="3424" y="3747"/>
              <a:ext cx="1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65" name="Text Box 67"/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  <p:sp>
          <p:nvSpPr>
            <p:cNvPr id="42066" name="Line 68"/>
            <p:cNvSpPr>
              <a:spLocks noChangeShapeType="1"/>
            </p:cNvSpPr>
            <p:nvPr/>
          </p:nvSpPr>
          <p:spPr bwMode="auto">
            <a:xfrm flipH="1">
              <a:off x="3379" y="663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67" name="Line 69"/>
            <p:cNvSpPr>
              <a:spLocks noChangeShapeType="1"/>
            </p:cNvSpPr>
            <p:nvPr/>
          </p:nvSpPr>
          <p:spPr bwMode="auto">
            <a:xfrm flipV="1">
              <a:off x="4332" y="799"/>
              <a:ext cx="272" cy="72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68" name="Line 70"/>
            <p:cNvSpPr>
              <a:spLocks noChangeShapeType="1"/>
            </p:cNvSpPr>
            <p:nvPr/>
          </p:nvSpPr>
          <p:spPr bwMode="auto">
            <a:xfrm flipH="1" flipV="1">
              <a:off x="4196" y="1389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69" name="Line 71"/>
            <p:cNvSpPr>
              <a:spLocks noChangeShapeType="1"/>
            </p:cNvSpPr>
            <p:nvPr/>
          </p:nvSpPr>
          <p:spPr bwMode="auto">
            <a:xfrm>
              <a:off x="4604" y="799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70" name="Line 72"/>
            <p:cNvSpPr>
              <a:spLocks noChangeShapeType="1"/>
            </p:cNvSpPr>
            <p:nvPr/>
          </p:nvSpPr>
          <p:spPr bwMode="auto">
            <a:xfrm flipV="1">
              <a:off x="3833" y="2251"/>
              <a:ext cx="271" cy="1089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71" name="Line 73"/>
            <p:cNvSpPr>
              <a:spLocks noChangeShapeType="1"/>
            </p:cNvSpPr>
            <p:nvPr/>
          </p:nvSpPr>
          <p:spPr bwMode="auto">
            <a:xfrm flipH="1" flipV="1">
              <a:off x="3696" y="3203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72" name="Line 74"/>
            <p:cNvSpPr>
              <a:spLocks noChangeShapeType="1"/>
            </p:cNvSpPr>
            <p:nvPr/>
          </p:nvSpPr>
          <p:spPr bwMode="auto">
            <a:xfrm>
              <a:off x="4104" y="2251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73" name="Line 75"/>
            <p:cNvSpPr>
              <a:spLocks noChangeShapeType="1"/>
            </p:cNvSpPr>
            <p:nvPr/>
          </p:nvSpPr>
          <p:spPr bwMode="auto">
            <a:xfrm flipH="1">
              <a:off x="4105" y="3748"/>
              <a:ext cx="136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74" name="Line 76"/>
            <p:cNvSpPr>
              <a:spLocks noChangeShapeType="1"/>
            </p:cNvSpPr>
            <p:nvPr/>
          </p:nvSpPr>
          <p:spPr bwMode="auto">
            <a:xfrm flipH="1" flipV="1">
              <a:off x="4059" y="2115"/>
              <a:ext cx="545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75" name="Line 77"/>
            <p:cNvSpPr>
              <a:spLocks noChangeShapeType="1"/>
            </p:cNvSpPr>
            <p:nvPr/>
          </p:nvSpPr>
          <p:spPr bwMode="auto">
            <a:xfrm flipH="1">
              <a:off x="4604" y="2115"/>
              <a:ext cx="136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1991" name="Group 78"/>
          <p:cNvGrpSpPr>
            <a:grpSpLocks/>
          </p:cNvGrpSpPr>
          <p:nvPr/>
        </p:nvGrpSpPr>
        <p:grpSpPr bwMode="auto">
          <a:xfrm>
            <a:off x="2916238" y="549275"/>
            <a:ext cx="1584325" cy="1295400"/>
            <a:chOff x="1837" y="346"/>
            <a:chExt cx="998" cy="816"/>
          </a:xfrm>
        </p:grpSpPr>
        <p:sp>
          <p:nvSpPr>
            <p:cNvPr id="42000" name="Rectangle 79"/>
            <p:cNvSpPr>
              <a:spLocks noChangeArrowheads="1"/>
            </p:cNvSpPr>
            <p:nvPr/>
          </p:nvSpPr>
          <p:spPr bwMode="auto">
            <a:xfrm>
              <a:off x="1837" y="346"/>
              <a:ext cx="998" cy="816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Arial" charset="0"/>
                </a:rPr>
                <a:t>Control-Flow</a:t>
              </a:r>
            </a:p>
            <a:p>
              <a:pPr algn="r" eaLnBrk="1" hangingPunct="1"/>
              <a:r>
                <a:rPr lang="en-US" altLang="en-US" sz="1400" b="0">
                  <a:latin typeface="Arial" charset="0"/>
                </a:rPr>
                <a:t>v</a:t>
              </a:r>
              <a:r>
                <a:rPr lang="cs-CZ" altLang="en-US" sz="1400" b="0">
                  <a:latin typeface="Arial" charset="0"/>
                </a:rPr>
                <a:t>ždy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if true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if false</a:t>
              </a:r>
            </a:p>
          </p:txBody>
        </p:sp>
        <p:sp>
          <p:nvSpPr>
            <p:cNvPr id="42001" name="Line 80"/>
            <p:cNvSpPr>
              <a:spLocks noChangeShapeType="1"/>
            </p:cNvSpPr>
            <p:nvPr/>
          </p:nvSpPr>
          <p:spPr bwMode="auto">
            <a:xfrm>
              <a:off x="1882" y="572"/>
              <a:ext cx="408" cy="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02" name="Line 81"/>
            <p:cNvSpPr>
              <a:spLocks noChangeShapeType="1"/>
            </p:cNvSpPr>
            <p:nvPr/>
          </p:nvSpPr>
          <p:spPr bwMode="auto">
            <a:xfrm>
              <a:off x="1882" y="754"/>
              <a:ext cx="408" cy="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2003" name="Line 82"/>
            <p:cNvSpPr>
              <a:spLocks noChangeShapeType="1"/>
            </p:cNvSpPr>
            <p:nvPr/>
          </p:nvSpPr>
          <p:spPr bwMode="auto">
            <a:xfrm>
              <a:off x="1882" y="935"/>
              <a:ext cx="408" cy="0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1992" name="Rectangle 83"/>
          <p:cNvSpPr>
            <a:spLocks noChangeArrowheads="1"/>
          </p:cNvSpPr>
          <p:nvPr/>
        </p:nvSpPr>
        <p:spPr bwMode="auto">
          <a:xfrm>
            <a:off x="2916238" y="2133600"/>
            <a:ext cx="1584325" cy="2590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en-US" sz="1400">
                <a:latin typeface="Arial" charset="0"/>
              </a:rPr>
              <a:t>Dag</a:t>
            </a:r>
            <a:endParaRPr lang="en-US" altLang="en-US" sz="1400">
              <a:latin typeface="Arial" charset="0"/>
            </a:endParaRPr>
          </a:p>
          <a:p>
            <a:pPr algn="r" eaLnBrk="1" hangingPunct="1"/>
            <a:endParaRPr lang="cs-CZ" altLang="en-US" sz="1400" b="0">
              <a:latin typeface="Arial" charset="0"/>
            </a:endParaRPr>
          </a:p>
          <a:p>
            <a:pPr algn="r" eaLnBrk="1" hangingPunct="1"/>
            <a:r>
              <a:rPr lang="cs-CZ" altLang="en-US" sz="1400" b="0">
                <a:latin typeface="Arial" charset="0"/>
              </a:rPr>
              <a:t>operand</a:t>
            </a:r>
          </a:p>
          <a:p>
            <a:pPr algn="r" eaLnBrk="1" hangingPunct="1"/>
            <a:endParaRPr lang="cs-CZ" altLang="en-US" sz="1400" b="0">
              <a:latin typeface="Arial" charset="0"/>
            </a:endParaRPr>
          </a:p>
          <a:p>
            <a:pPr eaLnBrk="1" hangingPunct="1"/>
            <a:endParaRPr lang="cs-CZ" altLang="en-US" sz="1400" b="0">
              <a:latin typeface="Arial" charset="0"/>
            </a:endParaRPr>
          </a:p>
          <a:p>
            <a:pPr eaLnBrk="1" hangingPunct="1"/>
            <a:endParaRPr lang="cs-CZ" altLang="en-US" sz="1400" b="0">
              <a:latin typeface="Arial" charset="0"/>
            </a:endParaRPr>
          </a:p>
          <a:p>
            <a:pPr algn="r" eaLnBrk="1" hangingPunct="1"/>
            <a:r>
              <a:rPr lang="cs-CZ" altLang="en-US" sz="1400" b="0">
                <a:latin typeface="Arial" charset="0"/>
              </a:rPr>
              <a:t>pořadí</a:t>
            </a:r>
          </a:p>
        </p:txBody>
      </p:sp>
      <p:sp>
        <p:nvSpPr>
          <p:cNvPr id="41993" name="Line 84"/>
          <p:cNvSpPr>
            <a:spLocks noChangeShapeType="1"/>
          </p:cNvSpPr>
          <p:nvPr/>
        </p:nvSpPr>
        <p:spPr bwMode="auto">
          <a:xfrm flipH="1" flipV="1">
            <a:off x="2987675" y="2781300"/>
            <a:ext cx="576263" cy="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994" name="Line 85"/>
          <p:cNvSpPr>
            <a:spLocks noChangeShapeType="1"/>
          </p:cNvSpPr>
          <p:nvPr/>
        </p:nvSpPr>
        <p:spPr bwMode="auto">
          <a:xfrm>
            <a:off x="2987675" y="3789363"/>
            <a:ext cx="576263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995" name="Line 86"/>
          <p:cNvSpPr>
            <a:spLocks noChangeShapeType="1"/>
          </p:cNvSpPr>
          <p:nvPr/>
        </p:nvSpPr>
        <p:spPr bwMode="auto">
          <a:xfrm>
            <a:off x="6516688" y="4724400"/>
            <a:ext cx="2303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996" name="Line 87"/>
          <p:cNvSpPr>
            <a:spLocks noChangeShapeType="1"/>
          </p:cNvSpPr>
          <p:nvPr/>
        </p:nvSpPr>
        <p:spPr bwMode="auto">
          <a:xfrm>
            <a:off x="6516688" y="5300663"/>
            <a:ext cx="2303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997" name="Line 88"/>
          <p:cNvSpPr>
            <a:spLocks noChangeShapeType="1"/>
          </p:cNvSpPr>
          <p:nvPr/>
        </p:nvSpPr>
        <p:spPr bwMode="auto">
          <a:xfrm>
            <a:off x="7308850" y="21336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998" name="Line 89"/>
          <p:cNvSpPr>
            <a:spLocks noChangeShapeType="1"/>
          </p:cNvSpPr>
          <p:nvPr/>
        </p:nvSpPr>
        <p:spPr bwMode="auto">
          <a:xfrm>
            <a:off x="7308850" y="2708275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999" name="Line 90"/>
          <p:cNvSpPr>
            <a:spLocks noChangeShapeType="1"/>
          </p:cNvSpPr>
          <p:nvPr/>
        </p:nvSpPr>
        <p:spPr bwMode="auto">
          <a:xfrm>
            <a:off x="4787900" y="1412875"/>
            <a:ext cx="2089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329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046ADC1-352A-488A-A5C7-7E06448FE796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Odstran</a:t>
            </a:r>
            <a:r>
              <a:rPr lang="cs-CZ" altLang="en-US" smtClean="0"/>
              <a:t>ění závislostí </a:t>
            </a:r>
            <a:r>
              <a:rPr lang="en-US" altLang="en-US" smtClean="0"/>
              <a:t>po</a:t>
            </a:r>
            <a:r>
              <a:rPr lang="cs-CZ" altLang="en-US" smtClean="0"/>
              <a:t> analýz</a:t>
            </a:r>
            <a:r>
              <a:rPr lang="en-US" altLang="en-US" smtClean="0"/>
              <a:t>e</a:t>
            </a:r>
            <a:r>
              <a:rPr lang="cs-CZ" altLang="en-US" smtClean="0"/>
              <a:t> aliasů</a:t>
            </a:r>
            <a:endParaRPr lang="cs-CZ" altLang="en-US" noProof="1" smtClean="0"/>
          </a:p>
        </p:txBody>
      </p:sp>
      <p:sp>
        <p:nvSpPr>
          <p:cNvPr id="43012" name="Rectangle 2"/>
          <p:cNvSpPr>
            <a:spLocks noChangeArrowheads="1"/>
          </p:cNvSpPr>
          <p:nvPr/>
        </p:nvSpPr>
        <p:spPr bwMode="auto">
          <a:xfrm>
            <a:off x="464343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3013" name="Rectangle 47"/>
          <p:cNvSpPr>
            <a:spLocks noChangeArrowheads="1"/>
          </p:cNvSpPr>
          <p:nvPr/>
        </p:nvSpPr>
        <p:spPr bwMode="auto">
          <a:xfrm>
            <a:off x="5724525" y="3789363"/>
            <a:ext cx="2951163" cy="21605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3014" name="Text Box 48"/>
          <p:cNvSpPr txBox="1">
            <a:spLocks noChangeArrowheads="1"/>
          </p:cNvSpPr>
          <p:nvPr/>
        </p:nvSpPr>
        <p:spPr bwMode="auto">
          <a:xfrm>
            <a:off x="5797550" y="3933825"/>
            <a:ext cx="1008063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43015" name="Text Box 49"/>
          <p:cNvSpPr txBox="1">
            <a:spLocks noChangeArrowheads="1"/>
          </p:cNvSpPr>
          <p:nvPr/>
        </p:nvSpPr>
        <p:spPr bwMode="auto">
          <a:xfrm>
            <a:off x="6732588" y="4508500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ST_I32(Vz)</a:t>
            </a:r>
            <a:endParaRPr lang="en-US" altLang="en-US" sz="1200" b="0"/>
          </a:p>
        </p:txBody>
      </p:sp>
      <p:sp>
        <p:nvSpPr>
          <p:cNvPr id="43016" name="Line 50"/>
          <p:cNvSpPr>
            <a:spLocks noChangeShapeType="1"/>
          </p:cNvSpPr>
          <p:nvPr/>
        </p:nvSpPr>
        <p:spPr bwMode="auto">
          <a:xfrm flipH="1">
            <a:off x="7381875" y="4365625"/>
            <a:ext cx="21590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17" name="Line 51"/>
          <p:cNvSpPr>
            <a:spLocks noChangeShapeType="1"/>
          </p:cNvSpPr>
          <p:nvPr/>
        </p:nvSpPr>
        <p:spPr bwMode="auto">
          <a:xfrm>
            <a:off x="6013450" y="3789363"/>
            <a:ext cx="0" cy="144462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18" name="Text Box 53"/>
          <p:cNvSpPr txBox="1">
            <a:spLocks noChangeArrowheads="1"/>
          </p:cNvSpPr>
          <p:nvPr/>
        </p:nvSpPr>
        <p:spPr bwMode="auto">
          <a:xfrm>
            <a:off x="5797550" y="5084763"/>
            <a:ext cx="1008063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ST_I32(Py)</a:t>
            </a:r>
            <a:endParaRPr lang="en-US" altLang="en-US" sz="1200" b="0"/>
          </a:p>
        </p:txBody>
      </p:sp>
      <p:sp>
        <p:nvSpPr>
          <p:cNvPr id="43019" name="Line 54"/>
          <p:cNvSpPr>
            <a:spLocks noChangeShapeType="1"/>
          </p:cNvSpPr>
          <p:nvPr/>
        </p:nvSpPr>
        <p:spPr bwMode="auto">
          <a:xfrm flipH="1">
            <a:off x="6588125" y="4652963"/>
            <a:ext cx="1439863" cy="43180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0" name="Line 55"/>
          <p:cNvSpPr>
            <a:spLocks noChangeShapeType="1"/>
          </p:cNvSpPr>
          <p:nvPr/>
        </p:nvSpPr>
        <p:spPr bwMode="auto">
          <a:xfrm>
            <a:off x="6013450" y="4076700"/>
            <a:ext cx="0" cy="1008063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1" name="Text Box 56"/>
          <p:cNvSpPr txBox="1">
            <a:spLocks noChangeArrowheads="1"/>
          </p:cNvSpPr>
          <p:nvPr/>
        </p:nvSpPr>
        <p:spPr bwMode="auto">
          <a:xfrm>
            <a:off x="6948488" y="5373688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LD_I32(Vz)</a:t>
            </a:r>
            <a:endParaRPr lang="en-US" altLang="en-US" sz="1200" b="0"/>
          </a:p>
        </p:txBody>
      </p:sp>
      <p:sp>
        <p:nvSpPr>
          <p:cNvPr id="43022" name="Text Box 57"/>
          <p:cNvSpPr txBox="1">
            <a:spLocks noChangeArrowheads="1"/>
          </p:cNvSpPr>
          <p:nvPr/>
        </p:nvSpPr>
        <p:spPr bwMode="auto">
          <a:xfrm>
            <a:off x="7237413" y="5661025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ST_I32(Px)</a:t>
            </a:r>
            <a:endParaRPr lang="en-US" altLang="en-US" sz="1200" b="0"/>
          </a:p>
        </p:txBody>
      </p:sp>
      <p:sp>
        <p:nvSpPr>
          <p:cNvPr id="43023" name="Line 58"/>
          <p:cNvSpPr>
            <a:spLocks noChangeShapeType="1"/>
          </p:cNvSpPr>
          <p:nvPr/>
        </p:nvSpPr>
        <p:spPr bwMode="auto">
          <a:xfrm>
            <a:off x="7381875" y="5518150"/>
            <a:ext cx="21590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4" name="Line 59"/>
          <p:cNvSpPr>
            <a:spLocks noChangeShapeType="1"/>
          </p:cNvSpPr>
          <p:nvPr/>
        </p:nvSpPr>
        <p:spPr bwMode="auto">
          <a:xfrm flipH="1">
            <a:off x="7164388" y="4651375"/>
            <a:ext cx="1587" cy="722313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5" name="Line 60"/>
          <p:cNvSpPr>
            <a:spLocks noChangeShapeType="1"/>
          </p:cNvSpPr>
          <p:nvPr/>
        </p:nvSpPr>
        <p:spPr bwMode="auto">
          <a:xfrm>
            <a:off x="8101013" y="5805488"/>
            <a:ext cx="0" cy="144462"/>
          </a:xfrm>
          <a:prstGeom prst="line">
            <a:avLst/>
          </a:prstGeom>
          <a:noFill/>
          <a:ln w="31750">
            <a:solidFill>
              <a:srgbClr val="FF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6" name="Text Box 62"/>
          <p:cNvSpPr txBox="1">
            <a:spLocks noChangeArrowheads="1"/>
          </p:cNvSpPr>
          <p:nvPr/>
        </p:nvSpPr>
        <p:spPr bwMode="auto">
          <a:xfrm>
            <a:off x="7237413" y="4221163"/>
            <a:ext cx="720725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MOD_I32</a:t>
            </a:r>
            <a:endParaRPr lang="en-US" altLang="en-US" sz="1200" b="0"/>
          </a:p>
        </p:txBody>
      </p:sp>
      <p:sp>
        <p:nvSpPr>
          <p:cNvPr id="43027" name="Line 63"/>
          <p:cNvSpPr>
            <a:spLocks noChangeShapeType="1"/>
          </p:cNvSpPr>
          <p:nvPr/>
        </p:nvSpPr>
        <p:spPr bwMode="auto">
          <a:xfrm>
            <a:off x="6516688" y="4076700"/>
            <a:ext cx="792162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8" name="Line 64"/>
          <p:cNvSpPr>
            <a:spLocks noChangeShapeType="1"/>
          </p:cNvSpPr>
          <p:nvPr/>
        </p:nvSpPr>
        <p:spPr bwMode="auto">
          <a:xfrm flipH="1">
            <a:off x="7813675" y="4076700"/>
            <a:ext cx="214313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29" name="Line 82"/>
          <p:cNvSpPr>
            <a:spLocks noChangeShapeType="1"/>
          </p:cNvSpPr>
          <p:nvPr/>
        </p:nvSpPr>
        <p:spPr bwMode="auto">
          <a:xfrm>
            <a:off x="6013450" y="5229225"/>
            <a:ext cx="0" cy="720725"/>
          </a:xfrm>
          <a:prstGeom prst="line">
            <a:avLst/>
          </a:prstGeom>
          <a:noFill/>
          <a:ln w="31750">
            <a:solidFill>
              <a:srgbClr val="FF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30" name="Line 83"/>
          <p:cNvSpPr>
            <a:spLocks noChangeShapeType="1"/>
          </p:cNvSpPr>
          <p:nvPr/>
        </p:nvSpPr>
        <p:spPr bwMode="auto">
          <a:xfrm flipH="1">
            <a:off x="8101013" y="4076700"/>
            <a:ext cx="0" cy="1584325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31" name="Line 89"/>
          <p:cNvSpPr>
            <a:spLocks noChangeShapeType="1"/>
          </p:cNvSpPr>
          <p:nvPr/>
        </p:nvSpPr>
        <p:spPr bwMode="auto">
          <a:xfrm flipH="1">
            <a:off x="7021513" y="3789363"/>
            <a:ext cx="0" cy="719137"/>
          </a:xfrm>
          <a:prstGeom prst="line">
            <a:avLst/>
          </a:prstGeom>
          <a:noFill/>
          <a:ln w="31750">
            <a:solidFill>
              <a:srgbClr val="CC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32" name="Line 90"/>
          <p:cNvSpPr>
            <a:spLocks noChangeShapeType="1"/>
          </p:cNvSpPr>
          <p:nvPr/>
        </p:nvSpPr>
        <p:spPr bwMode="auto">
          <a:xfrm flipH="1">
            <a:off x="6877050" y="4652963"/>
            <a:ext cx="0" cy="1296987"/>
          </a:xfrm>
          <a:prstGeom prst="line">
            <a:avLst/>
          </a:prstGeom>
          <a:noFill/>
          <a:ln w="31750">
            <a:solidFill>
              <a:srgbClr val="FFCC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33" name="Rectangle 109"/>
          <p:cNvSpPr>
            <a:spLocks noChangeArrowheads="1"/>
          </p:cNvSpPr>
          <p:nvPr/>
        </p:nvSpPr>
        <p:spPr bwMode="auto">
          <a:xfrm>
            <a:off x="179388" y="549275"/>
            <a:ext cx="4321175" cy="6119813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3034" name="Rectangle 147"/>
          <p:cNvSpPr>
            <a:spLocks noChangeArrowheads="1"/>
          </p:cNvSpPr>
          <p:nvPr/>
        </p:nvSpPr>
        <p:spPr bwMode="auto">
          <a:xfrm>
            <a:off x="2052638" y="3789363"/>
            <a:ext cx="2266950" cy="21605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cs-CZ" altLang="en-US" b="0">
              <a:latin typeface="Arial" charset="0"/>
            </a:endParaRPr>
          </a:p>
        </p:txBody>
      </p:sp>
      <p:sp>
        <p:nvSpPr>
          <p:cNvPr id="43035" name="Text Box 148"/>
          <p:cNvSpPr txBox="1">
            <a:spLocks noChangeArrowheads="1"/>
          </p:cNvSpPr>
          <p:nvPr/>
        </p:nvSpPr>
        <p:spPr bwMode="auto">
          <a:xfrm>
            <a:off x="2124075" y="3933825"/>
            <a:ext cx="1008063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LD_I32(Py)</a:t>
            </a:r>
            <a:endParaRPr lang="en-US" altLang="en-US" sz="1200" b="0"/>
          </a:p>
        </p:txBody>
      </p:sp>
      <p:sp>
        <p:nvSpPr>
          <p:cNvPr id="43036" name="Text Box 149"/>
          <p:cNvSpPr txBox="1">
            <a:spLocks noChangeArrowheads="1"/>
          </p:cNvSpPr>
          <p:nvPr/>
        </p:nvSpPr>
        <p:spPr bwMode="auto">
          <a:xfrm>
            <a:off x="2627313" y="4510088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ST_I32(Vz)</a:t>
            </a:r>
            <a:endParaRPr lang="en-US" altLang="en-US" sz="1200" b="0"/>
          </a:p>
        </p:txBody>
      </p:sp>
      <p:sp>
        <p:nvSpPr>
          <p:cNvPr id="43037" name="Line 150"/>
          <p:cNvSpPr>
            <a:spLocks noChangeShapeType="1"/>
          </p:cNvSpPr>
          <p:nvPr/>
        </p:nvSpPr>
        <p:spPr bwMode="auto">
          <a:xfrm flipH="1">
            <a:off x="3059113" y="4365625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38" name="Line 151"/>
          <p:cNvSpPr>
            <a:spLocks noChangeShapeType="1"/>
          </p:cNvSpPr>
          <p:nvPr/>
        </p:nvSpPr>
        <p:spPr bwMode="auto">
          <a:xfrm>
            <a:off x="2770188" y="3789363"/>
            <a:ext cx="0" cy="144462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39" name="Text Box 152"/>
          <p:cNvSpPr txBox="1">
            <a:spLocks noChangeArrowheads="1"/>
          </p:cNvSpPr>
          <p:nvPr/>
        </p:nvSpPr>
        <p:spPr bwMode="auto">
          <a:xfrm>
            <a:off x="2627313" y="4797425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43040" name="Text Box 153"/>
          <p:cNvSpPr txBox="1">
            <a:spLocks noChangeArrowheads="1"/>
          </p:cNvSpPr>
          <p:nvPr/>
        </p:nvSpPr>
        <p:spPr bwMode="auto">
          <a:xfrm>
            <a:off x="2627313" y="5086350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ST_I32(Py)</a:t>
            </a:r>
            <a:endParaRPr lang="en-US" altLang="en-US" sz="1200" b="0"/>
          </a:p>
        </p:txBody>
      </p:sp>
      <p:sp>
        <p:nvSpPr>
          <p:cNvPr id="43041" name="Line 154"/>
          <p:cNvSpPr>
            <a:spLocks noChangeShapeType="1"/>
          </p:cNvSpPr>
          <p:nvPr/>
        </p:nvSpPr>
        <p:spPr bwMode="auto">
          <a:xfrm flipH="1">
            <a:off x="3059113" y="4940300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42" name="Line 155"/>
          <p:cNvSpPr>
            <a:spLocks noChangeShapeType="1"/>
          </p:cNvSpPr>
          <p:nvPr/>
        </p:nvSpPr>
        <p:spPr bwMode="auto">
          <a:xfrm>
            <a:off x="3059113" y="4651375"/>
            <a:ext cx="0" cy="144463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43" name="Text Box 156"/>
          <p:cNvSpPr txBox="1">
            <a:spLocks noChangeArrowheads="1"/>
          </p:cNvSpPr>
          <p:nvPr/>
        </p:nvSpPr>
        <p:spPr bwMode="auto">
          <a:xfrm>
            <a:off x="2627313" y="5375275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LD_I32(Vz)</a:t>
            </a:r>
            <a:endParaRPr lang="en-US" altLang="en-US" sz="1200" b="0"/>
          </a:p>
        </p:txBody>
      </p:sp>
      <p:sp>
        <p:nvSpPr>
          <p:cNvPr id="43044" name="Text Box 157"/>
          <p:cNvSpPr txBox="1">
            <a:spLocks noChangeArrowheads="1"/>
          </p:cNvSpPr>
          <p:nvPr/>
        </p:nvSpPr>
        <p:spPr bwMode="auto">
          <a:xfrm>
            <a:off x="2627313" y="5664200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ST_I32(Px)</a:t>
            </a:r>
            <a:endParaRPr lang="en-US" altLang="en-US" sz="1200" b="0"/>
          </a:p>
        </p:txBody>
      </p:sp>
      <p:sp>
        <p:nvSpPr>
          <p:cNvPr id="43045" name="Line 158"/>
          <p:cNvSpPr>
            <a:spLocks noChangeShapeType="1"/>
          </p:cNvSpPr>
          <p:nvPr/>
        </p:nvSpPr>
        <p:spPr bwMode="auto">
          <a:xfrm flipH="1">
            <a:off x="3059113" y="5518150"/>
            <a:ext cx="0" cy="142875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46" name="Line 159"/>
          <p:cNvSpPr>
            <a:spLocks noChangeShapeType="1"/>
          </p:cNvSpPr>
          <p:nvPr/>
        </p:nvSpPr>
        <p:spPr bwMode="auto">
          <a:xfrm>
            <a:off x="3059113" y="5229225"/>
            <a:ext cx="0" cy="144463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47" name="Line 160"/>
          <p:cNvSpPr>
            <a:spLocks noChangeShapeType="1"/>
          </p:cNvSpPr>
          <p:nvPr/>
        </p:nvSpPr>
        <p:spPr bwMode="auto">
          <a:xfrm>
            <a:off x="3059113" y="5805488"/>
            <a:ext cx="0" cy="144462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48" name="Text Box 161"/>
          <p:cNvSpPr txBox="1">
            <a:spLocks noChangeArrowheads="1"/>
          </p:cNvSpPr>
          <p:nvPr/>
        </p:nvSpPr>
        <p:spPr bwMode="auto">
          <a:xfrm>
            <a:off x="3201988" y="3933825"/>
            <a:ext cx="1008062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43049" name="Text Box 162"/>
          <p:cNvSpPr txBox="1">
            <a:spLocks noChangeArrowheads="1"/>
          </p:cNvSpPr>
          <p:nvPr/>
        </p:nvSpPr>
        <p:spPr bwMode="auto">
          <a:xfrm>
            <a:off x="2771775" y="4221163"/>
            <a:ext cx="720725" cy="1444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MOD_I32</a:t>
            </a:r>
            <a:endParaRPr lang="en-US" altLang="en-US" sz="1200" b="0"/>
          </a:p>
        </p:txBody>
      </p:sp>
      <p:sp>
        <p:nvSpPr>
          <p:cNvPr id="43050" name="Line 163"/>
          <p:cNvSpPr>
            <a:spLocks noChangeShapeType="1"/>
          </p:cNvSpPr>
          <p:nvPr/>
        </p:nvSpPr>
        <p:spPr bwMode="auto">
          <a:xfrm>
            <a:off x="2771775" y="4076700"/>
            <a:ext cx="144463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51" name="Line 164"/>
          <p:cNvSpPr>
            <a:spLocks noChangeShapeType="1"/>
          </p:cNvSpPr>
          <p:nvPr/>
        </p:nvSpPr>
        <p:spPr bwMode="auto">
          <a:xfrm flipH="1">
            <a:off x="3275013" y="4076700"/>
            <a:ext cx="144462" cy="1444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52" name="Line 165"/>
          <p:cNvSpPr>
            <a:spLocks noChangeShapeType="1"/>
          </p:cNvSpPr>
          <p:nvPr/>
        </p:nvSpPr>
        <p:spPr bwMode="auto">
          <a:xfrm>
            <a:off x="3490913" y="3789363"/>
            <a:ext cx="0" cy="144462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53" name="Text Box 181"/>
          <p:cNvSpPr txBox="1">
            <a:spLocks noChangeArrowheads="1"/>
          </p:cNvSpPr>
          <p:nvPr/>
        </p:nvSpPr>
        <p:spPr bwMode="auto">
          <a:xfrm>
            <a:off x="7524750" y="3933825"/>
            <a:ext cx="1008063" cy="142875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LD_I32(Px)</a:t>
            </a:r>
            <a:endParaRPr lang="en-US" altLang="en-US" sz="1200" b="0"/>
          </a:p>
        </p:txBody>
      </p:sp>
      <p:sp>
        <p:nvSpPr>
          <p:cNvPr id="43054" name="Line 182"/>
          <p:cNvSpPr>
            <a:spLocks noChangeShapeType="1"/>
          </p:cNvSpPr>
          <p:nvPr/>
        </p:nvSpPr>
        <p:spPr bwMode="auto">
          <a:xfrm flipH="1">
            <a:off x="8101013" y="3789363"/>
            <a:ext cx="0" cy="144462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55" name="Line 183"/>
          <p:cNvSpPr>
            <a:spLocks noChangeShapeType="1"/>
          </p:cNvSpPr>
          <p:nvPr/>
        </p:nvSpPr>
        <p:spPr bwMode="auto">
          <a:xfrm flipH="1">
            <a:off x="8027988" y="4076700"/>
            <a:ext cx="0" cy="5762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9989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E6BD717-94BB-42E5-98FE-8FAB51A877E8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Mezikódy</a:t>
            </a:r>
            <a:endParaRPr lang="cs-CZ" altLang="en-US" noProof="1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cs-CZ" altLang="en-US" sz="2000" dirty="0" smtClean="0"/>
              <a:t>Vysokoúrovňový mezikód </a:t>
            </a:r>
          </a:p>
          <a:p>
            <a:pPr lvl="3" eaLnBrk="1" hangingPunct="1"/>
            <a:r>
              <a:rPr lang="cs-CZ" altLang="en-US" sz="1800" dirty="0" smtClean="0"/>
              <a:t>Reprezentace vstupního programu</a:t>
            </a:r>
          </a:p>
          <a:p>
            <a:pPr lvl="4" eaLnBrk="1" hangingPunct="1"/>
            <a:r>
              <a:rPr lang="cs-CZ" altLang="en-US" sz="1600" dirty="0" smtClean="0"/>
              <a:t>Během fází, řešících konstrukce a pravidla vstupního jazyka</a:t>
            </a:r>
          </a:p>
          <a:p>
            <a:pPr lvl="4" eaLnBrk="1" hangingPunct="1"/>
            <a:r>
              <a:rPr lang="cs-CZ" altLang="en-US" sz="1600" dirty="0" smtClean="0"/>
              <a:t>Užívá logické typy a operace vstupního jazyka</a:t>
            </a:r>
          </a:p>
          <a:p>
            <a:pPr lvl="3" eaLnBrk="1" hangingPunct="1"/>
            <a:r>
              <a:rPr lang="cs-CZ" altLang="en-US" sz="1800" dirty="0" smtClean="0"/>
              <a:t>Nejčastěji ve formě anotovaného AST (abstract syntax tree)</a:t>
            </a:r>
          </a:p>
          <a:p>
            <a:pPr lvl="4" eaLnBrk="1" hangingPunct="1"/>
            <a:r>
              <a:rPr lang="cs-CZ" altLang="en-US" sz="1600" dirty="0" smtClean="0"/>
              <a:t>Derivační strom podle abstraktní gramatiky</a:t>
            </a:r>
          </a:p>
          <a:p>
            <a:pPr lvl="2" eaLnBrk="1" hangingPunct="1"/>
            <a:r>
              <a:rPr lang="cs-CZ" altLang="en-US" sz="2000" dirty="0" smtClean="0"/>
              <a:t>Mezikód střední úrovně</a:t>
            </a:r>
          </a:p>
          <a:p>
            <a:pPr lvl="3" eaLnBrk="1" hangingPunct="1"/>
            <a:r>
              <a:rPr lang="cs-CZ" altLang="en-US" sz="1800" dirty="0" smtClean="0"/>
              <a:t>Nejčastější hranice mezi front- a back-endem</a:t>
            </a:r>
          </a:p>
          <a:p>
            <a:pPr lvl="3" eaLnBrk="1" hangingPunct="1"/>
            <a:r>
              <a:rPr lang="cs-CZ" altLang="en-US" sz="1800" dirty="0" smtClean="0"/>
              <a:t>Na vstupním jazyce nezávislá reprezentace</a:t>
            </a:r>
          </a:p>
          <a:p>
            <a:pPr lvl="4" eaLnBrk="1" hangingPunct="1"/>
            <a:r>
              <a:rPr lang="cs-CZ" altLang="en-US" sz="1600" dirty="0" smtClean="0"/>
              <a:t>Užívá fyzické typy a operace na nich</a:t>
            </a:r>
          </a:p>
          <a:p>
            <a:pPr lvl="3" eaLnBrk="1" hangingPunct="1"/>
            <a:r>
              <a:rPr lang="cs-CZ" altLang="en-US" sz="1800" dirty="0" smtClean="0"/>
              <a:t>Nejčastěji ve formě čtveřic</a:t>
            </a:r>
          </a:p>
          <a:p>
            <a:pPr lvl="4" eaLnBrk="1" hangingPunct="1"/>
            <a:r>
              <a:rPr lang="cs-CZ" altLang="en-US" sz="1600" dirty="0" smtClean="0"/>
              <a:t>Tříadresové pseudoinstrukce, pomocné proměnné</a:t>
            </a:r>
          </a:p>
          <a:p>
            <a:pPr lvl="4" eaLnBrk="1" hangingPunct="1"/>
            <a:r>
              <a:rPr lang="cs-CZ" altLang="en-US" sz="1600" dirty="0" smtClean="0"/>
              <a:t>Někdy ve speciálních formách (SSA – static single assignment)</a:t>
            </a:r>
          </a:p>
          <a:p>
            <a:pPr lvl="4" eaLnBrk="1" hangingPunct="1"/>
            <a:r>
              <a:rPr lang="cs-CZ" altLang="en-US" sz="1600" dirty="0" smtClean="0"/>
              <a:t>Control-flow může být ve formě grafu BB (základních bloků)</a:t>
            </a:r>
          </a:p>
          <a:p>
            <a:pPr lvl="2" eaLnBrk="1" hangingPunct="1"/>
            <a:r>
              <a:rPr lang="cs-CZ" altLang="en-US" sz="2000" dirty="0" smtClean="0"/>
              <a:t>Nízkoúrovňový mezikód</a:t>
            </a:r>
          </a:p>
          <a:p>
            <a:pPr lvl="3" eaLnBrk="1" hangingPunct="1"/>
            <a:r>
              <a:rPr lang="cs-CZ" altLang="en-US" sz="1800" dirty="0" smtClean="0"/>
              <a:t>Ekvivalent strojových instrukcí</a:t>
            </a:r>
          </a:p>
          <a:p>
            <a:pPr lvl="4" eaLnBrk="1" hangingPunct="1"/>
            <a:r>
              <a:rPr lang="cs-CZ" altLang="en-US" sz="1600" dirty="0" smtClean="0"/>
              <a:t>Nekompaktní forma, symbolické a relokované operandy</a:t>
            </a:r>
          </a:p>
          <a:p>
            <a:pPr lvl="4" eaLnBrk="1" hangingPunct="1"/>
            <a:r>
              <a:rPr lang="cs-CZ" altLang="en-US" sz="1600" dirty="0" smtClean="0"/>
              <a:t>Před alokací registrů forma s neomezeným počtem virtuálních registrů</a:t>
            </a:r>
          </a:p>
          <a:p>
            <a:pPr lvl="3" eaLnBrk="1" hangingPunct="1"/>
            <a:r>
              <a:rPr lang="cs-CZ" altLang="en-US" sz="1800" dirty="0" smtClean="0"/>
              <a:t>Někdy v univerzální strojově nezávislé formě (GCC RTL)</a:t>
            </a:r>
            <a:endParaRPr lang="cs-CZ" altLang="en-US" sz="1800" noProof="1" smtClean="0"/>
          </a:p>
        </p:txBody>
      </p:sp>
    </p:spTree>
    <p:extLst>
      <p:ext uri="{BB962C8B-B14F-4D97-AF65-F5344CB8AC3E}">
        <p14:creationId xmlns:p14="http://schemas.microsoft.com/office/powerpoint/2010/main" val="20986740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19809B3-9F52-47F6-A9A0-29278484C21D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Odstran</a:t>
            </a:r>
            <a:r>
              <a:rPr lang="cs-CZ" altLang="en-US" smtClean="0"/>
              <a:t>ění závislostí </a:t>
            </a:r>
            <a:r>
              <a:rPr lang="en-US" altLang="en-US" smtClean="0"/>
              <a:t>po</a:t>
            </a:r>
            <a:r>
              <a:rPr lang="cs-CZ" altLang="en-US" smtClean="0"/>
              <a:t> analýz</a:t>
            </a:r>
            <a:r>
              <a:rPr lang="en-US" altLang="en-US" smtClean="0"/>
              <a:t>e</a:t>
            </a:r>
            <a:r>
              <a:rPr lang="cs-CZ" altLang="en-US" smtClean="0"/>
              <a:t> aliasů</a:t>
            </a:r>
            <a:endParaRPr lang="cs-CZ" altLang="en-US" noProof="1" smtClean="0"/>
          </a:p>
        </p:txBody>
      </p:sp>
      <p:grpSp>
        <p:nvGrpSpPr>
          <p:cNvPr id="44036" name="Group 3"/>
          <p:cNvGrpSpPr>
            <a:grpSpLocks/>
          </p:cNvGrpSpPr>
          <p:nvPr/>
        </p:nvGrpSpPr>
        <p:grpSpPr bwMode="auto">
          <a:xfrm>
            <a:off x="4643438" y="549275"/>
            <a:ext cx="4321175" cy="6119813"/>
            <a:chOff x="2925" y="346"/>
            <a:chExt cx="2722" cy="3855"/>
          </a:xfrm>
        </p:grpSpPr>
        <p:sp>
          <p:nvSpPr>
            <p:cNvPr id="44110" name="Rectangle 4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4111" name="Line 5"/>
            <p:cNvSpPr>
              <a:spLocks noChangeShapeType="1"/>
            </p:cNvSpPr>
            <p:nvPr/>
          </p:nvSpPr>
          <p:spPr bwMode="auto">
            <a:xfrm>
              <a:off x="3288" y="1162"/>
              <a:ext cx="0" cy="1497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12" name="Line 6"/>
            <p:cNvSpPr>
              <a:spLocks noChangeShapeType="1"/>
            </p:cNvSpPr>
            <p:nvPr/>
          </p:nvSpPr>
          <p:spPr bwMode="auto">
            <a:xfrm flipH="1">
              <a:off x="3515" y="2115"/>
              <a:ext cx="544" cy="544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13" name="Line 7"/>
            <p:cNvSpPr>
              <a:spLocks noChangeShapeType="1"/>
            </p:cNvSpPr>
            <p:nvPr/>
          </p:nvSpPr>
          <p:spPr bwMode="auto">
            <a:xfrm flipH="1">
              <a:off x="3697" y="2523"/>
              <a:ext cx="136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14" name="Line 8"/>
            <p:cNvSpPr>
              <a:spLocks noChangeShapeType="1"/>
            </p:cNvSpPr>
            <p:nvPr/>
          </p:nvSpPr>
          <p:spPr bwMode="auto">
            <a:xfrm flipH="1" flipV="1">
              <a:off x="3833" y="2523"/>
              <a:ext cx="272" cy="998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15" name="Line 9"/>
            <p:cNvSpPr>
              <a:spLocks noChangeShapeType="1"/>
            </p:cNvSpPr>
            <p:nvPr/>
          </p:nvSpPr>
          <p:spPr bwMode="auto">
            <a:xfrm flipH="1">
              <a:off x="3198" y="3203"/>
              <a:ext cx="0" cy="363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16" name="Rectangle 10"/>
            <p:cNvSpPr>
              <a:spLocks noChangeArrowheads="1"/>
            </p:cNvSpPr>
            <p:nvPr/>
          </p:nvSpPr>
          <p:spPr bwMode="auto">
            <a:xfrm>
              <a:off x="3016" y="527"/>
              <a:ext cx="131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4117" name="Text Box 11"/>
            <p:cNvSpPr txBox="1">
              <a:spLocks noChangeArrowheads="1"/>
            </p:cNvSpPr>
            <p:nvPr/>
          </p:nvSpPr>
          <p:spPr bwMode="auto">
            <a:xfrm>
              <a:off x="3469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44118" name="Text Box 12"/>
            <p:cNvSpPr txBox="1">
              <a:spLocks noChangeArrowheads="1"/>
            </p:cNvSpPr>
            <p:nvPr/>
          </p:nvSpPr>
          <p:spPr bwMode="auto">
            <a:xfrm>
              <a:off x="3061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4119" name="Text Box 13"/>
            <p:cNvSpPr txBox="1">
              <a:spLocks noChangeArrowheads="1"/>
            </p:cNvSpPr>
            <p:nvPr/>
          </p:nvSpPr>
          <p:spPr bwMode="auto">
            <a:xfrm>
              <a:off x="3696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4120" name="Text Box 14"/>
            <p:cNvSpPr txBox="1">
              <a:spLocks noChangeArrowheads="1"/>
            </p:cNvSpPr>
            <p:nvPr/>
          </p:nvSpPr>
          <p:spPr bwMode="auto">
            <a:xfrm>
              <a:off x="3469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4121" name="Text Box 15"/>
            <p:cNvSpPr txBox="1">
              <a:spLocks noChangeArrowheads="1"/>
            </p:cNvSpPr>
            <p:nvPr/>
          </p:nvSpPr>
          <p:spPr bwMode="auto">
            <a:xfrm>
              <a:off x="3469" y="527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44122" name="Line 16"/>
            <p:cNvSpPr>
              <a:spLocks noChangeShapeType="1"/>
            </p:cNvSpPr>
            <p:nvPr/>
          </p:nvSpPr>
          <p:spPr bwMode="auto">
            <a:xfrm flipH="1">
              <a:off x="3786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23" name="Line 17"/>
            <p:cNvSpPr>
              <a:spLocks noChangeShapeType="1"/>
            </p:cNvSpPr>
            <p:nvPr/>
          </p:nvSpPr>
          <p:spPr bwMode="auto">
            <a:xfrm>
              <a:off x="3469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24" name="Line 18"/>
            <p:cNvSpPr>
              <a:spLocks noChangeShapeType="1"/>
            </p:cNvSpPr>
            <p:nvPr/>
          </p:nvSpPr>
          <p:spPr bwMode="auto">
            <a:xfrm flipH="1">
              <a:off x="3650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25" name="Line 19"/>
            <p:cNvSpPr>
              <a:spLocks noChangeShapeType="1"/>
            </p:cNvSpPr>
            <p:nvPr/>
          </p:nvSpPr>
          <p:spPr bwMode="auto">
            <a:xfrm flipH="1">
              <a:off x="3469" y="618"/>
              <a:ext cx="91" cy="9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26" name="Line 20"/>
            <p:cNvSpPr>
              <a:spLocks noChangeShapeType="1"/>
            </p:cNvSpPr>
            <p:nvPr/>
          </p:nvSpPr>
          <p:spPr bwMode="auto">
            <a:xfrm>
              <a:off x="3787" y="618"/>
              <a:ext cx="90" cy="9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27" name="Rectangle 21"/>
            <p:cNvSpPr>
              <a:spLocks noChangeArrowheads="1"/>
            </p:cNvSpPr>
            <p:nvPr/>
          </p:nvSpPr>
          <p:spPr bwMode="auto">
            <a:xfrm>
              <a:off x="3061" y="2659"/>
              <a:ext cx="77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4128" name="Text Box 22"/>
            <p:cNvSpPr txBox="1">
              <a:spLocks noChangeArrowheads="1"/>
            </p:cNvSpPr>
            <p:nvPr/>
          </p:nvSpPr>
          <p:spPr bwMode="auto">
            <a:xfrm>
              <a:off x="3107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44129" name="Text Box 23"/>
            <p:cNvSpPr txBox="1">
              <a:spLocks noChangeArrowheads="1"/>
            </p:cNvSpPr>
            <p:nvPr/>
          </p:nvSpPr>
          <p:spPr bwMode="auto">
            <a:xfrm>
              <a:off x="3243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4130" name="Line 24"/>
            <p:cNvSpPr>
              <a:spLocks noChangeShapeType="1"/>
            </p:cNvSpPr>
            <p:nvPr/>
          </p:nvSpPr>
          <p:spPr bwMode="auto">
            <a:xfrm flipH="1">
              <a:off x="3424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31" name="Text Box 25"/>
            <p:cNvSpPr txBox="1">
              <a:spLocks noChangeArrowheads="1"/>
            </p:cNvSpPr>
            <p:nvPr/>
          </p:nvSpPr>
          <p:spPr bwMode="auto">
            <a:xfrm>
              <a:off x="3107" y="275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4132" name="Line 26"/>
            <p:cNvSpPr>
              <a:spLocks noChangeShapeType="1"/>
            </p:cNvSpPr>
            <p:nvPr/>
          </p:nvSpPr>
          <p:spPr bwMode="auto">
            <a:xfrm flipH="1">
              <a:off x="3424" y="284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33" name="Line 27"/>
            <p:cNvSpPr>
              <a:spLocks noChangeShapeType="1"/>
            </p:cNvSpPr>
            <p:nvPr/>
          </p:nvSpPr>
          <p:spPr bwMode="auto">
            <a:xfrm>
              <a:off x="3424" y="2659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34" name="Rectangle 28"/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4135" name="Text Box 29"/>
            <p:cNvSpPr txBox="1">
              <a:spLocks noChangeArrowheads="1"/>
            </p:cNvSpPr>
            <p:nvPr/>
          </p:nvSpPr>
          <p:spPr bwMode="auto">
            <a:xfrm>
              <a:off x="3152" y="3656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4136" name="Line 30"/>
            <p:cNvSpPr>
              <a:spLocks noChangeShapeType="1"/>
            </p:cNvSpPr>
            <p:nvPr/>
          </p:nvSpPr>
          <p:spPr bwMode="auto">
            <a:xfrm>
              <a:off x="3424" y="3566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37" name="Line 31"/>
            <p:cNvSpPr>
              <a:spLocks noChangeShapeType="1"/>
            </p:cNvSpPr>
            <p:nvPr/>
          </p:nvSpPr>
          <p:spPr bwMode="auto">
            <a:xfrm>
              <a:off x="3424" y="3747"/>
              <a:ext cx="1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38" name="Text Box 32"/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  <p:sp>
          <p:nvSpPr>
            <p:cNvPr id="44139" name="Line 33"/>
            <p:cNvSpPr>
              <a:spLocks noChangeShapeType="1"/>
            </p:cNvSpPr>
            <p:nvPr/>
          </p:nvSpPr>
          <p:spPr bwMode="auto">
            <a:xfrm flipH="1">
              <a:off x="3379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40" name="Line 34"/>
            <p:cNvSpPr>
              <a:spLocks noChangeShapeType="1"/>
            </p:cNvSpPr>
            <p:nvPr/>
          </p:nvSpPr>
          <p:spPr bwMode="auto">
            <a:xfrm>
              <a:off x="4059" y="1162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41" name="Line 35"/>
            <p:cNvSpPr>
              <a:spLocks noChangeShapeType="1"/>
            </p:cNvSpPr>
            <p:nvPr/>
          </p:nvSpPr>
          <p:spPr bwMode="auto">
            <a:xfrm flipV="1">
              <a:off x="3833" y="2251"/>
              <a:ext cx="271" cy="1089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42" name="Line 36"/>
            <p:cNvSpPr>
              <a:spLocks noChangeShapeType="1"/>
            </p:cNvSpPr>
            <p:nvPr/>
          </p:nvSpPr>
          <p:spPr bwMode="auto">
            <a:xfrm flipH="1" flipV="1">
              <a:off x="3696" y="3203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43" name="Line 37"/>
            <p:cNvSpPr>
              <a:spLocks noChangeShapeType="1"/>
            </p:cNvSpPr>
            <p:nvPr/>
          </p:nvSpPr>
          <p:spPr bwMode="auto">
            <a:xfrm>
              <a:off x="4104" y="2251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44" name="Line 38"/>
            <p:cNvSpPr>
              <a:spLocks noChangeShapeType="1"/>
            </p:cNvSpPr>
            <p:nvPr/>
          </p:nvSpPr>
          <p:spPr bwMode="auto">
            <a:xfrm flipH="1">
              <a:off x="4105" y="3385"/>
              <a:ext cx="136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45" name="Rectangle 39"/>
            <p:cNvSpPr>
              <a:spLocks noChangeArrowheads="1"/>
            </p:cNvSpPr>
            <p:nvPr/>
          </p:nvSpPr>
          <p:spPr bwMode="auto">
            <a:xfrm>
              <a:off x="4105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4146" name="Text Box 40"/>
            <p:cNvSpPr txBox="1">
              <a:spLocks noChangeArrowheads="1"/>
            </p:cNvSpPr>
            <p:nvPr/>
          </p:nvSpPr>
          <p:spPr bwMode="auto">
            <a:xfrm>
              <a:off x="4150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4147" name="Text Box 41"/>
            <p:cNvSpPr txBox="1">
              <a:spLocks noChangeArrowheads="1"/>
            </p:cNvSpPr>
            <p:nvPr/>
          </p:nvSpPr>
          <p:spPr bwMode="auto">
            <a:xfrm>
              <a:off x="4558" y="284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4148" name="Line 42"/>
            <p:cNvSpPr>
              <a:spLocks noChangeShapeType="1"/>
            </p:cNvSpPr>
            <p:nvPr/>
          </p:nvSpPr>
          <p:spPr bwMode="auto">
            <a:xfrm flipH="1">
              <a:off x="4967" y="2750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49" name="Line 43"/>
            <p:cNvSpPr>
              <a:spLocks noChangeShapeType="1"/>
            </p:cNvSpPr>
            <p:nvPr/>
          </p:nvSpPr>
          <p:spPr bwMode="auto">
            <a:xfrm>
              <a:off x="4286" y="2387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50" name="Text Box 44"/>
            <p:cNvSpPr txBox="1">
              <a:spLocks noChangeArrowheads="1"/>
            </p:cNvSpPr>
            <p:nvPr/>
          </p:nvSpPr>
          <p:spPr bwMode="auto">
            <a:xfrm>
              <a:off x="4150" y="265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4151" name="Line 45"/>
            <p:cNvSpPr>
              <a:spLocks noChangeShapeType="1"/>
            </p:cNvSpPr>
            <p:nvPr/>
          </p:nvSpPr>
          <p:spPr bwMode="auto">
            <a:xfrm flipH="1">
              <a:off x="4649" y="2568"/>
              <a:ext cx="318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52" name="Line 46"/>
            <p:cNvSpPr>
              <a:spLocks noChangeShapeType="1"/>
            </p:cNvSpPr>
            <p:nvPr/>
          </p:nvSpPr>
          <p:spPr bwMode="auto">
            <a:xfrm>
              <a:off x="4286" y="2568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53" name="Text Box 47"/>
            <p:cNvSpPr txBox="1">
              <a:spLocks noChangeArrowheads="1"/>
            </p:cNvSpPr>
            <p:nvPr/>
          </p:nvSpPr>
          <p:spPr bwMode="auto">
            <a:xfrm>
              <a:off x="4694" y="302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4154" name="Text Box 48"/>
            <p:cNvSpPr txBox="1">
              <a:spLocks noChangeArrowheads="1"/>
            </p:cNvSpPr>
            <p:nvPr/>
          </p:nvSpPr>
          <p:spPr bwMode="auto">
            <a:xfrm>
              <a:off x="4876" y="320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4155" name="Line 49"/>
            <p:cNvSpPr>
              <a:spLocks noChangeShapeType="1"/>
            </p:cNvSpPr>
            <p:nvPr/>
          </p:nvSpPr>
          <p:spPr bwMode="auto">
            <a:xfrm>
              <a:off x="4967" y="3113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56" name="Line 50"/>
            <p:cNvSpPr>
              <a:spLocks noChangeShapeType="1"/>
            </p:cNvSpPr>
            <p:nvPr/>
          </p:nvSpPr>
          <p:spPr bwMode="auto">
            <a:xfrm>
              <a:off x="4831" y="2930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57" name="Line 51"/>
            <p:cNvSpPr>
              <a:spLocks noChangeShapeType="1"/>
            </p:cNvSpPr>
            <p:nvPr/>
          </p:nvSpPr>
          <p:spPr bwMode="auto">
            <a:xfrm>
              <a:off x="5421" y="3294"/>
              <a:ext cx="0" cy="91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58" name="Text Box 52"/>
            <p:cNvSpPr txBox="1">
              <a:spLocks noChangeArrowheads="1"/>
            </p:cNvSpPr>
            <p:nvPr/>
          </p:nvSpPr>
          <p:spPr bwMode="auto">
            <a:xfrm>
              <a:off x="4875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4159" name="Text Box 53"/>
            <p:cNvSpPr txBox="1">
              <a:spLocks noChangeArrowheads="1"/>
            </p:cNvSpPr>
            <p:nvPr/>
          </p:nvSpPr>
          <p:spPr bwMode="auto">
            <a:xfrm>
              <a:off x="4876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44160" name="Line 54"/>
            <p:cNvSpPr>
              <a:spLocks noChangeShapeType="1"/>
            </p:cNvSpPr>
            <p:nvPr/>
          </p:nvSpPr>
          <p:spPr bwMode="auto">
            <a:xfrm>
              <a:off x="4649" y="2568"/>
              <a:ext cx="272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61" name="Line 55"/>
            <p:cNvSpPr>
              <a:spLocks noChangeShapeType="1"/>
            </p:cNvSpPr>
            <p:nvPr/>
          </p:nvSpPr>
          <p:spPr bwMode="auto">
            <a:xfrm>
              <a:off x="5012" y="2568"/>
              <a:ext cx="227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62" name="Line 56"/>
            <p:cNvSpPr>
              <a:spLocks noChangeShapeType="1"/>
            </p:cNvSpPr>
            <p:nvPr/>
          </p:nvSpPr>
          <p:spPr bwMode="auto">
            <a:xfrm>
              <a:off x="5421" y="2387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63" name="Line 57"/>
            <p:cNvSpPr>
              <a:spLocks noChangeShapeType="1"/>
            </p:cNvSpPr>
            <p:nvPr/>
          </p:nvSpPr>
          <p:spPr bwMode="auto">
            <a:xfrm>
              <a:off x="4286" y="2750"/>
              <a:ext cx="0" cy="635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64" name="Line 58"/>
            <p:cNvSpPr>
              <a:spLocks noChangeShapeType="1"/>
            </p:cNvSpPr>
            <p:nvPr/>
          </p:nvSpPr>
          <p:spPr bwMode="auto">
            <a:xfrm flipH="1">
              <a:off x="5421" y="2568"/>
              <a:ext cx="0" cy="635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65" name="Rectangle 59"/>
            <p:cNvSpPr>
              <a:spLocks noChangeArrowheads="1"/>
            </p:cNvSpPr>
            <p:nvPr/>
          </p:nvSpPr>
          <p:spPr bwMode="auto">
            <a:xfrm>
              <a:off x="3833" y="1299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4166" name="Text Box 60"/>
            <p:cNvSpPr txBox="1">
              <a:spLocks noChangeArrowheads="1"/>
            </p:cNvSpPr>
            <p:nvPr/>
          </p:nvSpPr>
          <p:spPr bwMode="auto">
            <a:xfrm>
              <a:off x="3878" y="138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4167" name="Text Box 61"/>
            <p:cNvSpPr txBox="1">
              <a:spLocks noChangeArrowheads="1"/>
            </p:cNvSpPr>
            <p:nvPr/>
          </p:nvSpPr>
          <p:spPr bwMode="auto">
            <a:xfrm>
              <a:off x="4559" y="157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4168" name="Line 62"/>
            <p:cNvSpPr>
              <a:spLocks noChangeShapeType="1"/>
            </p:cNvSpPr>
            <p:nvPr/>
          </p:nvSpPr>
          <p:spPr bwMode="auto">
            <a:xfrm flipH="1">
              <a:off x="4422" y="1480"/>
              <a:ext cx="545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69" name="Line 63"/>
            <p:cNvSpPr>
              <a:spLocks noChangeShapeType="1"/>
            </p:cNvSpPr>
            <p:nvPr/>
          </p:nvSpPr>
          <p:spPr bwMode="auto">
            <a:xfrm>
              <a:off x="4105" y="1298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70" name="Text Box 64"/>
            <p:cNvSpPr txBox="1">
              <a:spLocks noChangeArrowheads="1"/>
            </p:cNvSpPr>
            <p:nvPr/>
          </p:nvSpPr>
          <p:spPr bwMode="auto">
            <a:xfrm>
              <a:off x="4831" y="138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4171" name="Text Box 65"/>
            <p:cNvSpPr txBox="1">
              <a:spLocks noChangeArrowheads="1"/>
            </p:cNvSpPr>
            <p:nvPr/>
          </p:nvSpPr>
          <p:spPr bwMode="auto">
            <a:xfrm>
              <a:off x="3878" y="157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4172" name="Line 66"/>
            <p:cNvSpPr>
              <a:spLocks noChangeShapeType="1"/>
            </p:cNvSpPr>
            <p:nvPr/>
          </p:nvSpPr>
          <p:spPr bwMode="auto">
            <a:xfrm flipH="1" flipV="1">
              <a:off x="4422" y="1480"/>
              <a:ext cx="363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73" name="Line 67"/>
            <p:cNvSpPr>
              <a:spLocks noChangeShapeType="1"/>
            </p:cNvSpPr>
            <p:nvPr/>
          </p:nvSpPr>
          <p:spPr bwMode="auto">
            <a:xfrm>
              <a:off x="5375" y="1298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74" name="Text Box 68"/>
            <p:cNvSpPr txBox="1">
              <a:spLocks noChangeArrowheads="1"/>
            </p:cNvSpPr>
            <p:nvPr/>
          </p:nvSpPr>
          <p:spPr bwMode="auto">
            <a:xfrm>
              <a:off x="4695" y="175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4175" name="Text Box 69"/>
            <p:cNvSpPr txBox="1">
              <a:spLocks noChangeArrowheads="1"/>
            </p:cNvSpPr>
            <p:nvPr/>
          </p:nvSpPr>
          <p:spPr bwMode="auto">
            <a:xfrm>
              <a:off x="4831" y="193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4176" name="Line 70"/>
            <p:cNvSpPr>
              <a:spLocks noChangeShapeType="1"/>
            </p:cNvSpPr>
            <p:nvPr/>
          </p:nvSpPr>
          <p:spPr bwMode="auto">
            <a:xfrm flipH="1">
              <a:off x="5103" y="184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77" name="Line 71"/>
            <p:cNvSpPr>
              <a:spLocks noChangeShapeType="1"/>
            </p:cNvSpPr>
            <p:nvPr/>
          </p:nvSpPr>
          <p:spPr bwMode="auto">
            <a:xfrm>
              <a:off x="4786" y="1661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78" name="Line 72"/>
            <p:cNvSpPr>
              <a:spLocks noChangeShapeType="1"/>
            </p:cNvSpPr>
            <p:nvPr/>
          </p:nvSpPr>
          <p:spPr bwMode="auto">
            <a:xfrm>
              <a:off x="5375" y="2024"/>
              <a:ext cx="0" cy="91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79" name="Line 73"/>
            <p:cNvSpPr>
              <a:spLocks noChangeShapeType="1"/>
            </p:cNvSpPr>
            <p:nvPr/>
          </p:nvSpPr>
          <p:spPr bwMode="auto">
            <a:xfrm>
              <a:off x="5375" y="1480"/>
              <a:ext cx="0" cy="453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80" name="Line 74"/>
            <p:cNvSpPr>
              <a:spLocks noChangeShapeType="1"/>
            </p:cNvSpPr>
            <p:nvPr/>
          </p:nvSpPr>
          <p:spPr bwMode="auto">
            <a:xfrm>
              <a:off x="4105" y="1480"/>
              <a:ext cx="0" cy="9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81" name="Line 75"/>
            <p:cNvSpPr>
              <a:spLocks noChangeShapeType="1"/>
            </p:cNvSpPr>
            <p:nvPr/>
          </p:nvSpPr>
          <p:spPr bwMode="auto">
            <a:xfrm flipH="1">
              <a:off x="4105" y="1661"/>
              <a:ext cx="0" cy="454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82" name="Line 76"/>
            <p:cNvSpPr>
              <a:spLocks noChangeShapeType="1"/>
            </p:cNvSpPr>
            <p:nvPr/>
          </p:nvSpPr>
          <p:spPr bwMode="auto">
            <a:xfrm flipH="1">
              <a:off x="4830" y="2387"/>
              <a:ext cx="0" cy="453"/>
            </a:xfrm>
            <a:prstGeom prst="line">
              <a:avLst/>
            </a:prstGeom>
            <a:noFill/>
            <a:ln w="31750">
              <a:solidFill>
                <a:srgbClr val="CC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83" name="Line 77"/>
            <p:cNvSpPr>
              <a:spLocks noChangeShapeType="1"/>
            </p:cNvSpPr>
            <p:nvPr/>
          </p:nvSpPr>
          <p:spPr bwMode="auto">
            <a:xfrm flipH="1">
              <a:off x="4649" y="2931"/>
              <a:ext cx="0" cy="454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84" name="Line 78"/>
            <p:cNvSpPr>
              <a:spLocks noChangeShapeType="1"/>
            </p:cNvSpPr>
            <p:nvPr/>
          </p:nvSpPr>
          <p:spPr bwMode="auto">
            <a:xfrm>
              <a:off x="4649" y="1661"/>
              <a:ext cx="0" cy="454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85" name="Line 79"/>
            <p:cNvSpPr>
              <a:spLocks noChangeShapeType="1"/>
            </p:cNvSpPr>
            <p:nvPr/>
          </p:nvSpPr>
          <p:spPr bwMode="auto">
            <a:xfrm>
              <a:off x="4649" y="1298"/>
              <a:ext cx="0" cy="273"/>
            </a:xfrm>
            <a:prstGeom prst="line">
              <a:avLst/>
            </a:prstGeom>
            <a:noFill/>
            <a:ln w="31750">
              <a:solidFill>
                <a:srgbClr val="CC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4037" name="Group 80"/>
          <p:cNvGrpSpPr>
            <a:grpSpLocks/>
          </p:cNvGrpSpPr>
          <p:nvPr/>
        </p:nvGrpSpPr>
        <p:grpSpPr bwMode="auto">
          <a:xfrm>
            <a:off x="179388" y="549275"/>
            <a:ext cx="4321175" cy="6119813"/>
            <a:chOff x="2925" y="346"/>
            <a:chExt cx="2722" cy="3855"/>
          </a:xfrm>
        </p:grpSpPr>
        <p:sp>
          <p:nvSpPr>
            <p:cNvPr id="44038" name="Rectangle 81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4039" name="Line 82"/>
            <p:cNvSpPr>
              <a:spLocks noChangeShapeType="1"/>
            </p:cNvSpPr>
            <p:nvPr/>
          </p:nvSpPr>
          <p:spPr bwMode="auto">
            <a:xfrm>
              <a:off x="3288" y="1389"/>
              <a:ext cx="0" cy="1270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40" name="Line 83"/>
            <p:cNvSpPr>
              <a:spLocks noChangeShapeType="1"/>
            </p:cNvSpPr>
            <p:nvPr/>
          </p:nvSpPr>
          <p:spPr bwMode="auto">
            <a:xfrm flipH="1">
              <a:off x="3515" y="2115"/>
              <a:ext cx="544" cy="544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41" name="Line 84"/>
            <p:cNvSpPr>
              <a:spLocks noChangeShapeType="1"/>
            </p:cNvSpPr>
            <p:nvPr/>
          </p:nvSpPr>
          <p:spPr bwMode="auto">
            <a:xfrm flipH="1">
              <a:off x="3697" y="2523"/>
              <a:ext cx="136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42" name="Line 85"/>
            <p:cNvSpPr>
              <a:spLocks noChangeShapeType="1"/>
            </p:cNvSpPr>
            <p:nvPr/>
          </p:nvSpPr>
          <p:spPr bwMode="auto">
            <a:xfrm flipH="1" flipV="1">
              <a:off x="3833" y="2523"/>
              <a:ext cx="272" cy="1361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43" name="Line 86"/>
            <p:cNvSpPr>
              <a:spLocks noChangeShapeType="1"/>
            </p:cNvSpPr>
            <p:nvPr/>
          </p:nvSpPr>
          <p:spPr bwMode="auto">
            <a:xfrm flipH="1">
              <a:off x="3198" y="3203"/>
              <a:ext cx="0" cy="363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44" name="Rectangle 87"/>
            <p:cNvSpPr>
              <a:spLocks noChangeArrowheads="1"/>
            </p:cNvSpPr>
            <p:nvPr/>
          </p:nvSpPr>
          <p:spPr bwMode="auto">
            <a:xfrm>
              <a:off x="3016" y="754"/>
              <a:ext cx="131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4045" name="Text Box 88"/>
            <p:cNvSpPr txBox="1">
              <a:spLocks noChangeArrowheads="1"/>
            </p:cNvSpPr>
            <p:nvPr/>
          </p:nvSpPr>
          <p:spPr bwMode="auto">
            <a:xfrm>
              <a:off x="3469" y="1117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44046" name="Text Box 89"/>
            <p:cNvSpPr txBox="1">
              <a:spLocks noChangeArrowheads="1"/>
            </p:cNvSpPr>
            <p:nvPr/>
          </p:nvSpPr>
          <p:spPr bwMode="auto">
            <a:xfrm>
              <a:off x="3061" y="935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4047" name="Text Box 90"/>
            <p:cNvSpPr txBox="1">
              <a:spLocks noChangeArrowheads="1"/>
            </p:cNvSpPr>
            <p:nvPr/>
          </p:nvSpPr>
          <p:spPr bwMode="auto">
            <a:xfrm>
              <a:off x="3696" y="935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4048" name="Text Box 91"/>
            <p:cNvSpPr txBox="1">
              <a:spLocks noChangeArrowheads="1"/>
            </p:cNvSpPr>
            <p:nvPr/>
          </p:nvSpPr>
          <p:spPr bwMode="auto">
            <a:xfrm>
              <a:off x="3469" y="129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4049" name="Text Box 92"/>
            <p:cNvSpPr txBox="1">
              <a:spLocks noChangeArrowheads="1"/>
            </p:cNvSpPr>
            <p:nvPr/>
          </p:nvSpPr>
          <p:spPr bwMode="auto">
            <a:xfrm>
              <a:off x="3469" y="754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44050" name="Line 93"/>
            <p:cNvSpPr>
              <a:spLocks noChangeShapeType="1"/>
            </p:cNvSpPr>
            <p:nvPr/>
          </p:nvSpPr>
          <p:spPr bwMode="auto">
            <a:xfrm flipH="1">
              <a:off x="3786" y="1026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51" name="Line 94"/>
            <p:cNvSpPr>
              <a:spLocks noChangeShapeType="1"/>
            </p:cNvSpPr>
            <p:nvPr/>
          </p:nvSpPr>
          <p:spPr bwMode="auto">
            <a:xfrm>
              <a:off x="3469" y="1026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52" name="Line 95"/>
            <p:cNvSpPr>
              <a:spLocks noChangeShapeType="1"/>
            </p:cNvSpPr>
            <p:nvPr/>
          </p:nvSpPr>
          <p:spPr bwMode="auto">
            <a:xfrm flipH="1">
              <a:off x="3650" y="1208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53" name="Line 96"/>
            <p:cNvSpPr>
              <a:spLocks noChangeShapeType="1"/>
            </p:cNvSpPr>
            <p:nvPr/>
          </p:nvSpPr>
          <p:spPr bwMode="auto">
            <a:xfrm flipH="1">
              <a:off x="3469" y="845"/>
              <a:ext cx="91" cy="9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54" name="Line 97"/>
            <p:cNvSpPr>
              <a:spLocks noChangeShapeType="1"/>
            </p:cNvSpPr>
            <p:nvPr/>
          </p:nvSpPr>
          <p:spPr bwMode="auto">
            <a:xfrm>
              <a:off x="3787" y="845"/>
              <a:ext cx="90" cy="9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55" name="Rectangle 98"/>
            <p:cNvSpPr>
              <a:spLocks noChangeArrowheads="1"/>
            </p:cNvSpPr>
            <p:nvPr/>
          </p:nvSpPr>
          <p:spPr bwMode="auto">
            <a:xfrm>
              <a:off x="4604" y="936"/>
              <a:ext cx="816" cy="11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4056" name="Text Box 99"/>
            <p:cNvSpPr txBox="1">
              <a:spLocks noChangeArrowheads="1"/>
            </p:cNvSpPr>
            <p:nvPr/>
          </p:nvSpPr>
          <p:spPr bwMode="auto">
            <a:xfrm>
              <a:off x="4695" y="1027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4057" name="Text Box 100"/>
            <p:cNvSpPr txBox="1">
              <a:spLocks noChangeArrowheads="1"/>
            </p:cNvSpPr>
            <p:nvPr/>
          </p:nvSpPr>
          <p:spPr bwMode="auto">
            <a:xfrm>
              <a:off x="4695" y="120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4058" name="Line 101"/>
            <p:cNvSpPr>
              <a:spLocks noChangeShapeType="1"/>
            </p:cNvSpPr>
            <p:nvPr/>
          </p:nvSpPr>
          <p:spPr bwMode="auto">
            <a:xfrm flipH="1">
              <a:off x="4967" y="1118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59" name="Line 102"/>
            <p:cNvSpPr>
              <a:spLocks noChangeShapeType="1"/>
            </p:cNvSpPr>
            <p:nvPr/>
          </p:nvSpPr>
          <p:spPr bwMode="auto">
            <a:xfrm>
              <a:off x="4967" y="936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60" name="Text Box 103"/>
            <p:cNvSpPr txBox="1">
              <a:spLocks noChangeArrowheads="1"/>
            </p:cNvSpPr>
            <p:nvPr/>
          </p:nvSpPr>
          <p:spPr bwMode="auto">
            <a:xfrm>
              <a:off x="4695" y="138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4061" name="Text Box 104"/>
            <p:cNvSpPr txBox="1">
              <a:spLocks noChangeArrowheads="1"/>
            </p:cNvSpPr>
            <p:nvPr/>
          </p:nvSpPr>
          <p:spPr bwMode="auto">
            <a:xfrm>
              <a:off x="4695" y="1571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4062" name="Line 105"/>
            <p:cNvSpPr>
              <a:spLocks noChangeShapeType="1"/>
            </p:cNvSpPr>
            <p:nvPr/>
          </p:nvSpPr>
          <p:spPr bwMode="auto">
            <a:xfrm flipH="1">
              <a:off x="4967" y="1480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63" name="Line 106"/>
            <p:cNvSpPr>
              <a:spLocks noChangeShapeType="1"/>
            </p:cNvSpPr>
            <p:nvPr/>
          </p:nvSpPr>
          <p:spPr bwMode="auto">
            <a:xfrm>
              <a:off x="4967" y="1298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64" name="Text Box 107"/>
            <p:cNvSpPr txBox="1">
              <a:spLocks noChangeArrowheads="1"/>
            </p:cNvSpPr>
            <p:nvPr/>
          </p:nvSpPr>
          <p:spPr bwMode="auto">
            <a:xfrm>
              <a:off x="4695" y="175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4065" name="Text Box 108"/>
            <p:cNvSpPr txBox="1">
              <a:spLocks noChangeArrowheads="1"/>
            </p:cNvSpPr>
            <p:nvPr/>
          </p:nvSpPr>
          <p:spPr bwMode="auto">
            <a:xfrm>
              <a:off x="4695" y="1935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4066" name="Line 109"/>
            <p:cNvSpPr>
              <a:spLocks noChangeShapeType="1"/>
            </p:cNvSpPr>
            <p:nvPr/>
          </p:nvSpPr>
          <p:spPr bwMode="auto">
            <a:xfrm flipH="1">
              <a:off x="4967" y="1844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67" name="Line 110"/>
            <p:cNvSpPr>
              <a:spLocks noChangeShapeType="1"/>
            </p:cNvSpPr>
            <p:nvPr/>
          </p:nvSpPr>
          <p:spPr bwMode="auto">
            <a:xfrm>
              <a:off x="4967" y="1662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68" name="Line 111"/>
            <p:cNvSpPr>
              <a:spLocks noChangeShapeType="1"/>
            </p:cNvSpPr>
            <p:nvPr/>
          </p:nvSpPr>
          <p:spPr bwMode="auto">
            <a:xfrm>
              <a:off x="4967" y="2025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69" name="Rectangle 112"/>
            <p:cNvSpPr>
              <a:spLocks noChangeArrowheads="1"/>
            </p:cNvSpPr>
            <p:nvPr/>
          </p:nvSpPr>
          <p:spPr bwMode="auto">
            <a:xfrm>
              <a:off x="3061" y="2659"/>
              <a:ext cx="77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4070" name="Text Box 113"/>
            <p:cNvSpPr txBox="1">
              <a:spLocks noChangeArrowheads="1"/>
            </p:cNvSpPr>
            <p:nvPr/>
          </p:nvSpPr>
          <p:spPr bwMode="auto">
            <a:xfrm>
              <a:off x="3107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44071" name="Text Box 114"/>
            <p:cNvSpPr txBox="1">
              <a:spLocks noChangeArrowheads="1"/>
            </p:cNvSpPr>
            <p:nvPr/>
          </p:nvSpPr>
          <p:spPr bwMode="auto">
            <a:xfrm>
              <a:off x="3243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4072" name="Line 115"/>
            <p:cNvSpPr>
              <a:spLocks noChangeShapeType="1"/>
            </p:cNvSpPr>
            <p:nvPr/>
          </p:nvSpPr>
          <p:spPr bwMode="auto">
            <a:xfrm flipH="1">
              <a:off x="3424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73" name="Text Box 116"/>
            <p:cNvSpPr txBox="1">
              <a:spLocks noChangeArrowheads="1"/>
            </p:cNvSpPr>
            <p:nvPr/>
          </p:nvSpPr>
          <p:spPr bwMode="auto">
            <a:xfrm>
              <a:off x="3107" y="275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4074" name="Line 117"/>
            <p:cNvSpPr>
              <a:spLocks noChangeShapeType="1"/>
            </p:cNvSpPr>
            <p:nvPr/>
          </p:nvSpPr>
          <p:spPr bwMode="auto">
            <a:xfrm flipH="1">
              <a:off x="3424" y="284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75" name="Line 118"/>
            <p:cNvSpPr>
              <a:spLocks noChangeShapeType="1"/>
            </p:cNvSpPr>
            <p:nvPr/>
          </p:nvSpPr>
          <p:spPr bwMode="auto">
            <a:xfrm>
              <a:off x="3424" y="2659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76" name="Rectangle 119"/>
            <p:cNvSpPr>
              <a:spLocks noChangeArrowheads="1"/>
            </p:cNvSpPr>
            <p:nvPr/>
          </p:nvSpPr>
          <p:spPr bwMode="auto">
            <a:xfrm>
              <a:off x="4105" y="2387"/>
              <a:ext cx="1428" cy="136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4077" name="Text Box 120"/>
            <p:cNvSpPr txBox="1">
              <a:spLocks noChangeArrowheads="1"/>
            </p:cNvSpPr>
            <p:nvPr/>
          </p:nvSpPr>
          <p:spPr bwMode="auto">
            <a:xfrm>
              <a:off x="4150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4078" name="Text Box 121"/>
            <p:cNvSpPr txBox="1">
              <a:spLocks noChangeArrowheads="1"/>
            </p:cNvSpPr>
            <p:nvPr/>
          </p:nvSpPr>
          <p:spPr bwMode="auto">
            <a:xfrm>
              <a:off x="4467" y="2841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4079" name="Line 122"/>
            <p:cNvSpPr>
              <a:spLocks noChangeShapeType="1"/>
            </p:cNvSpPr>
            <p:nvPr/>
          </p:nvSpPr>
          <p:spPr bwMode="auto">
            <a:xfrm flipH="1">
              <a:off x="4739" y="2750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80" name="Line 123"/>
            <p:cNvSpPr>
              <a:spLocks noChangeShapeType="1"/>
            </p:cNvSpPr>
            <p:nvPr/>
          </p:nvSpPr>
          <p:spPr bwMode="auto">
            <a:xfrm>
              <a:off x="4557" y="2387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81" name="Text Box 124"/>
            <p:cNvSpPr txBox="1">
              <a:spLocks noChangeArrowheads="1"/>
            </p:cNvSpPr>
            <p:nvPr/>
          </p:nvSpPr>
          <p:spPr bwMode="auto">
            <a:xfrm>
              <a:off x="4467" y="302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4082" name="Text Box 125"/>
            <p:cNvSpPr txBox="1">
              <a:spLocks noChangeArrowheads="1"/>
            </p:cNvSpPr>
            <p:nvPr/>
          </p:nvSpPr>
          <p:spPr bwMode="auto">
            <a:xfrm>
              <a:off x="4467" y="3204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4083" name="Line 126"/>
            <p:cNvSpPr>
              <a:spLocks noChangeShapeType="1"/>
            </p:cNvSpPr>
            <p:nvPr/>
          </p:nvSpPr>
          <p:spPr bwMode="auto">
            <a:xfrm flipH="1">
              <a:off x="4739" y="3112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84" name="Line 127"/>
            <p:cNvSpPr>
              <a:spLocks noChangeShapeType="1"/>
            </p:cNvSpPr>
            <p:nvPr/>
          </p:nvSpPr>
          <p:spPr bwMode="auto">
            <a:xfrm>
              <a:off x="4739" y="2930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85" name="Text Box 128"/>
            <p:cNvSpPr txBox="1">
              <a:spLocks noChangeArrowheads="1"/>
            </p:cNvSpPr>
            <p:nvPr/>
          </p:nvSpPr>
          <p:spPr bwMode="auto">
            <a:xfrm>
              <a:off x="4467" y="3386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4086" name="Text Box 129"/>
            <p:cNvSpPr txBox="1">
              <a:spLocks noChangeArrowheads="1"/>
            </p:cNvSpPr>
            <p:nvPr/>
          </p:nvSpPr>
          <p:spPr bwMode="auto">
            <a:xfrm>
              <a:off x="4467" y="356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4087" name="Line 130"/>
            <p:cNvSpPr>
              <a:spLocks noChangeShapeType="1"/>
            </p:cNvSpPr>
            <p:nvPr/>
          </p:nvSpPr>
          <p:spPr bwMode="auto">
            <a:xfrm flipH="1">
              <a:off x="4739" y="3476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88" name="Line 131"/>
            <p:cNvSpPr>
              <a:spLocks noChangeShapeType="1"/>
            </p:cNvSpPr>
            <p:nvPr/>
          </p:nvSpPr>
          <p:spPr bwMode="auto">
            <a:xfrm>
              <a:off x="4739" y="3294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89" name="Line 132"/>
            <p:cNvSpPr>
              <a:spLocks noChangeShapeType="1"/>
            </p:cNvSpPr>
            <p:nvPr/>
          </p:nvSpPr>
          <p:spPr bwMode="auto">
            <a:xfrm>
              <a:off x="4739" y="3657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90" name="Text Box 133"/>
            <p:cNvSpPr txBox="1">
              <a:spLocks noChangeArrowheads="1"/>
            </p:cNvSpPr>
            <p:nvPr/>
          </p:nvSpPr>
          <p:spPr bwMode="auto">
            <a:xfrm>
              <a:off x="4829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4091" name="Text Box 134"/>
            <p:cNvSpPr txBox="1">
              <a:spLocks noChangeArrowheads="1"/>
            </p:cNvSpPr>
            <p:nvPr/>
          </p:nvSpPr>
          <p:spPr bwMode="auto">
            <a:xfrm>
              <a:off x="4558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44092" name="Line 135"/>
            <p:cNvSpPr>
              <a:spLocks noChangeShapeType="1"/>
            </p:cNvSpPr>
            <p:nvPr/>
          </p:nvSpPr>
          <p:spPr bwMode="auto">
            <a:xfrm>
              <a:off x="4558" y="2568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93" name="Line 136"/>
            <p:cNvSpPr>
              <a:spLocks noChangeShapeType="1"/>
            </p:cNvSpPr>
            <p:nvPr/>
          </p:nvSpPr>
          <p:spPr bwMode="auto">
            <a:xfrm flipH="1">
              <a:off x="4875" y="2568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94" name="Line 137"/>
            <p:cNvSpPr>
              <a:spLocks noChangeShapeType="1"/>
            </p:cNvSpPr>
            <p:nvPr/>
          </p:nvSpPr>
          <p:spPr bwMode="auto">
            <a:xfrm>
              <a:off x="5011" y="2387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95" name="Rectangle 138"/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4096" name="Text Box 139"/>
            <p:cNvSpPr txBox="1">
              <a:spLocks noChangeArrowheads="1"/>
            </p:cNvSpPr>
            <p:nvPr/>
          </p:nvSpPr>
          <p:spPr bwMode="auto">
            <a:xfrm>
              <a:off x="3152" y="3656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4097" name="Line 140"/>
            <p:cNvSpPr>
              <a:spLocks noChangeShapeType="1"/>
            </p:cNvSpPr>
            <p:nvPr/>
          </p:nvSpPr>
          <p:spPr bwMode="auto">
            <a:xfrm>
              <a:off x="3424" y="3566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98" name="Line 141"/>
            <p:cNvSpPr>
              <a:spLocks noChangeShapeType="1"/>
            </p:cNvSpPr>
            <p:nvPr/>
          </p:nvSpPr>
          <p:spPr bwMode="auto">
            <a:xfrm>
              <a:off x="3424" y="3747"/>
              <a:ext cx="1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099" name="Text Box 142"/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  <p:sp>
          <p:nvSpPr>
            <p:cNvPr id="44100" name="Line 143"/>
            <p:cNvSpPr>
              <a:spLocks noChangeShapeType="1"/>
            </p:cNvSpPr>
            <p:nvPr/>
          </p:nvSpPr>
          <p:spPr bwMode="auto">
            <a:xfrm flipH="1">
              <a:off x="3379" y="663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01" name="Line 144"/>
            <p:cNvSpPr>
              <a:spLocks noChangeShapeType="1"/>
            </p:cNvSpPr>
            <p:nvPr/>
          </p:nvSpPr>
          <p:spPr bwMode="auto">
            <a:xfrm flipV="1">
              <a:off x="4332" y="799"/>
              <a:ext cx="272" cy="72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02" name="Line 145"/>
            <p:cNvSpPr>
              <a:spLocks noChangeShapeType="1"/>
            </p:cNvSpPr>
            <p:nvPr/>
          </p:nvSpPr>
          <p:spPr bwMode="auto">
            <a:xfrm flipH="1" flipV="1">
              <a:off x="4196" y="1389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03" name="Line 146"/>
            <p:cNvSpPr>
              <a:spLocks noChangeShapeType="1"/>
            </p:cNvSpPr>
            <p:nvPr/>
          </p:nvSpPr>
          <p:spPr bwMode="auto">
            <a:xfrm>
              <a:off x="4604" y="799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04" name="Line 147"/>
            <p:cNvSpPr>
              <a:spLocks noChangeShapeType="1"/>
            </p:cNvSpPr>
            <p:nvPr/>
          </p:nvSpPr>
          <p:spPr bwMode="auto">
            <a:xfrm flipV="1">
              <a:off x="3833" y="2251"/>
              <a:ext cx="271" cy="1089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05" name="Line 148"/>
            <p:cNvSpPr>
              <a:spLocks noChangeShapeType="1"/>
            </p:cNvSpPr>
            <p:nvPr/>
          </p:nvSpPr>
          <p:spPr bwMode="auto">
            <a:xfrm flipH="1" flipV="1">
              <a:off x="3696" y="3203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06" name="Line 149"/>
            <p:cNvSpPr>
              <a:spLocks noChangeShapeType="1"/>
            </p:cNvSpPr>
            <p:nvPr/>
          </p:nvSpPr>
          <p:spPr bwMode="auto">
            <a:xfrm>
              <a:off x="4104" y="2251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07" name="Line 150"/>
            <p:cNvSpPr>
              <a:spLocks noChangeShapeType="1"/>
            </p:cNvSpPr>
            <p:nvPr/>
          </p:nvSpPr>
          <p:spPr bwMode="auto">
            <a:xfrm flipH="1">
              <a:off x="4105" y="3748"/>
              <a:ext cx="136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08" name="Line 151"/>
            <p:cNvSpPr>
              <a:spLocks noChangeShapeType="1"/>
            </p:cNvSpPr>
            <p:nvPr/>
          </p:nvSpPr>
          <p:spPr bwMode="auto">
            <a:xfrm flipH="1" flipV="1">
              <a:off x="4059" y="2115"/>
              <a:ext cx="545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4109" name="Line 152"/>
            <p:cNvSpPr>
              <a:spLocks noChangeShapeType="1"/>
            </p:cNvSpPr>
            <p:nvPr/>
          </p:nvSpPr>
          <p:spPr bwMode="auto">
            <a:xfrm flipH="1">
              <a:off x="4604" y="2115"/>
              <a:ext cx="136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093213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E8418AE-935B-4EE3-AB9C-7EE764657366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Nesekvenční mezikód </a:t>
            </a:r>
            <a:r>
              <a:rPr lang="en-US" altLang="en-US" smtClean="0"/>
              <a:t>po</a:t>
            </a:r>
            <a:r>
              <a:rPr lang="cs-CZ" altLang="en-US" smtClean="0"/>
              <a:t> analýz</a:t>
            </a:r>
            <a:r>
              <a:rPr lang="en-US" altLang="en-US" smtClean="0"/>
              <a:t>e</a:t>
            </a:r>
            <a:r>
              <a:rPr lang="cs-CZ" altLang="en-US" smtClean="0"/>
              <a:t> aliasů</a:t>
            </a:r>
            <a:endParaRPr lang="cs-CZ" altLang="en-US" noProof="1" smtClean="0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533400"/>
            <a:ext cx="2619375" cy="4191000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int gcd( int x, int y)</a:t>
            </a:r>
          </a:p>
          <a:p>
            <a:pPr marL="0" indent="0" eaLnBrk="1" hangingPunct="1"/>
            <a:r>
              <a:rPr lang="en-US" altLang="en-US" sz="1400" smtClean="0"/>
              <a:t>{ int z;</a:t>
            </a:r>
          </a:p>
          <a:p>
            <a:pPr marL="0" indent="0" eaLnBrk="1" hangingPunct="1"/>
            <a:r>
              <a:rPr lang="en-US" altLang="en-US" sz="1400" smtClean="0"/>
              <a:t>  if ( x &gt; y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while ( x &gt; 0 )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 % x;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return y;</a:t>
            </a:r>
          </a:p>
          <a:p>
            <a:pPr marL="0" indent="0" eaLnBrk="1" hangingPunct="1"/>
            <a:r>
              <a:rPr lang="en-US" altLang="en-US" sz="1400" smtClean="0"/>
              <a:t>}</a:t>
            </a:r>
            <a:endParaRPr lang="cs-CZ" altLang="en-US" sz="1400" smtClean="0"/>
          </a:p>
        </p:txBody>
      </p:sp>
      <p:sp>
        <p:nvSpPr>
          <p:cNvPr id="4506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5013325"/>
            <a:ext cx="4343400" cy="1671638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  <a:p>
            <a:pPr marL="0" indent="0" eaLnBrk="1" hangingPunct="1"/>
            <a:r>
              <a:rPr lang="en-US" altLang="en-US" sz="1400" smtClean="0"/>
              <a:t>VAR:(Vz,I32,”z”)</a:t>
            </a:r>
          </a:p>
        </p:txBody>
      </p:sp>
      <p:grpSp>
        <p:nvGrpSpPr>
          <p:cNvPr id="45062" name="Group 5"/>
          <p:cNvGrpSpPr>
            <a:grpSpLocks/>
          </p:cNvGrpSpPr>
          <p:nvPr/>
        </p:nvGrpSpPr>
        <p:grpSpPr bwMode="auto">
          <a:xfrm>
            <a:off x="4643438" y="549275"/>
            <a:ext cx="4321175" cy="6119813"/>
            <a:chOff x="2925" y="346"/>
            <a:chExt cx="2722" cy="3855"/>
          </a:xfrm>
        </p:grpSpPr>
        <p:sp>
          <p:nvSpPr>
            <p:cNvPr id="45075" name="Rectangle 6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5076" name="Line 7"/>
            <p:cNvSpPr>
              <a:spLocks noChangeShapeType="1"/>
            </p:cNvSpPr>
            <p:nvPr/>
          </p:nvSpPr>
          <p:spPr bwMode="auto">
            <a:xfrm>
              <a:off x="3288" y="1162"/>
              <a:ext cx="0" cy="1497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77" name="Line 8"/>
            <p:cNvSpPr>
              <a:spLocks noChangeShapeType="1"/>
            </p:cNvSpPr>
            <p:nvPr/>
          </p:nvSpPr>
          <p:spPr bwMode="auto">
            <a:xfrm flipH="1">
              <a:off x="3515" y="2115"/>
              <a:ext cx="544" cy="544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78" name="Line 9"/>
            <p:cNvSpPr>
              <a:spLocks noChangeShapeType="1"/>
            </p:cNvSpPr>
            <p:nvPr/>
          </p:nvSpPr>
          <p:spPr bwMode="auto">
            <a:xfrm flipH="1">
              <a:off x="3697" y="2523"/>
              <a:ext cx="136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79" name="Line 10"/>
            <p:cNvSpPr>
              <a:spLocks noChangeShapeType="1"/>
            </p:cNvSpPr>
            <p:nvPr/>
          </p:nvSpPr>
          <p:spPr bwMode="auto">
            <a:xfrm flipH="1" flipV="1">
              <a:off x="3833" y="2523"/>
              <a:ext cx="272" cy="998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80" name="Line 11"/>
            <p:cNvSpPr>
              <a:spLocks noChangeShapeType="1"/>
            </p:cNvSpPr>
            <p:nvPr/>
          </p:nvSpPr>
          <p:spPr bwMode="auto">
            <a:xfrm flipH="1">
              <a:off x="3198" y="3203"/>
              <a:ext cx="0" cy="363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81" name="Rectangle 12"/>
            <p:cNvSpPr>
              <a:spLocks noChangeArrowheads="1"/>
            </p:cNvSpPr>
            <p:nvPr/>
          </p:nvSpPr>
          <p:spPr bwMode="auto">
            <a:xfrm>
              <a:off x="3016" y="527"/>
              <a:ext cx="131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5082" name="Text Box 13"/>
            <p:cNvSpPr txBox="1">
              <a:spLocks noChangeArrowheads="1"/>
            </p:cNvSpPr>
            <p:nvPr/>
          </p:nvSpPr>
          <p:spPr bwMode="auto">
            <a:xfrm>
              <a:off x="3469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45083" name="Text Box 14"/>
            <p:cNvSpPr txBox="1">
              <a:spLocks noChangeArrowheads="1"/>
            </p:cNvSpPr>
            <p:nvPr/>
          </p:nvSpPr>
          <p:spPr bwMode="auto">
            <a:xfrm>
              <a:off x="3061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5084" name="Text Box 15"/>
            <p:cNvSpPr txBox="1">
              <a:spLocks noChangeArrowheads="1"/>
            </p:cNvSpPr>
            <p:nvPr/>
          </p:nvSpPr>
          <p:spPr bwMode="auto">
            <a:xfrm>
              <a:off x="3696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5085" name="Text Box 16"/>
            <p:cNvSpPr txBox="1">
              <a:spLocks noChangeArrowheads="1"/>
            </p:cNvSpPr>
            <p:nvPr/>
          </p:nvSpPr>
          <p:spPr bwMode="auto">
            <a:xfrm>
              <a:off x="3469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5086" name="Text Box 17"/>
            <p:cNvSpPr txBox="1">
              <a:spLocks noChangeArrowheads="1"/>
            </p:cNvSpPr>
            <p:nvPr/>
          </p:nvSpPr>
          <p:spPr bwMode="auto">
            <a:xfrm>
              <a:off x="3469" y="527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45087" name="Line 18"/>
            <p:cNvSpPr>
              <a:spLocks noChangeShapeType="1"/>
            </p:cNvSpPr>
            <p:nvPr/>
          </p:nvSpPr>
          <p:spPr bwMode="auto">
            <a:xfrm flipH="1">
              <a:off x="3786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88" name="Line 19"/>
            <p:cNvSpPr>
              <a:spLocks noChangeShapeType="1"/>
            </p:cNvSpPr>
            <p:nvPr/>
          </p:nvSpPr>
          <p:spPr bwMode="auto">
            <a:xfrm>
              <a:off x="3469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89" name="Line 20"/>
            <p:cNvSpPr>
              <a:spLocks noChangeShapeType="1"/>
            </p:cNvSpPr>
            <p:nvPr/>
          </p:nvSpPr>
          <p:spPr bwMode="auto">
            <a:xfrm flipH="1">
              <a:off x="3650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90" name="Line 21"/>
            <p:cNvSpPr>
              <a:spLocks noChangeShapeType="1"/>
            </p:cNvSpPr>
            <p:nvPr/>
          </p:nvSpPr>
          <p:spPr bwMode="auto">
            <a:xfrm flipH="1">
              <a:off x="3469" y="618"/>
              <a:ext cx="91" cy="9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91" name="Line 22"/>
            <p:cNvSpPr>
              <a:spLocks noChangeShapeType="1"/>
            </p:cNvSpPr>
            <p:nvPr/>
          </p:nvSpPr>
          <p:spPr bwMode="auto">
            <a:xfrm>
              <a:off x="3787" y="618"/>
              <a:ext cx="90" cy="9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92" name="Rectangle 23"/>
            <p:cNvSpPr>
              <a:spLocks noChangeArrowheads="1"/>
            </p:cNvSpPr>
            <p:nvPr/>
          </p:nvSpPr>
          <p:spPr bwMode="auto">
            <a:xfrm>
              <a:off x="3061" y="2659"/>
              <a:ext cx="77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5093" name="Text Box 24"/>
            <p:cNvSpPr txBox="1">
              <a:spLocks noChangeArrowheads="1"/>
            </p:cNvSpPr>
            <p:nvPr/>
          </p:nvSpPr>
          <p:spPr bwMode="auto">
            <a:xfrm>
              <a:off x="3107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45094" name="Text Box 25"/>
            <p:cNvSpPr txBox="1">
              <a:spLocks noChangeArrowheads="1"/>
            </p:cNvSpPr>
            <p:nvPr/>
          </p:nvSpPr>
          <p:spPr bwMode="auto">
            <a:xfrm>
              <a:off x="3243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5095" name="Line 26"/>
            <p:cNvSpPr>
              <a:spLocks noChangeShapeType="1"/>
            </p:cNvSpPr>
            <p:nvPr/>
          </p:nvSpPr>
          <p:spPr bwMode="auto">
            <a:xfrm flipH="1">
              <a:off x="3424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96" name="Text Box 27"/>
            <p:cNvSpPr txBox="1">
              <a:spLocks noChangeArrowheads="1"/>
            </p:cNvSpPr>
            <p:nvPr/>
          </p:nvSpPr>
          <p:spPr bwMode="auto">
            <a:xfrm>
              <a:off x="3107" y="275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5097" name="Line 28"/>
            <p:cNvSpPr>
              <a:spLocks noChangeShapeType="1"/>
            </p:cNvSpPr>
            <p:nvPr/>
          </p:nvSpPr>
          <p:spPr bwMode="auto">
            <a:xfrm flipH="1">
              <a:off x="3424" y="284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98" name="Line 29"/>
            <p:cNvSpPr>
              <a:spLocks noChangeShapeType="1"/>
            </p:cNvSpPr>
            <p:nvPr/>
          </p:nvSpPr>
          <p:spPr bwMode="auto">
            <a:xfrm>
              <a:off x="3424" y="2659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99" name="Rectangle 30"/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5100" name="Text Box 31"/>
            <p:cNvSpPr txBox="1">
              <a:spLocks noChangeArrowheads="1"/>
            </p:cNvSpPr>
            <p:nvPr/>
          </p:nvSpPr>
          <p:spPr bwMode="auto">
            <a:xfrm>
              <a:off x="3152" y="3656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5101" name="Line 32"/>
            <p:cNvSpPr>
              <a:spLocks noChangeShapeType="1"/>
            </p:cNvSpPr>
            <p:nvPr/>
          </p:nvSpPr>
          <p:spPr bwMode="auto">
            <a:xfrm>
              <a:off x="3424" y="3566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2" name="Line 33"/>
            <p:cNvSpPr>
              <a:spLocks noChangeShapeType="1"/>
            </p:cNvSpPr>
            <p:nvPr/>
          </p:nvSpPr>
          <p:spPr bwMode="auto">
            <a:xfrm>
              <a:off x="3424" y="3747"/>
              <a:ext cx="1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3" name="Text Box 34"/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  <p:sp>
          <p:nvSpPr>
            <p:cNvPr id="45104" name="Line 35"/>
            <p:cNvSpPr>
              <a:spLocks noChangeShapeType="1"/>
            </p:cNvSpPr>
            <p:nvPr/>
          </p:nvSpPr>
          <p:spPr bwMode="auto">
            <a:xfrm flipH="1">
              <a:off x="3379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5" name="Line 36"/>
            <p:cNvSpPr>
              <a:spLocks noChangeShapeType="1"/>
            </p:cNvSpPr>
            <p:nvPr/>
          </p:nvSpPr>
          <p:spPr bwMode="auto">
            <a:xfrm>
              <a:off x="4059" y="1162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6" name="Line 37"/>
            <p:cNvSpPr>
              <a:spLocks noChangeShapeType="1"/>
            </p:cNvSpPr>
            <p:nvPr/>
          </p:nvSpPr>
          <p:spPr bwMode="auto">
            <a:xfrm flipV="1">
              <a:off x="3833" y="2251"/>
              <a:ext cx="271" cy="1089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7" name="Line 38"/>
            <p:cNvSpPr>
              <a:spLocks noChangeShapeType="1"/>
            </p:cNvSpPr>
            <p:nvPr/>
          </p:nvSpPr>
          <p:spPr bwMode="auto">
            <a:xfrm flipH="1" flipV="1">
              <a:off x="3696" y="3203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8" name="Line 39"/>
            <p:cNvSpPr>
              <a:spLocks noChangeShapeType="1"/>
            </p:cNvSpPr>
            <p:nvPr/>
          </p:nvSpPr>
          <p:spPr bwMode="auto">
            <a:xfrm>
              <a:off x="4104" y="2251"/>
              <a:ext cx="136" cy="136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09" name="Line 40"/>
            <p:cNvSpPr>
              <a:spLocks noChangeShapeType="1"/>
            </p:cNvSpPr>
            <p:nvPr/>
          </p:nvSpPr>
          <p:spPr bwMode="auto">
            <a:xfrm flipH="1">
              <a:off x="4105" y="3385"/>
              <a:ext cx="136" cy="136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0" name="Rectangle 41"/>
            <p:cNvSpPr>
              <a:spLocks noChangeArrowheads="1"/>
            </p:cNvSpPr>
            <p:nvPr/>
          </p:nvSpPr>
          <p:spPr bwMode="auto">
            <a:xfrm>
              <a:off x="4105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5111" name="Text Box 42"/>
            <p:cNvSpPr txBox="1">
              <a:spLocks noChangeArrowheads="1"/>
            </p:cNvSpPr>
            <p:nvPr/>
          </p:nvSpPr>
          <p:spPr bwMode="auto">
            <a:xfrm>
              <a:off x="4150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5112" name="Text Box 43"/>
            <p:cNvSpPr txBox="1">
              <a:spLocks noChangeArrowheads="1"/>
            </p:cNvSpPr>
            <p:nvPr/>
          </p:nvSpPr>
          <p:spPr bwMode="auto">
            <a:xfrm>
              <a:off x="4558" y="284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5113" name="Line 44"/>
            <p:cNvSpPr>
              <a:spLocks noChangeShapeType="1"/>
            </p:cNvSpPr>
            <p:nvPr/>
          </p:nvSpPr>
          <p:spPr bwMode="auto">
            <a:xfrm flipH="1">
              <a:off x="4967" y="2750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4" name="Line 45"/>
            <p:cNvSpPr>
              <a:spLocks noChangeShapeType="1"/>
            </p:cNvSpPr>
            <p:nvPr/>
          </p:nvSpPr>
          <p:spPr bwMode="auto">
            <a:xfrm>
              <a:off x="4286" y="2387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5" name="Text Box 46"/>
            <p:cNvSpPr txBox="1">
              <a:spLocks noChangeArrowheads="1"/>
            </p:cNvSpPr>
            <p:nvPr/>
          </p:nvSpPr>
          <p:spPr bwMode="auto">
            <a:xfrm>
              <a:off x="4150" y="265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5116" name="Line 47"/>
            <p:cNvSpPr>
              <a:spLocks noChangeShapeType="1"/>
            </p:cNvSpPr>
            <p:nvPr/>
          </p:nvSpPr>
          <p:spPr bwMode="auto">
            <a:xfrm flipH="1">
              <a:off x="4649" y="2568"/>
              <a:ext cx="318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7" name="Line 48"/>
            <p:cNvSpPr>
              <a:spLocks noChangeShapeType="1"/>
            </p:cNvSpPr>
            <p:nvPr/>
          </p:nvSpPr>
          <p:spPr bwMode="auto">
            <a:xfrm>
              <a:off x="4286" y="2568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18" name="Text Box 49"/>
            <p:cNvSpPr txBox="1">
              <a:spLocks noChangeArrowheads="1"/>
            </p:cNvSpPr>
            <p:nvPr/>
          </p:nvSpPr>
          <p:spPr bwMode="auto">
            <a:xfrm>
              <a:off x="4694" y="302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5119" name="Text Box 50"/>
            <p:cNvSpPr txBox="1">
              <a:spLocks noChangeArrowheads="1"/>
            </p:cNvSpPr>
            <p:nvPr/>
          </p:nvSpPr>
          <p:spPr bwMode="auto">
            <a:xfrm>
              <a:off x="4876" y="320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5120" name="Line 51"/>
            <p:cNvSpPr>
              <a:spLocks noChangeShapeType="1"/>
            </p:cNvSpPr>
            <p:nvPr/>
          </p:nvSpPr>
          <p:spPr bwMode="auto">
            <a:xfrm>
              <a:off x="4967" y="3113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1" name="Line 52"/>
            <p:cNvSpPr>
              <a:spLocks noChangeShapeType="1"/>
            </p:cNvSpPr>
            <p:nvPr/>
          </p:nvSpPr>
          <p:spPr bwMode="auto">
            <a:xfrm>
              <a:off x="4831" y="2930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2" name="Line 53"/>
            <p:cNvSpPr>
              <a:spLocks noChangeShapeType="1"/>
            </p:cNvSpPr>
            <p:nvPr/>
          </p:nvSpPr>
          <p:spPr bwMode="auto">
            <a:xfrm>
              <a:off x="5421" y="3294"/>
              <a:ext cx="0" cy="91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3" name="Text Box 54"/>
            <p:cNvSpPr txBox="1">
              <a:spLocks noChangeArrowheads="1"/>
            </p:cNvSpPr>
            <p:nvPr/>
          </p:nvSpPr>
          <p:spPr bwMode="auto">
            <a:xfrm>
              <a:off x="4875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5124" name="Text Box 55"/>
            <p:cNvSpPr txBox="1">
              <a:spLocks noChangeArrowheads="1"/>
            </p:cNvSpPr>
            <p:nvPr/>
          </p:nvSpPr>
          <p:spPr bwMode="auto">
            <a:xfrm>
              <a:off x="4876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45125" name="Line 56"/>
            <p:cNvSpPr>
              <a:spLocks noChangeShapeType="1"/>
            </p:cNvSpPr>
            <p:nvPr/>
          </p:nvSpPr>
          <p:spPr bwMode="auto">
            <a:xfrm>
              <a:off x="4649" y="2568"/>
              <a:ext cx="272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6" name="Line 57"/>
            <p:cNvSpPr>
              <a:spLocks noChangeShapeType="1"/>
            </p:cNvSpPr>
            <p:nvPr/>
          </p:nvSpPr>
          <p:spPr bwMode="auto">
            <a:xfrm>
              <a:off x="5012" y="2568"/>
              <a:ext cx="227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7" name="Line 58"/>
            <p:cNvSpPr>
              <a:spLocks noChangeShapeType="1"/>
            </p:cNvSpPr>
            <p:nvPr/>
          </p:nvSpPr>
          <p:spPr bwMode="auto">
            <a:xfrm>
              <a:off x="5421" y="2387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8" name="Line 59"/>
            <p:cNvSpPr>
              <a:spLocks noChangeShapeType="1"/>
            </p:cNvSpPr>
            <p:nvPr/>
          </p:nvSpPr>
          <p:spPr bwMode="auto">
            <a:xfrm>
              <a:off x="4286" y="2750"/>
              <a:ext cx="0" cy="635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29" name="Line 60"/>
            <p:cNvSpPr>
              <a:spLocks noChangeShapeType="1"/>
            </p:cNvSpPr>
            <p:nvPr/>
          </p:nvSpPr>
          <p:spPr bwMode="auto">
            <a:xfrm flipH="1">
              <a:off x="5421" y="2568"/>
              <a:ext cx="0" cy="635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0" name="Rectangle 61"/>
            <p:cNvSpPr>
              <a:spLocks noChangeArrowheads="1"/>
            </p:cNvSpPr>
            <p:nvPr/>
          </p:nvSpPr>
          <p:spPr bwMode="auto">
            <a:xfrm>
              <a:off x="3833" y="1299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5131" name="Text Box 62"/>
            <p:cNvSpPr txBox="1">
              <a:spLocks noChangeArrowheads="1"/>
            </p:cNvSpPr>
            <p:nvPr/>
          </p:nvSpPr>
          <p:spPr bwMode="auto">
            <a:xfrm>
              <a:off x="3878" y="138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5132" name="Text Box 63"/>
            <p:cNvSpPr txBox="1">
              <a:spLocks noChangeArrowheads="1"/>
            </p:cNvSpPr>
            <p:nvPr/>
          </p:nvSpPr>
          <p:spPr bwMode="auto">
            <a:xfrm>
              <a:off x="4559" y="157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5133" name="Line 64"/>
            <p:cNvSpPr>
              <a:spLocks noChangeShapeType="1"/>
            </p:cNvSpPr>
            <p:nvPr/>
          </p:nvSpPr>
          <p:spPr bwMode="auto">
            <a:xfrm flipH="1">
              <a:off x="4422" y="1480"/>
              <a:ext cx="545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4" name="Line 65"/>
            <p:cNvSpPr>
              <a:spLocks noChangeShapeType="1"/>
            </p:cNvSpPr>
            <p:nvPr/>
          </p:nvSpPr>
          <p:spPr bwMode="auto">
            <a:xfrm>
              <a:off x="4105" y="1298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5" name="Text Box 66"/>
            <p:cNvSpPr txBox="1">
              <a:spLocks noChangeArrowheads="1"/>
            </p:cNvSpPr>
            <p:nvPr/>
          </p:nvSpPr>
          <p:spPr bwMode="auto">
            <a:xfrm>
              <a:off x="4831" y="138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5136" name="Text Box 67"/>
            <p:cNvSpPr txBox="1">
              <a:spLocks noChangeArrowheads="1"/>
            </p:cNvSpPr>
            <p:nvPr/>
          </p:nvSpPr>
          <p:spPr bwMode="auto">
            <a:xfrm>
              <a:off x="3878" y="157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5137" name="Line 68"/>
            <p:cNvSpPr>
              <a:spLocks noChangeShapeType="1"/>
            </p:cNvSpPr>
            <p:nvPr/>
          </p:nvSpPr>
          <p:spPr bwMode="auto">
            <a:xfrm flipH="1" flipV="1">
              <a:off x="4422" y="1480"/>
              <a:ext cx="363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8" name="Line 69"/>
            <p:cNvSpPr>
              <a:spLocks noChangeShapeType="1"/>
            </p:cNvSpPr>
            <p:nvPr/>
          </p:nvSpPr>
          <p:spPr bwMode="auto">
            <a:xfrm>
              <a:off x="5375" y="1298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39" name="Text Box 70"/>
            <p:cNvSpPr txBox="1">
              <a:spLocks noChangeArrowheads="1"/>
            </p:cNvSpPr>
            <p:nvPr/>
          </p:nvSpPr>
          <p:spPr bwMode="auto">
            <a:xfrm>
              <a:off x="4695" y="175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5140" name="Text Box 71"/>
            <p:cNvSpPr txBox="1">
              <a:spLocks noChangeArrowheads="1"/>
            </p:cNvSpPr>
            <p:nvPr/>
          </p:nvSpPr>
          <p:spPr bwMode="auto">
            <a:xfrm>
              <a:off x="4831" y="193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5141" name="Line 72"/>
            <p:cNvSpPr>
              <a:spLocks noChangeShapeType="1"/>
            </p:cNvSpPr>
            <p:nvPr/>
          </p:nvSpPr>
          <p:spPr bwMode="auto">
            <a:xfrm flipH="1">
              <a:off x="5103" y="184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2" name="Line 73"/>
            <p:cNvSpPr>
              <a:spLocks noChangeShapeType="1"/>
            </p:cNvSpPr>
            <p:nvPr/>
          </p:nvSpPr>
          <p:spPr bwMode="auto">
            <a:xfrm>
              <a:off x="4786" y="1661"/>
              <a:ext cx="0" cy="91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3" name="Line 74"/>
            <p:cNvSpPr>
              <a:spLocks noChangeShapeType="1"/>
            </p:cNvSpPr>
            <p:nvPr/>
          </p:nvSpPr>
          <p:spPr bwMode="auto">
            <a:xfrm>
              <a:off x="5375" y="2024"/>
              <a:ext cx="0" cy="91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4" name="Line 75"/>
            <p:cNvSpPr>
              <a:spLocks noChangeShapeType="1"/>
            </p:cNvSpPr>
            <p:nvPr/>
          </p:nvSpPr>
          <p:spPr bwMode="auto">
            <a:xfrm>
              <a:off x="5375" y="1480"/>
              <a:ext cx="0" cy="453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5" name="Line 76"/>
            <p:cNvSpPr>
              <a:spLocks noChangeShapeType="1"/>
            </p:cNvSpPr>
            <p:nvPr/>
          </p:nvSpPr>
          <p:spPr bwMode="auto">
            <a:xfrm>
              <a:off x="4105" y="1480"/>
              <a:ext cx="0" cy="9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6" name="Line 77"/>
            <p:cNvSpPr>
              <a:spLocks noChangeShapeType="1"/>
            </p:cNvSpPr>
            <p:nvPr/>
          </p:nvSpPr>
          <p:spPr bwMode="auto">
            <a:xfrm flipH="1">
              <a:off x="4105" y="1661"/>
              <a:ext cx="0" cy="454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7" name="Line 78"/>
            <p:cNvSpPr>
              <a:spLocks noChangeShapeType="1"/>
            </p:cNvSpPr>
            <p:nvPr/>
          </p:nvSpPr>
          <p:spPr bwMode="auto">
            <a:xfrm flipH="1">
              <a:off x="4830" y="2387"/>
              <a:ext cx="0" cy="453"/>
            </a:xfrm>
            <a:prstGeom prst="line">
              <a:avLst/>
            </a:prstGeom>
            <a:noFill/>
            <a:ln w="31750">
              <a:solidFill>
                <a:srgbClr val="CC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8" name="Line 79"/>
            <p:cNvSpPr>
              <a:spLocks noChangeShapeType="1"/>
            </p:cNvSpPr>
            <p:nvPr/>
          </p:nvSpPr>
          <p:spPr bwMode="auto">
            <a:xfrm flipH="1">
              <a:off x="4649" y="2931"/>
              <a:ext cx="0" cy="454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49" name="Line 80"/>
            <p:cNvSpPr>
              <a:spLocks noChangeShapeType="1"/>
            </p:cNvSpPr>
            <p:nvPr/>
          </p:nvSpPr>
          <p:spPr bwMode="auto">
            <a:xfrm>
              <a:off x="4649" y="1661"/>
              <a:ext cx="0" cy="454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150" name="Line 81"/>
            <p:cNvSpPr>
              <a:spLocks noChangeShapeType="1"/>
            </p:cNvSpPr>
            <p:nvPr/>
          </p:nvSpPr>
          <p:spPr bwMode="auto">
            <a:xfrm>
              <a:off x="4649" y="1298"/>
              <a:ext cx="0" cy="273"/>
            </a:xfrm>
            <a:prstGeom prst="line">
              <a:avLst/>
            </a:prstGeom>
            <a:noFill/>
            <a:ln w="31750">
              <a:solidFill>
                <a:srgbClr val="CC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5063" name="Group 82"/>
          <p:cNvGrpSpPr>
            <a:grpSpLocks/>
          </p:cNvGrpSpPr>
          <p:nvPr/>
        </p:nvGrpSpPr>
        <p:grpSpPr bwMode="auto">
          <a:xfrm>
            <a:off x="2916238" y="549275"/>
            <a:ext cx="1584325" cy="1295400"/>
            <a:chOff x="1837" y="346"/>
            <a:chExt cx="998" cy="816"/>
          </a:xfrm>
        </p:grpSpPr>
        <p:sp>
          <p:nvSpPr>
            <p:cNvPr id="45071" name="Rectangle 83"/>
            <p:cNvSpPr>
              <a:spLocks noChangeArrowheads="1"/>
            </p:cNvSpPr>
            <p:nvPr/>
          </p:nvSpPr>
          <p:spPr bwMode="auto">
            <a:xfrm>
              <a:off x="1837" y="346"/>
              <a:ext cx="998" cy="816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Arial" charset="0"/>
                </a:rPr>
                <a:t>Control-Flow</a:t>
              </a:r>
            </a:p>
            <a:p>
              <a:pPr algn="r" eaLnBrk="1" hangingPunct="1"/>
              <a:r>
                <a:rPr lang="en-US" altLang="en-US" sz="1400" b="0">
                  <a:latin typeface="Arial" charset="0"/>
                </a:rPr>
                <a:t>v</a:t>
              </a:r>
              <a:r>
                <a:rPr lang="cs-CZ" altLang="en-US" sz="1400" b="0">
                  <a:latin typeface="Arial" charset="0"/>
                </a:rPr>
                <a:t>ždy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if true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if false</a:t>
              </a:r>
            </a:p>
          </p:txBody>
        </p:sp>
        <p:sp>
          <p:nvSpPr>
            <p:cNvPr id="45072" name="Line 84"/>
            <p:cNvSpPr>
              <a:spLocks noChangeShapeType="1"/>
            </p:cNvSpPr>
            <p:nvPr/>
          </p:nvSpPr>
          <p:spPr bwMode="auto">
            <a:xfrm>
              <a:off x="1882" y="572"/>
              <a:ext cx="408" cy="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73" name="Line 85"/>
            <p:cNvSpPr>
              <a:spLocks noChangeShapeType="1"/>
            </p:cNvSpPr>
            <p:nvPr/>
          </p:nvSpPr>
          <p:spPr bwMode="auto">
            <a:xfrm>
              <a:off x="1882" y="754"/>
              <a:ext cx="408" cy="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74" name="Line 86"/>
            <p:cNvSpPr>
              <a:spLocks noChangeShapeType="1"/>
            </p:cNvSpPr>
            <p:nvPr/>
          </p:nvSpPr>
          <p:spPr bwMode="auto">
            <a:xfrm>
              <a:off x="1882" y="935"/>
              <a:ext cx="408" cy="0"/>
            </a:xfrm>
            <a:prstGeom prst="line">
              <a:avLst/>
            </a:prstGeom>
            <a:noFill/>
            <a:ln w="31750">
              <a:solidFill>
                <a:srgbClr val="A50021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5064" name="Group 87"/>
          <p:cNvGrpSpPr>
            <a:grpSpLocks/>
          </p:cNvGrpSpPr>
          <p:nvPr/>
        </p:nvGrpSpPr>
        <p:grpSpPr bwMode="auto">
          <a:xfrm>
            <a:off x="2916238" y="2133600"/>
            <a:ext cx="1584325" cy="2590800"/>
            <a:chOff x="1837" y="1344"/>
            <a:chExt cx="998" cy="1632"/>
          </a:xfrm>
        </p:grpSpPr>
        <p:sp>
          <p:nvSpPr>
            <p:cNvPr id="45065" name="Rectangle 88"/>
            <p:cNvSpPr>
              <a:spLocks noChangeArrowheads="1"/>
            </p:cNvSpPr>
            <p:nvPr/>
          </p:nvSpPr>
          <p:spPr bwMode="auto">
            <a:xfrm>
              <a:off x="1837" y="1344"/>
              <a:ext cx="998" cy="16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altLang="en-US" sz="1400">
                  <a:latin typeface="Arial" charset="0"/>
                </a:rPr>
                <a:t>Dag</a:t>
              </a:r>
              <a:endParaRPr lang="en-US" altLang="en-US" sz="1400">
                <a:latin typeface="Arial" charset="0"/>
              </a:endParaRPr>
            </a:p>
            <a:p>
              <a:pPr eaLnBrk="1" hangingPunct="1"/>
              <a:r>
                <a:rPr lang="cs-CZ" altLang="en-US" sz="1400" b="0">
                  <a:latin typeface="Arial" charset="0"/>
                </a:rPr>
                <a:t>dependence: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operand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w-r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w-?</a:t>
              </a:r>
            </a:p>
            <a:p>
              <a:pPr eaLnBrk="1" hangingPunct="1"/>
              <a:r>
                <a:rPr lang="cs-CZ" altLang="en-US" sz="1400" b="0">
                  <a:latin typeface="Arial" charset="0"/>
                </a:rPr>
                <a:t>antidependence: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r-w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?-w</a:t>
              </a:r>
            </a:p>
          </p:txBody>
        </p:sp>
        <p:sp>
          <p:nvSpPr>
            <p:cNvPr id="45066" name="Line 89"/>
            <p:cNvSpPr>
              <a:spLocks noChangeShapeType="1"/>
            </p:cNvSpPr>
            <p:nvPr/>
          </p:nvSpPr>
          <p:spPr bwMode="auto">
            <a:xfrm flipH="1" flipV="1">
              <a:off x="1882" y="1752"/>
              <a:ext cx="363" cy="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67" name="Line 90"/>
            <p:cNvSpPr>
              <a:spLocks noChangeShapeType="1"/>
            </p:cNvSpPr>
            <p:nvPr/>
          </p:nvSpPr>
          <p:spPr bwMode="auto">
            <a:xfrm>
              <a:off x="1882" y="1933"/>
              <a:ext cx="363" cy="0"/>
            </a:xfrm>
            <a:prstGeom prst="line">
              <a:avLst/>
            </a:prstGeom>
            <a:noFill/>
            <a:ln w="31750">
              <a:solidFill>
                <a:schemeClr val="accent1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68" name="Line 91"/>
            <p:cNvSpPr>
              <a:spLocks noChangeShapeType="1"/>
            </p:cNvSpPr>
            <p:nvPr/>
          </p:nvSpPr>
          <p:spPr bwMode="auto">
            <a:xfrm>
              <a:off x="1882" y="2387"/>
              <a:ext cx="36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69" name="Line 92"/>
            <p:cNvSpPr>
              <a:spLocks noChangeShapeType="1"/>
            </p:cNvSpPr>
            <p:nvPr/>
          </p:nvSpPr>
          <p:spPr bwMode="auto">
            <a:xfrm>
              <a:off x="1882" y="2115"/>
              <a:ext cx="363" cy="0"/>
            </a:xfrm>
            <a:prstGeom prst="line">
              <a:avLst/>
            </a:prstGeom>
            <a:noFill/>
            <a:ln w="31750">
              <a:solidFill>
                <a:srgbClr val="FF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5070" name="Line 93"/>
            <p:cNvSpPr>
              <a:spLocks noChangeShapeType="1"/>
            </p:cNvSpPr>
            <p:nvPr/>
          </p:nvSpPr>
          <p:spPr bwMode="auto">
            <a:xfrm>
              <a:off x="1882" y="2568"/>
              <a:ext cx="363" cy="0"/>
            </a:xfrm>
            <a:prstGeom prst="line">
              <a:avLst/>
            </a:prstGeom>
            <a:noFill/>
            <a:ln w="31750">
              <a:solidFill>
                <a:srgbClr val="CC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588665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E1EB416-07A9-4B59-8827-8CCE2D150158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Nesekvenční mezikód s rozsahy platnosti</a:t>
            </a:r>
            <a:endParaRPr lang="cs-CZ" altLang="en-US" noProof="1" smtClean="0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533400"/>
            <a:ext cx="2619375" cy="4191000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int gcd( int x, int y)</a:t>
            </a:r>
          </a:p>
          <a:p>
            <a:pPr marL="0" indent="0" eaLnBrk="1" hangingPunct="1"/>
            <a:r>
              <a:rPr lang="en-US" altLang="en-US" sz="1400" smtClean="0"/>
              <a:t>{ int z;</a:t>
            </a:r>
          </a:p>
          <a:p>
            <a:pPr marL="0" indent="0" eaLnBrk="1" hangingPunct="1"/>
            <a:r>
              <a:rPr lang="en-US" altLang="en-US" sz="1400" smtClean="0"/>
              <a:t>  if ( x &gt; y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while ( x &gt; 0 )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 % x;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return y;</a:t>
            </a:r>
          </a:p>
          <a:p>
            <a:pPr marL="0" indent="0" eaLnBrk="1" hangingPunct="1"/>
            <a:r>
              <a:rPr lang="en-US" altLang="en-US" sz="1400" smtClean="0"/>
              <a:t>}</a:t>
            </a:r>
            <a:endParaRPr lang="cs-CZ" altLang="en-US" sz="1400" smtClean="0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5013325"/>
            <a:ext cx="4343400" cy="1671638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  <a:p>
            <a:pPr marL="0" indent="0" eaLnBrk="1" hangingPunct="1"/>
            <a:r>
              <a:rPr lang="en-US" altLang="en-US" sz="1400" smtClean="0"/>
              <a:t>VAR:(Vz,I32,”z”)</a:t>
            </a:r>
          </a:p>
        </p:txBody>
      </p:sp>
      <p:grpSp>
        <p:nvGrpSpPr>
          <p:cNvPr id="46086" name="Group 121"/>
          <p:cNvGrpSpPr>
            <a:grpSpLocks/>
          </p:cNvGrpSpPr>
          <p:nvPr/>
        </p:nvGrpSpPr>
        <p:grpSpPr bwMode="auto">
          <a:xfrm>
            <a:off x="2916238" y="549275"/>
            <a:ext cx="1584325" cy="1150938"/>
            <a:chOff x="1837" y="1344"/>
            <a:chExt cx="998" cy="725"/>
          </a:xfrm>
        </p:grpSpPr>
        <p:sp>
          <p:nvSpPr>
            <p:cNvPr id="46181" name="Rectangle 87"/>
            <p:cNvSpPr>
              <a:spLocks noChangeArrowheads="1"/>
            </p:cNvSpPr>
            <p:nvPr/>
          </p:nvSpPr>
          <p:spPr bwMode="auto">
            <a:xfrm>
              <a:off x="1837" y="1344"/>
              <a:ext cx="998" cy="7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altLang="en-US" sz="1400">
                  <a:latin typeface="Arial" charset="0"/>
                </a:rPr>
                <a:t>Dag</a:t>
              </a:r>
              <a:endParaRPr lang="en-US" altLang="en-US" sz="1400">
                <a:latin typeface="Arial" charset="0"/>
              </a:endParaRP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operand</a:t>
              </a:r>
            </a:p>
            <a:p>
              <a:pPr eaLnBrk="1" hangingPunct="1"/>
              <a:r>
                <a:rPr lang="cs-CZ" altLang="en-US" sz="1400" b="0">
                  <a:latin typeface="Arial" charset="0"/>
                </a:rPr>
                <a:t>antidependence: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r-w</a:t>
              </a:r>
            </a:p>
          </p:txBody>
        </p:sp>
        <p:sp>
          <p:nvSpPr>
            <p:cNvPr id="46182" name="Line 88"/>
            <p:cNvSpPr>
              <a:spLocks noChangeShapeType="1"/>
            </p:cNvSpPr>
            <p:nvPr/>
          </p:nvSpPr>
          <p:spPr bwMode="auto">
            <a:xfrm flipH="1" flipV="1">
              <a:off x="1882" y="1616"/>
              <a:ext cx="363" cy="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83" name="Line 90"/>
            <p:cNvSpPr>
              <a:spLocks noChangeShapeType="1"/>
            </p:cNvSpPr>
            <p:nvPr/>
          </p:nvSpPr>
          <p:spPr bwMode="auto">
            <a:xfrm>
              <a:off x="1882" y="1933"/>
              <a:ext cx="36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6087" name="Group 126"/>
          <p:cNvGrpSpPr>
            <a:grpSpLocks/>
          </p:cNvGrpSpPr>
          <p:nvPr/>
        </p:nvGrpSpPr>
        <p:grpSpPr bwMode="auto">
          <a:xfrm>
            <a:off x="4643438" y="549275"/>
            <a:ext cx="4321175" cy="6119813"/>
            <a:chOff x="2925" y="346"/>
            <a:chExt cx="2722" cy="3855"/>
          </a:xfrm>
        </p:grpSpPr>
        <p:sp>
          <p:nvSpPr>
            <p:cNvPr id="46093" name="Rectangle 2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6094" name="Rectangle 11"/>
            <p:cNvSpPr>
              <a:spLocks noChangeArrowheads="1"/>
            </p:cNvSpPr>
            <p:nvPr/>
          </p:nvSpPr>
          <p:spPr bwMode="auto">
            <a:xfrm>
              <a:off x="2971" y="527"/>
              <a:ext cx="140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6095" name="Text Box 12"/>
            <p:cNvSpPr txBox="1">
              <a:spLocks noChangeArrowheads="1"/>
            </p:cNvSpPr>
            <p:nvPr/>
          </p:nvSpPr>
          <p:spPr bwMode="auto">
            <a:xfrm>
              <a:off x="3469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46096" name="Text Box 13"/>
            <p:cNvSpPr txBox="1">
              <a:spLocks noChangeArrowheads="1"/>
            </p:cNvSpPr>
            <p:nvPr/>
          </p:nvSpPr>
          <p:spPr bwMode="auto">
            <a:xfrm>
              <a:off x="3061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6097" name="Text Box 14"/>
            <p:cNvSpPr txBox="1">
              <a:spLocks noChangeArrowheads="1"/>
            </p:cNvSpPr>
            <p:nvPr/>
          </p:nvSpPr>
          <p:spPr bwMode="auto">
            <a:xfrm>
              <a:off x="3696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6098" name="Text Box 15"/>
            <p:cNvSpPr txBox="1">
              <a:spLocks noChangeArrowheads="1"/>
            </p:cNvSpPr>
            <p:nvPr/>
          </p:nvSpPr>
          <p:spPr bwMode="auto">
            <a:xfrm>
              <a:off x="3469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6099" name="Text Box 16"/>
            <p:cNvSpPr txBox="1">
              <a:spLocks noChangeArrowheads="1"/>
            </p:cNvSpPr>
            <p:nvPr/>
          </p:nvSpPr>
          <p:spPr bwMode="auto">
            <a:xfrm>
              <a:off x="2971" y="527"/>
              <a:ext cx="1406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46100" name="Line 17"/>
            <p:cNvSpPr>
              <a:spLocks noChangeShapeType="1"/>
            </p:cNvSpPr>
            <p:nvPr/>
          </p:nvSpPr>
          <p:spPr bwMode="auto">
            <a:xfrm flipH="1">
              <a:off x="3786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01" name="Line 18"/>
            <p:cNvSpPr>
              <a:spLocks noChangeShapeType="1"/>
            </p:cNvSpPr>
            <p:nvPr/>
          </p:nvSpPr>
          <p:spPr bwMode="auto">
            <a:xfrm>
              <a:off x="3469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02" name="Line 19"/>
            <p:cNvSpPr>
              <a:spLocks noChangeShapeType="1"/>
            </p:cNvSpPr>
            <p:nvPr/>
          </p:nvSpPr>
          <p:spPr bwMode="auto">
            <a:xfrm flipH="1">
              <a:off x="3650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03" name="Line 20"/>
            <p:cNvSpPr>
              <a:spLocks noChangeShapeType="1"/>
            </p:cNvSpPr>
            <p:nvPr/>
          </p:nvSpPr>
          <p:spPr bwMode="auto">
            <a:xfrm>
              <a:off x="3016" y="618"/>
              <a:ext cx="136" cy="91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04" name="Line 21"/>
            <p:cNvSpPr>
              <a:spLocks noChangeShapeType="1"/>
            </p:cNvSpPr>
            <p:nvPr/>
          </p:nvSpPr>
          <p:spPr bwMode="auto">
            <a:xfrm>
              <a:off x="4332" y="618"/>
              <a:ext cx="0" cy="54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05" name="Rectangle 22"/>
            <p:cNvSpPr>
              <a:spLocks noChangeArrowheads="1"/>
            </p:cNvSpPr>
            <p:nvPr/>
          </p:nvSpPr>
          <p:spPr bwMode="auto">
            <a:xfrm>
              <a:off x="2971" y="2659"/>
              <a:ext cx="86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6106" name="Text Box 23"/>
            <p:cNvSpPr txBox="1">
              <a:spLocks noChangeArrowheads="1"/>
            </p:cNvSpPr>
            <p:nvPr/>
          </p:nvSpPr>
          <p:spPr bwMode="auto">
            <a:xfrm>
              <a:off x="3062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46107" name="Text Box 24"/>
            <p:cNvSpPr txBox="1">
              <a:spLocks noChangeArrowheads="1"/>
            </p:cNvSpPr>
            <p:nvPr/>
          </p:nvSpPr>
          <p:spPr bwMode="auto">
            <a:xfrm>
              <a:off x="3198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6108" name="Line 25"/>
            <p:cNvSpPr>
              <a:spLocks noChangeShapeType="1"/>
            </p:cNvSpPr>
            <p:nvPr/>
          </p:nvSpPr>
          <p:spPr bwMode="auto">
            <a:xfrm flipH="1">
              <a:off x="3379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09" name="Text Box 26"/>
            <p:cNvSpPr txBox="1">
              <a:spLocks noChangeArrowheads="1"/>
            </p:cNvSpPr>
            <p:nvPr/>
          </p:nvSpPr>
          <p:spPr bwMode="auto">
            <a:xfrm>
              <a:off x="3062" y="275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6110" name="Line 27"/>
            <p:cNvSpPr>
              <a:spLocks noChangeShapeType="1"/>
            </p:cNvSpPr>
            <p:nvPr/>
          </p:nvSpPr>
          <p:spPr bwMode="auto">
            <a:xfrm flipH="1">
              <a:off x="3379" y="284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11" name="Line 28"/>
            <p:cNvSpPr>
              <a:spLocks noChangeShapeType="1"/>
            </p:cNvSpPr>
            <p:nvPr/>
          </p:nvSpPr>
          <p:spPr bwMode="auto">
            <a:xfrm flipH="1">
              <a:off x="3651" y="2659"/>
              <a:ext cx="136" cy="91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12" name="Rectangle 29"/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6113" name="Text Box 30"/>
            <p:cNvSpPr txBox="1">
              <a:spLocks noChangeArrowheads="1"/>
            </p:cNvSpPr>
            <p:nvPr/>
          </p:nvSpPr>
          <p:spPr bwMode="auto">
            <a:xfrm>
              <a:off x="3152" y="3656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6114" name="Line 31"/>
            <p:cNvSpPr>
              <a:spLocks noChangeShapeType="1"/>
            </p:cNvSpPr>
            <p:nvPr/>
          </p:nvSpPr>
          <p:spPr bwMode="auto">
            <a:xfrm>
              <a:off x="3424" y="3566"/>
              <a:ext cx="0" cy="9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15" name="Line 32"/>
            <p:cNvSpPr>
              <a:spLocks noChangeShapeType="1"/>
            </p:cNvSpPr>
            <p:nvPr/>
          </p:nvSpPr>
          <p:spPr bwMode="auto">
            <a:xfrm>
              <a:off x="3424" y="3747"/>
              <a:ext cx="1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16" name="Text Box 33"/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  <p:sp>
          <p:nvSpPr>
            <p:cNvPr id="46117" name="Line 34"/>
            <p:cNvSpPr>
              <a:spLocks noChangeShapeType="1"/>
            </p:cNvSpPr>
            <p:nvPr/>
          </p:nvSpPr>
          <p:spPr bwMode="auto">
            <a:xfrm flipH="1">
              <a:off x="3379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18" name="Rectangle 40"/>
            <p:cNvSpPr>
              <a:spLocks noChangeArrowheads="1"/>
            </p:cNvSpPr>
            <p:nvPr/>
          </p:nvSpPr>
          <p:spPr bwMode="auto">
            <a:xfrm>
              <a:off x="4105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6119" name="Text Box 41"/>
            <p:cNvSpPr txBox="1">
              <a:spLocks noChangeArrowheads="1"/>
            </p:cNvSpPr>
            <p:nvPr/>
          </p:nvSpPr>
          <p:spPr bwMode="auto">
            <a:xfrm>
              <a:off x="4150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6120" name="Text Box 42"/>
            <p:cNvSpPr txBox="1">
              <a:spLocks noChangeArrowheads="1"/>
            </p:cNvSpPr>
            <p:nvPr/>
          </p:nvSpPr>
          <p:spPr bwMode="auto">
            <a:xfrm>
              <a:off x="4558" y="284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6121" name="Line 43"/>
            <p:cNvSpPr>
              <a:spLocks noChangeShapeType="1"/>
            </p:cNvSpPr>
            <p:nvPr/>
          </p:nvSpPr>
          <p:spPr bwMode="auto">
            <a:xfrm flipH="1">
              <a:off x="4967" y="2750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22" name="Line 44"/>
            <p:cNvSpPr>
              <a:spLocks noChangeShapeType="1"/>
            </p:cNvSpPr>
            <p:nvPr/>
          </p:nvSpPr>
          <p:spPr bwMode="auto">
            <a:xfrm>
              <a:off x="4286" y="2387"/>
              <a:ext cx="0" cy="9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23" name="Text Box 45"/>
            <p:cNvSpPr txBox="1">
              <a:spLocks noChangeArrowheads="1"/>
            </p:cNvSpPr>
            <p:nvPr/>
          </p:nvSpPr>
          <p:spPr bwMode="auto">
            <a:xfrm>
              <a:off x="4150" y="265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6124" name="Line 46"/>
            <p:cNvSpPr>
              <a:spLocks noChangeShapeType="1"/>
            </p:cNvSpPr>
            <p:nvPr/>
          </p:nvSpPr>
          <p:spPr bwMode="auto">
            <a:xfrm flipH="1">
              <a:off x="4649" y="2568"/>
              <a:ext cx="318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25" name="Line 47"/>
            <p:cNvSpPr>
              <a:spLocks noChangeShapeType="1"/>
            </p:cNvSpPr>
            <p:nvPr/>
          </p:nvSpPr>
          <p:spPr bwMode="auto">
            <a:xfrm>
              <a:off x="4286" y="2568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26" name="Text Box 48"/>
            <p:cNvSpPr txBox="1">
              <a:spLocks noChangeArrowheads="1"/>
            </p:cNvSpPr>
            <p:nvPr/>
          </p:nvSpPr>
          <p:spPr bwMode="auto">
            <a:xfrm>
              <a:off x="4694" y="302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6127" name="Text Box 49"/>
            <p:cNvSpPr txBox="1">
              <a:spLocks noChangeArrowheads="1"/>
            </p:cNvSpPr>
            <p:nvPr/>
          </p:nvSpPr>
          <p:spPr bwMode="auto">
            <a:xfrm>
              <a:off x="4876" y="320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6128" name="Line 50"/>
            <p:cNvSpPr>
              <a:spLocks noChangeShapeType="1"/>
            </p:cNvSpPr>
            <p:nvPr/>
          </p:nvSpPr>
          <p:spPr bwMode="auto">
            <a:xfrm>
              <a:off x="4967" y="3113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29" name="Line 51"/>
            <p:cNvSpPr>
              <a:spLocks noChangeShapeType="1"/>
            </p:cNvSpPr>
            <p:nvPr/>
          </p:nvSpPr>
          <p:spPr bwMode="auto">
            <a:xfrm>
              <a:off x="4831" y="2930"/>
              <a:ext cx="0" cy="91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30" name="Line 52"/>
            <p:cNvSpPr>
              <a:spLocks noChangeShapeType="1"/>
            </p:cNvSpPr>
            <p:nvPr/>
          </p:nvSpPr>
          <p:spPr bwMode="auto">
            <a:xfrm>
              <a:off x="5421" y="3294"/>
              <a:ext cx="0" cy="91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31" name="Text Box 53"/>
            <p:cNvSpPr txBox="1">
              <a:spLocks noChangeArrowheads="1"/>
            </p:cNvSpPr>
            <p:nvPr/>
          </p:nvSpPr>
          <p:spPr bwMode="auto">
            <a:xfrm>
              <a:off x="4875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6132" name="Text Box 54"/>
            <p:cNvSpPr txBox="1">
              <a:spLocks noChangeArrowheads="1"/>
            </p:cNvSpPr>
            <p:nvPr/>
          </p:nvSpPr>
          <p:spPr bwMode="auto">
            <a:xfrm>
              <a:off x="4876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46133" name="Line 55"/>
            <p:cNvSpPr>
              <a:spLocks noChangeShapeType="1"/>
            </p:cNvSpPr>
            <p:nvPr/>
          </p:nvSpPr>
          <p:spPr bwMode="auto">
            <a:xfrm>
              <a:off x="4649" y="2568"/>
              <a:ext cx="272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34" name="Line 56"/>
            <p:cNvSpPr>
              <a:spLocks noChangeShapeType="1"/>
            </p:cNvSpPr>
            <p:nvPr/>
          </p:nvSpPr>
          <p:spPr bwMode="auto">
            <a:xfrm>
              <a:off x="5012" y="2568"/>
              <a:ext cx="227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35" name="Line 57"/>
            <p:cNvSpPr>
              <a:spLocks noChangeShapeType="1"/>
            </p:cNvSpPr>
            <p:nvPr/>
          </p:nvSpPr>
          <p:spPr bwMode="auto">
            <a:xfrm>
              <a:off x="5421" y="2387"/>
              <a:ext cx="0" cy="91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36" name="Line 58"/>
            <p:cNvSpPr>
              <a:spLocks noChangeShapeType="1"/>
            </p:cNvSpPr>
            <p:nvPr/>
          </p:nvSpPr>
          <p:spPr bwMode="auto">
            <a:xfrm>
              <a:off x="4286" y="2750"/>
              <a:ext cx="0" cy="63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37" name="Line 59"/>
            <p:cNvSpPr>
              <a:spLocks noChangeShapeType="1"/>
            </p:cNvSpPr>
            <p:nvPr/>
          </p:nvSpPr>
          <p:spPr bwMode="auto">
            <a:xfrm flipH="1">
              <a:off x="5421" y="2568"/>
              <a:ext cx="0" cy="635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38" name="Rectangle 60"/>
            <p:cNvSpPr>
              <a:spLocks noChangeArrowheads="1"/>
            </p:cNvSpPr>
            <p:nvPr/>
          </p:nvSpPr>
          <p:spPr bwMode="auto">
            <a:xfrm>
              <a:off x="3833" y="1299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6139" name="Text Box 61"/>
            <p:cNvSpPr txBox="1">
              <a:spLocks noChangeArrowheads="1"/>
            </p:cNvSpPr>
            <p:nvPr/>
          </p:nvSpPr>
          <p:spPr bwMode="auto">
            <a:xfrm>
              <a:off x="3878" y="138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6140" name="Text Box 62"/>
            <p:cNvSpPr txBox="1">
              <a:spLocks noChangeArrowheads="1"/>
            </p:cNvSpPr>
            <p:nvPr/>
          </p:nvSpPr>
          <p:spPr bwMode="auto">
            <a:xfrm>
              <a:off x="4559" y="157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6141" name="Line 63"/>
            <p:cNvSpPr>
              <a:spLocks noChangeShapeType="1"/>
            </p:cNvSpPr>
            <p:nvPr/>
          </p:nvSpPr>
          <p:spPr bwMode="auto">
            <a:xfrm flipH="1">
              <a:off x="4422" y="1480"/>
              <a:ext cx="545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42" name="Line 64"/>
            <p:cNvSpPr>
              <a:spLocks noChangeShapeType="1"/>
            </p:cNvSpPr>
            <p:nvPr/>
          </p:nvSpPr>
          <p:spPr bwMode="auto">
            <a:xfrm>
              <a:off x="4105" y="1298"/>
              <a:ext cx="0" cy="9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43" name="Text Box 65"/>
            <p:cNvSpPr txBox="1">
              <a:spLocks noChangeArrowheads="1"/>
            </p:cNvSpPr>
            <p:nvPr/>
          </p:nvSpPr>
          <p:spPr bwMode="auto">
            <a:xfrm>
              <a:off x="4831" y="138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6144" name="Text Box 66"/>
            <p:cNvSpPr txBox="1">
              <a:spLocks noChangeArrowheads="1"/>
            </p:cNvSpPr>
            <p:nvPr/>
          </p:nvSpPr>
          <p:spPr bwMode="auto">
            <a:xfrm>
              <a:off x="3878" y="157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6145" name="Line 67"/>
            <p:cNvSpPr>
              <a:spLocks noChangeShapeType="1"/>
            </p:cNvSpPr>
            <p:nvPr/>
          </p:nvSpPr>
          <p:spPr bwMode="auto">
            <a:xfrm flipH="1" flipV="1">
              <a:off x="4422" y="1480"/>
              <a:ext cx="363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46" name="Line 68"/>
            <p:cNvSpPr>
              <a:spLocks noChangeShapeType="1"/>
            </p:cNvSpPr>
            <p:nvPr/>
          </p:nvSpPr>
          <p:spPr bwMode="auto">
            <a:xfrm>
              <a:off x="5375" y="1298"/>
              <a:ext cx="0" cy="91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47" name="Text Box 69"/>
            <p:cNvSpPr txBox="1">
              <a:spLocks noChangeArrowheads="1"/>
            </p:cNvSpPr>
            <p:nvPr/>
          </p:nvSpPr>
          <p:spPr bwMode="auto">
            <a:xfrm>
              <a:off x="4695" y="175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6148" name="Text Box 70"/>
            <p:cNvSpPr txBox="1">
              <a:spLocks noChangeArrowheads="1"/>
            </p:cNvSpPr>
            <p:nvPr/>
          </p:nvSpPr>
          <p:spPr bwMode="auto">
            <a:xfrm>
              <a:off x="4831" y="193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6149" name="Line 71"/>
            <p:cNvSpPr>
              <a:spLocks noChangeShapeType="1"/>
            </p:cNvSpPr>
            <p:nvPr/>
          </p:nvSpPr>
          <p:spPr bwMode="auto">
            <a:xfrm flipH="1">
              <a:off x="5103" y="184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50" name="Line 72"/>
            <p:cNvSpPr>
              <a:spLocks noChangeShapeType="1"/>
            </p:cNvSpPr>
            <p:nvPr/>
          </p:nvSpPr>
          <p:spPr bwMode="auto">
            <a:xfrm>
              <a:off x="4786" y="1661"/>
              <a:ext cx="0" cy="91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51" name="Line 73"/>
            <p:cNvSpPr>
              <a:spLocks noChangeShapeType="1"/>
            </p:cNvSpPr>
            <p:nvPr/>
          </p:nvSpPr>
          <p:spPr bwMode="auto">
            <a:xfrm>
              <a:off x="5375" y="2024"/>
              <a:ext cx="0" cy="91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52" name="Line 74"/>
            <p:cNvSpPr>
              <a:spLocks noChangeShapeType="1"/>
            </p:cNvSpPr>
            <p:nvPr/>
          </p:nvSpPr>
          <p:spPr bwMode="auto">
            <a:xfrm>
              <a:off x="5375" y="1480"/>
              <a:ext cx="0" cy="453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53" name="Line 75"/>
            <p:cNvSpPr>
              <a:spLocks noChangeShapeType="1"/>
            </p:cNvSpPr>
            <p:nvPr/>
          </p:nvSpPr>
          <p:spPr bwMode="auto">
            <a:xfrm>
              <a:off x="4105" y="1480"/>
              <a:ext cx="0" cy="9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54" name="Line 76"/>
            <p:cNvSpPr>
              <a:spLocks noChangeShapeType="1"/>
            </p:cNvSpPr>
            <p:nvPr/>
          </p:nvSpPr>
          <p:spPr bwMode="auto">
            <a:xfrm flipH="1">
              <a:off x="4105" y="1661"/>
              <a:ext cx="0" cy="45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55" name="Line 93"/>
            <p:cNvSpPr>
              <a:spLocks noChangeShapeType="1"/>
            </p:cNvSpPr>
            <p:nvPr/>
          </p:nvSpPr>
          <p:spPr bwMode="auto">
            <a:xfrm>
              <a:off x="3016" y="2659"/>
              <a:ext cx="0" cy="54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56" name="Line 94"/>
            <p:cNvSpPr>
              <a:spLocks noChangeShapeType="1"/>
            </p:cNvSpPr>
            <p:nvPr/>
          </p:nvSpPr>
          <p:spPr bwMode="auto">
            <a:xfrm>
              <a:off x="3787" y="2659"/>
              <a:ext cx="0" cy="54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57" name="Line 95"/>
            <p:cNvSpPr>
              <a:spLocks noChangeShapeType="1"/>
            </p:cNvSpPr>
            <p:nvPr/>
          </p:nvSpPr>
          <p:spPr bwMode="auto">
            <a:xfrm flipH="1">
              <a:off x="3016" y="618"/>
              <a:ext cx="0" cy="54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58" name="Line 96"/>
            <p:cNvSpPr>
              <a:spLocks noChangeShapeType="1"/>
            </p:cNvSpPr>
            <p:nvPr/>
          </p:nvSpPr>
          <p:spPr bwMode="auto">
            <a:xfrm flipV="1">
              <a:off x="4241" y="618"/>
              <a:ext cx="91" cy="9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59" name="Line 97"/>
            <p:cNvSpPr>
              <a:spLocks noChangeShapeType="1"/>
            </p:cNvSpPr>
            <p:nvPr/>
          </p:nvSpPr>
          <p:spPr bwMode="auto">
            <a:xfrm>
              <a:off x="3016" y="1344"/>
              <a:ext cx="0" cy="131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60" name="Line 98"/>
            <p:cNvSpPr>
              <a:spLocks noChangeShapeType="1"/>
            </p:cNvSpPr>
            <p:nvPr/>
          </p:nvSpPr>
          <p:spPr bwMode="auto">
            <a:xfrm flipH="1">
              <a:off x="3016" y="2205"/>
              <a:ext cx="817" cy="45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61" name="Line 99"/>
            <p:cNvSpPr>
              <a:spLocks noChangeShapeType="1"/>
            </p:cNvSpPr>
            <p:nvPr/>
          </p:nvSpPr>
          <p:spPr bwMode="auto">
            <a:xfrm>
              <a:off x="3016" y="1162"/>
              <a:ext cx="771" cy="149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62" name="Line 100"/>
            <p:cNvSpPr>
              <a:spLocks noChangeShapeType="1"/>
            </p:cNvSpPr>
            <p:nvPr/>
          </p:nvSpPr>
          <p:spPr bwMode="auto">
            <a:xfrm flipH="1">
              <a:off x="3016" y="1162"/>
              <a:ext cx="1316" cy="182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63" name="Line 101"/>
            <p:cNvSpPr>
              <a:spLocks noChangeShapeType="1"/>
            </p:cNvSpPr>
            <p:nvPr/>
          </p:nvSpPr>
          <p:spPr bwMode="auto">
            <a:xfrm flipH="1">
              <a:off x="4105" y="1162"/>
              <a:ext cx="227" cy="13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64" name="Line 102"/>
            <p:cNvSpPr>
              <a:spLocks noChangeShapeType="1"/>
            </p:cNvSpPr>
            <p:nvPr/>
          </p:nvSpPr>
          <p:spPr bwMode="auto">
            <a:xfrm>
              <a:off x="3016" y="1162"/>
              <a:ext cx="2359" cy="136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65" name="Line 103"/>
            <p:cNvSpPr>
              <a:spLocks noChangeShapeType="1"/>
            </p:cNvSpPr>
            <p:nvPr/>
          </p:nvSpPr>
          <p:spPr bwMode="auto">
            <a:xfrm flipH="1">
              <a:off x="3787" y="2205"/>
              <a:ext cx="182" cy="45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66" name="Line 104"/>
            <p:cNvSpPr>
              <a:spLocks noChangeShapeType="1"/>
            </p:cNvSpPr>
            <p:nvPr/>
          </p:nvSpPr>
          <p:spPr bwMode="auto">
            <a:xfrm flipH="1">
              <a:off x="3969" y="2115"/>
              <a:ext cx="1406" cy="90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67" name="Line 105"/>
            <p:cNvSpPr>
              <a:spLocks noChangeShapeType="1"/>
            </p:cNvSpPr>
            <p:nvPr/>
          </p:nvSpPr>
          <p:spPr bwMode="auto">
            <a:xfrm>
              <a:off x="3016" y="3203"/>
              <a:ext cx="408" cy="363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68" name="Line 106"/>
            <p:cNvSpPr>
              <a:spLocks noChangeShapeType="1"/>
            </p:cNvSpPr>
            <p:nvPr/>
          </p:nvSpPr>
          <p:spPr bwMode="auto">
            <a:xfrm flipH="1">
              <a:off x="4014" y="3385"/>
              <a:ext cx="1406" cy="22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69" name="Line 107"/>
            <p:cNvSpPr>
              <a:spLocks noChangeShapeType="1"/>
            </p:cNvSpPr>
            <p:nvPr/>
          </p:nvSpPr>
          <p:spPr bwMode="auto">
            <a:xfrm flipH="1" flipV="1">
              <a:off x="3878" y="2614"/>
              <a:ext cx="136" cy="998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0" name="Line 108"/>
            <p:cNvSpPr>
              <a:spLocks noChangeShapeType="1"/>
            </p:cNvSpPr>
            <p:nvPr/>
          </p:nvSpPr>
          <p:spPr bwMode="auto">
            <a:xfrm flipV="1">
              <a:off x="3787" y="2614"/>
              <a:ext cx="91" cy="45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1" name="Line 110"/>
            <p:cNvSpPr>
              <a:spLocks noChangeShapeType="1"/>
            </p:cNvSpPr>
            <p:nvPr/>
          </p:nvSpPr>
          <p:spPr bwMode="auto">
            <a:xfrm flipV="1">
              <a:off x="3878" y="2251"/>
              <a:ext cx="136" cy="998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2" name="Line 111"/>
            <p:cNvSpPr>
              <a:spLocks noChangeShapeType="1"/>
            </p:cNvSpPr>
            <p:nvPr/>
          </p:nvSpPr>
          <p:spPr bwMode="auto">
            <a:xfrm>
              <a:off x="4014" y="2251"/>
              <a:ext cx="1406" cy="136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3" name="Line 112"/>
            <p:cNvSpPr>
              <a:spLocks noChangeShapeType="1"/>
            </p:cNvSpPr>
            <p:nvPr/>
          </p:nvSpPr>
          <p:spPr bwMode="auto">
            <a:xfrm flipH="1" flipV="1">
              <a:off x="3787" y="3203"/>
              <a:ext cx="91" cy="46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4" name="Line 113"/>
            <p:cNvSpPr>
              <a:spLocks noChangeShapeType="1"/>
            </p:cNvSpPr>
            <p:nvPr/>
          </p:nvSpPr>
          <p:spPr bwMode="auto">
            <a:xfrm>
              <a:off x="3923" y="2478"/>
              <a:ext cx="136" cy="99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5" name="Line 114"/>
            <p:cNvSpPr>
              <a:spLocks noChangeShapeType="1"/>
            </p:cNvSpPr>
            <p:nvPr/>
          </p:nvSpPr>
          <p:spPr bwMode="auto">
            <a:xfrm flipH="1">
              <a:off x="4059" y="3385"/>
              <a:ext cx="227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6" name="Line 115"/>
            <p:cNvSpPr>
              <a:spLocks noChangeShapeType="1"/>
            </p:cNvSpPr>
            <p:nvPr/>
          </p:nvSpPr>
          <p:spPr bwMode="auto">
            <a:xfrm flipH="1">
              <a:off x="3016" y="2478"/>
              <a:ext cx="907" cy="18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7" name="Line 116"/>
            <p:cNvSpPr>
              <a:spLocks noChangeShapeType="1"/>
            </p:cNvSpPr>
            <p:nvPr/>
          </p:nvSpPr>
          <p:spPr bwMode="auto">
            <a:xfrm>
              <a:off x="3016" y="3203"/>
              <a:ext cx="907" cy="182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8" name="Line 117"/>
            <p:cNvSpPr>
              <a:spLocks noChangeShapeType="1"/>
            </p:cNvSpPr>
            <p:nvPr/>
          </p:nvSpPr>
          <p:spPr bwMode="auto">
            <a:xfrm flipH="1">
              <a:off x="3923" y="2341"/>
              <a:ext cx="136" cy="104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79" name="Line 118"/>
            <p:cNvSpPr>
              <a:spLocks noChangeShapeType="1"/>
            </p:cNvSpPr>
            <p:nvPr/>
          </p:nvSpPr>
          <p:spPr bwMode="auto">
            <a:xfrm flipH="1" flipV="1">
              <a:off x="4059" y="2341"/>
              <a:ext cx="227" cy="46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180" name="Line 119"/>
            <p:cNvSpPr>
              <a:spLocks noChangeShapeType="1"/>
            </p:cNvSpPr>
            <p:nvPr/>
          </p:nvSpPr>
          <p:spPr bwMode="auto">
            <a:xfrm flipH="1">
              <a:off x="3833" y="2115"/>
              <a:ext cx="272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6088" name="Rectangle 120"/>
          <p:cNvSpPr>
            <a:spLocks noChangeArrowheads="1"/>
          </p:cNvSpPr>
          <p:nvPr/>
        </p:nvSpPr>
        <p:spPr bwMode="auto">
          <a:xfrm>
            <a:off x="2916238" y="1916113"/>
            <a:ext cx="1584325" cy="1441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en-US" sz="1400">
                <a:latin typeface="Arial" charset="0"/>
              </a:rPr>
              <a:t>Oblasti platnosti</a:t>
            </a:r>
            <a:endParaRPr lang="en-US" altLang="en-US" sz="1400">
              <a:latin typeface="Arial" charset="0"/>
            </a:endParaRPr>
          </a:p>
          <a:p>
            <a:pPr algn="r" eaLnBrk="1" hangingPunct="1"/>
            <a:r>
              <a:rPr lang="cs-CZ" altLang="en-US" sz="1400" b="0">
                <a:latin typeface="Arial" charset="0"/>
              </a:rPr>
              <a:t>Px</a:t>
            </a:r>
          </a:p>
          <a:p>
            <a:pPr algn="r" eaLnBrk="1" hangingPunct="1"/>
            <a:r>
              <a:rPr lang="cs-CZ" altLang="en-US" sz="1400" b="0">
                <a:latin typeface="Arial" charset="0"/>
              </a:rPr>
              <a:t>Py</a:t>
            </a:r>
          </a:p>
          <a:p>
            <a:pPr algn="r" eaLnBrk="1" hangingPunct="1"/>
            <a:r>
              <a:rPr lang="cs-CZ" altLang="en-US" sz="1400" b="0">
                <a:latin typeface="Arial" charset="0"/>
              </a:rPr>
              <a:t>Vz/1</a:t>
            </a:r>
          </a:p>
          <a:p>
            <a:pPr algn="r" eaLnBrk="1" hangingPunct="1"/>
            <a:r>
              <a:rPr lang="cs-CZ" altLang="en-US" sz="1400" b="0">
                <a:latin typeface="Arial" charset="0"/>
              </a:rPr>
              <a:t>Vz/2</a:t>
            </a:r>
          </a:p>
        </p:txBody>
      </p:sp>
      <p:sp>
        <p:nvSpPr>
          <p:cNvPr id="46089" name="Line 122"/>
          <p:cNvSpPr>
            <a:spLocks noChangeShapeType="1"/>
          </p:cNvSpPr>
          <p:nvPr/>
        </p:nvSpPr>
        <p:spPr bwMode="auto">
          <a:xfrm>
            <a:off x="3059113" y="2565400"/>
            <a:ext cx="576262" cy="0"/>
          </a:xfrm>
          <a:prstGeom prst="line">
            <a:avLst/>
          </a:prstGeom>
          <a:noFill/>
          <a:ln w="63500">
            <a:solidFill>
              <a:srgbClr val="FF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090" name="Line 123"/>
          <p:cNvSpPr>
            <a:spLocks noChangeShapeType="1"/>
          </p:cNvSpPr>
          <p:nvPr/>
        </p:nvSpPr>
        <p:spPr bwMode="auto">
          <a:xfrm>
            <a:off x="3059113" y="2276475"/>
            <a:ext cx="574675" cy="0"/>
          </a:xfrm>
          <a:prstGeom prst="line">
            <a:avLst/>
          </a:prstGeom>
          <a:noFill/>
          <a:ln w="63500">
            <a:solidFill>
              <a:srgbClr val="33CC33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091" name="Line 124"/>
          <p:cNvSpPr>
            <a:spLocks noChangeShapeType="1"/>
          </p:cNvSpPr>
          <p:nvPr/>
        </p:nvSpPr>
        <p:spPr bwMode="auto">
          <a:xfrm>
            <a:off x="3059113" y="2852738"/>
            <a:ext cx="576262" cy="0"/>
          </a:xfrm>
          <a:prstGeom prst="line">
            <a:avLst/>
          </a:prstGeom>
          <a:noFill/>
          <a:ln w="63500">
            <a:solidFill>
              <a:srgbClr val="00CC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092" name="Line 125"/>
          <p:cNvSpPr>
            <a:spLocks noChangeShapeType="1"/>
          </p:cNvSpPr>
          <p:nvPr/>
        </p:nvSpPr>
        <p:spPr bwMode="auto">
          <a:xfrm>
            <a:off x="3059113" y="3141663"/>
            <a:ext cx="576262" cy="0"/>
          </a:xfrm>
          <a:prstGeom prst="line">
            <a:avLst/>
          </a:prstGeom>
          <a:noFill/>
          <a:ln w="63500">
            <a:solidFill>
              <a:srgbClr val="993366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4535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mtClean="0"/>
              <a:t>Určení rozsahů platnosti</a:t>
            </a:r>
            <a:r>
              <a:rPr lang="en-US" altLang="en-US" smtClean="0"/>
              <a:t> (live-range analysis)</a:t>
            </a:r>
            <a:endParaRPr lang="cs-CZ" altLang="en-US" noProof="1" smtClean="0"/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cs-CZ" altLang="en-US" dirty="0" smtClean="0">
                <a:sym typeface="Symbol" pitchFamily="18" charset="2"/>
              </a:rPr>
              <a:t>Rozsah platnosti (životnost) jednoduché lokální proměnné bez aliasu</a:t>
            </a:r>
          </a:p>
          <a:p>
            <a:pPr lvl="3"/>
            <a:r>
              <a:rPr lang="en-US" altLang="en-US" dirty="0" smtClean="0">
                <a:sym typeface="Symbol" pitchFamily="18" charset="2"/>
              </a:rPr>
              <a:t>Prom</a:t>
            </a:r>
            <a:r>
              <a:rPr lang="cs-CZ" altLang="en-US" dirty="0" smtClean="0">
                <a:sym typeface="Symbol" pitchFamily="18" charset="2"/>
              </a:rPr>
              <a:t>ěnná je v bodě a živá, jestliže existuje cesta control-flow grafem do bodu b taková, že:</a:t>
            </a:r>
          </a:p>
          <a:p>
            <a:pPr lvl="4"/>
            <a:r>
              <a:rPr lang="cs-CZ" altLang="en-US" dirty="0" smtClean="0">
                <a:sym typeface="Symbol" pitchFamily="18" charset="2"/>
              </a:rPr>
              <a:t>Na cestě a-b není žádný zápis do této proměnné</a:t>
            </a:r>
          </a:p>
          <a:p>
            <a:pPr lvl="4"/>
            <a:r>
              <a:rPr lang="cs-CZ" altLang="en-US" dirty="0" smtClean="0">
                <a:sym typeface="Symbol" pitchFamily="18" charset="2"/>
              </a:rPr>
              <a:t>V bodě b je tato proměnná čtena</a:t>
            </a:r>
          </a:p>
          <a:p>
            <a:pPr lvl="4"/>
            <a:endParaRPr lang="cs-CZ" altLang="en-US" dirty="0" smtClean="0">
              <a:sym typeface="Symbol" pitchFamily="18" charset="2"/>
            </a:endParaRPr>
          </a:p>
          <a:p>
            <a:pPr lvl="2"/>
            <a:r>
              <a:rPr lang="cs-CZ" altLang="en-US" dirty="0" smtClean="0">
                <a:sym typeface="Symbol" pitchFamily="18" charset="2"/>
              </a:rPr>
              <a:t>Jiné druhy proměnných se obvykle nezkoumají</a:t>
            </a:r>
          </a:p>
          <a:p>
            <a:pPr lvl="3"/>
            <a:r>
              <a:rPr lang="cs-CZ" altLang="en-US" dirty="0" smtClean="0">
                <a:sym typeface="Symbol" pitchFamily="18" charset="2"/>
              </a:rPr>
              <a:t>Pro složené proměnné (pole/struktury) neplatí předpoklad, že zápisem do proměnné se předchozí obsah stává irelevantní</a:t>
            </a:r>
          </a:p>
          <a:p>
            <a:pPr lvl="4"/>
            <a:r>
              <a:rPr lang="cs-CZ" altLang="en-US" dirty="0" smtClean="0">
                <a:sym typeface="Symbol" pitchFamily="18" charset="2"/>
              </a:rPr>
              <a:t>Složená proměnná je tedy živá všude, kde existuje cesta ke čtení</a:t>
            </a:r>
          </a:p>
          <a:p>
            <a:pPr lvl="3"/>
            <a:r>
              <a:rPr lang="cs-CZ" altLang="en-US" dirty="0" smtClean="0">
                <a:sym typeface="Symbol" pitchFamily="18" charset="2"/>
              </a:rPr>
              <a:t>U proměnných s aliasem nelze obvykle jednoznačně určit čtení a zápisy</a:t>
            </a:r>
          </a:p>
          <a:p>
            <a:pPr lvl="4"/>
            <a:r>
              <a:rPr lang="cs-CZ" altLang="en-US" dirty="0" smtClean="0">
                <a:sym typeface="Symbol" pitchFamily="18" charset="2"/>
              </a:rPr>
              <a:t>Definici lze upravit i pro nejistá čtení a zápisy</a:t>
            </a:r>
          </a:p>
          <a:p>
            <a:pPr lvl="3"/>
            <a:r>
              <a:rPr lang="cs-CZ" altLang="en-US" dirty="0" smtClean="0">
                <a:sym typeface="Symbol" pitchFamily="18" charset="2"/>
              </a:rPr>
              <a:t>Účelem zkoumání životnosti je především alokace registrů</a:t>
            </a:r>
          </a:p>
          <a:p>
            <a:pPr lvl="4"/>
            <a:r>
              <a:rPr lang="cs-CZ" altLang="en-US" dirty="0" smtClean="0">
                <a:sym typeface="Symbol" pitchFamily="18" charset="2"/>
              </a:rPr>
              <a:t>Složené a aliasované proměnné do registrů umístit nelze</a:t>
            </a:r>
          </a:p>
        </p:txBody>
      </p:sp>
      <p:sp>
        <p:nvSpPr>
          <p:cNvPr id="4710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1DCB8CE-DFB4-4277-92B0-5EEC1EF1814F}" type="slidenum">
              <a:rPr lang="en-US" altLang="en-US" smtClean="0"/>
              <a:pPr/>
              <a:t>23</a:t>
            </a:fld>
            <a:r>
              <a:rPr lang="cs-CZ" altLang="en-US" smtClean="0"/>
              <a:t> 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782357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1DCB8CE-DFB4-4277-92B0-5EEC1EF1814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Algoritmus: Určení rozsahů platnosti</a:t>
            </a:r>
            <a:endParaRPr lang="cs-CZ" altLang="en-US" noProof="1" smtClean="0"/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>
              <a:lnSpc>
                <a:spcPct val="90000"/>
              </a:lnSpc>
            </a:pPr>
            <a:r>
              <a:rPr lang="cs-CZ" altLang="en-US" sz="2000" smtClean="0"/>
              <a:t>VAR – množina proměnných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en-US" sz="2000" smtClean="0"/>
              <a:t>Orientovaný graf control-flow v proceduře: </a:t>
            </a:r>
            <a:r>
              <a:rPr lang="en-US" altLang="en-US" sz="2000" smtClean="0"/>
              <a:t>(BB,CF)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800" smtClean="0"/>
              <a:t>BB – mno</a:t>
            </a:r>
            <a:r>
              <a:rPr lang="cs-CZ" altLang="en-US" sz="1800" smtClean="0"/>
              <a:t>žina základních bloků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/>
              <a:t>CF </a:t>
            </a:r>
            <a:r>
              <a:rPr lang="cs-CZ" altLang="en-US" sz="1800" smtClean="0">
                <a:sym typeface="Symbol" pitchFamily="18" charset="2"/>
              </a:rPr>
              <a:t> BB  BB – přechody mezi základními bloky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en-US" sz="2000" smtClean="0">
                <a:sym typeface="Symbol" pitchFamily="18" charset="2"/>
              </a:rPr>
              <a:t>Lokální analýza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>
                <a:sym typeface="Symbol" pitchFamily="18" charset="2"/>
              </a:rPr>
              <a:t>Vnitřní chování každého základního bloku 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>
                <a:sym typeface="Symbol" pitchFamily="18" charset="2"/>
              </a:rPr>
              <a:t>W </a:t>
            </a:r>
            <a:r>
              <a:rPr lang="en-US" altLang="en-US" sz="1800" smtClean="0">
                <a:sym typeface="Symbol" pitchFamily="18" charset="2"/>
              </a:rPr>
              <a:t>: BB </a:t>
            </a:r>
            <a:r>
              <a:rPr lang="cs-CZ" altLang="en-US" sz="1800" smtClean="0">
                <a:sym typeface="Symbol" pitchFamily="18" charset="2"/>
              </a:rPr>
              <a:t> </a:t>
            </a:r>
            <a:r>
              <a:rPr lang="en-US" altLang="en-US" sz="1800" smtClean="0">
                <a:sym typeface="Symbol" pitchFamily="18" charset="2"/>
              </a:rPr>
              <a:t>VAR → Bool – blok </a:t>
            </a:r>
            <a:r>
              <a:rPr lang="cs-CZ" altLang="en-US" sz="1800" smtClean="0">
                <a:sym typeface="Symbol" pitchFamily="18" charset="2"/>
              </a:rPr>
              <a:t>zapisuje do proměnné</a:t>
            </a:r>
            <a:endParaRPr lang="en-US" altLang="en-US" sz="1800" smtClean="0">
              <a:sym typeface="Symbol" pitchFamily="18" charset="2"/>
            </a:endParaRP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>
                <a:sym typeface="Symbol" pitchFamily="18" charset="2"/>
              </a:rPr>
              <a:t>R </a:t>
            </a:r>
            <a:r>
              <a:rPr lang="en-US" altLang="en-US" sz="1800" smtClean="0">
                <a:sym typeface="Symbol" pitchFamily="18" charset="2"/>
              </a:rPr>
              <a:t>: BB </a:t>
            </a:r>
            <a:r>
              <a:rPr lang="cs-CZ" altLang="en-US" sz="1800" smtClean="0">
                <a:sym typeface="Symbol" pitchFamily="18" charset="2"/>
              </a:rPr>
              <a:t> </a:t>
            </a:r>
            <a:r>
              <a:rPr lang="en-US" altLang="en-US" sz="1800" smtClean="0">
                <a:sym typeface="Symbol" pitchFamily="18" charset="2"/>
              </a:rPr>
              <a:t>VAR → Bool – blok </a:t>
            </a:r>
            <a:r>
              <a:rPr lang="cs-CZ" altLang="en-US" sz="1800" smtClean="0">
                <a:sym typeface="Symbol" pitchFamily="18" charset="2"/>
              </a:rPr>
              <a:t>čte proměnnou před prvním zápisem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>
                <a:sym typeface="Symbol" pitchFamily="18" charset="2"/>
              </a:rPr>
              <a:t>Triviální algoritmus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en-US" sz="2000" smtClean="0">
                <a:sym typeface="Symbol" pitchFamily="18" charset="2"/>
              </a:rPr>
              <a:t>Globální analýza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>
                <a:sym typeface="Symbol" pitchFamily="18" charset="2"/>
              </a:rPr>
              <a:t>Platnost proměnných na začátku každého základního bloku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>
                <a:sym typeface="Symbol" pitchFamily="18" charset="2"/>
              </a:rPr>
              <a:t>L </a:t>
            </a:r>
            <a:r>
              <a:rPr lang="en-US" altLang="en-US" sz="1800" smtClean="0">
                <a:sym typeface="Symbol" pitchFamily="18" charset="2"/>
              </a:rPr>
              <a:t>: BB </a:t>
            </a:r>
            <a:r>
              <a:rPr lang="cs-CZ" altLang="en-US" sz="1800" smtClean="0">
                <a:sym typeface="Symbol" pitchFamily="18" charset="2"/>
              </a:rPr>
              <a:t> </a:t>
            </a:r>
            <a:r>
              <a:rPr lang="en-US" altLang="en-US" sz="1800" smtClean="0">
                <a:sym typeface="Symbol" pitchFamily="18" charset="2"/>
              </a:rPr>
              <a:t>VAR → Bool – </a:t>
            </a:r>
            <a:r>
              <a:rPr lang="cs-CZ" altLang="en-US" sz="1800" smtClean="0">
                <a:sym typeface="Symbol" pitchFamily="18" charset="2"/>
              </a:rPr>
              <a:t>proměnná je živá na začátku bloku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>
                <a:sym typeface="Symbol" pitchFamily="18" charset="2"/>
              </a:rPr>
              <a:t>Polynomiální algoritmus</a:t>
            </a:r>
            <a:endParaRPr lang="en-US" altLang="en-US" sz="1800" smtClean="0">
              <a:sym typeface="Symbol" pitchFamily="18" charset="2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smtClean="0">
                <a:sym typeface="Symbol" pitchFamily="18" charset="2"/>
              </a:rPr>
              <a:t>Dopo</a:t>
            </a:r>
            <a:r>
              <a:rPr lang="cs-CZ" altLang="en-US" sz="2000" smtClean="0">
                <a:sym typeface="Symbol" pitchFamily="18" charset="2"/>
              </a:rPr>
              <a:t>čet</a:t>
            </a:r>
            <a:endParaRPr lang="en-US" altLang="en-US" sz="2000" smtClean="0">
              <a:sym typeface="Symbol" pitchFamily="18" charset="2"/>
            </a:endParaRP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>
                <a:sym typeface="Symbol" pitchFamily="18" charset="2"/>
              </a:rPr>
              <a:t>Platnost proměnných na koncích bloků a uvnitř bloků</a:t>
            </a:r>
            <a:endParaRPr lang="en-US" altLang="en-US" sz="1800" smtClean="0">
              <a:sym typeface="Symbol" pitchFamily="18" charset="2"/>
            </a:endParaRPr>
          </a:p>
          <a:p>
            <a:pPr lvl="3" eaLnBrk="1" hangingPunct="1">
              <a:lnSpc>
                <a:spcPct val="90000"/>
              </a:lnSpc>
            </a:pPr>
            <a:r>
              <a:rPr lang="en-US" altLang="en-US" sz="1800" smtClean="0">
                <a:sym typeface="Symbol" pitchFamily="18" charset="2"/>
              </a:rPr>
              <a:t>Detekce </a:t>
            </a:r>
            <a:r>
              <a:rPr lang="cs-CZ" altLang="en-US" sz="1800" smtClean="0">
                <a:sym typeface="Symbol" pitchFamily="18" charset="2"/>
              </a:rPr>
              <a:t>čtení nezapsaných proměnných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>
                <a:sym typeface="Symbol" pitchFamily="18" charset="2"/>
              </a:rPr>
              <a:t>Triviální algoritmus</a:t>
            </a:r>
            <a:endParaRPr lang="en-US" altLang="en-US" sz="1800" smtClean="0">
              <a:sym typeface="Symbol" pitchFamily="18" charset="2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smtClean="0">
                <a:sym typeface="Symbol" pitchFamily="18" charset="2"/>
              </a:rPr>
              <a:t>Vylep</a:t>
            </a:r>
            <a:r>
              <a:rPr lang="cs-CZ" altLang="en-US" sz="2000" smtClean="0">
                <a:sym typeface="Symbol" pitchFamily="18" charset="2"/>
              </a:rPr>
              <a:t>šení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>
                <a:sym typeface="Symbol" pitchFamily="18" charset="2"/>
              </a:rPr>
              <a:t>Určení komponent souvislosti a přeznačení proměnných</a:t>
            </a:r>
            <a:endParaRPr lang="en-US" altLang="en-US" sz="1800" smtClean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586434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6E94499-7E88-4ADE-9DA4-9573273C503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Algoritmus: Určení rozsahů platnosti</a:t>
            </a:r>
            <a:endParaRPr lang="cs-CZ" altLang="en-US" noProof="1" smtClean="0"/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>
              <a:lnSpc>
                <a:spcPct val="90000"/>
              </a:lnSpc>
            </a:pPr>
            <a:r>
              <a:rPr lang="cs-CZ" altLang="en-US" smtClean="0">
                <a:sym typeface="Symbol" pitchFamily="18" charset="2"/>
              </a:rPr>
              <a:t>Vstup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mtClean="0"/>
              <a:t>(BB,CF) – graf control flow</a:t>
            </a:r>
            <a:endParaRPr lang="en-US" altLang="en-US" smtClean="0">
              <a:sym typeface="Symbol" pitchFamily="18" charset="2"/>
            </a:endParaRP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>
                <a:sym typeface="Symbol" pitchFamily="18" charset="2"/>
              </a:rPr>
              <a:t>W</a:t>
            </a:r>
            <a:r>
              <a:rPr lang="en-US" altLang="en-US" smtClean="0">
                <a:sym typeface="Symbol" pitchFamily="18" charset="2"/>
              </a:rPr>
              <a:t>(b,v) – blok b </a:t>
            </a:r>
            <a:r>
              <a:rPr lang="cs-CZ" altLang="en-US" smtClean="0">
                <a:sym typeface="Symbol" pitchFamily="18" charset="2"/>
              </a:rPr>
              <a:t>zapisuje do proměnné</a:t>
            </a:r>
            <a:r>
              <a:rPr lang="en-US" altLang="en-US" smtClean="0">
                <a:sym typeface="Symbol" pitchFamily="18" charset="2"/>
              </a:rPr>
              <a:t> v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>
                <a:sym typeface="Symbol" pitchFamily="18" charset="2"/>
              </a:rPr>
              <a:t>R</a:t>
            </a:r>
            <a:r>
              <a:rPr lang="en-US" altLang="en-US" smtClean="0">
                <a:sym typeface="Symbol" pitchFamily="18" charset="2"/>
              </a:rPr>
              <a:t>(b,v) – blok b </a:t>
            </a:r>
            <a:r>
              <a:rPr lang="cs-CZ" altLang="en-US" smtClean="0">
                <a:sym typeface="Symbol" pitchFamily="18" charset="2"/>
              </a:rPr>
              <a:t>čte proměnnou </a:t>
            </a:r>
            <a:r>
              <a:rPr lang="en-US" altLang="en-US" smtClean="0">
                <a:sym typeface="Symbol" pitchFamily="18" charset="2"/>
              </a:rPr>
              <a:t>v </a:t>
            </a:r>
            <a:r>
              <a:rPr lang="cs-CZ" altLang="en-US" smtClean="0">
                <a:sym typeface="Symbol" pitchFamily="18" charset="2"/>
              </a:rPr>
              <a:t>před prvním zápisem</a:t>
            </a:r>
            <a:r>
              <a:rPr lang="en-US" altLang="en-US" smtClean="0">
                <a:sym typeface="Symbol" pitchFamily="18" charset="2"/>
              </a:rPr>
              <a:t> do n</a:t>
            </a:r>
            <a:r>
              <a:rPr lang="cs-CZ" altLang="en-US" smtClean="0">
                <a:sym typeface="Symbol" pitchFamily="18" charset="2"/>
              </a:rPr>
              <a:t>í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en-US" smtClean="0">
                <a:sym typeface="Symbol" pitchFamily="18" charset="2"/>
              </a:rPr>
              <a:t>Výstup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>
                <a:sym typeface="Symbol" pitchFamily="18" charset="2"/>
              </a:rPr>
              <a:t>L</a:t>
            </a:r>
            <a:r>
              <a:rPr lang="en-US" altLang="en-US" smtClean="0">
                <a:sym typeface="Symbol" pitchFamily="18" charset="2"/>
              </a:rPr>
              <a:t>(b,v) – </a:t>
            </a:r>
            <a:r>
              <a:rPr lang="cs-CZ" altLang="en-US" smtClean="0">
                <a:sym typeface="Symbol" pitchFamily="18" charset="2"/>
              </a:rPr>
              <a:t>proměnná </a:t>
            </a:r>
            <a:r>
              <a:rPr lang="en-US" altLang="en-US" smtClean="0">
                <a:sym typeface="Symbol" pitchFamily="18" charset="2"/>
              </a:rPr>
              <a:t>v </a:t>
            </a:r>
            <a:r>
              <a:rPr lang="cs-CZ" altLang="en-US" smtClean="0">
                <a:sym typeface="Symbol" pitchFamily="18" charset="2"/>
              </a:rPr>
              <a:t>je živá na začátku bloku</a:t>
            </a:r>
            <a:r>
              <a:rPr lang="en-US" altLang="en-US" smtClean="0">
                <a:sym typeface="Symbol" pitchFamily="18" charset="2"/>
              </a:rPr>
              <a:t> b</a:t>
            </a:r>
            <a:endParaRPr lang="cs-CZ" altLang="en-US" smtClean="0">
              <a:sym typeface="Symbol" pitchFamily="18" charset="2"/>
            </a:endParaRPr>
          </a:p>
          <a:p>
            <a:pPr lvl="3" eaLnBrk="1" hangingPunct="1">
              <a:lnSpc>
                <a:spcPct val="90000"/>
              </a:lnSpc>
            </a:pPr>
            <a:endParaRPr lang="cs-CZ" altLang="en-US" smtClean="0">
              <a:sym typeface="Symbol" pitchFamily="18" charset="2"/>
            </a:endParaRP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mtClean="0">
                <a:sym typeface="Symbol" pitchFamily="18" charset="2"/>
              </a:rPr>
              <a:t>for each b in </a:t>
            </a:r>
            <a:r>
              <a:rPr lang="cs-CZ" altLang="en-US" smtClean="0">
                <a:sym typeface="Symbol" pitchFamily="18" charset="2"/>
              </a:rPr>
              <a:t>BB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cs-CZ" altLang="en-US" smtClean="0">
                <a:sym typeface="Symbol" pitchFamily="18" charset="2"/>
              </a:rPr>
              <a:t>  L</a:t>
            </a:r>
            <a:r>
              <a:rPr lang="en-US" altLang="en-US" smtClean="0">
                <a:sym typeface="Symbol" pitchFamily="18" charset="2"/>
              </a:rPr>
              <a:t>(b,v) = R(b,v);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mtClean="0">
                <a:sym typeface="Symbol" pitchFamily="18" charset="2"/>
              </a:rPr>
              <a:t>do {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mtClean="0">
                <a:sym typeface="Symbol" pitchFamily="18" charset="2"/>
              </a:rPr>
              <a:t>  for each &lt;b1,b2&gt; in CF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mtClean="0">
                <a:sym typeface="Symbol" pitchFamily="18" charset="2"/>
              </a:rPr>
              <a:t>    L(b1,v) |= ~ W(b1</a:t>
            </a:r>
            <a:r>
              <a:rPr lang="cs-CZ" altLang="en-US" smtClean="0">
                <a:sym typeface="Symbol" pitchFamily="18" charset="2"/>
              </a:rPr>
              <a:t>,v</a:t>
            </a:r>
            <a:r>
              <a:rPr lang="en-US" altLang="en-US" smtClean="0">
                <a:sym typeface="Symbol" pitchFamily="18" charset="2"/>
              </a:rPr>
              <a:t>) &amp; L(b2</a:t>
            </a:r>
            <a:r>
              <a:rPr lang="cs-CZ" altLang="en-US" smtClean="0">
                <a:sym typeface="Symbol" pitchFamily="18" charset="2"/>
              </a:rPr>
              <a:t>,v</a:t>
            </a:r>
            <a:r>
              <a:rPr lang="en-US" altLang="en-US" smtClean="0">
                <a:sym typeface="Symbol" pitchFamily="18" charset="2"/>
              </a:rPr>
              <a:t>);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mtClean="0">
                <a:sym typeface="Symbol" pitchFamily="18" charset="2"/>
              </a:rPr>
              <a:t>} while changed;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mtClean="0">
              <a:sym typeface="Symbol" pitchFamily="18" charset="2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>
                <a:sym typeface="Symbol" pitchFamily="18" charset="2"/>
              </a:rPr>
              <a:t>Algoritmus se prov</a:t>
            </a:r>
            <a:r>
              <a:rPr lang="cs-CZ" altLang="en-US" smtClean="0">
                <a:sym typeface="Symbol" pitchFamily="18" charset="2"/>
              </a:rPr>
              <a:t>ádí vektorově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>
                <a:sym typeface="Symbol" pitchFamily="18" charset="2"/>
              </a:rPr>
              <a:t>Pro všechny proměnné (v) najednou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>
                <a:sym typeface="Symbol" pitchFamily="18" charset="2"/>
              </a:rPr>
              <a:t>Překladač využije SIMD instrukce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>
                <a:sym typeface="Symbol" pitchFamily="18" charset="2"/>
              </a:rPr>
              <a:t>O</a:t>
            </a:r>
            <a:r>
              <a:rPr lang="en-US" altLang="en-US" smtClean="0">
                <a:sym typeface="Symbol" pitchFamily="18" charset="2"/>
              </a:rPr>
              <a:t>(|BB|*|CF|*|VAR|)</a:t>
            </a:r>
            <a:endParaRPr lang="cs-CZ" altLang="en-US" smtClean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859049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35C9D0F-3BF0-4093-9A42-16FC127CA97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Určení rozhraní BB</a:t>
            </a:r>
            <a:endParaRPr lang="cs-CZ" altLang="en-US" noProof="1" smtClean="0"/>
          </a:p>
        </p:txBody>
      </p:sp>
      <p:grpSp>
        <p:nvGrpSpPr>
          <p:cNvPr id="49156" name="Group 260"/>
          <p:cNvGrpSpPr>
            <a:grpSpLocks/>
          </p:cNvGrpSpPr>
          <p:nvPr/>
        </p:nvGrpSpPr>
        <p:grpSpPr bwMode="auto">
          <a:xfrm>
            <a:off x="179388" y="549275"/>
            <a:ext cx="4321175" cy="6119813"/>
            <a:chOff x="113" y="346"/>
            <a:chExt cx="2722" cy="3855"/>
          </a:xfrm>
        </p:grpSpPr>
        <p:sp>
          <p:nvSpPr>
            <p:cNvPr id="49246" name="Rectangle 105"/>
            <p:cNvSpPr>
              <a:spLocks noChangeArrowheads="1"/>
            </p:cNvSpPr>
            <p:nvPr/>
          </p:nvSpPr>
          <p:spPr bwMode="auto">
            <a:xfrm>
              <a:off x="113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9247" name="Rectangle 106"/>
            <p:cNvSpPr>
              <a:spLocks noChangeArrowheads="1"/>
            </p:cNvSpPr>
            <p:nvPr/>
          </p:nvSpPr>
          <p:spPr bwMode="auto">
            <a:xfrm>
              <a:off x="159" y="527"/>
              <a:ext cx="140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9248" name="Text Box 107"/>
            <p:cNvSpPr txBox="1">
              <a:spLocks noChangeArrowheads="1"/>
            </p:cNvSpPr>
            <p:nvPr/>
          </p:nvSpPr>
          <p:spPr bwMode="auto">
            <a:xfrm>
              <a:off x="657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49249" name="Text Box 108"/>
            <p:cNvSpPr txBox="1">
              <a:spLocks noChangeArrowheads="1"/>
            </p:cNvSpPr>
            <p:nvPr/>
          </p:nvSpPr>
          <p:spPr bwMode="auto">
            <a:xfrm>
              <a:off x="249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9250" name="Text Box 109"/>
            <p:cNvSpPr txBox="1">
              <a:spLocks noChangeArrowheads="1"/>
            </p:cNvSpPr>
            <p:nvPr/>
          </p:nvSpPr>
          <p:spPr bwMode="auto">
            <a:xfrm>
              <a:off x="884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9251" name="Text Box 110"/>
            <p:cNvSpPr txBox="1">
              <a:spLocks noChangeArrowheads="1"/>
            </p:cNvSpPr>
            <p:nvPr/>
          </p:nvSpPr>
          <p:spPr bwMode="auto">
            <a:xfrm>
              <a:off x="657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9252" name="Text Box 111"/>
            <p:cNvSpPr txBox="1">
              <a:spLocks noChangeArrowheads="1"/>
            </p:cNvSpPr>
            <p:nvPr/>
          </p:nvSpPr>
          <p:spPr bwMode="auto">
            <a:xfrm>
              <a:off x="159" y="527"/>
              <a:ext cx="1406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49253" name="Line 112"/>
            <p:cNvSpPr>
              <a:spLocks noChangeShapeType="1"/>
            </p:cNvSpPr>
            <p:nvPr/>
          </p:nvSpPr>
          <p:spPr bwMode="auto">
            <a:xfrm flipH="1">
              <a:off x="974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54" name="Line 113"/>
            <p:cNvSpPr>
              <a:spLocks noChangeShapeType="1"/>
            </p:cNvSpPr>
            <p:nvPr/>
          </p:nvSpPr>
          <p:spPr bwMode="auto">
            <a:xfrm>
              <a:off x="657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55" name="Line 114"/>
            <p:cNvSpPr>
              <a:spLocks noChangeShapeType="1"/>
            </p:cNvSpPr>
            <p:nvPr/>
          </p:nvSpPr>
          <p:spPr bwMode="auto">
            <a:xfrm flipH="1">
              <a:off x="838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56" name="Line 115"/>
            <p:cNvSpPr>
              <a:spLocks noChangeShapeType="1"/>
            </p:cNvSpPr>
            <p:nvPr/>
          </p:nvSpPr>
          <p:spPr bwMode="auto">
            <a:xfrm>
              <a:off x="204" y="618"/>
              <a:ext cx="136" cy="91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57" name="Line 116"/>
            <p:cNvSpPr>
              <a:spLocks noChangeShapeType="1"/>
            </p:cNvSpPr>
            <p:nvPr/>
          </p:nvSpPr>
          <p:spPr bwMode="auto">
            <a:xfrm>
              <a:off x="1520" y="618"/>
              <a:ext cx="0" cy="54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58" name="Rectangle 117"/>
            <p:cNvSpPr>
              <a:spLocks noChangeArrowheads="1"/>
            </p:cNvSpPr>
            <p:nvPr/>
          </p:nvSpPr>
          <p:spPr bwMode="auto">
            <a:xfrm>
              <a:off x="159" y="2659"/>
              <a:ext cx="86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9259" name="Text Box 118"/>
            <p:cNvSpPr txBox="1">
              <a:spLocks noChangeArrowheads="1"/>
            </p:cNvSpPr>
            <p:nvPr/>
          </p:nvSpPr>
          <p:spPr bwMode="auto">
            <a:xfrm>
              <a:off x="250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49260" name="Text Box 119"/>
            <p:cNvSpPr txBox="1">
              <a:spLocks noChangeArrowheads="1"/>
            </p:cNvSpPr>
            <p:nvPr/>
          </p:nvSpPr>
          <p:spPr bwMode="auto">
            <a:xfrm>
              <a:off x="386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9261" name="Line 120"/>
            <p:cNvSpPr>
              <a:spLocks noChangeShapeType="1"/>
            </p:cNvSpPr>
            <p:nvPr/>
          </p:nvSpPr>
          <p:spPr bwMode="auto">
            <a:xfrm flipH="1">
              <a:off x="567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62" name="Text Box 121"/>
            <p:cNvSpPr txBox="1">
              <a:spLocks noChangeArrowheads="1"/>
            </p:cNvSpPr>
            <p:nvPr/>
          </p:nvSpPr>
          <p:spPr bwMode="auto">
            <a:xfrm>
              <a:off x="250" y="275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9263" name="Line 122"/>
            <p:cNvSpPr>
              <a:spLocks noChangeShapeType="1"/>
            </p:cNvSpPr>
            <p:nvPr/>
          </p:nvSpPr>
          <p:spPr bwMode="auto">
            <a:xfrm flipH="1">
              <a:off x="567" y="284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64" name="Line 123"/>
            <p:cNvSpPr>
              <a:spLocks noChangeShapeType="1"/>
            </p:cNvSpPr>
            <p:nvPr/>
          </p:nvSpPr>
          <p:spPr bwMode="auto">
            <a:xfrm flipH="1">
              <a:off x="839" y="2659"/>
              <a:ext cx="136" cy="91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65" name="Rectangle 124"/>
            <p:cNvSpPr>
              <a:spLocks noChangeArrowheads="1"/>
            </p:cNvSpPr>
            <p:nvPr/>
          </p:nvSpPr>
          <p:spPr bwMode="auto">
            <a:xfrm>
              <a:off x="249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9266" name="Text Box 125"/>
            <p:cNvSpPr txBox="1">
              <a:spLocks noChangeArrowheads="1"/>
            </p:cNvSpPr>
            <p:nvPr/>
          </p:nvSpPr>
          <p:spPr bwMode="auto">
            <a:xfrm>
              <a:off x="340" y="3656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9267" name="Line 126"/>
            <p:cNvSpPr>
              <a:spLocks noChangeShapeType="1"/>
            </p:cNvSpPr>
            <p:nvPr/>
          </p:nvSpPr>
          <p:spPr bwMode="auto">
            <a:xfrm>
              <a:off x="612" y="3566"/>
              <a:ext cx="0" cy="9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68" name="Line 127"/>
            <p:cNvSpPr>
              <a:spLocks noChangeShapeType="1"/>
            </p:cNvSpPr>
            <p:nvPr/>
          </p:nvSpPr>
          <p:spPr bwMode="auto">
            <a:xfrm>
              <a:off x="612" y="3747"/>
              <a:ext cx="1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69" name="Text Box 128"/>
            <p:cNvSpPr txBox="1">
              <a:spLocks noChangeArrowheads="1"/>
            </p:cNvSpPr>
            <p:nvPr/>
          </p:nvSpPr>
          <p:spPr bwMode="auto">
            <a:xfrm>
              <a:off x="476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  <p:sp>
          <p:nvSpPr>
            <p:cNvPr id="49270" name="Line 129"/>
            <p:cNvSpPr>
              <a:spLocks noChangeShapeType="1"/>
            </p:cNvSpPr>
            <p:nvPr/>
          </p:nvSpPr>
          <p:spPr bwMode="auto">
            <a:xfrm flipH="1">
              <a:off x="567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71" name="Rectangle 130"/>
            <p:cNvSpPr>
              <a:spLocks noChangeArrowheads="1"/>
            </p:cNvSpPr>
            <p:nvPr/>
          </p:nvSpPr>
          <p:spPr bwMode="auto">
            <a:xfrm>
              <a:off x="1293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9272" name="Text Box 131"/>
            <p:cNvSpPr txBox="1">
              <a:spLocks noChangeArrowheads="1"/>
            </p:cNvSpPr>
            <p:nvPr/>
          </p:nvSpPr>
          <p:spPr bwMode="auto">
            <a:xfrm>
              <a:off x="1338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9273" name="Text Box 132"/>
            <p:cNvSpPr txBox="1">
              <a:spLocks noChangeArrowheads="1"/>
            </p:cNvSpPr>
            <p:nvPr/>
          </p:nvSpPr>
          <p:spPr bwMode="auto">
            <a:xfrm>
              <a:off x="1746" y="284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9274" name="Line 133"/>
            <p:cNvSpPr>
              <a:spLocks noChangeShapeType="1"/>
            </p:cNvSpPr>
            <p:nvPr/>
          </p:nvSpPr>
          <p:spPr bwMode="auto">
            <a:xfrm flipH="1">
              <a:off x="2155" y="2750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75" name="Line 134"/>
            <p:cNvSpPr>
              <a:spLocks noChangeShapeType="1"/>
            </p:cNvSpPr>
            <p:nvPr/>
          </p:nvSpPr>
          <p:spPr bwMode="auto">
            <a:xfrm>
              <a:off x="1474" y="2387"/>
              <a:ext cx="0" cy="9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76" name="Text Box 135"/>
            <p:cNvSpPr txBox="1">
              <a:spLocks noChangeArrowheads="1"/>
            </p:cNvSpPr>
            <p:nvPr/>
          </p:nvSpPr>
          <p:spPr bwMode="auto">
            <a:xfrm>
              <a:off x="1338" y="265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9277" name="Line 136"/>
            <p:cNvSpPr>
              <a:spLocks noChangeShapeType="1"/>
            </p:cNvSpPr>
            <p:nvPr/>
          </p:nvSpPr>
          <p:spPr bwMode="auto">
            <a:xfrm flipH="1">
              <a:off x="1837" y="2568"/>
              <a:ext cx="318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78" name="Line 137"/>
            <p:cNvSpPr>
              <a:spLocks noChangeShapeType="1"/>
            </p:cNvSpPr>
            <p:nvPr/>
          </p:nvSpPr>
          <p:spPr bwMode="auto">
            <a:xfrm>
              <a:off x="1474" y="2568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79" name="Text Box 138"/>
            <p:cNvSpPr txBox="1">
              <a:spLocks noChangeArrowheads="1"/>
            </p:cNvSpPr>
            <p:nvPr/>
          </p:nvSpPr>
          <p:spPr bwMode="auto">
            <a:xfrm>
              <a:off x="1882" y="302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9280" name="Text Box 139"/>
            <p:cNvSpPr txBox="1">
              <a:spLocks noChangeArrowheads="1"/>
            </p:cNvSpPr>
            <p:nvPr/>
          </p:nvSpPr>
          <p:spPr bwMode="auto">
            <a:xfrm>
              <a:off x="2064" y="320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9281" name="Line 140"/>
            <p:cNvSpPr>
              <a:spLocks noChangeShapeType="1"/>
            </p:cNvSpPr>
            <p:nvPr/>
          </p:nvSpPr>
          <p:spPr bwMode="auto">
            <a:xfrm>
              <a:off x="2155" y="3113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82" name="Line 141"/>
            <p:cNvSpPr>
              <a:spLocks noChangeShapeType="1"/>
            </p:cNvSpPr>
            <p:nvPr/>
          </p:nvSpPr>
          <p:spPr bwMode="auto">
            <a:xfrm>
              <a:off x="2019" y="2930"/>
              <a:ext cx="0" cy="91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83" name="Line 142"/>
            <p:cNvSpPr>
              <a:spLocks noChangeShapeType="1"/>
            </p:cNvSpPr>
            <p:nvPr/>
          </p:nvSpPr>
          <p:spPr bwMode="auto">
            <a:xfrm>
              <a:off x="2609" y="3294"/>
              <a:ext cx="0" cy="91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84" name="Text Box 143"/>
            <p:cNvSpPr txBox="1">
              <a:spLocks noChangeArrowheads="1"/>
            </p:cNvSpPr>
            <p:nvPr/>
          </p:nvSpPr>
          <p:spPr bwMode="auto">
            <a:xfrm>
              <a:off x="2063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9285" name="Text Box 144"/>
            <p:cNvSpPr txBox="1">
              <a:spLocks noChangeArrowheads="1"/>
            </p:cNvSpPr>
            <p:nvPr/>
          </p:nvSpPr>
          <p:spPr bwMode="auto">
            <a:xfrm>
              <a:off x="2064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49286" name="Line 145"/>
            <p:cNvSpPr>
              <a:spLocks noChangeShapeType="1"/>
            </p:cNvSpPr>
            <p:nvPr/>
          </p:nvSpPr>
          <p:spPr bwMode="auto">
            <a:xfrm>
              <a:off x="1837" y="2568"/>
              <a:ext cx="272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87" name="Line 146"/>
            <p:cNvSpPr>
              <a:spLocks noChangeShapeType="1"/>
            </p:cNvSpPr>
            <p:nvPr/>
          </p:nvSpPr>
          <p:spPr bwMode="auto">
            <a:xfrm>
              <a:off x="2200" y="2568"/>
              <a:ext cx="227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88" name="Line 147"/>
            <p:cNvSpPr>
              <a:spLocks noChangeShapeType="1"/>
            </p:cNvSpPr>
            <p:nvPr/>
          </p:nvSpPr>
          <p:spPr bwMode="auto">
            <a:xfrm>
              <a:off x="2609" y="2387"/>
              <a:ext cx="0" cy="91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89" name="Line 148"/>
            <p:cNvSpPr>
              <a:spLocks noChangeShapeType="1"/>
            </p:cNvSpPr>
            <p:nvPr/>
          </p:nvSpPr>
          <p:spPr bwMode="auto">
            <a:xfrm>
              <a:off x="1474" y="2750"/>
              <a:ext cx="0" cy="63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90" name="Line 149"/>
            <p:cNvSpPr>
              <a:spLocks noChangeShapeType="1"/>
            </p:cNvSpPr>
            <p:nvPr/>
          </p:nvSpPr>
          <p:spPr bwMode="auto">
            <a:xfrm flipH="1">
              <a:off x="2609" y="2568"/>
              <a:ext cx="0" cy="635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91" name="Rectangle 150"/>
            <p:cNvSpPr>
              <a:spLocks noChangeArrowheads="1"/>
            </p:cNvSpPr>
            <p:nvPr/>
          </p:nvSpPr>
          <p:spPr bwMode="auto">
            <a:xfrm>
              <a:off x="1021" y="1299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9292" name="Text Box 151"/>
            <p:cNvSpPr txBox="1">
              <a:spLocks noChangeArrowheads="1"/>
            </p:cNvSpPr>
            <p:nvPr/>
          </p:nvSpPr>
          <p:spPr bwMode="auto">
            <a:xfrm>
              <a:off x="1066" y="138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9293" name="Text Box 152"/>
            <p:cNvSpPr txBox="1">
              <a:spLocks noChangeArrowheads="1"/>
            </p:cNvSpPr>
            <p:nvPr/>
          </p:nvSpPr>
          <p:spPr bwMode="auto">
            <a:xfrm>
              <a:off x="1747" y="157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9294" name="Line 153"/>
            <p:cNvSpPr>
              <a:spLocks noChangeShapeType="1"/>
            </p:cNvSpPr>
            <p:nvPr/>
          </p:nvSpPr>
          <p:spPr bwMode="auto">
            <a:xfrm flipH="1">
              <a:off x="1610" y="1480"/>
              <a:ext cx="545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95" name="Line 154"/>
            <p:cNvSpPr>
              <a:spLocks noChangeShapeType="1"/>
            </p:cNvSpPr>
            <p:nvPr/>
          </p:nvSpPr>
          <p:spPr bwMode="auto">
            <a:xfrm>
              <a:off x="1293" y="1298"/>
              <a:ext cx="0" cy="9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96" name="Text Box 155"/>
            <p:cNvSpPr txBox="1">
              <a:spLocks noChangeArrowheads="1"/>
            </p:cNvSpPr>
            <p:nvPr/>
          </p:nvSpPr>
          <p:spPr bwMode="auto">
            <a:xfrm>
              <a:off x="2019" y="138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9297" name="Text Box 156"/>
            <p:cNvSpPr txBox="1">
              <a:spLocks noChangeArrowheads="1"/>
            </p:cNvSpPr>
            <p:nvPr/>
          </p:nvSpPr>
          <p:spPr bwMode="auto">
            <a:xfrm>
              <a:off x="1066" y="157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9298" name="Line 157"/>
            <p:cNvSpPr>
              <a:spLocks noChangeShapeType="1"/>
            </p:cNvSpPr>
            <p:nvPr/>
          </p:nvSpPr>
          <p:spPr bwMode="auto">
            <a:xfrm flipH="1" flipV="1">
              <a:off x="1610" y="1480"/>
              <a:ext cx="363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99" name="Line 158"/>
            <p:cNvSpPr>
              <a:spLocks noChangeShapeType="1"/>
            </p:cNvSpPr>
            <p:nvPr/>
          </p:nvSpPr>
          <p:spPr bwMode="auto">
            <a:xfrm>
              <a:off x="2563" y="1298"/>
              <a:ext cx="0" cy="91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00" name="Text Box 159"/>
            <p:cNvSpPr txBox="1">
              <a:spLocks noChangeArrowheads="1"/>
            </p:cNvSpPr>
            <p:nvPr/>
          </p:nvSpPr>
          <p:spPr bwMode="auto">
            <a:xfrm>
              <a:off x="1883" y="175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9301" name="Text Box 160"/>
            <p:cNvSpPr txBox="1">
              <a:spLocks noChangeArrowheads="1"/>
            </p:cNvSpPr>
            <p:nvPr/>
          </p:nvSpPr>
          <p:spPr bwMode="auto">
            <a:xfrm>
              <a:off x="2019" y="193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9302" name="Line 161"/>
            <p:cNvSpPr>
              <a:spLocks noChangeShapeType="1"/>
            </p:cNvSpPr>
            <p:nvPr/>
          </p:nvSpPr>
          <p:spPr bwMode="auto">
            <a:xfrm flipH="1">
              <a:off x="2291" y="184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03" name="Line 162"/>
            <p:cNvSpPr>
              <a:spLocks noChangeShapeType="1"/>
            </p:cNvSpPr>
            <p:nvPr/>
          </p:nvSpPr>
          <p:spPr bwMode="auto">
            <a:xfrm>
              <a:off x="1974" y="1661"/>
              <a:ext cx="0" cy="91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04" name="Line 163"/>
            <p:cNvSpPr>
              <a:spLocks noChangeShapeType="1"/>
            </p:cNvSpPr>
            <p:nvPr/>
          </p:nvSpPr>
          <p:spPr bwMode="auto">
            <a:xfrm>
              <a:off x="2563" y="2024"/>
              <a:ext cx="0" cy="91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05" name="Line 164"/>
            <p:cNvSpPr>
              <a:spLocks noChangeShapeType="1"/>
            </p:cNvSpPr>
            <p:nvPr/>
          </p:nvSpPr>
          <p:spPr bwMode="auto">
            <a:xfrm>
              <a:off x="2563" y="1480"/>
              <a:ext cx="0" cy="453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06" name="Line 165"/>
            <p:cNvSpPr>
              <a:spLocks noChangeShapeType="1"/>
            </p:cNvSpPr>
            <p:nvPr/>
          </p:nvSpPr>
          <p:spPr bwMode="auto">
            <a:xfrm>
              <a:off x="1293" y="1480"/>
              <a:ext cx="0" cy="9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07" name="Line 166"/>
            <p:cNvSpPr>
              <a:spLocks noChangeShapeType="1"/>
            </p:cNvSpPr>
            <p:nvPr/>
          </p:nvSpPr>
          <p:spPr bwMode="auto">
            <a:xfrm flipH="1">
              <a:off x="1293" y="1661"/>
              <a:ext cx="0" cy="45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08" name="Line 167"/>
            <p:cNvSpPr>
              <a:spLocks noChangeShapeType="1"/>
            </p:cNvSpPr>
            <p:nvPr/>
          </p:nvSpPr>
          <p:spPr bwMode="auto">
            <a:xfrm>
              <a:off x="204" y="2659"/>
              <a:ext cx="0" cy="54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09" name="Line 168"/>
            <p:cNvSpPr>
              <a:spLocks noChangeShapeType="1"/>
            </p:cNvSpPr>
            <p:nvPr/>
          </p:nvSpPr>
          <p:spPr bwMode="auto">
            <a:xfrm>
              <a:off x="975" y="2659"/>
              <a:ext cx="0" cy="54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10" name="Line 169"/>
            <p:cNvSpPr>
              <a:spLocks noChangeShapeType="1"/>
            </p:cNvSpPr>
            <p:nvPr/>
          </p:nvSpPr>
          <p:spPr bwMode="auto">
            <a:xfrm flipH="1">
              <a:off x="204" y="618"/>
              <a:ext cx="0" cy="54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11" name="Line 170"/>
            <p:cNvSpPr>
              <a:spLocks noChangeShapeType="1"/>
            </p:cNvSpPr>
            <p:nvPr/>
          </p:nvSpPr>
          <p:spPr bwMode="auto">
            <a:xfrm flipV="1">
              <a:off x="1429" y="618"/>
              <a:ext cx="91" cy="9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12" name="Line 171"/>
            <p:cNvSpPr>
              <a:spLocks noChangeShapeType="1"/>
            </p:cNvSpPr>
            <p:nvPr/>
          </p:nvSpPr>
          <p:spPr bwMode="auto">
            <a:xfrm>
              <a:off x="204" y="1344"/>
              <a:ext cx="0" cy="131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13" name="Line 172"/>
            <p:cNvSpPr>
              <a:spLocks noChangeShapeType="1"/>
            </p:cNvSpPr>
            <p:nvPr/>
          </p:nvSpPr>
          <p:spPr bwMode="auto">
            <a:xfrm flipH="1">
              <a:off x="204" y="2205"/>
              <a:ext cx="817" cy="45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14" name="Line 173"/>
            <p:cNvSpPr>
              <a:spLocks noChangeShapeType="1"/>
            </p:cNvSpPr>
            <p:nvPr/>
          </p:nvSpPr>
          <p:spPr bwMode="auto">
            <a:xfrm>
              <a:off x="204" y="1162"/>
              <a:ext cx="771" cy="149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15" name="Line 174"/>
            <p:cNvSpPr>
              <a:spLocks noChangeShapeType="1"/>
            </p:cNvSpPr>
            <p:nvPr/>
          </p:nvSpPr>
          <p:spPr bwMode="auto">
            <a:xfrm flipH="1">
              <a:off x="204" y="1162"/>
              <a:ext cx="1316" cy="182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16" name="Line 175"/>
            <p:cNvSpPr>
              <a:spLocks noChangeShapeType="1"/>
            </p:cNvSpPr>
            <p:nvPr/>
          </p:nvSpPr>
          <p:spPr bwMode="auto">
            <a:xfrm flipH="1">
              <a:off x="1293" y="1162"/>
              <a:ext cx="227" cy="13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17" name="Line 176"/>
            <p:cNvSpPr>
              <a:spLocks noChangeShapeType="1"/>
            </p:cNvSpPr>
            <p:nvPr/>
          </p:nvSpPr>
          <p:spPr bwMode="auto">
            <a:xfrm>
              <a:off x="204" y="1162"/>
              <a:ext cx="2359" cy="136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18" name="Line 177"/>
            <p:cNvSpPr>
              <a:spLocks noChangeShapeType="1"/>
            </p:cNvSpPr>
            <p:nvPr/>
          </p:nvSpPr>
          <p:spPr bwMode="auto">
            <a:xfrm flipH="1">
              <a:off x="975" y="2205"/>
              <a:ext cx="182" cy="45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19" name="Line 178"/>
            <p:cNvSpPr>
              <a:spLocks noChangeShapeType="1"/>
            </p:cNvSpPr>
            <p:nvPr/>
          </p:nvSpPr>
          <p:spPr bwMode="auto">
            <a:xfrm flipH="1">
              <a:off x="1157" y="2115"/>
              <a:ext cx="1406" cy="90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20" name="Line 179"/>
            <p:cNvSpPr>
              <a:spLocks noChangeShapeType="1"/>
            </p:cNvSpPr>
            <p:nvPr/>
          </p:nvSpPr>
          <p:spPr bwMode="auto">
            <a:xfrm>
              <a:off x="204" y="3203"/>
              <a:ext cx="408" cy="363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21" name="Line 180"/>
            <p:cNvSpPr>
              <a:spLocks noChangeShapeType="1"/>
            </p:cNvSpPr>
            <p:nvPr/>
          </p:nvSpPr>
          <p:spPr bwMode="auto">
            <a:xfrm flipH="1">
              <a:off x="1202" y="3385"/>
              <a:ext cx="1406" cy="22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22" name="Line 181"/>
            <p:cNvSpPr>
              <a:spLocks noChangeShapeType="1"/>
            </p:cNvSpPr>
            <p:nvPr/>
          </p:nvSpPr>
          <p:spPr bwMode="auto">
            <a:xfrm flipH="1" flipV="1">
              <a:off x="1066" y="2614"/>
              <a:ext cx="136" cy="998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23" name="Line 182"/>
            <p:cNvSpPr>
              <a:spLocks noChangeShapeType="1"/>
            </p:cNvSpPr>
            <p:nvPr/>
          </p:nvSpPr>
          <p:spPr bwMode="auto">
            <a:xfrm flipV="1">
              <a:off x="975" y="2614"/>
              <a:ext cx="91" cy="45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24" name="Line 183"/>
            <p:cNvSpPr>
              <a:spLocks noChangeShapeType="1"/>
            </p:cNvSpPr>
            <p:nvPr/>
          </p:nvSpPr>
          <p:spPr bwMode="auto">
            <a:xfrm flipV="1">
              <a:off x="1066" y="2251"/>
              <a:ext cx="136" cy="998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25" name="Line 184"/>
            <p:cNvSpPr>
              <a:spLocks noChangeShapeType="1"/>
            </p:cNvSpPr>
            <p:nvPr/>
          </p:nvSpPr>
          <p:spPr bwMode="auto">
            <a:xfrm>
              <a:off x="1202" y="2251"/>
              <a:ext cx="1406" cy="136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26" name="Line 185"/>
            <p:cNvSpPr>
              <a:spLocks noChangeShapeType="1"/>
            </p:cNvSpPr>
            <p:nvPr/>
          </p:nvSpPr>
          <p:spPr bwMode="auto">
            <a:xfrm flipH="1" flipV="1">
              <a:off x="975" y="3203"/>
              <a:ext cx="91" cy="46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27" name="Line 186"/>
            <p:cNvSpPr>
              <a:spLocks noChangeShapeType="1"/>
            </p:cNvSpPr>
            <p:nvPr/>
          </p:nvSpPr>
          <p:spPr bwMode="auto">
            <a:xfrm>
              <a:off x="1111" y="2478"/>
              <a:ext cx="136" cy="99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28" name="Line 187"/>
            <p:cNvSpPr>
              <a:spLocks noChangeShapeType="1"/>
            </p:cNvSpPr>
            <p:nvPr/>
          </p:nvSpPr>
          <p:spPr bwMode="auto">
            <a:xfrm flipH="1">
              <a:off x="1247" y="3385"/>
              <a:ext cx="227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29" name="Line 188"/>
            <p:cNvSpPr>
              <a:spLocks noChangeShapeType="1"/>
            </p:cNvSpPr>
            <p:nvPr/>
          </p:nvSpPr>
          <p:spPr bwMode="auto">
            <a:xfrm flipH="1">
              <a:off x="204" y="2478"/>
              <a:ext cx="907" cy="18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30" name="Line 189"/>
            <p:cNvSpPr>
              <a:spLocks noChangeShapeType="1"/>
            </p:cNvSpPr>
            <p:nvPr/>
          </p:nvSpPr>
          <p:spPr bwMode="auto">
            <a:xfrm>
              <a:off x="204" y="3203"/>
              <a:ext cx="907" cy="182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31" name="Line 190"/>
            <p:cNvSpPr>
              <a:spLocks noChangeShapeType="1"/>
            </p:cNvSpPr>
            <p:nvPr/>
          </p:nvSpPr>
          <p:spPr bwMode="auto">
            <a:xfrm flipH="1">
              <a:off x="1111" y="2341"/>
              <a:ext cx="136" cy="104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32" name="Line 191"/>
            <p:cNvSpPr>
              <a:spLocks noChangeShapeType="1"/>
            </p:cNvSpPr>
            <p:nvPr/>
          </p:nvSpPr>
          <p:spPr bwMode="auto">
            <a:xfrm flipH="1" flipV="1">
              <a:off x="1247" y="2341"/>
              <a:ext cx="227" cy="46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333" name="Line 192"/>
            <p:cNvSpPr>
              <a:spLocks noChangeShapeType="1"/>
            </p:cNvSpPr>
            <p:nvPr/>
          </p:nvSpPr>
          <p:spPr bwMode="auto">
            <a:xfrm flipH="1">
              <a:off x="1021" y="2115"/>
              <a:ext cx="272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9157" name="Group 261"/>
          <p:cNvGrpSpPr>
            <a:grpSpLocks/>
          </p:cNvGrpSpPr>
          <p:nvPr/>
        </p:nvGrpSpPr>
        <p:grpSpPr bwMode="auto">
          <a:xfrm>
            <a:off x="4643438" y="549275"/>
            <a:ext cx="4321175" cy="6119813"/>
            <a:chOff x="2925" y="346"/>
            <a:chExt cx="2722" cy="3855"/>
          </a:xfrm>
        </p:grpSpPr>
        <p:sp>
          <p:nvSpPr>
            <p:cNvPr id="49158" name="Rectangle 2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9159" name="Line 29"/>
            <p:cNvSpPr>
              <a:spLocks noChangeShapeType="1"/>
            </p:cNvSpPr>
            <p:nvPr/>
          </p:nvSpPr>
          <p:spPr bwMode="auto">
            <a:xfrm flipH="1">
              <a:off x="3379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60" name="Line 75"/>
            <p:cNvSpPr>
              <a:spLocks noChangeShapeType="1"/>
            </p:cNvSpPr>
            <p:nvPr/>
          </p:nvSpPr>
          <p:spPr bwMode="auto">
            <a:xfrm>
              <a:off x="3016" y="1344"/>
              <a:ext cx="0" cy="131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61" name="Line 76"/>
            <p:cNvSpPr>
              <a:spLocks noChangeShapeType="1"/>
            </p:cNvSpPr>
            <p:nvPr/>
          </p:nvSpPr>
          <p:spPr bwMode="auto">
            <a:xfrm flipH="1">
              <a:off x="3016" y="2205"/>
              <a:ext cx="817" cy="45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62" name="Line 77"/>
            <p:cNvSpPr>
              <a:spLocks noChangeShapeType="1"/>
            </p:cNvSpPr>
            <p:nvPr/>
          </p:nvSpPr>
          <p:spPr bwMode="auto">
            <a:xfrm>
              <a:off x="3016" y="1162"/>
              <a:ext cx="771" cy="149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63" name="Line 78"/>
            <p:cNvSpPr>
              <a:spLocks noChangeShapeType="1"/>
            </p:cNvSpPr>
            <p:nvPr/>
          </p:nvSpPr>
          <p:spPr bwMode="auto">
            <a:xfrm flipH="1">
              <a:off x="3016" y="1162"/>
              <a:ext cx="1316" cy="182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64" name="Line 79"/>
            <p:cNvSpPr>
              <a:spLocks noChangeShapeType="1"/>
            </p:cNvSpPr>
            <p:nvPr/>
          </p:nvSpPr>
          <p:spPr bwMode="auto">
            <a:xfrm flipH="1">
              <a:off x="4105" y="1162"/>
              <a:ext cx="227" cy="13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65" name="Line 80"/>
            <p:cNvSpPr>
              <a:spLocks noChangeShapeType="1"/>
            </p:cNvSpPr>
            <p:nvPr/>
          </p:nvSpPr>
          <p:spPr bwMode="auto">
            <a:xfrm>
              <a:off x="3016" y="1162"/>
              <a:ext cx="2359" cy="136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66" name="Line 81"/>
            <p:cNvSpPr>
              <a:spLocks noChangeShapeType="1"/>
            </p:cNvSpPr>
            <p:nvPr/>
          </p:nvSpPr>
          <p:spPr bwMode="auto">
            <a:xfrm flipH="1">
              <a:off x="3787" y="2205"/>
              <a:ext cx="182" cy="45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67" name="Line 82"/>
            <p:cNvSpPr>
              <a:spLocks noChangeShapeType="1"/>
            </p:cNvSpPr>
            <p:nvPr/>
          </p:nvSpPr>
          <p:spPr bwMode="auto">
            <a:xfrm flipH="1">
              <a:off x="3969" y="2115"/>
              <a:ext cx="1406" cy="90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68" name="Line 83"/>
            <p:cNvSpPr>
              <a:spLocks noChangeShapeType="1"/>
            </p:cNvSpPr>
            <p:nvPr/>
          </p:nvSpPr>
          <p:spPr bwMode="auto">
            <a:xfrm>
              <a:off x="3016" y="3203"/>
              <a:ext cx="408" cy="363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69" name="Line 84"/>
            <p:cNvSpPr>
              <a:spLocks noChangeShapeType="1"/>
            </p:cNvSpPr>
            <p:nvPr/>
          </p:nvSpPr>
          <p:spPr bwMode="auto">
            <a:xfrm flipH="1">
              <a:off x="4014" y="3385"/>
              <a:ext cx="1406" cy="22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70" name="Line 85"/>
            <p:cNvSpPr>
              <a:spLocks noChangeShapeType="1"/>
            </p:cNvSpPr>
            <p:nvPr/>
          </p:nvSpPr>
          <p:spPr bwMode="auto">
            <a:xfrm flipH="1" flipV="1">
              <a:off x="3878" y="2614"/>
              <a:ext cx="136" cy="998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71" name="Line 86"/>
            <p:cNvSpPr>
              <a:spLocks noChangeShapeType="1"/>
            </p:cNvSpPr>
            <p:nvPr/>
          </p:nvSpPr>
          <p:spPr bwMode="auto">
            <a:xfrm flipV="1">
              <a:off x="3787" y="2614"/>
              <a:ext cx="91" cy="45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72" name="Line 87"/>
            <p:cNvSpPr>
              <a:spLocks noChangeShapeType="1"/>
            </p:cNvSpPr>
            <p:nvPr/>
          </p:nvSpPr>
          <p:spPr bwMode="auto">
            <a:xfrm flipV="1">
              <a:off x="3878" y="2251"/>
              <a:ext cx="136" cy="998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73" name="Line 88"/>
            <p:cNvSpPr>
              <a:spLocks noChangeShapeType="1"/>
            </p:cNvSpPr>
            <p:nvPr/>
          </p:nvSpPr>
          <p:spPr bwMode="auto">
            <a:xfrm>
              <a:off x="4014" y="2251"/>
              <a:ext cx="1406" cy="13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74" name="Line 89"/>
            <p:cNvSpPr>
              <a:spLocks noChangeShapeType="1"/>
            </p:cNvSpPr>
            <p:nvPr/>
          </p:nvSpPr>
          <p:spPr bwMode="auto">
            <a:xfrm flipH="1" flipV="1">
              <a:off x="3787" y="3203"/>
              <a:ext cx="91" cy="4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75" name="Line 90"/>
            <p:cNvSpPr>
              <a:spLocks noChangeShapeType="1"/>
            </p:cNvSpPr>
            <p:nvPr/>
          </p:nvSpPr>
          <p:spPr bwMode="auto">
            <a:xfrm>
              <a:off x="3923" y="2478"/>
              <a:ext cx="136" cy="99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76" name="Line 91"/>
            <p:cNvSpPr>
              <a:spLocks noChangeShapeType="1"/>
            </p:cNvSpPr>
            <p:nvPr/>
          </p:nvSpPr>
          <p:spPr bwMode="auto">
            <a:xfrm flipH="1">
              <a:off x="4059" y="3385"/>
              <a:ext cx="227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77" name="Line 92"/>
            <p:cNvSpPr>
              <a:spLocks noChangeShapeType="1"/>
            </p:cNvSpPr>
            <p:nvPr/>
          </p:nvSpPr>
          <p:spPr bwMode="auto">
            <a:xfrm flipH="1">
              <a:off x="3016" y="2478"/>
              <a:ext cx="907" cy="18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78" name="Line 93"/>
            <p:cNvSpPr>
              <a:spLocks noChangeShapeType="1"/>
            </p:cNvSpPr>
            <p:nvPr/>
          </p:nvSpPr>
          <p:spPr bwMode="auto">
            <a:xfrm>
              <a:off x="3016" y="3203"/>
              <a:ext cx="907" cy="182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79" name="Line 94"/>
            <p:cNvSpPr>
              <a:spLocks noChangeShapeType="1"/>
            </p:cNvSpPr>
            <p:nvPr/>
          </p:nvSpPr>
          <p:spPr bwMode="auto">
            <a:xfrm flipH="1">
              <a:off x="3923" y="2341"/>
              <a:ext cx="136" cy="1044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80" name="Line 95"/>
            <p:cNvSpPr>
              <a:spLocks noChangeShapeType="1"/>
            </p:cNvSpPr>
            <p:nvPr/>
          </p:nvSpPr>
          <p:spPr bwMode="auto">
            <a:xfrm flipH="1" flipV="1">
              <a:off x="4059" y="2341"/>
              <a:ext cx="227" cy="46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81" name="Line 96"/>
            <p:cNvSpPr>
              <a:spLocks noChangeShapeType="1"/>
            </p:cNvSpPr>
            <p:nvPr/>
          </p:nvSpPr>
          <p:spPr bwMode="auto">
            <a:xfrm flipH="1">
              <a:off x="3833" y="2115"/>
              <a:ext cx="272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82" name="Rectangle 195"/>
            <p:cNvSpPr>
              <a:spLocks noChangeArrowheads="1"/>
            </p:cNvSpPr>
            <p:nvPr/>
          </p:nvSpPr>
          <p:spPr bwMode="auto">
            <a:xfrm>
              <a:off x="2971" y="527"/>
              <a:ext cx="140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9183" name="Text Box 196"/>
            <p:cNvSpPr txBox="1">
              <a:spLocks noChangeArrowheads="1"/>
            </p:cNvSpPr>
            <p:nvPr/>
          </p:nvSpPr>
          <p:spPr bwMode="auto">
            <a:xfrm>
              <a:off x="3469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49184" name="Text Box 197"/>
            <p:cNvSpPr txBox="1">
              <a:spLocks noChangeArrowheads="1"/>
            </p:cNvSpPr>
            <p:nvPr/>
          </p:nvSpPr>
          <p:spPr bwMode="auto">
            <a:xfrm>
              <a:off x="3061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9185" name="Text Box 198"/>
            <p:cNvSpPr txBox="1">
              <a:spLocks noChangeArrowheads="1"/>
            </p:cNvSpPr>
            <p:nvPr/>
          </p:nvSpPr>
          <p:spPr bwMode="auto">
            <a:xfrm>
              <a:off x="3696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9186" name="Text Box 199"/>
            <p:cNvSpPr txBox="1">
              <a:spLocks noChangeArrowheads="1"/>
            </p:cNvSpPr>
            <p:nvPr/>
          </p:nvSpPr>
          <p:spPr bwMode="auto">
            <a:xfrm>
              <a:off x="3469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9187" name="Text Box 200"/>
            <p:cNvSpPr txBox="1">
              <a:spLocks noChangeArrowheads="1"/>
            </p:cNvSpPr>
            <p:nvPr/>
          </p:nvSpPr>
          <p:spPr bwMode="auto">
            <a:xfrm>
              <a:off x="2971" y="527"/>
              <a:ext cx="1406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49188" name="Line 201"/>
            <p:cNvSpPr>
              <a:spLocks noChangeShapeType="1"/>
            </p:cNvSpPr>
            <p:nvPr/>
          </p:nvSpPr>
          <p:spPr bwMode="auto">
            <a:xfrm flipH="1">
              <a:off x="3786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89" name="Line 202"/>
            <p:cNvSpPr>
              <a:spLocks noChangeShapeType="1"/>
            </p:cNvSpPr>
            <p:nvPr/>
          </p:nvSpPr>
          <p:spPr bwMode="auto">
            <a:xfrm>
              <a:off x="3469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90" name="Line 203"/>
            <p:cNvSpPr>
              <a:spLocks noChangeShapeType="1"/>
            </p:cNvSpPr>
            <p:nvPr/>
          </p:nvSpPr>
          <p:spPr bwMode="auto">
            <a:xfrm flipH="1">
              <a:off x="3650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91" name="Line 204"/>
            <p:cNvSpPr>
              <a:spLocks noChangeShapeType="1"/>
            </p:cNvSpPr>
            <p:nvPr/>
          </p:nvSpPr>
          <p:spPr bwMode="auto">
            <a:xfrm>
              <a:off x="3016" y="618"/>
              <a:ext cx="136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92" name="Line 205"/>
            <p:cNvSpPr>
              <a:spLocks noChangeShapeType="1"/>
            </p:cNvSpPr>
            <p:nvPr/>
          </p:nvSpPr>
          <p:spPr bwMode="auto">
            <a:xfrm>
              <a:off x="4332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93" name="Line 207"/>
            <p:cNvSpPr>
              <a:spLocks noChangeShapeType="1"/>
            </p:cNvSpPr>
            <p:nvPr/>
          </p:nvSpPr>
          <p:spPr bwMode="auto">
            <a:xfrm flipH="1">
              <a:off x="3016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94" name="Line 208"/>
            <p:cNvSpPr>
              <a:spLocks noChangeShapeType="1"/>
            </p:cNvSpPr>
            <p:nvPr/>
          </p:nvSpPr>
          <p:spPr bwMode="auto">
            <a:xfrm flipV="1">
              <a:off x="4241" y="618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95" name="Rectangle 209"/>
            <p:cNvSpPr>
              <a:spLocks noChangeArrowheads="1"/>
            </p:cNvSpPr>
            <p:nvPr/>
          </p:nvSpPr>
          <p:spPr bwMode="auto">
            <a:xfrm>
              <a:off x="3833" y="1298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9196" name="Text Box 210"/>
            <p:cNvSpPr txBox="1">
              <a:spLocks noChangeArrowheads="1"/>
            </p:cNvSpPr>
            <p:nvPr/>
          </p:nvSpPr>
          <p:spPr bwMode="auto">
            <a:xfrm>
              <a:off x="3878" y="138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9197" name="Text Box 211"/>
            <p:cNvSpPr txBox="1">
              <a:spLocks noChangeArrowheads="1"/>
            </p:cNvSpPr>
            <p:nvPr/>
          </p:nvSpPr>
          <p:spPr bwMode="auto">
            <a:xfrm>
              <a:off x="4559" y="156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9198" name="Line 212"/>
            <p:cNvSpPr>
              <a:spLocks noChangeShapeType="1"/>
            </p:cNvSpPr>
            <p:nvPr/>
          </p:nvSpPr>
          <p:spPr bwMode="auto">
            <a:xfrm flipH="1">
              <a:off x="4422" y="1479"/>
              <a:ext cx="545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199" name="Line 213"/>
            <p:cNvSpPr>
              <a:spLocks noChangeShapeType="1"/>
            </p:cNvSpPr>
            <p:nvPr/>
          </p:nvSpPr>
          <p:spPr bwMode="auto">
            <a:xfrm>
              <a:off x="4105" y="129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00" name="Text Box 214"/>
            <p:cNvSpPr txBox="1">
              <a:spLocks noChangeArrowheads="1"/>
            </p:cNvSpPr>
            <p:nvPr/>
          </p:nvSpPr>
          <p:spPr bwMode="auto">
            <a:xfrm>
              <a:off x="4831" y="138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9201" name="Text Box 215"/>
            <p:cNvSpPr txBox="1">
              <a:spLocks noChangeArrowheads="1"/>
            </p:cNvSpPr>
            <p:nvPr/>
          </p:nvSpPr>
          <p:spPr bwMode="auto">
            <a:xfrm>
              <a:off x="3878" y="156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9202" name="Line 216"/>
            <p:cNvSpPr>
              <a:spLocks noChangeShapeType="1"/>
            </p:cNvSpPr>
            <p:nvPr/>
          </p:nvSpPr>
          <p:spPr bwMode="auto">
            <a:xfrm flipH="1" flipV="1">
              <a:off x="4422" y="1479"/>
              <a:ext cx="363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03" name="Line 217"/>
            <p:cNvSpPr>
              <a:spLocks noChangeShapeType="1"/>
            </p:cNvSpPr>
            <p:nvPr/>
          </p:nvSpPr>
          <p:spPr bwMode="auto">
            <a:xfrm>
              <a:off x="5375" y="129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04" name="Text Box 218"/>
            <p:cNvSpPr txBox="1">
              <a:spLocks noChangeArrowheads="1"/>
            </p:cNvSpPr>
            <p:nvPr/>
          </p:nvSpPr>
          <p:spPr bwMode="auto">
            <a:xfrm>
              <a:off x="4695" y="1751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9205" name="Text Box 219"/>
            <p:cNvSpPr txBox="1">
              <a:spLocks noChangeArrowheads="1"/>
            </p:cNvSpPr>
            <p:nvPr/>
          </p:nvSpPr>
          <p:spPr bwMode="auto">
            <a:xfrm>
              <a:off x="4831" y="193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9206" name="Line 220"/>
            <p:cNvSpPr>
              <a:spLocks noChangeShapeType="1"/>
            </p:cNvSpPr>
            <p:nvPr/>
          </p:nvSpPr>
          <p:spPr bwMode="auto">
            <a:xfrm flipH="1">
              <a:off x="5103" y="1842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07" name="Line 221"/>
            <p:cNvSpPr>
              <a:spLocks noChangeShapeType="1"/>
            </p:cNvSpPr>
            <p:nvPr/>
          </p:nvSpPr>
          <p:spPr bwMode="auto">
            <a:xfrm>
              <a:off x="4786" y="1660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08" name="Line 222"/>
            <p:cNvSpPr>
              <a:spLocks noChangeShapeType="1"/>
            </p:cNvSpPr>
            <p:nvPr/>
          </p:nvSpPr>
          <p:spPr bwMode="auto">
            <a:xfrm>
              <a:off x="5375" y="2023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09" name="Line 223"/>
            <p:cNvSpPr>
              <a:spLocks noChangeShapeType="1"/>
            </p:cNvSpPr>
            <p:nvPr/>
          </p:nvSpPr>
          <p:spPr bwMode="auto">
            <a:xfrm>
              <a:off x="5375" y="1479"/>
              <a:ext cx="0" cy="453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10" name="Line 224"/>
            <p:cNvSpPr>
              <a:spLocks noChangeShapeType="1"/>
            </p:cNvSpPr>
            <p:nvPr/>
          </p:nvSpPr>
          <p:spPr bwMode="auto">
            <a:xfrm>
              <a:off x="4105" y="1479"/>
              <a:ext cx="0" cy="9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11" name="Line 225"/>
            <p:cNvSpPr>
              <a:spLocks noChangeShapeType="1"/>
            </p:cNvSpPr>
            <p:nvPr/>
          </p:nvSpPr>
          <p:spPr bwMode="auto">
            <a:xfrm flipH="1">
              <a:off x="4105" y="1660"/>
              <a:ext cx="0" cy="45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12" name="Rectangle 226"/>
            <p:cNvSpPr>
              <a:spLocks noChangeArrowheads="1"/>
            </p:cNvSpPr>
            <p:nvPr/>
          </p:nvSpPr>
          <p:spPr bwMode="auto">
            <a:xfrm>
              <a:off x="4105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9213" name="Text Box 227"/>
            <p:cNvSpPr txBox="1">
              <a:spLocks noChangeArrowheads="1"/>
            </p:cNvSpPr>
            <p:nvPr/>
          </p:nvSpPr>
          <p:spPr bwMode="auto">
            <a:xfrm>
              <a:off x="4150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9214" name="Text Box 228"/>
            <p:cNvSpPr txBox="1">
              <a:spLocks noChangeArrowheads="1"/>
            </p:cNvSpPr>
            <p:nvPr/>
          </p:nvSpPr>
          <p:spPr bwMode="auto">
            <a:xfrm>
              <a:off x="4558" y="284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49215" name="Line 229"/>
            <p:cNvSpPr>
              <a:spLocks noChangeShapeType="1"/>
            </p:cNvSpPr>
            <p:nvPr/>
          </p:nvSpPr>
          <p:spPr bwMode="auto">
            <a:xfrm flipH="1">
              <a:off x="4967" y="2750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16" name="Line 230"/>
            <p:cNvSpPr>
              <a:spLocks noChangeShapeType="1"/>
            </p:cNvSpPr>
            <p:nvPr/>
          </p:nvSpPr>
          <p:spPr bwMode="auto">
            <a:xfrm>
              <a:off x="4286" y="238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17" name="Text Box 231"/>
            <p:cNvSpPr txBox="1">
              <a:spLocks noChangeArrowheads="1"/>
            </p:cNvSpPr>
            <p:nvPr/>
          </p:nvSpPr>
          <p:spPr bwMode="auto">
            <a:xfrm>
              <a:off x="4150" y="265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49218" name="Line 232"/>
            <p:cNvSpPr>
              <a:spLocks noChangeShapeType="1"/>
            </p:cNvSpPr>
            <p:nvPr/>
          </p:nvSpPr>
          <p:spPr bwMode="auto">
            <a:xfrm flipH="1">
              <a:off x="4649" y="2568"/>
              <a:ext cx="318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19" name="Line 233"/>
            <p:cNvSpPr>
              <a:spLocks noChangeShapeType="1"/>
            </p:cNvSpPr>
            <p:nvPr/>
          </p:nvSpPr>
          <p:spPr bwMode="auto">
            <a:xfrm>
              <a:off x="4286" y="2568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20" name="Text Box 234"/>
            <p:cNvSpPr txBox="1">
              <a:spLocks noChangeArrowheads="1"/>
            </p:cNvSpPr>
            <p:nvPr/>
          </p:nvSpPr>
          <p:spPr bwMode="auto">
            <a:xfrm>
              <a:off x="4694" y="302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49221" name="Text Box 235"/>
            <p:cNvSpPr txBox="1">
              <a:spLocks noChangeArrowheads="1"/>
            </p:cNvSpPr>
            <p:nvPr/>
          </p:nvSpPr>
          <p:spPr bwMode="auto">
            <a:xfrm>
              <a:off x="4876" y="320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49222" name="Line 236"/>
            <p:cNvSpPr>
              <a:spLocks noChangeShapeType="1"/>
            </p:cNvSpPr>
            <p:nvPr/>
          </p:nvSpPr>
          <p:spPr bwMode="auto">
            <a:xfrm>
              <a:off x="4967" y="3113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23" name="Line 237"/>
            <p:cNvSpPr>
              <a:spLocks noChangeShapeType="1"/>
            </p:cNvSpPr>
            <p:nvPr/>
          </p:nvSpPr>
          <p:spPr bwMode="auto">
            <a:xfrm>
              <a:off x="4831" y="2930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24" name="Line 238"/>
            <p:cNvSpPr>
              <a:spLocks noChangeShapeType="1"/>
            </p:cNvSpPr>
            <p:nvPr/>
          </p:nvSpPr>
          <p:spPr bwMode="auto">
            <a:xfrm>
              <a:off x="5421" y="3294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25" name="Text Box 239"/>
            <p:cNvSpPr txBox="1">
              <a:spLocks noChangeArrowheads="1"/>
            </p:cNvSpPr>
            <p:nvPr/>
          </p:nvSpPr>
          <p:spPr bwMode="auto">
            <a:xfrm>
              <a:off x="4875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9226" name="Text Box 240"/>
            <p:cNvSpPr txBox="1">
              <a:spLocks noChangeArrowheads="1"/>
            </p:cNvSpPr>
            <p:nvPr/>
          </p:nvSpPr>
          <p:spPr bwMode="auto">
            <a:xfrm>
              <a:off x="4876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49227" name="Line 241"/>
            <p:cNvSpPr>
              <a:spLocks noChangeShapeType="1"/>
            </p:cNvSpPr>
            <p:nvPr/>
          </p:nvSpPr>
          <p:spPr bwMode="auto">
            <a:xfrm>
              <a:off x="4649" y="2568"/>
              <a:ext cx="272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28" name="Line 242"/>
            <p:cNvSpPr>
              <a:spLocks noChangeShapeType="1"/>
            </p:cNvSpPr>
            <p:nvPr/>
          </p:nvSpPr>
          <p:spPr bwMode="auto">
            <a:xfrm>
              <a:off x="5012" y="2568"/>
              <a:ext cx="227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29" name="Line 243"/>
            <p:cNvSpPr>
              <a:spLocks noChangeShapeType="1"/>
            </p:cNvSpPr>
            <p:nvPr/>
          </p:nvSpPr>
          <p:spPr bwMode="auto">
            <a:xfrm>
              <a:off x="5421" y="238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30" name="Line 244"/>
            <p:cNvSpPr>
              <a:spLocks noChangeShapeType="1"/>
            </p:cNvSpPr>
            <p:nvPr/>
          </p:nvSpPr>
          <p:spPr bwMode="auto">
            <a:xfrm>
              <a:off x="4286" y="2750"/>
              <a:ext cx="0" cy="635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31" name="Line 245"/>
            <p:cNvSpPr>
              <a:spLocks noChangeShapeType="1"/>
            </p:cNvSpPr>
            <p:nvPr/>
          </p:nvSpPr>
          <p:spPr bwMode="auto">
            <a:xfrm flipH="1">
              <a:off x="5421" y="2568"/>
              <a:ext cx="0" cy="635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32" name="Rectangle 246"/>
            <p:cNvSpPr>
              <a:spLocks noChangeArrowheads="1"/>
            </p:cNvSpPr>
            <p:nvPr/>
          </p:nvSpPr>
          <p:spPr bwMode="auto">
            <a:xfrm>
              <a:off x="2971" y="2659"/>
              <a:ext cx="86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9233" name="Text Box 247"/>
            <p:cNvSpPr txBox="1">
              <a:spLocks noChangeArrowheads="1"/>
            </p:cNvSpPr>
            <p:nvPr/>
          </p:nvSpPr>
          <p:spPr bwMode="auto">
            <a:xfrm>
              <a:off x="3062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49234" name="Text Box 248"/>
            <p:cNvSpPr txBox="1">
              <a:spLocks noChangeArrowheads="1"/>
            </p:cNvSpPr>
            <p:nvPr/>
          </p:nvSpPr>
          <p:spPr bwMode="auto">
            <a:xfrm>
              <a:off x="3198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49235" name="Line 249"/>
            <p:cNvSpPr>
              <a:spLocks noChangeShapeType="1"/>
            </p:cNvSpPr>
            <p:nvPr/>
          </p:nvSpPr>
          <p:spPr bwMode="auto">
            <a:xfrm flipH="1">
              <a:off x="3379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36" name="Text Box 250"/>
            <p:cNvSpPr txBox="1">
              <a:spLocks noChangeArrowheads="1"/>
            </p:cNvSpPr>
            <p:nvPr/>
          </p:nvSpPr>
          <p:spPr bwMode="auto">
            <a:xfrm>
              <a:off x="3062" y="275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49237" name="Line 251"/>
            <p:cNvSpPr>
              <a:spLocks noChangeShapeType="1"/>
            </p:cNvSpPr>
            <p:nvPr/>
          </p:nvSpPr>
          <p:spPr bwMode="auto">
            <a:xfrm flipH="1">
              <a:off x="3379" y="284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38" name="Line 252"/>
            <p:cNvSpPr>
              <a:spLocks noChangeShapeType="1"/>
            </p:cNvSpPr>
            <p:nvPr/>
          </p:nvSpPr>
          <p:spPr bwMode="auto">
            <a:xfrm flipH="1">
              <a:off x="3651" y="2659"/>
              <a:ext cx="136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39" name="Line 253"/>
            <p:cNvSpPr>
              <a:spLocks noChangeShapeType="1"/>
            </p:cNvSpPr>
            <p:nvPr/>
          </p:nvSpPr>
          <p:spPr bwMode="auto">
            <a:xfrm>
              <a:off x="3016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40" name="Line 254"/>
            <p:cNvSpPr>
              <a:spLocks noChangeShapeType="1"/>
            </p:cNvSpPr>
            <p:nvPr/>
          </p:nvSpPr>
          <p:spPr bwMode="auto">
            <a:xfrm>
              <a:off x="3787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41" name="Rectangle 255"/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49242" name="Text Box 256"/>
            <p:cNvSpPr txBox="1">
              <a:spLocks noChangeArrowheads="1"/>
            </p:cNvSpPr>
            <p:nvPr/>
          </p:nvSpPr>
          <p:spPr bwMode="auto">
            <a:xfrm>
              <a:off x="3152" y="3656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49243" name="Line 257"/>
            <p:cNvSpPr>
              <a:spLocks noChangeShapeType="1"/>
            </p:cNvSpPr>
            <p:nvPr/>
          </p:nvSpPr>
          <p:spPr bwMode="auto">
            <a:xfrm>
              <a:off x="3424" y="3566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44" name="Line 258"/>
            <p:cNvSpPr>
              <a:spLocks noChangeShapeType="1"/>
            </p:cNvSpPr>
            <p:nvPr/>
          </p:nvSpPr>
          <p:spPr bwMode="auto">
            <a:xfrm>
              <a:off x="3424" y="3747"/>
              <a:ext cx="1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9245" name="Text Box 259"/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97464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142AAE0-E93F-4B0B-B449-F9286E00372A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Nesekvenční mezikód s rozhraními BB</a:t>
            </a:r>
            <a:endParaRPr lang="cs-CZ" altLang="en-US" noProof="1" smtClean="0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533400"/>
            <a:ext cx="2619375" cy="4191000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int gcd( int x, int y)</a:t>
            </a:r>
          </a:p>
          <a:p>
            <a:pPr marL="0" indent="0" eaLnBrk="1" hangingPunct="1"/>
            <a:r>
              <a:rPr lang="en-US" altLang="en-US" sz="1400" smtClean="0"/>
              <a:t>{ int z;</a:t>
            </a:r>
          </a:p>
          <a:p>
            <a:pPr marL="0" indent="0" eaLnBrk="1" hangingPunct="1"/>
            <a:r>
              <a:rPr lang="en-US" altLang="en-US" sz="1400" smtClean="0"/>
              <a:t>  if ( x &gt; y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while ( x &gt; 0 )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 % x;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return y;</a:t>
            </a:r>
          </a:p>
          <a:p>
            <a:pPr marL="0" indent="0" eaLnBrk="1" hangingPunct="1"/>
            <a:r>
              <a:rPr lang="en-US" altLang="en-US" sz="1400" smtClean="0"/>
              <a:t>}</a:t>
            </a:r>
            <a:endParaRPr lang="cs-CZ" altLang="en-US" sz="1400" smtClean="0"/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5013325"/>
            <a:ext cx="4343400" cy="1671638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  <a:endParaRPr lang="cs-CZ" altLang="en-US" sz="1400" smtClean="0"/>
          </a:p>
          <a:p>
            <a:pPr marL="0" indent="0" eaLnBrk="1" hangingPunct="1"/>
            <a:r>
              <a:rPr lang="en-US" altLang="en-US" sz="1400" smtClean="0"/>
              <a:t>VAR:(Vz,I32,”z”)</a:t>
            </a:r>
          </a:p>
        </p:txBody>
      </p:sp>
      <p:sp>
        <p:nvSpPr>
          <p:cNvPr id="50182" name="Rectangle 7"/>
          <p:cNvSpPr>
            <a:spLocks noChangeArrowheads="1"/>
          </p:cNvSpPr>
          <p:nvPr/>
        </p:nvSpPr>
        <p:spPr bwMode="auto">
          <a:xfrm>
            <a:off x="2916238" y="1916113"/>
            <a:ext cx="1584325" cy="1728787"/>
          </a:xfrm>
          <a:prstGeom prst="rect">
            <a:avLst/>
          </a:prstGeom>
          <a:solidFill>
            <a:srgbClr val="FFFF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en-US" sz="1400">
                <a:latin typeface="Arial" charset="0"/>
              </a:rPr>
              <a:t>Rozhraní 1</a:t>
            </a:r>
            <a:endParaRPr lang="en-US" altLang="en-US" sz="1400">
              <a:latin typeface="Arial" charset="0"/>
            </a:endParaRPr>
          </a:p>
          <a:p>
            <a:pPr algn="r" eaLnBrk="1" hangingPunct="1"/>
            <a:r>
              <a:rPr lang="cs-CZ" altLang="en-US" sz="1400" b="0">
                <a:latin typeface="Arial" charset="0"/>
              </a:rPr>
              <a:t>Px</a:t>
            </a:r>
          </a:p>
          <a:p>
            <a:pPr algn="r" eaLnBrk="1" hangingPunct="1"/>
            <a:r>
              <a:rPr lang="cs-CZ" altLang="en-US" sz="1400" b="0">
                <a:latin typeface="Arial" charset="0"/>
              </a:rPr>
              <a:t>Py</a:t>
            </a:r>
          </a:p>
          <a:p>
            <a:pPr algn="ctr" eaLnBrk="1" hangingPunct="1"/>
            <a:r>
              <a:rPr lang="cs-CZ" altLang="en-US" sz="1400">
                <a:latin typeface="Arial" charset="0"/>
              </a:rPr>
              <a:t>Rozhraní 2</a:t>
            </a:r>
            <a:endParaRPr lang="en-US" altLang="en-US" sz="1400">
              <a:latin typeface="Arial" charset="0"/>
            </a:endParaRPr>
          </a:p>
          <a:p>
            <a:pPr algn="r" eaLnBrk="1" hangingPunct="1"/>
            <a:r>
              <a:rPr lang="cs-CZ" altLang="en-US" sz="1400" b="0">
                <a:latin typeface="Arial" charset="0"/>
              </a:rPr>
              <a:t>Px</a:t>
            </a:r>
          </a:p>
          <a:p>
            <a:pPr algn="r" eaLnBrk="1" hangingPunct="1"/>
            <a:r>
              <a:rPr lang="cs-CZ" altLang="en-US" sz="1400" b="0">
                <a:latin typeface="Arial" charset="0"/>
              </a:rPr>
              <a:t>Py</a:t>
            </a:r>
          </a:p>
        </p:txBody>
      </p:sp>
      <p:sp>
        <p:nvSpPr>
          <p:cNvPr id="50183" name="Line 8"/>
          <p:cNvSpPr>
            <a:spLocks noChangeShapeType="1"/>
          </p:cNvSpPr>
          <p:nvPr/>
        </p:nvSpPr>
        <p:spPr bwMode="auto">
          <a:xfrm>
            <a:off x="3059113" y="2565400"/>
            <a:ext cx="576262" cy="0"/>
          </a:xfrm>
          <a:prstGeom prst="line">
            <a:avLst/>
          </a:prstGeom>
          <a:noFill/>
          <a:ln w="63500">
            <a:solidFill>
              <a:srgbClr val="FF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184" name="Line 9"/>
          <p:cNvSpPr>
            <a:spLocks noChangeShapeType="1"/>
          </p:cNvSpPr>
          <p:nvPr/>
        </p:nvSpPr>
        <p:spPr bwMode="auto">
          <a:xfrm>
            <a:off x="3059113" y="2276475"/>
            <a:ext cx="574675" cy="0"/>
          </a:xfrm>
          <a:prstGeom prst="line">
            <a:avLst/>
          </a:prstGeom>
          <a:noFill/>
          <a:ln w="63500">
            <a:solidFill>
              <a:srgbClr val="33CC33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185" name="Line 10"/>
          <p:cNvSpPr>
            <a:spLocks noChangeShapeType="1"/>
          </p:cNvSpPr>
          <p:nvPr/>
        </p:nvSpPr>
        <p:spPr bwMode="auto">
          <a:xfrm>
            <a:off x="3059113" y="3068638"/>
            <a:ext cx="576262" cy="0"/>
          </a:xfrm>
          <a:prstGeom prst="line">
            <a:avLst/>
          </a:prstGeom>
          <a:noFill/>
          <a:ln w="63500">
            <a:solidFill>
              <a:srgbClr val="00CC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0186" name="Line 11"/>
          <p:cNvSpPr>
            <a:spLocks noChangeShapeType="1"/>
          </p:cNvSpPr>
          <p:nvPr/>
        </p:nvSpPr>
        <p:spPr bwMode="auto">
          <a:xfrm>
            <a:off x="3059113" y="3357563"/>
            <a:ext cx="576262" cy="0"/>
          </a:xfrm>
          <a:prstGeom prst="line">
            <a:avLst/>
          </a:prstGeom>
          <a:noFill/>
          <a:ln w="63500">
            <a:solidFill>
              <a:srgbClr val="993366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50187" name="Group 66"/>
          <p:cNvGrpSpPr>
            <a:grpSpLocks/>
          </p:cNvGrpSpPr>
          <p:nvPr/>
        </p:nvGrpSpPr>
        <p:grpSpPr bwMode="auto">
          <a:xfrm>
            <a:off x="4643438" y="549275"/>
            <a:ext cx="4321175" cy="6119813"/>
            <a:chOff x="2925" y="346"/>
            <a:chExt cx="2722" cy="3855"/>
          </a:xfrm>
        </p:grpSpPr>
        <p:sp>
          <p:nvSpPr>
            <p:cNvPr id="50192" name="Rectangle 67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0193" name="Line 68"/>
            <p:cNvSpPr>
              <a:spLocks noChangeShapeType="1"/>
            </p:cNvSpPr>
            <p:nvPr/>
          </p:nvSpPr>
          <p:spPr bwMode="auto">
            <a:xfrm flipH="1">
              <a:off x="3379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194" name="Line 69"/>
            <p:cNvSpPr>
              <a:spLocks noChangeShapeType="1"/>
            </p:cNvSpPr>
            <p:nvPr/>
          </p:nvSpPr>
          <p:spPr bwMode="auto">
            <a:xfrm>
              <a:off x="3016" y="1344"/>
              <a:ext cx="0" cy="131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195" name="Line 70"/>
            <p:cNvSpPr>
              <a:spLocks noChangeShapeType="1"/>
            </p:cNvSpPr>
            <p:nvPr/>
          </p:nvSpPr>
          <p:spPr bwMode="auto">
            <a:xfrm flipH="1">
              <a:off x="3016" y="2205"/>
              <a:ext cx="817" cy="45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196" name="Line 71"/>
            <p:cNvSpPr>
              <a:spLocks noChangeShapeType="1"/>
            </p:cNvSpPr>
            <p:nvPr/>
          </p:nvSpPr>
          <p:spPr bwMode="auto">
            <a:xfrm>
              <a:off x="3016" y="1162"/>
              <a:ext cx="771" cy="149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197" name="Line 72"/>
            <p:cNvSpPr>
              <a:spLocks noChangeShapeType="1"/>
            </p:cNvSpPr>
            <p:nvPr/>
          </p:nvSpPr>
          <p:spPr bwMode="auto">
            <a:xfrm flipH="1">
              <a:off x="3016" y="1162"/>
              <a:ext cx="1316" cy="182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198" name="Line 73"/>
            <p:cNvSpPr>
              <a:spLocks noChangeShapeType="1"/>
            </p:cNvSpPr>
            <p:nvPr/>
          </p:nvSpPr>
          <p:spPr bwMode="auto">
            <a:xfrm flipH="1">
              <a:off x="4105" y="1162"/>
              <a:ext cx="227" cy="13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199" name="Line 74"/>
            <p:cNvSpPr>
              <a:spLocks noChangeShapeType="1"/>
            </p:cNvSpPr>
            <p:nvPr/>
          </p:nvSpPr>
          <p:spPr bwMode="auto">
            <a:xfrm>
              <a:off x="3016" y="1162"/>
              <a:ext cx="2359" cy="136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00" name="Line 75"/>
            <p:cNvSpPr>
              <a:spLocks noChangeShapeType="1"/>
            </p:cNvSpPr>
            <p:nvPr/>
          </p:nvSpPr>
          <p:spPr bwMode="auto">
            <a:xfrm flipH="1">
              <a:off x="3787" y="2205"/>
              <a:ext cx="182" cy="45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01" name="Line 76"/>
            <p:cNvSpPr>
              <a:spLocks noChangeShapeType="1"/>
            </p:cNvSpPr>
            <p:nvPr/>
          </p:nvSpPr>
          <p:spPr bwMode="auto">
            <a:xfrm flipH="1">
              <a:off x="3969" y="2115"/>
              <a:ext cx="1406" cy="90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02" name="Line 77"/>
            <p:cNvSpPr>
              <a:spLocks noChangeShapeType="1"/>
            </p:cNvSpPr>
            <p:nvPr/>
          </p:nvSpPr>
          <p:spPr bwMode="auto">
            <a:xfrm>
              <a:off x="3016" y="3203"/>
              <a:ext cx="408" cy="363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03" name="Line 78"/>
            <p:cNvSpPr>
              <a:spLocks noChangeShapeType="1"/>
            </p:cNvSpPr>
            <p:nvPr/>
          </p:nvSpPr>
          <p:spPr bwMode="auto">
            <a:xfrm flipH="1">
              <a:off x="4014" y="3385"/>
              <a:ext cx="1406" cy="22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04" name="Line 79"/>
            <p:cNvSpPr>
              <a:spLocks noChangeShapeType="1"/>
            </p:cNvSpPr>
            <p:nvPr/>
          </p:nvSpPr>
          <p:spPr bwMode="auto">
            <a:xfrm flipH="1" flipV="1">
              <a:off x="3878" y="2614"/>
              <a:ext cx="136" cy="998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05" name="Line 80"/>
            <p:cNvSpPr>
              <a:spLocks noChangeShapeType="1"/>
            </p:cNvSpPr>
            <p:nvPr/>
          </p:nvSpPr>
          <p:spPr bwMode="auto">
            <a:xfrm flipV="1">
              <a:off x="3787" y="2614"/>
              <a:ext cx="91" cy="45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06" name="Line 81"/>
            <p:cNvSpPr>
              <a:spLocks noChangeShapeType="1"/>
            </p:cNvSpPr>
            <p:nvPr/>
          </p:nvSpPr>
          <p:spPr bwMode="auto">
            <a:xfrm flipV="1">
              <a:off x="3878" y="2251"/>
              <a:ext cx="136" cy="998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07" name="Line 82"/>
            <p:cNvSpPr>
              <a:spLocks noChangeShapeType="1"/>
            </p:cNvSpPr>
            <p:nvPr/>
          </p:nvSpPr>
          <p:spPr bwMode="auto">
            <a:xfrm>
              <a:off x="4014" y="2251"/>
              <a:ext cx="1406" cy="13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08" name="Line 83"/>
            <p:cNvSpPr>
              <a:spLocks noChangeShapeType="1"/>
            </p:cNvSpPr>
            <p:nvPr/>
          </p:nvSpPr>
          <p:spPr bwMode="auto">
            <a:xfrm flipH="1" flipV="1">
              <a:off x="3787" y="3203"/>
              <a:ext cx="91" cy="4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09" name="Line 84"/>
            <p:cNvSpPr>
              <a:spLocks noChangeShapeType="1"/>
            </p:cNvSpPr>
            <p:nvPr/>
          </p:nvSpPr>
          <p:spPr bwMode="auto">
            <a:xfrm>
              <a:off x="3923" y="2478"/>
              <a:ext cx="136" cy="99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10" name="Line 85"/>
            <p:cNvSpPr>
              <a:spLocks noChangeShapeType="1"/>
            </p:cNvSpPr>
            <p:nvPr/>
          </p:nvSpPr>
          <p:spPr bwMode="auto">
            <a:xfrm flipH="1">
              <a:off x="4059" y="3385"/>
              <a:ext cx="227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11" name="Line 86"/>
            <p:cNvSpPr>
              <a:spLocks noChangeShapeType="1"/>
            </p:cNvSpPr>
            <p:nvPr/>
          </p:nvSpPr>
          <p:spPr bwMode="auto">
            <a:xfrm flipH="1">
              <a:off x="3016" y="2478"/>
              <a:ext cx="907" cy="18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12" name="Line 87"/>
            <p:cNvSpPr>
              <a:spLocks noChangeShapeType="1"/>
            </p:cNvSpPr>
            <p:nvPr/>
          </p:nvSpPr>
          <p:spPr bwMode="auto">
            <a:xfrm>
              <a:off x="3016" y="3203"/>
              <a:ext cx="907" cy="182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13" name="Line 88"/>
            <p:cNvSpPr>
              <a:spLocks noChangeShapeType="1"/>
            </p:cNvSpPr>
            <p:nvPr/>
          </p:nvSpPr>
          <p:spPr bwMode="auto">
            <a:xfrm flipH="1">
              <a:off x="3923" y="2341"/>
              <a:ext cx="136" cy="1044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14" name="Line 89"/>
            <p:cNvSpPr>
              <a:spLocks noChangeShapeType="1"/>
            </p:cNvSpPr>
            <p:nvPr/>
          </p:nvSpPr>
          <p:spPr bwMode="auto">
            <a:xfrm flipH="1" flipV="1">
              <a:off x="4059" y="2341"/>
              <a:ext cx="227" cy="46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15" name="Line 90"/>
            <p:cNvSpPr>
              <a:spLocks noChangeShapeType="1"/>
            </p:cNvSpPr>
            <p:nvPr/>
          </p:nvSpPr>
          <p:spPr bwMode="auto">
            <a:xfrm flipH="1">
              <a:off x="3833" y="2115"/>
              <a:ext cx="272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16" name="Rectangle 91"/>
            <p:cNvSpPr>
              <a:spLocks noChangeArrowheads="1"/>
            </p:cNvSpPr>
            <p:nvPr/>
          </p:nvSpPr>
          <p:spPr bwMode="auto">
            <a:xfrm>
              <a:off x="2971" y="527"/>
              <a:ext cx="140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0217" name="Text Box 92"/>
            <p:cNvSpPr txBox="1">
              <a:spLocks noChangeArrowheads="1"/>
            </p:cNvSpPr>
            <p:nvPr/>
          </p:nvSpPr>
          <p:spPr bwMode="auto">
            <a:xfrm>
              <a:off x="3469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50218" name="Text Box 93"/>
            <p:cNvSpPr txBox="1">
              <a:spLocks noChangeArrowheads="1"/>
            </p:cNvSpPr>
            <p:nvPr/>
          </p:nvSpPr>
          <p:spPr bwMode="auto">
            <a:xfrm>
              <a:off x="3061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50219" name="Text Box 94"/>
            <p:cNvSpPr txBox="1">
              <a:spLocks noChangeArrowheads="1"/>
            </p:cNvSpPr>
            <p:nvPr/>
          </p:nvSpPr>
          <p:spPr bwMode="auto">
            <a:xfrm>
              <a:off x="3696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50220" name="Text Box 95"/>
            <p:cNvSpPr txBox="1">
              <a:spLocks noChangeArrowheads="1"/>
            </p:cNvSpPr>
            <p:nvPr/>
          </p:nvSpPr>
          <p:spPr bwMode="auto">
            <a:xfrm>
              <a:off x="3469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50221" name="Text Box 96"/>
            <p:cNvSpPr txBox="1">
              <a:spLocks noChangeArrowheads="1"/>
            </p:cNvSpPr>
            <p:nvPr/>
          </p:nvSpPr>
          <p:spPr bwMode="auto">
            <a:xfrm>
              <a:off x="2971" y="527"/>
              <a:ext cx="1406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50222" name="Line 97"/>
            <p:cNvSpPr>
              <a:spLocks noChangeShapeType="1"/>
            </p:cNvSpPr>
            <p:nvPr/>
          </p:nvSpPr>
          <p:spPr bwMode="auto">
            <a:xfrm flipH="1">
              <a:off x="3786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23" name="Line 98"/>
            <p:cNvSpPr>
              <a:spLocks noChangeShapeType="1"/>
            </p:cNvSpPr>
            <p:nvPr/>
          </p:nvSpPr>
          <p:spPr bwMode="auto">
            <a:xfrm>
              <a:off x="3469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24" name="Line 99"/>
            <p:cNvSpPr>
              <a:spLocks noChangeShapeType="1"/>
            </p:cNvSpPr>
            <p:nvPr/>
          </p:nvSpPr>
          <p:spPr bwMode="auto">
            <a:xfrm flipH="1">
              <a:off x="3650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25" name="Line 100"/>
            <p:cNvSpPr>
              <a:spLocks noChangeShapeType="1"/>
            </p:cNvSpPr>
            <p:nvPr/>
          </p:nvSpPr>
          <p:spPr bwMode="auto">
            <a:xfrm>
              <a:off x="3016" y="618"/>
              <a:ext cx="136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26" name="Line 101"/>
            <p:cNvSpPr>
              <a:spLocks noChangeShapeType="1"/>
            </p:cNvSpPr>
            <p:nvPr/>
          </p:nvSpPr>
          <p:spPr bwMode="auto">
            <a:xfrm>
              <a:off x="4332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27" name="Line 102"/>
            <p:cNvSpPr>
              <a:spLocks noChangeShapeType="1"/>
            </p:cNvSpPr>
            <p:nvPr/>
          </p:nvSpPr>
          <p:spPr bwMode="auto">
            <a:xfrm flipH="1">
              <a:off x="3016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28" name="Line 103"/>
            <p:cNvSpPr>
              <a:spLocks noChangeShapeType="1"/>
            </p:cNvSpPr>
            <p:nvPr/>
          </p:nvSpPr>
          <p:spPr bwMode="auto">
            <a:xfrm flipV="1">
              <a:off x="4241" y="618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29" name="Rectangle 104"/>
            <p:cNvSpPr>
              <a:spLocks noChangeArrowheads="1"/>
            </p:cNvSpPr>
            <p:nvPr/>
          </p:nvSpPr>
          <p:spPr bwMode="auto">
            <a:xfrm>
              <a:off x="3833" y="1298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0230" name="Text Box 105"/>
            <p:cNvSpPr txBox="1">
              <a:spLocks noChangeArrowheads="1"/>
            </p:cNvSpPr>
            <p:nvPr/>
          </p:nvSpPr>
          <p:spPr bwMode="auto">
            <a:xfrm>
              <a:off x="3878" y="138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50231" name="Text Box 106"/>
            <p:cNvSpPr txBox="1">
              <a:spLocks noChangeArrowheads="1"/>
            </p:cNvSpPr>
            <p:nvPr/>
          </p:nvSpPr>
          <p:spPr bwMode="auto">
            <a:xfrm>
              <a:off x="4559" y="156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50232" name="Line 107"/>
            <p:cNvSpPr>
              <a:spLocks noChangeShapeType="1"/>
            </p:cNvSpPr>
            <p:nvPr/>
          </p:nvSpPr>
          <p:spPr bwMode="auto">
            <a:xfrm flipH="1">
              <a:off x="4422" y="1479"/>
              <a:ext cx="545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33" name="Line 108"/>
            <p:cNvSpPr>
              <a:spLocks noChangeShapeType="1"/>
            </p:cNvSpPr>
            <p:nvPr/>
          </p:nvSpPr>
          <p:spPr bwMode="auto">
            <a:xfrm>
              <a:off x="4105" y="129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34" name="Text Box 109"/>
            <p:cNvSpPr txBox="1">
              <a:spLocks noChangeArrowheads="1"/>
            </p:cNvSpPr>
            <p:nvPr/>
          </p:nvSpPr>
          <p:spPr bwMode="auto">
            <a:xfrm>
              <a:off x="4831" y="138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50235" name="Text Box 110"/>
            <p:cNvSpPr txBox="1">
              <a:spLocks noChangeArrowheads="1"/>
            </p:cNvSpPr>
            <p:nvPr/>
          </p:nvSpPr>
          <p:spPr bwMode="auto">
            <a:xfrm>
              <a:off x="3878" y="156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50236" name="Line 111"/>
            <p:cNvSpPr>
              <a:spLocks noChangeShapeType="1"/>
            </p:cNvSpPr>
            <p:nvPr/>
          </p:nvSpPr>
          <p:spPr bwMode="auto">
            <a:xfrm flipH="1" flipV="1">
              <a:off x="4422" y="1479"/>
              <a:ext cx="363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37" name="Line 112"/>
            <p:cNvSpPr>
              <a:spLocks noChangeShapeType="1"/>
            </p:cNvSpPr>
            <p:nvPr/>
          </p:nvSpPr>
          <p:spPr bwMode="auto">
            <a:xfrm>
              <a:off x="5375" y="129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38" name="Text Box 113"/>
            <p:cNvSpPr txBox="1">
              <a:spLocks noChangeArrowheads="1"/>
            </p:cNvSpPr>
            <p:nvPr/>
          </p:nvSpPr>
          <p:spPr bwMode="auto">
            <a:xfrm>
              <a:off x="4695" y="1751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50239" name="Text Box 114"/>
            <p:cNvSpPr txBox="1">
              <a:spLocks noChangeArrowheads="1"/>
            </p:cNvSpPr>
            <p:nvPr/>
          </p:nvSpPr>
          <p:spPr bwMode="auto">
            <a:xfrm>
              <a:off x="4831" y="193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50240" name="Line 115"/>
            <p:cNvSpPr>
              <a:spLocks noChangeShapeType="1"/>
            </p:cNvSpPr>
            <p:nvPr/>
          </p:nvSpPr>
          <p:spPr bwMode="auto">
            <a:xfrm flipH="1">
              <a:off x="5103" y="1842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41" name="Line 116"/>
            <p:cNvSpPr>
              <a:spLocks noChangeShapeType="1"/>
            </p:cNvSpPr>
            <p:nvPr/>
          </p:nvSpPr>
          <p:spPr bwMode="auto">
            <a:xfrm>
              <a:off x="4786" y="1660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42" name="Line 117"/>
            <p:cNvSpPr>
              <a:spLocks noChangeShapeType="1"/>
            </p:cNvSpPr>
            <p:nvPr/>
          </p:nvSpPr>
          <p:spPr bwMode="auto">
            <a:xfrm>
              <a:off x="5375" y="2023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43" name="Line 118"/>
            <p:cNvSpPr>
              <a:spLocks noChangeShapeType="1"/>
            </p:cNvSpPr>
            <p:nvPr/>
          </p:nvSpPr>
          <p:spPr bwMode="auto">
            <a:xfrm>
              <a:off x="5375" y="1479"/>
              <a:ext cx="0" cy="453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44" name="Line 119"/>
            <p:cNvSpPr>
              <a:spLocks noChangeShapeType="1"/>
            </p:cNvSpPr>
            <p:nvPr/>
          </p:nvSpPr>
          <p:spPr bwMode="auto">
            <a:xfrm>
              <a:off x="4105" y="1479"/>
              <a:ext cx="0" cy="9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45" name="Line 120"/>
            <p:cNvSpPr>
              <a:spLocks noChangeShapeType="1"/>
            </p:cNvSpPr>
            <p:nvPr/>
          </p:nvSpPr>
          <p:spPr bwMode="auto">
            <a:xfrm flipH="1">
              <a:off x="4105" y="1660"/>
              <a:ext cx="0" cy="45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46" name="Rectangle 121"/>
            <p:cNvSpPr>
              <a:spLocks noChangeArrowheads="1"/>
            </p:cNvSpPr>
            <p:nvPr/>
          </p:nvSpPr>
          <p:spPr bwMode="auto">
            <a:xfrm>
              <a:off x="4105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0247" name="Text Box 122"/>
            <p:cNvSpPr txBox="1">
              <a:spLocks noChangeArrowheads="1"/>
            </p:cNvSpPr>
            <p:nvPr/>
          </p:nvSpPr>
          <p:spPr bwMode="auto">
            <a:xfrm>
              <a:off x="4150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50248" name="Text Box 123"/>
            <p:cNvSpPr txBox="1">
              <a:spLocks noChangeArrowheads="1"/>
            </p:cNvSpPr>
            <p:nvPr/>
          </p:nvSpPr>
          <p:spPr bwMode="auto">
            <a:xfrm>
              <a:off x="4558" y="284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50249" name="Line 124"/>
            <p:cNvSpPr>
              <a:spLocks noChangeShapeType="1"/>
            </p:cNvSpPr>
            <p:nvPr/>
          </p:nvSpPr>
          <p:spPr bwMode="auto">
            <a:xfrm flipH="1">
              <a:off x="4967" y="2750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50" name="Line 125"/>
            <p:cNvSpPr>
              <a:spLocks noChangeShapeType="1"/>
            </p:cNvSpPr>
            <p:nvPr/>
          </p:nvSpPr>
          <p:spPr bwMode="auto">
            <a:xfrm>
              <a:off x="4286" y="238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51" name="Text Box 126"/>
            <p:cNvSpPr txBox="1">
              <a:spLocks noChangeArrowheads="1"/>
            </p:cNvSpPr>
            <p:nvPr/>
          </p:nvSpPr>
          <p:spPr bwMode="auto">
            <a:xfrm>
              <a:off x="4150" y="265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50252" name="Line 127"/>
            <p:cNvSpPr>
              <a:spLocks noChangeShapeType="1"/>
            </p:cNvSpPr>
            <p:nvPr/>
          </p:nvSpPr>
          <p:spPr bwMode="auto">
            <a:xfrm flipH="1">
              <a:off x="4649" y="2568"/>
              <a:ext cx="318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53" name="Line 128"/>
            <p:cNvSpPr>
              <a:spLocks noChangeShapeType="1"/>
            </p:cNvSpPr>
            <p:nvPr/>
          </p:nvSpPr>
          <p:spPr bwMode="auto">
            <a:xfrm>
              <a:off x="4286" y="2568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54" name="Text Box 129"/>
            <p:cNvSpPr txBox="1">
              <a:spLocks noChangeArrowheads="1"/>
            </p:cNvSpPr>
            <p:nvPr/>
          </p:nvSpPr>
          <p:spPr bwMode="auto">
            <a:xfrm>
              <a:off x="4694" y="302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50255" name="Text Box 130"/>
            <p:cNvSpPr txBox="1">
              <a:spLocks noChangeArrowheads="1"/>
            </p:cNvSpPr>
            <p:nvPr/>
          </p:nvSpPr>
          <p:spPr bwMode="auto">
            <a:xfrm>
              <a:off x="4876" y="320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50256" name="Line 131"/>
            <p:cNvSpPr>
              <a:spLocks noChangeShapeType="1"/>
            </p:cNvSpPr>
            <p:nvPr/>
          </p:nvSpPr>
          <p:spPr bwMode="auto">
            <a:xfrm>
              <a:off x="4967" y="3113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57" name="Line 132"/>
            <p:cNvSpPr>
              <a:spLocks noChangeShapeType="1"/>
            </p:cNvSpPr>
            <p:nvPr/>
          </p:nvSpPr>
          <p:spPr bwMode="auto">
            <a:xfrm>
              <a:off x="4831" y="2930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58" name="Line 133"/>
            <p:cNvSpPr>
              <a:spLocks noChangeShapeType="1"/>
            </p:cNvSpPr>
            <p:nvPr/>
          </p:nvSpPr>
          <p:spPr bwMode="auto">
            <a:xfrm>
              <a:off x="5421" y="3294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59" name="Text Box 134"/>
            <p:cNvSpPr txBox="1">
              <a:spLocks noChangeArrowheads="1"/>
            </p:cNvSpPr>
            <p:nvPr/>
          </p:nvSpPr>
          <p:spPr bwMode="auto">
            <a:xfrm>
              <a:off x="4875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50260" name="Text Box 135"/>
            <p:cNvSpPr txBox="1">
              <a:spLocks noChangeArrowheads="1"/>
            </p:cNvSpPr>
            <p:nvPr/>
          </p:nvSpPr>
          <p:spPr bwMode="auto">
            <a:xfrm>
              <a:off x="4876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50261" name="Line 136"/>
            <p:cNvSpPr>
              <a:spLocks noChangeShapeType="1"/>
            </p:cNvSpPr>
            <p:nvPr/>
          </p:nvSpPr>
          <p:spPr bwMode="auto">
            <a:xfrm>
              <a:off x="4649" y="2568"/>
              <a:ext cx="272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62" name="Line 137"/>
            <p:cNvSpPr>
              <a:spLocks noChangeShapeType="1"/>
            </p:cNvSpPr>
            <p:nvPr/>
          </p:nvSpPr>
          <p:spPr bwMode="auto">
            <a:xfrm>
              <a:off x="5012" y="2568"/>
              <a:ext cx="227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63" name="Line 138"/>
            <p:cNvSpPr>
              <a:spLocks noChangeShapeType="1"/>
            </p:cNvSpPr>
            <p:nvPr/>
          </p:nvSpPr>
          <p:spPr bwMode="auto">
            <a:xfrm>
              <a:off x="5421" y="238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64" name="Line 139"/>
            <p:cNvSpPr>
              <a:spLocks noChangeShapeType="1"/>
            </p:cNvSpPr>
            <p:nvPr/>
          </p:nvSpPr>
          <p:spPr bwMode="auto">
            <a:xfrm>
              <a:off x="4286" y="2750"/>
              <a:ext cx="0" cy="635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65" name="Line 140"/>
            <p:cNvSpPr>
              <a:spLocks noChangeShapeType="1"/>
            </p:cNvSpPr>
            <p:nvPr/>
          </p:nvSpPr>
          <p:spPr bwMode="auto">
            <a:xfrm flipH="1">
              <a:off x="5421" y="2568"/>
              <a:ext cx="0" cy="635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66" name="Rectangle 141"/>
            <p:cNvSpPr>
              <a:spLocks noChangeArrowheads="1"/>
            </p:cNvSpPr>
            <p:nvPr/>
          </p:nvSpPr>
          <p:spPr bwMode="auto">
            <a:xfrm>
              <a:off x="2971" y="2659"/>
              <a:ext cx="86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0267" name="Text Box 142"/>
            <p:cNvSpPr txBox="1">
              <a:spLocks noChangeArrowheads="1"/>
            </p:cNvSpPr>
            <p:nvPr/>
          </p:nvSpPr>
          <p:spPr bwMode="auto">
            <a:xfrm>
              <a:off x="3062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50268" name="Text Box 143"/>
            <p:cNvSpPr txBox="1">
              <a:spLocks noChangeArrowheads="1"/>
            </p:cNvSpPr>
            <p:nvPr/>
          </p:nvSpPr>
          <p:spPr bwMode="auto">
            <a:xfrm>
              <a:off x="3198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50269" name="Line 144"/>
            <p:cNvSpPr>
              <a:spLocks noChangeShapeType="1"/>
            </p:cNvSpPr>
            <p:nvPr/>
          </p:nvSpPr>
          <p:spPr bwMode="auto">
            <a:xfrm flipH="1">
              <a:off x="3379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70" name="Text Box 145"/>
            <p:cNvSpPr txBox="1">
              <a:spLocks noChangeArrowheads="1"/>
            </p:cNvSpPr>
            <p:nvPr/>
          </p:nvSpPr>
          <p:spPr bwMode="auto">
            <a:xfrm>
              <a:off x="3062" y="275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50271" name="Line 146"/>
            <p:cNvSpPr>
              <a:spLocks noChangeShapeType="1"/>
            </p:cNvSpPr>
            <p:nvPr/>
          </p:nvSpPr>
          <p:spPr bwMode="auto">
            <a:xfrm flipH="1">
              <a:off x="3379" y="284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72" name="Line 147"/>
            <p:cNvSpPr>
              <a:spLocks noChangeShapeType="1"/>
            </p:cNvSpPr>
            <p:nvPr/>
          </p:nvSpPr>
          <p:spPr bwMode="auto">
            <a:xfrm flipH="1">
              <a:off x="3651" y="2659"/>
              <a:ext cx="136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73" name="Line 148"/>
            <p:cNvSpPr>
              <a:spLocks noChangeShapeType="1"/>
            </p:cNvSpPr>
            <p:nvPr/>
          </p:nvSpPr>
          <p:spPr bwMode="auto">
            <a:xfrm>
              <a:off x="3016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74" name="Line 149"/>
            <p:cNvSpPr>
              <a:spLocks noChangeShapeType="1"/>
            </p:cNvSpPr>
            <p:nvPr/>
          </p:nvSpPr>
          <p:spPr bwMode="auto">
            <a:xfrm>
              <a:off x="3787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75" name="Rectangle 150"/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0276" name="Text Box 151"/>
            <p:cNvSpPr txBox="1">
              <a:spLocks noChangeArrowheads="1"/>
            </p:cNvSpPr>
            <p:nvPr/>
          </p:nvSpPr>
          <p:spPr bwMode="auto">
            <a:xfrm>
              <a:off x="3152" y="3656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50277" name="Line 152"/>
            <p:cNvSpPr>
              <a:spLocks noChangeShapeType="1"/>
            </p:cNvSpPr>
            <p:nvPr/>
          </p:nvSpPr>
          <p:spPr bwMode="auto">
            <a:xfrm>
              <a:off x="3424" y="3566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78" name="Line 153"/>
            <p:cNvSpPr>
              <a:spLocks noChangeShapeType="1"/>
            </p:cNvSpPr>
            <p:nvPr/>
          </p:nvSpPr>
          <p:spPr bwMode="auto">
            <a:xfrm>
              <a:off x="3424" y="3747"/>
              <a:ext cx="1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279" name="Text Box 154"/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</p:grpSp>
      <p:grpSp>
        <p:nvGrpSpPr>
          <p:cNvPr id="50188" name="Group 155"/>
          <p:cNvGrpSpPr>
            <a:grpSpLocks/>
          </p:cNvGrpSpPr>
          <p:nvPr/>
        </p:nvGrpSpPr>
        <p:grpSpPr bwMode="auto">
          <a:xfrm>
            <a:off x="2916238" y="549275"/>
            <a:ext cx="1584325" cy="1150938"/>
            <a:chOff x="1837" y="1344"/>
            <a:chExt cx="998" cy="725"/>
          </a:xfrm>
        </p:grpSpPr>
        <p:sp>
          <p:nvSpPr>
            <p:cNvPr id="50189" name="Rectangle 156"/>
            <p:cNvSpPr>
              <a:spLocks noChangeArrowheads="1"/>
            </p:cNvSpPr>
            <p:nvPr/>
          </p:nvSpPr>
          <p:spPr bwMode="auto">
            <a:xfrm>
              <a:off x="1837" y="1344"/>
              <a:ext cx="998" cy="7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cs-CZ" altLang="en-US" sz="1400">
                  <a:latin typeface="Arial" charset="0"/>
                </a:rPr>
                <a:t>Dag</a:t>
              </a:r>
              <a:endParaRPr lang="en-US" altLang="en-US" sz="1400">
                <a:latin typeface="Arial" charset="0"/>
              </a:endParaRP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operand</a:t>
              </a:r>
            </a:p>
            <a:p>
              <a:pPr eaLnBrk="1" hangingPunct="1"/>
              <a:r>
                <a:rPr lang="cs-CZ" altLang="en-US" sz="1400" b="0">
                  <a:latin typeface="Arial" charset="0"/>
                </a:rPr>
                <a:t>antidependence:</a:t>
              </a:r>
            </a:p>
            <a:p>
              <a:pPr algn="r" eaLnBrk="1" hangingPunct="1"/>
              <a:r>
                <a:rPr lang="cs-CZ" altLang="en-US" sz="1400" b="0">
                  <a:latin typeface="Arial" charset="0"/>
                </a:rPr>
                <a:t>r-w</a:t>
              </a:r>
            </a:p>
          </p:txBody>
        </p:sp>
        <p:sp>
          <p:nvSpPr>
            <p:cNvPr id="50190" name="Line 157"/>
            <p:cNvSpPr>
              <a:spLocks noChangeShapeType="1"/>
            </p:cNvSpPr>
            <p:nvPr/>
          </p:nvSpPr>
          <p:spPr bwMode="auto">
            <a:xfrm flipH="1" flipV="1">
              <a:off x="1882" y="1616"/>
              <a:ext cx="363" cy="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191" name="Line 158"/>
            <p:cNvSpPr>
              <a:spLocks noChangeShapeType="1"/>
            </p:cNvSpPr>
            <p:nvPr/>
          </p:nvSpPr>
          <p:spPr bwMode="auto">
            <a:xfrm>
              <a:off x="1882" y="1933"/>
              <a:ext cx="36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115681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F4B014F-2D80-48AD-ABB9-4CB6FB80AC82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Náhrada proměnných rozhraním BB</a:t>
            </a:r>
            <a:endParaRPr lang="cs-CZ" altLang="en-US" noProof="1" smtClean="0"/>
          </a:p>
        </p:txBody>
      </p:sp>
      <p:grpSp>
        <p:nvGrpSpPr>
          <p:cNvPr id="51204" name="Group 3"/>
          <p:cNvGrpSpPr>
            <a:grpSpLocks/>
          </p:cNvGrpSpPr>
          <p:nvPr/>
        </p:nvGrpSpPr>
        <p:grpSpPr bwMode="auto">
          <a:xfrm>
            <a:off x="4643438" y="549275"/>
            <a:ext cx="4321175" cy="6119813"/>
            <a:chOff x="2925" y="346"/>
            <a:chExt cx="2722" cy="3855"/>
          </a:xfrm>
        </p:grpSpPr>
        <p:sp>
          <p:nvSpPr>
            <p:cNvPr id="51294" name="Rectangle 4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95" name="Rectangle 5"/>
            <p:cNvSpPr>
              <a:spLocks noChangeArrowheads="1"/>
            </p:cNvSpPr>
            <p:nvPr/>
          </p:nvSpPr>
          <p:spPr bwMode="auto">
            <a:xfrm>
              <a:off x="2971" y="527"/>
              <a:ext cx="140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96" name="Text Box 6"/>
            <p:cNvSpPr txBox="1">
              <a:spLocks noChangeArrowheads="1"/>
            </p:cNvSpPr>
            <p:nvPr/>
          </p:nvSpPr>
          <p:spPr bwMode="auto">
            <a:xfrm>
              <a:off x="3469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51297" name="Text Box 7"/>
            <p:cNvSpPr txBox="1">
              <a:spLocks noChangeArrowheads="1"/>
            </p:cNvSpPr>
            <p:nvPr/>
          </p:nvSpPr>
          <p:spPr bwMode="auto">
            <a:xfrm>
              <a:off x="3469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51298" name="Text Box 8"/>
            <p:cNvSpPr txBox="1">
              <a:spLocks noChangeArrowheads="1"/>
            </p:cNvSpPr>
            <p:nvPr/>
          </p:nvSpPr>
          <p:spPr bwMode="auto">
            <a:xfrm>
              <a:off x="2971" y="527"/>
              <a:ext cx="1406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51299" name="Line 9"/>
            <p:cNvSpPr>
              <a:spLocks noChangeShapeType="1"/>
            </p:cNvSpPr>
            <p:nvPr/>
          </p:nvSpPr>
          <p:spPr bwMode="auto">
            <a:xfrm flipH="1">
              <a:off x="3786" y="618"/>
              <a:ext cx="546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0" name="Line 10"/>
            <p:cNvSpPr>
              <a:spLocks noChangeShapeType="1"/>
            </p:cNvSpPr>
            <p:nvPr/>
          </p:nvSpPr>
          <p:spPr bwMode="auto">
            <a:xfrm>
              <a:off x="3016" y="618"/>
              <a:ext cx="544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1" name="Line 11"/>
            <p:cNvSpPr>
              <a:spLocks noChangeShapeType="1"/>
            </p:cNvSpPr>
            <p:nvPr/>
          </p:nvSpPr>
          <p:spPr bwMode="auto">
            <a:xfrm flipH="1">
              <a:off x="3650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2" name="Line 12"/>
            <p:cNvSpPr>
              <a:spLocks noChangeShapeType="1"/>
            </p:cNvSpPr>
            <p:nvPr/>
          </p:nvSpPr>
          <p:spPr bwMode="auto">
            <a:xfrm>
              <a:off x="4332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3" name="Rectangle 13"/>
            <p:cNvSpPr>
              <a:spLocks noChangeArrowheads="1"/>
            </p:cNvSpPr>
            <p:nvPr/>
          </p:nvSpPr>
          <p:spPr bwMode="auto">
            <a:xfrm>
              <a:off x="2971" y="2659"/>
              <a:ext cx="86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304" name="Text Box 14"/>
            <p:cNvSpPr txBox="1">
              <a:spLocks noChangeArrowheads="1"/>
            </p:cNvSpPr>
            <p:nvPr/>
          </p:nvSpPr>
          <p:spPr bwMode="auto">
            <a:xfrm>
              <a:off x="3062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51305" name="Text Box 15"/>
            <p:cNvSpPr txBox="1">
              <a:spLocks noChangeArrowheads="1"/>
            </p:cNvSpPr>
            <p:nvPr/>
          </p:nvSpPr>
          <p:spPr bwMode="auto">
            <a:xfrm>
              <a:off x="3198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51306" name="Line 16"/>
            <p:cNvSpPr>
              <a:spLocks noChangeShapeType="1"/>
            </p:cNvSpPr>
            <p:nvPr/>
          </p:nvSpPr>
          <p:spPr bwMode="auto">
            <a:xfrm flipH="1">
              <a:off x="3379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7" name="Line 17"/>
            <p:cNvSpPr>
              <a:spLocks noChangeShapeType="1"/>
            </p:cNvSpPr>
            <p:nvPr/>
          </p:nvSpPr>
          <p:spPr bwMode="auto">
            <a:xfrm flipH="1">
              <a:off x="3379" y="2659"/>
              <a:ext cx="408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08" name="Rectangle 18"/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309" name="Line 19"/>
            <p:cNvSpPr>
              <a:spLocks noChangeShapeType="1"/>
            </p:cNvSpPr>
            <p:nvPr/>
          </p:nvSpPr>
          <p:spPr bwMode="auto">
            <a:xfrm>
              <a:off x="3424" y="3566"/>
              <a:ext cx="1" cy="27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0" name="Text Box 20"/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  <p:sp>
          <p:nvSpPr>
            <p:cNvPr id="51311" name="Line 21"/>
            <p:cNvSpPr>
              <a:spLocks noChangeShapeType="1"/>
            </p:cNvSpPr>
            <p:nvPr/>
          </p:nvSpPr>
          <p:spPr bwMode="auto">
            <a:xfrm flipH="1">
              <a:off x="3379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2" name="Rectangle 22"/>
            <p:cNvSpPr>
              <a:spLocks noChangeArrowheads="1"/>
            </p:cNvSpPr>
            <p:nvPr/>
          </p:nvSpPr>
          <p:spPr bwMode="auto">
            <a:xfrm>
              <a:off x="4105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313" name="Line 23"/>
            <p:cNvSpPr>
              <a:spLocks noChangeShapeType="1"/>
            </p:cNvSpPr>
            <p:nvPr/>
          </p:nvSpPr>
          <p:spPr bwMode="auto">
            <a:xfrm flipH="1">
              <a:off x="4649" y="2387"/>
              <a:ext cx="771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4" name="Line 24"/>
            <p:cNvSpPr>
              <a:spLocks noChangeShapeType="1"/>
            </p:cNvSpPr>
            <p:nvPr/>
          </p:nvSpPr>
          <p:spPr bwMode="auto">
            <a:xfrm>
              <a:off x="5103" y="2750"/>
              <a:ext cx="317" cy="63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5" name="Text Box 25"/>
            <p:cNvSpPr txBox="1">
              <a:spLocks noChangeArrowheads="1"/>
            </p:cNvSpPr>
            <p:nvPr/>
          </p:nvSpPr>
          <p:spPr bwMode="auto">
            <a:xfrm>
              <a:off x="4876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51316" name="Line 26"/>
            <p:cNvSpPr>
              <a:spLocks noChangeShapeType="1"/>
            </p:cNvSpPr>
            <p:nvPr/>
          </p:nvSpPr>
          <p:spPr bwMode="auto">
            <a:xfrm>
              <a:off x="4286" y="2387"/>
              <a:ext cx="635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7" name="Line 27"/>
            <p:cNvSpPr>
              <a:spLocks noChangeShapeType="1"/>
            </p:cNvSpPr>
            <p:nvPr/>
          </p:nvSpPr>
          <p:spPr bwMode="auto">
            <a:xfrm flipH="1">
              <a:off x="5239" y="2387"/>
              <a:ext cx="181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18" name="Rectangle 28"/>
            <p:cNvSpPr>
              <a:spLocks noChangeArrowheads="1"/>
            </p:cNvSpPr>
            <p:nvPr/>
          </p:nvSpPr>
          <p:spPr bwMode="auto">
            <a:xfrm>
              <a:off x="3833" y="1299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319" name="Line 29"/>
            <p:cNvSpPr>
              <a:spLocks noChangeShapeType="1"/>
            </p:cNvSpPr>
            <p:nvPr/>
          </p:nvSpPr>
          <p:spPr bwMode="auto">
            <a:xfrm flipH="1">
              <a:off x="4105" y="1298"/>
              <a:ext cx="1270" cy="817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0" name="Line 30"/>
            <p:cNvSpPr>
              <a:spLocks noChangeShapeType="1"/>
            </p:cNvSpPr>
            <p:nvPr/>
          </p:nvSpPr>
          <p:spPr bwMode="auto">
            <a:xfrm flipH="1" flipV="1">
              <a:off x="4105" y="1298"/>
              <a:ext cx="1270" cy="817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1" name="Line 31"/>
            <p:cNvSpPr>
              <a:spLocks noChangeShapeType="1"/>
            </p:cNvSpPr>
            <p:nvPr/>
          </p:nvSpPr>
          <p:spPr bwMode="auto">
            <a:xfrm>
              <a:off x="3016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2" name="Line 32"/>
            <p:cNvSpPr>
              <a:spLocks noChangeShapeType="1"/>
            </p:cNvSpPr>
            <p:nvPr/>
          </p:nvSpPr>
          <p:spPr bwMode="auto">
            <a:xfrm>
              <a:off x="3787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3" name="Line 33"/>
            <p:cNvSpPr>
              <a:spLocks noChangeShapeType="1"/>
            </p:cNvSpPr>
            <p:nvPr/>
          </p:nvSpPr>
          <p:spPr bwMode="auto">
            <a:xfrm flipH="1">
              <a:off x="3016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4" name="Line 34"/>
            <p:cNvSpPr>
              <a:spLocks noChangeShapeType="1"/>
            </p:cNvSpPr>
            <p:nvPr/>
          </p:nvSpPr>
          <p:spPr bwMode="auto">
            <a:xfrm>
              <a:off x="3016" y="1344"/>
              <a:ext cx="0" cy="131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5" name="Line 35"/>
            <p:cNvSpPr>
              <a:spLocks noChangeShapeType="1"/>
            </p:cNvSpPr>
            <p:nvPr/>
          </p:nvSpPr>
          <p:spPr bwMode="auto">
            <a:xfrm flipH="1">
              <a:off x="3016" y="2205"/>
              <a:ext cx="817" cy="45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6" name="Line 36"/>
            <p:cNvSpPr>
              <a:spLocks noChangeShapeType="1"/>
            </p:cNvSpPr>
            <p:nvPr/>
          </p:nvSpPr>
          <p:spPr bwMode="auto">
            <a:xfrm>
              <a:off x="3016" y="1162"/>
              <a:ext cx="771" cy="149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7" name="Line 37"/>
            <p:cNvSpPr>
              <a:spLocks noChangeShapeType="1"/>
            </p:cNvSpPr>
            <p:nvPr/>
          </p:nvSpPr>
          <p:spPr bwMode="auto">
            <a:xfrm flipH="1">
              <a:off x="3016" y="1162"/>
              <a:ext cx="1316" cy="182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8" name="Line 38"/>
            <p:cNvSpPr>
              <a:spLocks noChangeShapeType="1"/>
            </p:cNvSpPr>
            <p:nvPr/>
          </p:nvSpPr>
          <p:spPr bwMode="auto">
            <a:xfrm flipH="1">
              <a:off x="4105" y="1162"/>
              <a:ext cx="227" cy="13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29" name="Line 39"/>
            <p:cNvSpPr>
              <a:spLocks noChangeShapeType="1"/>
            </p:cNvSpPr>
            <p:nvPr/>
          </p:nvSpPr>
          <p:spPr bwMode="auto">
            <a:xfrm>
              <a:off x="3016" y="1162"/>
              <a:ext cx="2359" cy="136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0" name="Line 40"/>
            <p:cNvSpPr>
              <a:spLocks noChangeShapeType="1"/>
            </p:cNvSpPr>
            <p:nvPr/>
          </p:nvSpPr>
          <p:spPr bwMode="auto">
            <a:xfrm flipH="1">
              <a:off x="3787" y="2205"/>
              <a:ext cx="182" cy="45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1" name="Line 41"/>
            <p:cNvSpPr>
              <a:spLocks noChangeShapeType="1"/>
            </p:cNvSpPr>
            <p:nvPr/>
          </p:nvSpPr>
          <p:spPr bwMode="auto">
            <a:xfrm flipH="1">
              <a:off x="3969" y="2115"/>
              <a:ext cx="1406" cy="90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2" name="Line 42"/>
            <p:cNvSpPr>
              <a:spLocks noChangeShapeType="1"/>
            </p:cNvSpPr>
            <p:nvPr/>
          </p:nvSpPr>
          <p:spPr bwMode="auto">
            <a:xfrm>
              <a:off x="3016" y="3203"/>
              <a:ext cx="408" cy="363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3" name="Line 43"/>
            <p:cNvSpPr>
              <a:spLocks noChangeShapeType="1"/>
            </p:cNvSpPr>
            <p:nvPr/>
          </p:nvSpPr>
          <p:spPr bwMode="auto">
            <a:xfrm flipH="1">
              <a:off x="4014" y="3385"/>
              <a:ext cx="1406" cy="22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4" name="Line 44"/>
            <p:cNvSpPr>
              <a:spLocks noChangeShapeType="1"/>
            </p:cNvSpPr>
            <p:nvPr/>
          </p:nvSpPr>
          <p:spPr bwMode="auto">
            <a:xfrm flipH="1" flipV="1">
              <a:off x="3878" y="2614"/>
              <a:ext cx="136" cy="998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5" name="Line 45"/>
            <p:cNvSpPr>
              <a:spLocks noChangeShapeType="1"/>
            </p:cNvSpPr>
            <p:nvPr/>
          </p:nvSpPr>
          <p:spPr bwMode="auto">
            <a:xfrm flipV="1">
              <a:off x="3787" y="2614"/>
              <a:ext cx="91" cy="45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6" name="Line 46"/>
            <p:cNvSpPr>
              <a:spLocks noChangeShapeType="1"/>
            </p:cNvSpPr>
            <p:nvPr/>
          </p:nvSpPr>
          <p:spPr bwMode="auto">
            <a:xfrm flipV="1">
              <a:off x="3878" y="2251"/>
              <a:ext cx="136" cy="998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7" name="Line 47"/>
            <p:cNvSpPr>
              <a:spLocks noChangeShapeType="1"/>
            </p:cNvSpPr>
            <p:nvPr/>
          </p:nvSpPr>
          <p:spPr bwMode="auto">
            <a:xfrm>
              <a:off x="4014" y="2251"/>
              <a:ext cx="1406" cy="13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8" name="Line 48"/>
            <p:cNvSpPr>
              <a:spLocks noChangeShapeType="1"/>
            </p:cNvSpPr>
            <p:nvPr/>
          </p:nvSpPr>
          <p:spPr bwMode="auto">
            <a:xfrm flipH="1" flipV="1">
              <a:off x="3787" y="3203"/>
              <a:ext cx="91" cy="4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9" name="Line 49"/>
            <p:cNvSpPr>
              <a:spLocks noChangeShapeType="1"/>
            </p:cNvSpPr>
            <p:nvPr/>
          </p:nvSpPr>
          <p:spPr bwMode="auto">
            <a:xfrm>
              <a:off x="3923" y="2478"/>
              <a:ext cx="136" cy="99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0" name="Line 50"/>
            <p:cNvSpPr>
              <a:spLocks noChangeShapeType="1"/>
            </p:cNvSpPr>
            <p:nvPr/>
          </p:nvSpPr>
          <p:spPr bwMode="auto">
            <a:xfrm flipH="1">
              <a:off x="4059" y="3385"/>
              <a:ext cx="227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1" name="Line 51"/>
            <p:cNvSpPr>
              <a:spLocks noChangeShapeType="1"/>
            </p:cNvSpPr>
            <p:nvPr/>
          </p:nvSpPr>
          <p:spPr bwMode="auto">
            <a:xfrm flipH="1">
              <a:off x="3016" y="2478"/>
              <a:ext cx="907" cy="18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2" name="Line 52"/>
            <p:cNvSpPr>
              <a:spLocks noChangeShapeType="1"/>
            </p:cNvSpPr>
            <p:nvPr/>
          </p:nvSpPr>
          <p:spPr bwMode="auto">
            <a:xfrm>
              <a:off x="3016" y="3203"/>
              <a:ext cx="907" cy="182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3" name="Line 53"/>
            <p:cNvSpPr>
              <a:spLocks noChangeShapeType="1"/>
            </p:cNvSpPr>
            <p:nvPr/>
          </p:nvSpPr>
          <p:spPr bwMode="auto">
            <a:xfrm flipH="1">
              <a:off x="3923" y="2341"/>
              <a:ext cx="136" cy="1044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4" name="Line 54"/>
            <p:cNvSpPr>
              <a:spLocks noChangeShapeType="1"/>
            </p:cNvSpPr>
            <p:nvPr/>
          </p:nvSpPr>
          <p:spPr bwMode="auto">
            <a:xfrm flipH="1" flipV="1">
              <a:off x="4059" y="2341"/>
              <a:ext cx="227" cy="46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5" name="Line 55"/>
            <p:cNvSpPr>
              <a:spLocks noChangeShapeType="1"/>
            </p:cNvSpPr>
            <p:nvPr/>
          </p:nvSpPr>
          <p:spPr bwMode="auto">
            <a:xfrm flipH="1">
              <a:off x="3833" y="2115"/>
              <a:ext cx="272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46" name="Line 56"/>
            <p:cNvSpPr>
              <a:spLocks noChangeShapeType="1"/>
            </p:cNvSpPr>
            <p:nvPr/>
          </p:nvSpPr>
          <p:spPr bwMode="auto">
            <a:xfrm flipH="1">
              <a:off x="4286" y="2659"/>
              <a:ext cx="363" cy="726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1205" name="Group 146"/>
          <p:cNvGrpSpPr>
            <a:grpSpLocks/>
          </p:cNvGrpSpPr>
          <p:nvPr/>
        </p:nvGrpSpPr>
        <p:grpSpPr bwMode="auto">
          <a:xfrm>
            <a:off x="179388" y="549275"/>
            <a:ext cx="4321175" cy="6119813"/>
            <a:chOff x="2925" y="346"/>
            <a:chExt cx="2722" cy="3855"/>
          </a:xfrm>
        </p:grpSpPr>
        <p:sp>
          <p:nvSpPr>
            <p:cNvPr id="51206" name="Rectangle 147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07" name="Line 148"/>
            <p:cNvSpPr>
              <a:spLocks noChangeShapeType="1"/>
            </p:cNvSpPr>
            <p:nvPr/>
          </p:nvSpPr>
          <p:spPr bwMode="auto">
            <a:xfrm flipH="1">
              <a:off x="3379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8" name="Line 149"/>
            <p:cNvSpPr>
              <a:spLocks noChangeShapeType="1"/>
            </p:cNvSpPr>
            <p:nvPr/>
          </p:nvSpPr>
          <p:spPr bwMode="auto">
            <a:xfrm>
              <a:off x="3016" y="1344"/>
              <a:ext cx="0" cy="131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09" name="Line 150"/>
            <p:cNvSpPr>
              <a:spLocks noChangeShapeType="1"/>
            </p:cNvSpPr>
            <p:nvPr/>
          </p:nvSpPr>
          <p:spPr bwMode="auto">
            <a:xfrm flipH="1">
              <a:off x="3016" y="2205"/>
              <a:ext cx="817" cy="45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0" name="Line 151"/>
            <p:cNvSpPr>
              <a:spLocks noChangeShapeType="1"/>
            </p:cNvSpPr>
            <p:nvPr/>
          </p:nvSpPr>
          <p:spPr bwMode="auto">
            <a:xfrm>
              <a:off x="3016" y="1162"/>
              <a:ext cx="771" cy="149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1" name="Line 152"/>
            <p:cNvSpPr>
              <a:spLocks noChangeShapeType="1"/>
            </p:cNvSpPr>
            <p:nvPr/>
          </p:nvSpPr>
          <p:spPr bwMode="auto">
            <a:xfrm flipH="1">
              <a:off x="3016" y="1162"/>
              <a:ext cx="1316" cy="182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2" name="Line 153"/>
            <p:cNvSpPr>
              <a:spLocks noChangeShapeType="1"/>
            </p:cNvSpPr>
            <p:nvPr/>
          </p:nvSpPr>
          <p:spPr bwMode="auto">
            <a:xfrm flipH="1">
              <a:off x="4105" y="1162"/>
              <a:ext cx="227" cy="13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3" name="Line 154"/>
            <p:cNvSpPr>
              <a:spLocks noChangeShapeType="1"/>
            </p:cNvSpPr>
            <p:nvPr/>
          </p:nvSpPr>
          <p:spPr bwMode="auto">
            <a:xfrm>
              <a:off x="3016" y="1162"/>
              <a:ext cx="2359" cy="136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4" name="Line 155"/>
            <p:cNvSpPr>
              <a:spLocks noChangeShapeType="1"/>
            </p:cNvSpPr>
            <p:nvPr/>
          </p:nvSpPr>
          <p:spPr bwMode="auto">
            <a:xfrm flipH="1">
              <a:off x="3787" y="2205"/>
              <a:ext cx="182" cy="45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5" name="Line 156"/>
            <p:cNvSpPr>
              <a:spLocks noChangeShapeType="1"/>
            </p:cNvSpPr>
            <p:nvPr/>
          </p:nvSpPr>
          <p:spPr bwMode="auto">
            <a:xfrm flipH="1">
              <a:off x="3969" y="2115"/>
              <a:ext cx="1406" cy="90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6" name="Line 157"/>
            <p:cNvSpPr>
              <a:spLocks noChangeShapeType="1"/>
            </p:cNvSpPr>
            <p:nvPr/>
          </p:nvSpPr>
          <p:spPr bwMode="auto">
            <a:xfrm>
              <a:off x="3016" y="3203"/>
              <a:ext cx="408" cy="363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7" name="Line 158"/>
            <p:cNvSpPr>
              <a:spLocks noChangeShapeType="1"/>
            </p:cNvSpPr>
            <p:nvPr/>
          </p:nvSpPr>
          <p:spPr bwMode="auto">
            <a:xfrm flipH="1">
              <a:off x="4014" y="3385"/>
              <a:ext cx="1406" cy="22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8" name="Line 159"/>
            <p:cNvSpPr>
              <a:spLocks noChangeShapeType="1"/>
            </p:cNvSpPr>
            <p:nvPr/>
          </p:nvSpPr>
          <p:spPr bwMode="auto">
            <a:xfrm flipH="1" flipV="1">
              <a:off x="3878" y="2614"/>
              <a:ext cx="136" cy="998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19" name="Line 160"/>
            <p:cNvSpPr>
              <a:spLocks noChangeShapeType="1"/>
            </p:cNvSpPr>
            <p:nvPr/>
          </p:nvSpPr>
          <p:spPr bwMode="auto">
            <a:xfrm flipV="1">
              <a:off x="3787" y="2614"/>
              <a:ext cx="91" cy="45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0" name="Line 161"/>
            <p:cNvSpPr>
              <a:spLocks noChangeShapeType="1"/>
            </p:cNvSpPr>
            <p:nvPr/>
          </p:nvSpPr>
          <p:spPr bwMode="auto">
            <a:xfrm flipV="1">
              <a:off x="3878" y="2251"/>
              <a:ext cx="136" cy="998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1" name="Line 162"/>
            <p:cNvSpPr>
              <a:spLocks noChangeShapeType="1"/>
            </p:cNvSpPr>
            <p:nvPr/>
          </p:nvSpPr>
          <p:spPr bwMode="auto">
            <a:xfrm>
              <a:off x="4014" y="2251"/>
              <a:ext cx="1406" cy="13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2" name="Line 163"/>
            <p:cNvSpPr>
              <a:spLocks noChangeShapeType="1"/>
            </p:cNvSpPr>
            <p:nvPr/>
          </p:nvSpPr>
          <p:spPr bwMode="auto">
            <a:xfrm flipH="1" flipV="1">
              <a:off x="3787" y="3203"/>
              <a:ext cx="91" cy="4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3" name="Line 164"/>
            <p:cNvSpPr>
              <a:spLocks noChangeShapeType="1"/>
            </p:cNvSpPr>
            <p:nvPr/>
          </p:nvSpPr>
          <p:spPr bwMode="auto">
            <a:xfrm>
              <a:off x="3923" y="2478"/>
              <a:ext cx="136" cy="99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4" name="Line 165"/>
            <p:cNvSpPr>
              <a:spLocks noChangeShapeType="1"/>
            </p:cNvSpPr>
            <p:nvPr/>
          </p:nvSpPr>
          <p:spPr bwMode="auto">
            <a:xfrm flipH="1">
              <a:off x="4059" y="3385"/>
              <a:ext cx="227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5" name="Line 166"/>
            <p:cNvSpPr>
              <a:spLocks noChangeShapeType="1"/>
            </p:cNvSpPr>
            <p:nvPr/>
          </p:nvSpPr>
          <p:spPr bwMode="auto">
            <a:xfrm flipH="1">
              <a:off x="3016" y="2478"/>
              <a:ext cx="907" cy="18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6" name="Line 167"/>
            <p:cNvSpPr>
              <a:spLocks noChangeShapeType="1"/>
            </p:cNvSpPr>
            <p:nvPr/>
          </p:nvSpPr>
          <p:spPr bwMode="auto">
            <a:xfrm>
              <a:off x="3016" y="3203"/>
              <a:ext cx="907" cy="182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7" name="Line 168"/>
            <p:cNvSpPr>
              <a:spLocks noChangeShapeType="1"/>
            </p:cNvSpPr>
            <p:nvPr/>
          </p:nvSpPr>
          <p:spPr bwMode="auto">
            <a:xfrm flipH="1">
              <a:off x="3923" y="2341"/>
              <a:ext cx="136" cy="1044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8" name="Line 169"/>
            <p:cNvSpPr>
              <a:spLocks noChangeShapeType="1"/>
            </p:cNvSpPr>
            <p:nvPr/>
          </p:nvSpPr>
          <p:spPr bwMode="auto">
            <a:xfrm flipH="1" flipV="1">
              <a:off x="4059" y="2341"/>
              <a:ext cx="227" cy="46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29" name="Line 170"/>
            <p:cNvSpPr>
              <a:spLocks noChangeShapeType="1"/>
            </p:cNvSpPr>
            <p:nvPr/>
          </p:nvSpPr>
          <p:spPr bwMode="auto">
            <a:xfrm flipH="1">
              <a:off x="3833" y="2115"/>
              <a:ext cx="272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0" name="Rectangle 171"/>
            <p:cNvSpPr>
              <a:spLocks noChangeArrowheads="1"/>
            </p:cNvSpPr>
            <p:nvPr/>
          </p:nvSpPr>
          <p:spPr bwMode="auto">
            <a:xfrm>
              <a:off x="2971" y="527"/>
              <a:ext cx="140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31" name="Text Box 172"/>
            <p:cNvSpPr txBox="1">
              <a:spLocks noChangeArrowheads="1"/>
            </p:cNvSpPr>
            <p:nvPr/>
          </p:nvSpPr>
          <p:spPr bwMode="auto">
            <a:xfrm>
              <a:off x="3469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51232" name="Text Box 173"/>
            <p:cNvSpPr txBox="1">
              <a:spLocks noChangeArrowheads="1"/>
            </p:cNvSpPr>
            <p:nvPr/>
          </p:nvSpPr>
          <p:spPr bwMode="auto">
            <a:xfrm>
              <a:off x="3061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51233" name="Text Box 174"/>
            <p:cNvSpPr txBox="1">
              <a:spLocks noChangeArrowheads="1"/>
            </p:cNvSpPr>
            <p:nvPr/>
          </p:nvSpPr>
          <p:spPr bwMode="auto">
            <a:xfrm>
              <a:off x="3696" y="708"/>
              <a:ext cx="589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51234" name="Text Box 175"/>
            <p:cNvSpPr txBox="1">
              <a:spLocks noChangeArrowheads="1"/>
            </p:cNvSpPr>
            <p:nvPr/>
          </p:nvSpPr>
          <p:spPr bwMode="auto">
            <a:xfrm>
              <a:off x="3469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51235" name="Text Box 176"/>
            <p:cNvSpPr txBox="1">
              <a:spLocks noChangeArrowheads="1"/>
            </p:cNvSpPr>
            <p:nvPr/>
          </p:nvSpPr>
          <p:spPr bwMode="auto">
            <a:xfrm>
              <a:off x="2971" y="527"/>
              <a:ext cx="1406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51236" name="Line 177"/>
            <p:cNvSpPr>
              <a:spLocks noChangeShapeType="1"/>
            </p:cNvSpPr>
            <p:nvPr/>
          </p:nvSpPr>
          <p:spPr bwMode="auto">
            <a:xfrm flipH="1">
              <a:off x="3786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7" name="Line 178"/>
            <p:cNvSpPr>
              <a:spLocks noChangeShapeType="1"/>
            </p:cNvSpPr>
            <p:nvPr/>
          </p:nvSpPr>
          <p:spPr bwMode="auto">
            <a:xfrm>
              <a:off x="3469" y="799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8" name="Line 179"/>
            <p:cNvSpPr>
              <a:spLocks noChangeShapeType="1"/>
            </p:cNvSpPr>
            <p:nvPr/>
          </p:nvSpPr>
          <p:spPr bwMode="auto">
            <a:xfrm flipH="1">
              <a:off x="3650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39" name="Line 180"/>
            <p:cNvSpPr>
              <a:spLocks noChangeShapeType="1"/>
            </p:cNvSpPr>
            <p:nvPr/>
          </p:nvSpPr>
          <p:spPr bwMode="auto">
            <a:xfrm>
              <a:off x="3016" y="618"/>
              <a:ext cx="136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0" name="Line 181"/>
            <p:cNvSpPr>
              <a:spLocks noChangeShapeType="1"/>
            </p:cNvSpPr>
            <p:nvPr/>
          </p:nvSpPr>
          <p:spPr bwMode="auto">
            <a:xfrm>
              <a:off x="4332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1" name="Line 182"/>
            <p:cNvSpPr>
              <a:spLocks noChangeShapeType="1"/>
            </p:cNvSpPr>
            <p:nvPr/>
          </p:nvSpPr>
          <p:spPr bwMode="auto">
            <a:xfrm flipH="1">
              <a:off x="3016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2" name="Line 183"/>
            <p:cNvSpPr>
              <a:spLocks noChangeShapeType="1"/>
            </p:cNvSpPr>
            <p:nvPr/>
          </p:nvSpPr>
          <p:spPr bwMode="auto">
            <a:xfrm flipV="1">
              <a:off x="4241" y="618"/>
              <a:ext cx="91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3" name="Rectangle 184"/>
            <p:cNvSpPr>
              <a:spLocks noChangeArrowheads="1"/>
            </p:cNvSpPr>
            <p:nvPr/>
          </p:nvSpPr>
          <p:spPr bwMode="auto">
            <a:xfrm>
              <a:off x="3833" y="1298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44" name="Text Box 185"/>
            <p:cNvSpPr txBox="1">
              <a:spLocks noChangeArrowheads="1"/>
            </p:cNvSpPr>
            <p:nvPr/>
          </p:nvSpPr>
          <p:spPr bwMode="auto">
            <a:xfrm>
              <a:off x="3878" y="138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51245" name="Text Box 186"/>
            <p:cNvSpPr txBox="1">
              <a:spLocks noChangeArrowheads="1"/>
            </p:cNvSpPr>
            <p:nvPr/>
          </p:nvSpPr>
          <p:spPr bwMode="auto">
            <a:xfrm>
              <a:off x="4559" y="156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51246" name="Line 187"/>
            <p:cNvSpPr>
              <a:spLocks noChangeShapeType="1"/>
            </p:cNvSpPr>
            <p:nvPr/>
          </p:nvSpPr>
          <p:spPr bwMode="auto">
            <a:xfrm flipH="1">
              <a:off x="4422" y="1479"/>
              <a:ext cx="545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7" name="Line 188"/>
            <p:cNvSpPr>
              <a:spLocks noChangeShapeType="1"/>
            </p:cNvSpPr>
            <p:nvPr/>
          </p:nvSpPr>
          <p:spPr bwMode="auto">
            <a:xfrm>
              <a:off x="4105" y="129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48" name="Text Box 189"/>
            <p:cNvSpPr txBox="1">
              <a:spLocks noChangeArrowheads="1"/>
            </p:cNvSpPr>
            <p:nvPr/>
          </p:nvSpPr>
          <p:spPr bwMode="auto">
            <a:xfrm>
              <a:off x="4831" y="138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51249" name="Text Box 190"/>
            <p:cNvSpPr txBox="1">
              <a:spLocks noChangeArrowheads="1"/>
            </p:cNvSpPr>
            <p:nvPr/>
          </p:nvSpPr>
          <p:spPr bwMode="auto">
            <a:xfrm>
              <a:off x="3878" y="156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51250" name="Line 191"/>
            <p:cNvSpPr>
              <a:spLocks noChangeShapeType="1"/>
            </p:cNvSpPr>
            <p:nvPr/>
          </p:nvSpPr>
          <p:spPr bwMode="auto">
            <a:xfrm flipH="1" flipV="1">
              <a:off x="4422" y="1479"/>
              <a:ext cx="363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1" name="Line 192"/>
            <p:cNvSpPr>
              <a:spLocks noChangeShapeType="1"/>
            </p:cNvSpPr>
            <p:nvPr/>
          </p:nvSpPr>
          <p:spPr bwMode="auto">
            <a:xfrm>
              <a:off x="5375" y="129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2" name="Text Box 193"/>
            <p:cNvSpPr txBox="1">
              <a:spLocks noChangeArrowheads="1"/>
            </p:cNvSpPr>
            <p:nvPr/>
          </p:nvSpPr>
          <p:spPr bwMode="auto">
            <a:xfrm>
              <a:off x="4695" y="1751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51253" name="Text Box 194"/>
            <p:cNvSpPr txBox="1">
              <a:spLocks noChangeArrowheads="1"/>
            </p:cNvSpPr>
            <p:nvPr/>
          </p:nvSpPr>
          <p:spPr bwMode="auto">
            <a:xfrm>
              <a:off x="4831" y="193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51254" name="Line 195"/>
            <p:cNvSpPr>
              <a:spLocks noChangeShapeType="1"/>
            </p:cNvSpPr>
            <p:nvPr/>
          </p:nvSpPr>
          <p:spPr bwMode="auto">
            <a:xfrm flipH="1">
              <a:off x="5103" y="1842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5" name="Line 196"/>
            <p:cNvSpPr>
              <a:spLocks noChangeShapeType="1"/>
            </p:cNvSpPr>
            <p:nvPr/>
          </p:nvSpPr>
          <p:spPr bwMode="auto">
            <a:xfrm>
              <a:off x="4786" y="1660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6" name="Line 197"/>
            <p:cNvSpPr>
              <a:spLocks noChangeShapeType="1"/>
            </p:cNvSpPr>
            <p:nvPr/>
          </p:nvSpPr>
          <p:spPr bwMode="auto">
            <a:xfrm>
              <a:off x="5375" y="2023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7" name="Line 198"/>
            <p:cNvSpPr>
              <a:spLocks noChangeShapeType="1"/>
            </p:cNvSpPr>
            <p:nvPr/>
          </p:nvSpPr>
          <p:spPr bwMode="auto">
            <a:xfrm>
              <a:off x="5375" y="1479"/>
              <a:ext cx="0" cy="453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8" name="Line 199"/>
            <p:cNvSpPr>
              <a:spLocks noChangeShapeType="1"/>
            </p:cNvSpPr>
            <p:nvPr/>
          </p:nvSpPr>
          <p:spPr bwMode="auto">
            <a:xfrm>
              <a:off x="4105" y="1479"/>
              <a:ext cx="0" cy="9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59" name="Line 200"/>
            <p:cNvSpPr>
              <a:spLocks noChangeShapeType="1"/>
            </p:cNvSpPr>
            <p:nvPr/>
          </p:nvSpPr>
          <p:spPr bwMode="auto">
            <a:xfrm flipH="1">
              <a:off x="4105" y="1660"/>
              <a:ext cx="0" cy="45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0" name="Rectangle 201"/>
            <p:cNvSpPr>
              <a:spLocks noChangeArrowheads="1"/>
            </p:cNvSpPr>
            <p:nvPr/>
          </p:nvSpPr>
          <p:spPr bwMode="auto">
            <a:xfrm>
              <a:off x="4105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61" name="Text Box 202"/>
            <p:cNvSpPr txBox="1">
              <a:spLocks noChangeArrowheads="1"/>
            </p:cNvSpPr>
            <p:nvPr/>
          </p:nvSpPr>
          <p:spPr bwMode="auto">
            <a:xfrm>
              <a:off x="4150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51262" name="Text Box 203"/>
            <p:cNvSpPr txBox="1">
              <a:spLocks noChangeArrowheads="1"/>
            </p:cNvSpPr>
            <p:nvPr/>
          </p:nvSpPr>
          <p:spPr bwMode="auto">
            <a:xfrm>
              <a:off x="4558" y="284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ST_I32(Vz)</a:t>
              </a:r>
              <a:endParaRPr lang="en-US" altLang="en-US" sz="1200" b="0"/>
            </a:p>
          </p:txBody>
        </p:sp>
        <p:sp>
          <p:nvSpPr>
            <p:cNvPr id="51263" name="Line 204"/>
            <p:cNvSpPr>
              <a:spLocks noChangeShapeType="1"/>
            </p:cNvSpPr>
            <p:nvPr/>
          </p:nvSpPr>
          <p:spPr bwMode="auto">
            <a:xfrm flipH="1">
              <a:off x="4967" y="2750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4" name="Line 205"/>
            <p:cNvSpPr>
              <a:spLocks noChangeShapeType="1"/>
            </p:cNvSpPr>
            <p:nvPr/>
          </p:nvSpPr>
          <p:spPr bwMode="auto">
            <a:xfrm>
              <a:off x="4286" y="238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5" name="Text Box 206"/>
            <p:cNvSpPr txBox="1">
              <a:spLocks noChangeArrowheads="1"/>
            </p:cNvSpPr>
            <p:nvPr/>
          </p:nvSpPr>
          <p:spPr bwMode="auto">
            <a:xfrm>
              <a:off x="4150" y="2659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ST_I32(Py)</a:t>
              </a:r>
              <a:endParaRPr lang="en-US" altLang="en-US" sz="1200" b="0"/>
            </a:p>
          </p:txBody>
        </p:sp>
        <p:sp>
          <p:nvSpPr>
            <p:cNvPr id="51266" name="Line 207"/>
            <p:cNvSpPr>
              <a:spLocks noChangeShapeType="1"/>
            </p:cNvSpPr>
            <p:nvPr/>
          </p:nvSpPr>
          <p:spPr bwMode="auto">
            <a:xfrm flipH="1">
              <a:off x="4649" y="2568"/>
              <a:ext cx="318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7" name="Line 208"/>
            <p:cNvSpPr>
              <a:spLocks noChangeShapeType="1"/>
            </p:cNvSpPr>
            <p:nvPr/>
          </p:nvSpPr>
          <p:spPr bwMode="auto">
            <a:xfrm>
              <a:off x="4286" y="2568"/>
              <a:ext cx="0" cy="91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68" name="Text Box 209"/>
            <p:cNvSpPr txBox="1">
              <a:spLocks noChangeArrowheads="1"/>
            </p:cNvSpPr>
            <p:nvPr/>
          </p:nvSpPr>
          <p:spPr bwMode="auto">
            <a:xfrm>
              <a:off x="4694" y="3022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LD_I32(Vz)</a:t>
              </a:r>
              <a:endParaRPr lang="en-US" altLang="en-US" sz="1200" b="0"/>
            </a:p>
          </p:txBody>
        </p:sp>
        <p:sp>
          <p:nvSpPr>
            <p:cNvPr id="51269" name="Text Box 210"/>
            <p:cNvSpPr txBox="1">
              <a:spLocks noChangeArrowheads="1"/>
            </p:cNvSpPr>
            <p:nvPr/>
          </p:nvSpPr>
          <p:spPr bwMode="auto">
            <a:xfrm>
              <a:off x="4876" y="3203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ST_I32(Px)</a:t>
              </a:r>
              <a:endParaRPr lang="en-US" altLang="en-US" sz="1200" b="0"/>
            </a:p>
          </p:txBody>
        </p:sp>
        <p:sp>
          <p:nvSpPr>
            <p:cNvPr id="51270" name="Line 211"/>
            <p:cNvSpPr>
              <a:spLocks noChangeShapeType="1"/>
            </p:cNvSpPr>
            <p:nvPr/>
          </p:nvSpPr>
          <p:spPr bwMode="auto">
            <a:xfrm>
              <a:off x="4967" y="3113"/>
              <a:ext cx="136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1" name="Line 212"/>
            <p:cNvSpPr>
              <a:spLocks noChangeShapeType="1"/>
            </p:cNvSpPr>
            <p:nvPr/>
          </p:nvSpPr>
          <p:spPr bwMode="auto">
            <a:xfrm>
              <a:off x="4831" y="2930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2" name="Line 213"/>
            <p:cNvSpPr>
              <a:spLocks noChangeShapeType="1"/>
            </p:cNvSpPr>
            <p:nvPr/>
          </p:nvSpPr>
          <p:spPr bwMode="auto">
            <a:xfrm>
              <a:off x="5421" y="3294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3" name="Text Box 214"/>
            <p:cNvSpPr txBox="1">
              <a:spLocks noChangeArrowheads="1"/>
            </p:cNvSpPr>
            <p:nvPr/>
          </p:nvSpPr>
          <p:spPr bwMode="auto">
            <a:xfrm>
              <a:off x="4875" y="2478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51274" name="Text Box 215"/>
            <p:cNvSpPr txBox="1">
              <a:spLocks noChangeArrowheads="1"/>
            </p:cNvSpPr>
            <p:nvPr/>
          </p:nvSpPr>
          <p:spPr bwMode="auto">
            <a:xfrm>
              <a:off x="4876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51275" name="Line 216"/>
            <p:cNvSpPr>
              <a:spLocks noChangeShapeType="1"/>
            </p:cNvSpPr>
            <p:nvPr/>
          </p:nvSpPr>
          <p:spPr bwMode="auto">
            <a:xfrm>
              <a:off x="4649" y="2568"/>
              <a:ext cx="272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6" name="Line 217"/>
            <p:cNvSpPr>
              <a:spLocks noChangeShapeType="1"/>
            </p:cNvSpPr>
            <p:nvPr/>
          </p:nvSpPr>
          <p:spPr bwMode="auto">
            <a:xfrm>
              <a:off x="5012" y="2568"/>
              <a:ext cx="227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7" name="Line 218"/>
            <p:cNvSpPr>
              <a:spLocks noChangeShapeType="1"/>
            </p:cNvSpPr>
            <p:nvPr/>
          </p:nvSpPr>
          <p:spPr bwMode="auto">
            <a:xfrm>
              <a:off x="5421" y="2387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8" name="Line 219"/>
            <p:cNvSpPr>
              <a:spLocks noChangeShapeType="1"/>
            </p:cNvSpPr>
            <p:nvPr/>
          </p:nvSpPr>
          <p:spPr bwMode="auto">
            <a:xfrm>
              <a:off x="4286" y="2750"/>
              <a:ext cx="0" cy="635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79" name="Line 220"/>
            <p:cNvSpPr>
              <a:spLocks noChangeShapeType="1"/>
            </p:cNvSpPr>
            <p:nvPr/>
          </p:nvSpPr>
          <p:spPr bwMode="auto">
            <a:xfrm flipH="1">
              <a:off x="5421" y="2568"/>
              <a:ext cx="0" cy="635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0" name="Rectangle 221"/>
            <p:cNvSpPr>
              <a:spLocks noChangeArrowheads="1"/>
            </p:cNvSpPr>
            <p:nvPr/>
          </p:nvSpPr>
          <p:spPr bwMode="auto">
            <a:xfrm>
              <a:off x="2971" y="2659"/>
              <a:ext cx="86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81" name="Text Box 222"/>
            <p:cNvSpPr txBox="1">
              <a:spLocks noChangeArrowheads="1"/>
            </p:cNvSpPr>
            <p:nvPr/>
          </p:nvSpPr>
          <p:spPr bwMode="auto">
            <a:xfrm>
              <a:off x="3062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51282" name="Text Box 223"/>
            <p:cNvSpPr txBox="1">
              <a:spLocks noChangeArrowheads="1"/>
            </p:cNvSpPr>
            <p:nvPr/>
          </p:nvSpPr>
          <p:spPr bwMode="auto">
            <a:xfrm>
              <a:off x="3198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51283" name="Line 224"/>
            <p:cNvSpPr>
              <a:spLocks noChangeShapeType="1"/>
            </p:cNvSpPr>
            <p:nvPr/>
          </p:nvSpPr>
          <p:spPr bwMode="auto">
            <a:xfrm flipH="1">
              <a:off x="3379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4" name="Text Box 225"/>
            <p:cNvSpPr txBox="1">
              <a:spLocks noChangeArrowheads="1"/>
            </p:cNvSpPr>
            <p:nvPr/>
          </p:nvSpPr>
          <p:spPr bwMode="auto">
            <a:xfrm>
              <a:off x="3062" y="2750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LD_I32(Px)</a:t>
              </a:r>
              <a:endParaRPr lang="en-US" altLang="en-US" sz="1200" b="0"/>
            </a:p>
          </p:txBody>
        </p:sp>
        <p:sp>
          <p:nvSpPr>
            <p:cNvPr id="51285" name="Line 226"/>
            <p:cNvSpPr>
              <a:spLocks noChangeShapeType="1"/>
            </p:cNvSpPr>
            <p:nvPr/>
          </p:nvSpPr>
          <p:spPr bwMode="auto">
            <a:xfrm flipH="1">
              <a:off x="3379" y="284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6" name="Line 227"/>
            <p:cNvSpPr>
              <a:spLocks noChangeShapeType="1"/>
            </p:cNvSpPr>
            <p:nvPr/>
          </p:nvSpPr>
          <p:spPr bwMode="auto">
            <a:xfrm flipH="1">
              <a:off x="3651" y="2659"/>
              <a:ext cx="136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7" name="Line 228"/>
            <p:cNvSpPr>
              <a:spLocks noChangeShapeType="1"/>
            </p:cNvSpPr>
            <p:nvPr/>
          </p:nvSpPr>
          <p:spPr bwMode="auto">
            <a:xfrm>
              <a:off x="3016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8" name="Line 229"/>
            <p:cNvSpPr>
              <a:spLocks noChangeShapeType="1"/>
            </p:cNvSpPr>
            <p:nvPr/>
          </p:nvSpPr>
          <p:spPr bwMode="auto">
            <a:xfrm>
              <a:off x="3787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89" name="Rectangle 230"/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1290" name="Text Box 231"/>
            <p:cNvSpPr txBox="1">
              <a:spLocks noChangeArrowheads="1"/>
            </p:cNvSpPr>
            <p:nvPr/>
          </p:nvSpPr>
          <p:spPr bwMode="auto">
            <a:xfrm>
              <a:off x="3152" y="3656"/>
              <a:ext cx="635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LD_I32(Py)</a:t>
              </a:r>
              <a:endParaRPr lang="en-US" altLang="en-US" sz="1200" b="0"/>
            </a:p>
          </p:txBody>
        </p:sp>
        <p:sp>
          <p:nvSpPr>
            <p:cNvPr id="51291" name="Line 232"/>
            <p:cNvSpPr>
              <a:spLocks noChangeShapeType="1"/>
            </p:cNvSpPr>
            <p:nvPr/>
          </p:nvSpPr>
          <p:spPr bwMode="auto">
            <a:xfrm>
              <a:off x="3424" y="3566"/>
              <a:ext cx="0" cy="9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2" name="Line 233"/>
            <p:cNvSpPr>
              <a:spLocks noChangeShapeType="1"/>
            </p:cNvSpPr>
            <p:nvPr/>
          </p:nvSpPr>
          <p:spPr bwMode="auto">
            <a:xfrm>
              <a:off x="3424" y="3747"/>
              <a:ext cx="1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293" name="Text Box 234"/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00589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0698DF4-7C29-42FC-B5B9-1AB6F3186FA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Nesekvenční mezikód bez proměnných</a:t>
            </a:r>
            <a:endParaRPr lang="cs-CZ" altLang="en-US" noProof="1" smtClean="0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533400"/>
            <a:ext cx="2619375" cy="4191000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int gcd( int x, int y)</a:t>
            </a:r>
          </a:p>
          <a:p>
            <a:pPr marL="0" indent="0" eaLnBrk="1" hangingPunct="1"/>
            <a:r>
              <a:rPr lang="en-US" altLang="en-US" sz="1400" smtClean="0"/>
              <a:t>{ int z;</a:t>
            </a:r>
          </a:p>
          <a:p>
            <a:pPr marL="0" indent="0" eaLnBrk="1" hangingPunct="1"/>
            <a:r>
              <a:rPr lang="en-US" altLang="en-US" sz="1400" smtClean="0"/>
              <a:t>  if ( x &gt; y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while ( x &gt; 0 )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 % x;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return y;</a:t>
            </a:r>
          </a:p>
          <a:p>
            <a:pPr marL="0" indent="0" eaLnBrk="1" hangingPunct="1"/>
            <a:r>
              <a:rPr lang="en-US" altLang="en-US" sz="1400" smtClean="0"/>
              <a:t>}</a:t>
            </a:r>
            <a:endParaRPr lang="cs-CZ" altLang="en-US" sz="1400" smtClean="0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5013325"/>
            <a:ext cx="4343400" cy="1671638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</p:txBody>
      </p:sp>
      <p:sp>
        <p:nvSpPr>
          <p:cNvPr id="52230" name="Rectangle 32"/>
          <p:cNvSpPr>
            <a:spLocks noChangeArrowheads="1"/>
          </p:cNvSpPr>
          <p:nvPr/>
        </p:nvSpPr>
        <p:spPr bwMode="auto">
          <a:xfrm>
            <a:off x="2916238" y="549275"/>
            <a:ext cx="1584325" cy="11509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en-US" sz="1400">
                <a:latin typeface="Arial" charset="0"/>
              </a:rPr>
              <a:t>Dag</a:t>
            </a:r>
            <a:endParaRPr lang="en-US" altLang="en-US" sz="1400">
              <a:latin typeface="Arial" charset="0"/>
            </a:endParaRPr>
          </a:p>
          <a:p>
            <a:pPr algn="r" eaLnBrk="1" hangingPunct="1"/>
            <a:r>
              <a:rPr lang="cs-CZ" altLang="en-US" sz="1400" b="0">
                <a:latin typeface="Arial" charset="0"/>
              </a:rPr>
              <a:t>data</a:t>
            </a:r>
          </a:p>
        </p:txBody>
      </p:sp>
      <p:sp>
        <p:nvSpPr>
          <p:cNvPr id="52231" name="Line 33"/>
          <p:cNvSpPr>
            <a:spLocks noChangeShapeType="1"/>
          </p:cNvSpPr>
          <p:nvPr/>
        </p:nvSpPr>
        <p:spPr bwMode="auto">
          <a:xfrm flipH="1" flipV="1">
            <a:off x="2987675" y="981075"/>
            <a:ext cx="576263" cy="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2" name="Rectangle 59"/>
          <p:cNvSpPr>
            <a:spLocks noChangeArrowheads="1"/>
          </p:cNvSpPr>
          <p:nvPr/>
        </p:nvSpPr>
        <p:spPr bwMode="auto">
          <a:xfrm>
            <a:off x="2916238" y="1916113"/>
            <a:ext cx="1584325" cy="1728787"/>
          </a:xfrm>
          <a:prstGeom prst="rect">
            <a:avLst/>
          </a:prstGeom>
          <a:solidFill>
            <a:srgbClr val="FFFF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en-US" sz="1400">
                <a:latin typeface="Arial" charset="0"/>
              </a:rPr>
              <a:t>Rozhraní 1</a:t>
            </a:r>
            <a:endParaRPr lang="en-US" altLang="en-US" sz="1400">
              <a:latin typeface="Arial" charset="0"/>
            </a:endParaRPr>
          </a:p>
          <a:p>
            <a:pPr algn="r" eaLnBrk="1" hangingPunct="1"/>
            <a:r>
              <a:rPr lang="cs-CZ" altLang="en-US" sz="1400" b="0">
                <a:latin typeface="Arial" charset="0"/>
              </a:rPr>
              <a:t>Px</a:t>
            </a:r>
          </a:p>
          <a:p>
            <a:pPr algn="r" eaLnBrk="1" hangingPunct="1"/>
            <a:r>
              <a:rPr lang="cs-CZ" altLang="en-US" sz="1400" b="0">
                <a:latin typeface="Arial" charset="0"/>
              </a:rPr>
              <a:t>Py</a:t>
            </a:r>
          </a:p>
          <a:p>
            <a:pPr algn="ctr" eaLnBrk="1" hangingPunct="1"/>
            <a:r>
              <a:rPr lang="cs-CZ" altLang="en-US" sz="1400">
                <a:latin typeface="Arial" charset="0"/>
              </a:rPr>
              <a:t>Rozhraní 2</a:t>
            </a:r>
            <a:endParaRPr lang="en-US" altLang="en-US" sz="1400">
              <a:latin typeface="Arial" charset="0"/>
            </a:endParaRPr>
          </a:p>
          <a:p>
            <a:pPr algn="r" eaLnBrk="1" hangingPunct="1"/>
            <a:r>
              <a:rPr lang="cs-CZ" altLang="en-US" sz="1400" b="0">
                <a:latin typeface="Arial" charset="0"/>
              </a:rPr>
              <a:t>Px</a:t>
            </a:r>
          </a:p>
          <a:p>
            <a:pPr algn="r" eaLnBrk="1" hangingPunct="1"/>
            <a:r>
              <a:rPr lang="cs-CZ" altLang="en-US" sz="1400" b="0">
                <a:latin typeface="Arial" charset="0"/>
              </a:rPr>
              <a:t>Py</a:t>
            </a:r>
          </a:p>
        </p:txBody>
      </p:sp>
      <p:sp>
        <p:nvSpPr>
          <p:cNvPr id="52233" name="Line 60"/>
          <p:cNvSpPr>
            <a:spLocks noChangeShapeType="1"/>
          </p:cNvSpPr>
          <p:nvPr/>
        </p:nvSpPr>
        <p:spPr bwMode="auto">
          <a:xfrm>
            <a:off x="3059113" y="2565400"/>
            <a:ext cx="576262" cy="0"/>
          </a:xfrm>
          <a:prstGeom prst="line">
            <a:avLst/>
          </a:prstGeom>
          <a:noFill/>
          <a:ln w="63500">
            <a:solidFill>
              <a:srgbClr val="FF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4" name="Line 61"/>
          <p:cNvSpPr>
            <a:spLocks noChangeShapeType="1"/>
          </p:cNvSpPr>
          <p:nvPr/>
        </p:nvSpPr>
        <p:spPr bwMode="auto">
          <a:xfrm>
            <a:off x="3059113" y="2276475"/>
            <a:ext cx="574675" cy="0"/>
          </a:xfrm>
          <a:prstGeom prst="line">
            <a:avLst/>
          </a:prstGeom>
          <a:noFill/>
          <a:ln w="63500">
            <a:solidFill>
              <a:srgbClr val="33CC33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5" name="Line 62"/>
          <p:cNvSpPr>
            <a:spLocks noChangeShapeType="1"/>
          </p:cNvSpPr>
          <p:nvPr/>
        </p:nvSpPr>
        <p:spPr bwMode="auto">
          <a:xfrm>
            <a:off x="3059113" y="3068638"/>
            <a:ext cx="576262" cy="0"/>
          </a:xfrm>
          <a:prstGeom prst="line">
            <a:avLst/>
          </a:prstGeom>
          <a:noFill/>
          <a:ln w="63500">
            <a:solidFill>
              <a:srgbClr val="00CC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2236" name="Line 63"/>
          <p:cNvSpPr>
            <a:spLocks noChangeShapeType="1"/>
          </p:cNvSpPr>
          <p:nvPr/>
        </p:nvSpPr>
        <p:spPr bwMode="auto">
          <a:xfrm>
            <a:off x="3059113" y="3357563"/>
            <a:ext cx="576262" cy="0"/>
          </a:xfrm>
          <a:prstGeom prst="line">
            <a:avLst/>
          </a:prstGeom>
          <a:noFill/>
          <a:ln w="63500">
            <a:solidFill>
              <a:srgbClr val="993366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52237" name="Group 65"/>
          <p:cNvGrpSpPr>
            <a:grpSpLocks/>
          </p:cNvGrpSpPr>
          <p:nvPr/>
        </p:nvGrpSpPr>
        <p:grpSpPr bwMode="auto">
          <a:xfrm>
            <a:off x="4643438" y="549275"/>
            <a:ext cx="4321175" cy="6119813"/>
            <a:chOff x="2925" y="346"/>
            <a:chExt cx="2722" cy="3855"/>
          </a:xfrm>
        </p:grpSpPr>
        <p:sp>
          <p:nvSpPr>
            <p:cNvPr id="52238" name="Rectangle 2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2239" name="Rectangle 6"/>
            <p:cNvSpPr>
              <a:spLocks noChangeArrowheads="1"/>
            </p:cNvSpPr>
            <p:nvPr/>
          </p:nvSpPr>
          <p:spPr bwMode="auto">
            <a:xfrm>
              <a:off x="2971" y="527"/>
              <a:ext cx="1406" cy="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2240" name="Text Box 7"/>
            <p:cNvSpPr txBox="1">
              <a:spLocks noChangeArrowheads="1"/>
            </p:cNvSpPr>
            <p:nvPr/>
          </p:nvSpPr>
          <p:spPr bwMode="auto">
            <a:xfrm>
              <a:off x="3469" y="890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GT_I32</a:t>
              </a:r>
              <a:endParaRPr lang="en-US" altLang="en-US" sz="1200" b="0"/>
            </a:p>
          </p:txBody>
        </p:sp>
        <p:sp>
          <p:nvSpPr>
            <p:cNvPr id="52241" name="Text Box 8"/>
            <p:cNvSpPr txBox="1">
              <a:spLocks noChangeArrowheads="1"/>
            </p:cNvSpPr>
            <p:nvPr/>
          </p:nvSpPr>
          <p:spPr bwMode="auto">
            <a:xfrm>
              <a:off x="3469" y="1071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52242" name="Text Box 9"/>
            <p:cNvSpPr txBox="1">
              <a:spLocks noChangeArrowheads="1"/>
            </p:cNvSpPr>
            <p:nvPr/>
          </p:nvSpPr>
          <p:spPr bwMode="auto">
            <a:xfrm>
              <a:off x="2971" y="527"/>
              <a:ext cx="1406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ENTER</a:t>
              </a:r>
            </a:p>
          </p:txBody>
        </p:sp>
        <p:sp>
          <p:nvSpPr>
            <p:cNvPr id="52243" name="Line 10"/>
            <p:cNvSpPr>
              <a:spLocks noChangeShapeType="1"/>
            </p:cNvSpPr>
            <p:nvPr/>
          </p:nvSpPr>
          <p:spPr bwMode="auto">
            <a:xfrm flipH="1">
              <a:off x="3786" y="618"/>
              <a:ext cx="546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44" name="Line 11"/>
            <p:cNvSpPr>
              <a:spLocks noChangeShapeType="1"/>
            </p:cNvSpPr>
            <p:nvPr/>
          </p:nvSpPr>
          <p:spPr bwMode="auto">
            <a:xfrm>
              <a:off x="3016" y="618"/>
              <a:ext cx="544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45" name="Line 12"/>
            <p:cNvSpPr>
              <a:spLocks noChangeShapeType="1"/>
            </p:cNvSpPr>
            <p:nvPr/>
          </p:nvSpPr>
          <p:spPr bwMode="auto">
            <a:xfrm flipH="1">
              <a:off x="3650" y="981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46" name="Line 13"/>
            <p:cNvSpPr>
              <a:spLocks noChangeShapeType="1"/>
            </p:cNvSpPr>
            <p:nvPr/>
          </p:nvSpPr>
          <p:spPr bwMode="auto">
            <a:xfrm>
              <a:off x="4332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47" name="Rectangle 14"/>
            <p:cNvSpPr>
              <a:spLocks noChangeArrowheads="1"/>
            </p:cNvSpPr>
            <p:nvPr/>
          </p:nvSpPr>
          <p:spPr bwMode="auto">
            <a:xfrm>
              <a:off x="2971" y="2659"/>
              <a:ext cx="862" cy="5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2248" name="Text Box 15"/>
            <p:cNvSpPr txBox="1">
              <a:spLocks noChangeArrowheads="1"/>
            </p:cNvSpPr>
            <p:nvPr/>
          </p:nvSpPr>
          <p:spPr bwMode="auto">
            <a:xfrm>
              <a:off x="3062" y="2931"/>
              <a:ext cx="680" cy="9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GTC_I32(C1)</a:t>
              </a:r>
              <a:endParaRPr lang="en-US" altLang="en-US" sz="1200" b="0"/>
            </a:p>
          </p:txBody>
        </p:sp>
        <p:sp>
          <p:nvSpPr>
            <p:cNvPr id="52249" name="Text Box 16"/>
            <p:cNvSpPr txBox="1">
              <a:spLocks noChangeArrowheads="1"/>
            </p:cNvSpPr>
            <p:nvPr/>
          </p:nvSpPr>
          <p:spPr bwMode="auto">
            <a:xfrm>
              <a:off x="3198" y="3113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JC</a:t>
              </a:r>
            </a:p>
          </p:txBody>
        </p:sp>
        <p:sp>
          <p:nvSpPr>
            <p:cNvPr id="52250" name="Line 17"/>
            <p:cNvSpPr>
              <a:spLocks noChangeShapeType="1"/>
            </p:cNvSpPr>
            <p:nvPr/>
          </p:nvSpPr>
          <p:spPr bwMode="auto">
            <a:xfrm flipH="1">
              <a:off x="3379" y="3023"/>
              <a:ext cx="0" cy="90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51" name="Line 18"/>
            <p:cNvSpPr>
              <a:spLocks noChangeShapeType="1"/>
            </p:cNvSpPr>
            <p:nvPr/>
          </p:nvSpPr>
          <p:spPr bwMode="auto">
            <a:xfrm flipH="1">
              <a:off x="3379" y="2659"/>
              <a:ext cx="408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52" name="Rectangle 19"/>
            <p:cNvSpPr>
              <a:spLocks noChangeArrowheads="1"/>
            </p:cNvSpPr>
            <p:nvPr/>
          </p:nvSpPr>
          <p:spPr bwMode="auto">
            <a:xfrm>
              <a:off x="3061" y="3566"/>
              <a:ext cx="817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2253" name="Line 20"/>
            <p:cNvSpPr>
              <a:spLocks noChangeShapeType="1"/>
            </p:cNvSpPr>
            <p:nvPr/>
          </p:nvSpPr>
          <p:spPr bwMode="auto">
            <a:xfrm>
              <a:off x="3424" y="3566"/>
              <a:ext cx="1" cy="271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54" name="Text Box 21"/>
            <p:cNvSpPr txBox="1">
              <a:spLocks noChangeArrowheads="1"/>
            </p:cNvSpPr>
            <p:nvPr/>
          </p:nvSpPr>
          <p:spPr bwMode="auto">
            <a:xfrm>
              <a:off x="3288" y="3838"/>
              <a:ext cx="403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RET_I32</a:t>
              </a:r>
            </a:p>
          </p:txBody>
        </p:sp>
        <p:sp>
          <p:nvSpPr>
            <p:cNvPr id="52255" name="Line 22"/>
            <p:cNvSpPr>
              <a:spLocks noChangeShapeType="1"/>
            </p:cNvSpPr>
            <p:nvPr/>
          </p:nvSpPr>
          <p:spPr bwMode="auto">
            <a:xfrm flipH="1">
              <a:off x="3379" y="436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56" name="Rectangle 23"/>
            <p:cNvSpPr>
              <a:spLocks noChangeArrowheads="1"/>
            </p:cNvSpPr>
            <p:nvPr/>
          </p:nvSpPr>
          <p:spPr bwMode="auto">
            <a:xfrm>
              <a:off x="4105" y="2387"/>
              <a:ext cx="1451" cy="99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2257" name="Line 24"/>
            <p:cNvSpPr>
              <a:spLocks noChangeShapeType="1"/>
            </p:cNvSpPr>
            <p:nvPr/>
          </p:nvSpPr>
          <p:spPr bwMode="auto">
            <a:xfrm flipH="1">
              <a:off x="4649" y="2387"/>
              <a:ext cx="771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58" name="Line 25"/>
            <p:cNvSpPr>
              <a:spLocks noChangeShapeType="1"/>
            </p:cNvSpPr>
            <p:nvPr/>
          </p:nvSpPr>
          <p:spPr bwMode="auto">
            <a:xfrm>
              <a:off x="5103" y="2750"/>
              <a:ext cx="317" cy="63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59" name="Text Box 26"/>
            <p:cNvSpPr txBox="1">
              <a:spLocks noChangeArrowheads="1"/>
            </p:cNvSpPr>
            <p:nvPr/>
          </p:nvSpPr>
          <p:spPr bwMode="auto">
            <a:xfrm>
              <a:off x="4876" y="2659"/>
              <a:ext cx="454" cy="91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MOD_I32</a:t>
              </a:r>
              <a:endParaRPr lang="en-US" altLang="en-US" sz="1200" b="0"/>
            </a:p>
          </p:txBody>
        </p:sp>
        <p:sp>
          <p:nvSpPr>
            <p:cNvPr id="52260" name="Line 27"/>
            <p:cNvSpPr>
              <a:spLocks noChangeShapeType="1"/>
            </p:cNvSpPr>
            <p:nvPr/>
          </p:nvSpPr>
          <p:spPr bwMode="auto">
            <a:xfrm>
              <a:off x="4286" y="2387"/>
              <a:ext cx="635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61" name="Line 28"/>
            <p:cNvSpPr>
              <a:spLocks noChangeShapeType="1"/>
            </p:cNvSpPr>
            <p:nvPr/>
          </p:nvSpPr>
          <p:spPr bwMode="auto">
            <a:xfrm flipH="1">
              <a:off x="5239" y="2387"/>
              <a:ext cx="181" cy="272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62" name="Rectangle 29"/>
            <p:cNvSpPr>
              <a:spLocks noChangeArrowheads="1"/>
            </p:cNvSpPr>
            <p:nvPr/>
          </p:nvSpPr>
          <p:spPr bwMode="auto">
            <a:xfrm>
              <a:off x="3833" y="1299"/>
              <a:ext cx="1678" cy="81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sp>
          <p:nvSpPr>
            <p:cNvPr id="52263" name="Line 30"/>
            <p:cNvSpPr>
              <a:spLocks noChangeShapeType="1"/>
            </p:cNvSpPr>
            <p:nvPr/>
          </p:nvSpPr>
          <p:spPr bwMode="auto">
            <a:xfrm flipH="1">
              <a:off x="4105" y="1298"/>
              <a:ext cx="1270" cy="817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64" name="Line 31"/>
            <p:cNvSpPr>
              <a:spLocks noChangeShapeType="1"/>
            </p:cNvSpPr>
            <p:nvPr/>
          </p:nvSpPr>
          <p:spPr bwMode="auto">
            <a:xfrm flipH="1" flipV="1">
              <a:off x="4105" y="1298"/>
              <a:ext cx="1270" cy="817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65" name="Line 34"/>
            <p:cNvSpPr>
              <a:spLocks noChangeShapeType="1"/>
            </p:cNvSpPr>
            <p:nvPr/>
          </p:nvSpPr>
          <p:spPr bwMode="auto">
            <a:xfrm>
              <a:off x="3016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66" name="Line 35"/>
            <p:cNvSpPr>
              <a:spLocks noChangeShapeType="1"/>
            </p:cNvSpPr>
            <p:nvPr/>
          </p:nvSpPr>
          <p:spPr bwMode="auto">
            <a:xfrm>
              <a:off x="3787" y="2659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67" name="Line 36"/>
            <p:cNvSpPr>
              <a:spLocks noChangeShapeType="1"/>
            </p:cNvSpPr>
            <p:nvPr/>
          </p:nvSpPr>
          <p:spPr bwMode="auto">
            <a:xfrm flipH="1">
              <a:off x="3016" y="618"/>
              <a:ext cx="0" cy="544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68" name="Line 37"/>
            <p:cNvSpPr>
              <a:spLocks noChangeShapeType="1"/>
            </p:cNvSpPr>
            <p:nvPr/>
          </p:nvSpPr>
          <p:spPr bwMode="auto">
            <a:xfrm>
              <a:off x="3016" y="1344"/>
              <a:ext cx="0" cy="131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69" name="Line 38"/>
            <p:cNvSpPr>
              <a:spLocks noChangeShapeType="1"/>
            </p:cNvSpPr>
            <p:nvPr/>
          </p:nvSpPr>
          <p:spPr bwMode="auto">
            <a:xfrm flipH="1">
              <a:off x="3016" y="2205"/>
              <a:ext cx="817" cy="45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70" name="Line 39"/>
            <p:cNvSpPr>
              <a:spLocks noChangeShapeType="1"/>
            </p:cNvSpPr>
            <p:nvPr/>
          </p:nvSpPr>
          <p:spPr bwMode="auto">
            <a:xfrm>
              <a:off x="3016" y="1162"/>
              <a:ext cx="771" cy="149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71" name="Line 40"/>
            <p:cNvSpPr>
              <a:spLocks noChangeShapeType="1"/>
            </p:cNvSpPr>
            <p:nvPr/>
          </p:nvSpPr>
          <p:spPr bwMode="auto">
            <a:xfrm flipH="1">
              <a:off x="3016" y="1162"/>
              <a:ext cx="1316" cy="182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72" name="Line 41"/>
            <p:cNvSpPr>
              <a:spLocks noChangeShapeType="1"/>
            </p:cNvSpPr>
            <p:nvPr/>
          </p:nvSpPr>
          <p:spPr bwMode="auto">
            <a:xfrm flipH="1">
              <a:off x="4105" y="1162"/>
              <a:ext cx="227" cy="13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73" name="Line 42"/>
            <p:cNvSpPr>
              <a:spLocks noChangeShapeType="1"/>
            </p:cNvSpPr>
            <p:nvPr/>
          </p:nvSpPr>
          <p:spPr bwMode="auto">
            <a:xfrm>
              <a:off x="3016" y="1162"/>
              <a:ext cx="2359" cy="136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74" name="Line 43"/>
            <p:cNvSpPr>
              <a:spLocks noChangeShapeType="1"/>
            </p:cNvSpPr>
            <p:nvPr/>
          </p:nvSpPr>
          <p:spPr bwMode="auto">
            <a:xfrm flipH="1">
              <a:off x="3787" y="2205"/>
              <a:ext cx="182" cy="45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75" name="Line 44"/>
            <p:cNvSpPr>
              <a:spLocks noChangeShapeType="1"/>
            </p:cNvSpPr>
            <p:nvPr/>
          </p:nvSpPr>
          <p:spPr bwMode="auto">
            <a:xfrm flipH="1">
              <a:off x="3969" y="2115"/>
              <a:ext cx="1406" cy="90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76" name="Line 45"/>
            <p:cNvSpPr>
              <a:spLocks noChangeShapeType="1"/>
            </p:cNvSpPr>
            <p:nvPr/>
          </p:nvSpPr>
          <p:spPr bwMode="auto">
            <a:xfrm>
              <a:off x="3016" y="3203"/>
              <a:ext cx="408" cy="363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77" name="Line 46"/>
            <p:cNvSpPr>
              <a:spLocks noChangeShapeType="1"/>
            </p:cNvSpPr>
            <p:nvPr/>
          </p:nvSpPr>
          <p:spPr bwMode="auto">
            <a:xfrm flipH="1">
              <a:off x="4014" y="3385"/>
              <a:ext cx="1406" cy="22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78" name="Line 47"/>
            <p:cNvSpPr>
              <a:spLocks noChangeShapeType="1"/>
            </p:cNvSpPr>
            <p:nvPr/>
          </p:nvSpPr>
          <p:spPr bwMode="auto">
            <a:xfrm flipH="1" flipV="1">
              <a:off x="3878" y="2614"/>
              <a:ext cx="136" cy="998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79" name="Line 48"/>
            <p:cNvSpPr>
              <a:spLocks noChangeShapeType="1"/>
            </p:cNvSpPr>
            <p:nvPr/>
          </p:nvSpPr>
          <p:spPr bwMode="auto">
            <a:xfrm flipV="1">
              <a:off x="3787" y="2614"/>
              <a:ext cx="91" cy="45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80" name="Line 49"/>
            <p:cNvSpPr>
              <a:spLocks noChangeShapeType="1"/>
            </p:cNvSpPr>
            <p:nvPr/>
          </p:nvSpPr>
          <p:spPr bwMode="auto">
            <a:xfrm flipV="1">
              <a:off x="3878" y="2251"/>
              <a:ext cx="136" cy="998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81" name="Line 50"/>
            <p:cNvSpPr>
              <a:spLocks noChangeShapeType="1"/>
            </p:cNvSpPr>
            <p:nvPr/>
          </p:nvSpPr>
          <p:spPr bwMode="auto">
            <a:xfrm>
              <a:off x="4014" y="2251"/>
              <a:ext cx="1406" cy="13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82" name="Line 51"/>
            <p:cNvSpPr>
              <a:spLocks noChangeShapeType="1"/>
            </p:cNvSpPr>
            <p:nvPr/>
          </p:nvSpPr>
          <p:spPr bwMode="auto">
            <a:xfrm flipH="1" flipV="1">
              <a:off x="3787" y="3203"/>
              <a:ext cx="91" cy="46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83" name="Line 52"/>
            <p:cNvSpPr>
              <a:spLocks noChangeShapeType="1"/>
            </p:cNvSpPr>
            <p:nvPr/>
          </p:nvSpPr>
          <p:spPr bwMode="auto">
            <a:xfrm>
              <a:off x="3923" y="2478"/>
              <a:ext cx="136" cy="99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84" name="Line 53"/>
            <p:cNvSpPr>
              <a:spLocks noChangeShapeType="1"/>
            </p:cNvSpPr>
            <p:nvPr/>
          </p:nvSpPr>
          <p:spPr bwMode="auto">
            <a:xfrm flipH="1">
              <a:off x="4059" y="3385"/>
              <a:ext cx="227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85" name="Line 54"/>
            <p:cNvSpPr>
              <a:spLocks noChangeShapeType="1"/>
            </p:cNvSpPr>
            <p:nvPr/>
          </p:nvSpPr>
          <p:spPr bwMode="auto">
            <a:xfrm flipH="1">
              <a:off x="3016" y="2478"/>
              <a:ext cx="907" cy="18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86" name="Line 55"/>
            <p:cNvSpPr>
              <a:spLocks noChangeShapeType="1"/>
            </p:cNvSpPr>
            <p:nvPr/>
          </p:nvSpPr>
          <p:spPr bwMode="auto">
            <a:xfrm>
              <a:off x="3016" y="3203"/>
              <a:ext cx="907" cy="182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87" name="Line 56"/>
            <p:cNvSpPr>
              <a:spLocks noChangeShapeType="1"/>
            </p:cNvSpPr>
            <p:nvPr/>
          </p:nvSpPr>
          <p:spPr bwMode="auto">
            <a:xfrm flipH="1">
              <a:off x="3923" y="2341"/>
              <a:ext cx="136" cy="1044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88" name="Line 57"/>
            <p:cNvSpPr>
              <a:spLocks noChangeShapeType="1"/>
            </p:cNvSpPr>
            <p:nvPr/>
          </p:nvSpPr>
          <p:spPr bwMode="auto">
            <a:xfrm flipH="1" flipV="1">
              <a:off x="4059" y="2341"/>
              <a:ext cx="227" cy="46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89" name="Line 58"/>
            <p:cNvSpPr>
              <a:spLocks noChangeShapeType="1"/>
            </p:cNvSpPr>
            <p:nvPr/>
          </p:nvSpPr>
          <p:spPr bwMode="auto">
            <a:xfrm flipH="1">
              <a:off x="3833" y="2115"/>
              <a:ext cx="272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90" name="Line 64"/>
            <p:cNvSpPr>
              <a:spLocks noChangeShapeType="1"/>
            </p:cNvSpPr>
            <p:nvPr/>
          </p:nvSpPr>
          <p:spPr bwMode="auto">
            <a:xfrm flipH="1">
              <a:off x="4286" y="2659"/>
              <a:ext cx="363" cy="726"/>
            </a:xfrm>
            <a:prstGeom prst="line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03372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E6BD717-94BB-42E5-98FE-8FAB51A877E8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Mezikódy</a:t>
            </a:r>
            <a:endParaRPr lang="cs-CZ" altLang="en-US" noProof="1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sz="1800" dirty="0"/>
              <a:t>SSA – Static Single Assignment</a:t>
            </a:r>
            <a:endParaRPr lang="cs-CZ" altLang="en-US" sz="1800" dirty="0"/>
          </a:p>
          <a:p>
            <a:pPr lvl="3" eaLnBrk="1" hangingPunct="1"/>
            <a:r>
              <a:rPr lang="cs-CZ" altLang="en-US" sz="1600" dirty="0"/>
              <a:t>Do každé proměnné se přiřazuje pouze v jediném místě kódu</a:t>
            </a:r>
          </a:p>
          <a:p>
            <a:pPr lvl="4" eaLnBrk="1" hangingPunct="1"/>
            <a:r>
              <a:rPr lang="cs-CZ" altLang="en-US" sz="1400" dirty="0"/>
              <a:t>Jediný přiřazovací příkaz resp. instrukce mezikódu</a:t>
            </a:r>
          </a:p>
          <a:p>
            <a:pPr lvl="4" eaLnBrk="1" hangingPunct="1"/>
            <a:r>
              <a:rPr lang="cs-CZ" altLang="en-US" sz="1400" dirty="0"/>
              <a:t>Může být prováděn mnohokrát, je-li v cyklu</a:t>
            </a:r>
          </a:p>
          <a:p>
            <a:pPr lvl="3" eaLnBrk="1" hangingPunct="1"/>
            <a:r>
              <a:rPr lang="cs-CZ" altLang="en-US" sz="1600" dirty="0"/>
              <a:t>Aplikovatelné pouze na jednoduché lokální proměnné bez aliasu</a:t>
            </a:r>
          </a:p>
          <a:p>
            <a:pPr lvl="3" eaLnBrk="1" hangingPunct="1"/>
            <a:r>
              <a:rPr lang="cs-CZ" altLang="en-US" sz="1600" dirty="0"/>
              <a:t>Překladač upravuje mezikód do SSA formy až po provedení analýz/úprav:</a:t>
            </a:r>
          </a:p>
          <a:p>
            <a:pPr lvl="4" eaLnBrk="1" hangingPunct="1"/>
            <a:r>
              <a:rPr lang="cs-CZ" altLang="en-US" sz="1400" dirty="0"/>
              <a:t>Integrace procedur může odstranit aliasing (parametry předané odkazem)</a:t>
            </a:r>
          </a:p>
          <a:p>
            <a:pPr lvl="4" eaLnBrk="1" hangingPunct="1"/>
            <a:r>
              <a:rPr lang="cs-CZ" altLang="en-US" sz="1400" dirty="0"/>
              <a:t>Analýza aliasů vyloučí problematické proměnné</a:t>
            </a:r>
          </a:p>
          <a:p>
            <a:pPr lvl="4" eaLnBrk="1" hangingPunct="1"/>
            <a:r>
              <a:rPr lang="cs-CZ" altLang="en-US" sz="1400" dirty="0"/>
              <a:t>Dekompozice nealiasovaných lokálních proměnných typu struktura</a:t>
            </a:r>
          </a:p>
          <a:p>
            <a:pPr lvl="2" eaLnBrk="1" hangingPunct="1"/>
            <a:r>
              <a:rPr lang="cs-CZ" altLang="en-US" sz="1800" dirty="0"/>
              <a:t>SSA zjednodušuje řadu algoritmů používaných v překladačích</a:t>
            </a:r>
          </a:p>
          <a:p>
            <a:pPr lvl="2" eaLnBrk="1" hangingPunct="1"/>
            <a:r>
              <a:rPr lang="cs-CZ" altLang="en-US" sz="1800" dirty="0"/>
              <a:t>Konverze do SSA formy vyžaduje speciální operátor </a:t>
            </a:r>
            <a:r>
              <a:rPr lang="el-GR" altLang="en-US" sz="1800" dirty="0"/>
              <a:t>Φ</a:t>
            </a:r>
            <a:endParaRPr lang="en-US" altLang="en-US" sz="1800" dirty="0"/>
          </a:p>
          <a:p>
            <a:pPr lvl="3" eaLnBrk="1" hangingPunct="1"/>
            <a:r>
              <a:rPr lang="en-US" altLang="en-US" sz="1600" dirty="0" err="1"/>
              <a:t>Alternativn</a:t>
            </a:r>
            <a:r>
              <a:rPr lang="cs-CZ" altLang="en-US" sz="1600" dirty="0"/>
              <a:t>í přiřazení do téže proměnné</a:t>
            </a:r>
          </a:p>
          <a:p>
            <a:r>
              <a:rPr lang="cs-CZ" altLang="en-US" sz="1200" dirty="0"/>
              <a:t>if </a:t>
            </a:r>
            <a:r>
              <a:rPr lang="en-US" altLang="en-US" sz="1200" dirty="0"/>
              <a:t>C then X:=A else X:=B</a:t>
            </a:r>
          </a:p>
          <a:p>
            <a:pPr lvl="3"/>
            <a:r>
              <a:rPr lang="en-US" altLang="en-US" sz="1600" dirty="0"/>
              <a:t>se </a:t>
            </a:r>
            <a:r>
              <a:rPr lang="en-US" altLang="en-US" sz="1600" dirty="0" err="1"/>
              <a:t>reprezentuje</a:t>
            </a:r>
            <a:r>
              <a:rPr lang="en-US" altLang="en-US" sz="1600" dirty="0"/>
              <a:t> </a:t>
            </a:r>
            <a:r>
              <a:rPr lang="cs-CZ" altLang="en-US" sz="1600" dirty="0"/>
              <a:t>pomocí pomocných proměnných</a:t>
            </a:r>
          </a:p>
          <a:p>
            <a:r>
              <a:rPr lang="cs-CZ" altLang="en-US" sz="1200" dirty="0"/>
              <a:t>if </a:t>
            </a:r>
            <a:r>
              <a:rPr lang="en-US" altLang="en-US" sz="1200" dirty="0"/>
              <a:t>C then X</a:t>
            </a:r>
            <a:r>
              <a:rPr lang="cs-CZ" altLang="en-US" sz="1200" dirty="0"/>
              <a:t>1</a:t>
            </a:r>
            <a:r>
              <a:rPr lang="en-US" altLang="en-US" sz="1200" dirty="0"/>
              <a:t>:=A else X</a:t>
            </a:r>
            <a:r>
              <a:rPr lang="cs-CZ" altLang="en-US" sz="1200" dirty="0"/>
              <a:t>2</a:t>
            </a:r>
            <a:r>
              <a:rPr lang="en-US" altLang="en-US" sz="1200" dirty="0"/>
              <a:t>:=B; </a:t>
            </a:r>
          </a:p>
          <a:p>
            <a:r>
              <a:rPr lang="en-US" altLang="en-US" sz="1200" dirty="0"/>
              <a:t>X:=</a:t>
            </a:r>
            <a:r>
              <a:rPr lang="el-GR" altLang="en-US" sz="1200" dirty="0"/>
              <a:t>Φ</a:t>
            </a:r>
            <a:r>
              <a:rPr lang="en-US" altLang="en-US" sz="1200" dirty="0"/>
              <a:t>(X1,X2)</a:t>
            </a:r>
          </a:p>
          <a:p>
            <a:pPr lvl="3"/>
            <a:r>
              <a:rPr lang="el-GR" altLang="en-US" sz="1600" dirty="0"/>
              <a:t>Φ</a:t>
            </a:r>
            <a:r>
              <a:rPr lang="en-US" altLang="en-US" sz="1600" dirty="0"/>
              <a:t>(X1,X2) </a:t>
            </a:r>
            <a:r>
              <a:rPr lang="en-US" altLang="en-US" sz="1600" dirty="0" err="1"/>
              <a:t>znamen</a:t>
            </a:r>
            <a:r>
              <a:rPr lang="cs-CZ" altLang="en-US" sz="1600" dirty="0"/>
              <a:t>á hodnota X1 nebo X2, podle toho, která byla (naposledy) definována</a:t>
            </a:r>
          </a:p>
          <a:p>
            <a:pPr lvl="3"/>
            <a:r>
              <a:rPr lang="cs-CZ" altLang="en-US" sz="1600" dirty="0"/>
              <a:t>Na operátor </a:t>
            </a:r>
            <a:r>
              <a:rPr lang="el-GR" altLang="en-US" sz="1600" dirty="0"/>
              <a:t>Φ</a:t>
            </a:r>
            <a:r>
              <a:rPr lang="cs-CZ" altLang="en-US" sz="1600" dirty="0"/>
              <a:t> se pohlíží podobně jako na jiné (asociativní a komutativní) operátory</a:t>
            </a:r>
          </a:p>
          <a:p>
            <a:pPr lvl="3"/>
            <a:r>
              <a:rPr lang="cs-CZ" altLang="en-US" sz="1600" dirty="0"/>
              <a:t>V závěrečné fázi překladu je </a:t>
            </a:r>
            <a:r>
              <a:rPr lang="el-GR" altLang="en-US" sz="1600" dirty="0"/>
              <a:t>Φ</a:t>
            </a:r>
            <a:r>
              <a:rPr lang="cs-CZ" altLang="en-US" sz="1600" dirty="0"/>
              <a:t> eliminován přejmenováním proměnných (tj. umístěním X1 a X2 do téhož místa, pokud to lze), může vést k duplikaci</a:t>
            </a:r>
            <a:endParaRPr lang="en-US" altLang="en-US" sz="1600" dirty="0"/>
          </a:p>
          <a:p>
            <a:pPr lvl="3"/>
            <a:endParaRPr lang="cs-CZ" altLang="en-US" sz="1600" dirty="0"/>
          </a:p>
        </p:txBody>
      </p:sp>
    </p:spTree>
    <p:extLst>
      <p:ext uri="{BB962C8B-B14F-4D97-AF65-F5344CB8AC3E}">
        <p14:creationId xmlns:p14="http://schemas.microsoft.com/office/powerpoint/2010/main" val="7619904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9D50C59-F764-49B4-BA42-200CF126D415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Nesekvenční mezikód po duplikaci BB</a:t>
            </a:r>
            <a:endParaRPr lang="cs-CZ" altLang="en-US" noProof="1" smtClean="0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533400"/>
            <a:ext cx="2619375" cy="4191000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int gcd( int x, int y)</a:t>
            </a:r>
          </a:p>
          <a:p>
            <a:pPr marL="0" indent="0" eaLnBrk="1" hangingPunct="1"/>
            <a:r>
              <a:rPr lang="en-US" altLang="en-US" sz="1400" smtClean="0"/>
              <a:t>{ int z;</a:t>
            </a:r>
          </a:p>
          <a:p>
            <a:pPr marL="0" indent="0" eaLnBrk="1" hangingPunct="1"/>
            <a:r>
              <a:rPr lang="en-US" altLang="en-US" sz="1400" smtClean="0"/>
              <a:t>  if ( x &gt; y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while ( x &gt; 0 )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 % x;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return y;</a:t>
            </a:r>
          </a:p>
          <a:p>
            <a:pPr marL="0" indent="0" eaLnBrk="1" hangingPunct="1"/>
            <a:r>
              <a:rPr lang="en-US" altLang="en-US" sz="1400" smtClean="0"/>
              <a:t>}</a:t>
            </a:r>
            <a:endParaRPr lang="cs-CZ" altLang="en-US" sz="1400" smtClean="0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5013325"/>
            <a:ext cx="4343400" cy="1671638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</p:txBody>
      </p:sp>
      <p:sp>
        <p:nvSpPr>
          <p:cNvPr id="53254" name="Rectangle 32"/>
          <p:cNvSpPr>
            <a:spLocks noChangeArrowheads="1"/>
          </p:cNvSpPr>
          <p:nvPr/>
        </p:nvSpPr>
        <p:spPr bwMode="auto">
          <a:xfrm>
            <a:off x="2916238" y="549275"/>
            <a:ext cx="1584325" cy="11509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en-US" sz="1400">
                <a:latin typeface="Arial" charset="0"/>
              </a:rPr>
              <a:t>Dag</a:t>
            </a:r>
            <a:endParaRPr lang="en-US" altLang="en-US" sz="1400">
              <a:latin typeface="Arial" charset="0"/>
            </a:endParaRPr>
          </a:p>
          <a:p>
            <a:pPr algn="r" eaLnBrk="1" hangingPunct="1"/>
            <a:r>
              <a:rPr lang="cs-CZ" altLang="en-US" sz="1400" b="0">
                <a:latin typeface="Arial" charset="0"/>
              </a:rPr>
              <a:t>data</a:t>
            </a:r>
          </a:p>
        </p:txBody>
      </p:sp>
      <p:sp>
        <p:nvSpPr>
          <p:cNvPr id="53255" name="Line 33"/>
          <p:cNvSpPr>
            <a:spLocks noChangeShapeType="1"/>
          </p:cNvSpPr>
          <p:nvPr/>
        </p:nvSpPr>
        <p:spPr bwMode="auto">
          <a:xfrm flipH="1" flipV="1">
            <a:off x="2987675" y="981075"/>
            <a:ext cx="576263" cy="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6" name="Rectangle 59"/>
          <p:cNvSpPr>
            <a:spLocks noChangeArrowheads="1"/>
          </p:cNvSpPr>
          <p:nvPr/>
        </p:nvSpPr>
        <p:spPr bwMode="auto">
          <a:xfrm>
            <a:off x="2916238" y="1916113"/>
            <a:ext cx="1584325" cy="1728787"/>
          </a:xfrm>
          <a:prstGeom prst="rect">
            <a:avLst/>
          </a:prstGeom>
          <a:solidFill>
            <a:srgbClr val="FFFF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en-US" sz="1400">
                <a:latin typeface="Arial" charset="0"/>
              </a:rPr>
              <a:t>Rozhraní 1</a:t>
            </a:r>
            <a:endParaRPr lang="en-US" altLang="en-US" sz="1400">
              <a:latin typeface="Arial" charset="0"/>
            </a:endParaRPr>
          </a:p>
          <a:p>
            <a:pPr algn="r" eaLnBrk="1" hangingPunct="1"/>
            <a:r>
              <a:rPr lang="cs-CZ" altLang="en-US" sz="1400" b="0">
                <a:latin typeface="Arial" charset="0"/>
              </a:rPr>
              <a:t>Px</a:t>
            </a:r>
          </a:p>
          <a:p>
            <a:pPr algn="r" eaLnBrk="1" hangingPunct="1"/>
            <a:r>
              <a:rPr lang="cs-CZ" altLang="en-US" sz="1400" b="0">
                <a:latin typeface="Arial" charset="0"/>
              </a:rPr>
              <a:t>Py</a:t>
            </a:r>
          </a:p>
          <a:p>
            <a:pPr algn="ctr" eaLnBrk="1" hangingPunct="1"/>
            <a:r>
              <a:rPr lang="cs-CZ" altLang="en-US" sz="1400">
                <a:latin typeface="Arial" charset="0"/>
              </a:rPr>
              <a:t>Rozhraní 2</a:t>
            </a:r>
            <a:endParaRPr lang="en-US" altLang="en-US" sz="1400">
              <a:latin typeface="Arial" charset="0"/>
            </a:endParaRPr>
          </a:p>
          <a:p>
            <a:pPr algn="r" eaLnBrk="1" hangingPunct="1"/>
            <a:r>
              <a:rPr lang="cs-CZ" altLang="en-US" sz="1400" b="0">
                <a:latin typeface="Arial" charset="0"/>
              </a:rPr>
              <a:t>Px</a:t>
            </a:r>
          </a:p>
          <a:p>
            <a:pPr algn="r" eaLnBrk="1" hangingPunct="1"/>
            <a:r>
              <a:rPr lang="cs-CZ" altLang="en-US" sz="1400" b="0">
                <a:latin typeface="Arial" charset="0"/>
              </a:rPr>
              <a:t>Py</a:t>
            </a:r>
          </a:p>
        </p:txBody>
      </p:sp>
      <p:sp>
        <p:nvSpPr>
          <p:cNvPr id="53257" name="Line 60"/>
          <p:cNvSpPr>
            <a:spLocks noChangeShapeType="1"/>
          </p:cNvSpPr>
          <p:nvPr/>
        </p:nvSpPr>
        <p:spPr bwMode="auto">
          <a:xfrm>
            <a:off x="3059113" y="2565400"/>
            <a:ext cx="576262" cy="0"/>
          </a:xfrm>
          <a:prstGeom prst="line">
            <a:avLst/>
          </a:prstGeom>
          <a:noFill/>
          <a:ln w="63500">
            <a:solidFill>
              <a:srgbClr val="FF00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8" name="Line 61"/>
          <p:cNvSpPr>
            <a:spLocks noChangeShapeType="1"/>
          </p:cNvSpPr>
          <p:nvPr/>
        </p:nvSpPr>
        <p:spPr bwMode="auto">
          <a:xfrm>
            <a:off x="3059113" y="2276475"/>
            <a:ext cx="574675" cy="0"/>
          </a:xfrm>
          <a:prstGeom prst="line">
            <a:avLst/>
          </a:prstGeom>
          <a:noFill/>
          <a:ln w="63500">
            <a:solidFill>
              <a:srgbClr val="33CC33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59" name="Line 62"/>
          <p:cNvSpPr>
            <a:spLocks noChangeShapeType="1"/>
          </p:cNvSpPr>
          <p:nvPr/>
        </p:nvSpPr>
        <p:spPr bwMode="auto">
          <a:xfrm>
            <a:off x="3059113" y="3068638"/>
            <a:ext cx="576262" cy="0"/>
          </a:xfrm>
          <a:prstGeom prst="line">
            <a:avLst/>
          </a:prstGeom>
          <a:noFill/>
          <a:ln w="63500">
            <a:solidFill>
              <a:srgbClr val="00CCFF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3260" name="Line 63"/>
          <p:cNvSpPr>
            <a:spLocks noChangeShapeType="1"/>
          </p:cNvSpPr>
          <p:nvPr/>
        </p:nvSpPr>
        <p:spPr bwMode="auto">
          <a:xfrm>
            <a:off x="3059113" y="3357563"/>
            <a:ext cx="576262" cy="0"/>
          </a:xfrm>
          <a:prstGeom prst="line">
            <a:avLst/>
          </a:prstGeom>
          <a:noFill/>
          <a:ln w="63500">
            <a:solidFill>
              <a:srgbClr val="993366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53261" name="Group 96"/>
          <p:cNvGrpSpPr>
            <a:grpSpLocks/>
          </p:cNvGrpSpPr>
          <p:nvPr/>
        </p:nvGrpSpPr>
        <p:grpSpPr bwMode="auto">
          <a:xfrm>
            <a:off x="4643438" y="549275"/>
            <a:ext cx="4321175" cy="6119813"/>
            <a:chOff x="2925" y="346"/>
            <a:chExt cx="2722" cy="3855"/>
          </a:xfrm>
        </p:grpSpPr>
        <p:sp>
          <p:nvSpPr>
            <p:cNvPr id="53262" name="Rectangle 2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grpSp>
          <p:nvGrpSpPr>
            <p:cNvPr id="53263" name="Group 90"/>
            <p:cNvGrpSpPr>
              <a:grpSpLocks/>
            </p:cNvGrpSpPr>
            <p:nvPr/>
          </p:nvGrpSpPr>
          <p:grpSpPr bwMode="auto">
            <a:xfrm>
              <a:off x="3424" y="2115"/>
              <a:ext cx="408" cy="181"/>
              <a:chOff x="3198" y="2115"/>
              <a:chExt cx="408" cy="181"/>
            </a:xfrm>
          </p:grpSpPr>
          <p:sp>
            <p:nvSpPr>
              <p:cNvPr id="53337" name="Rectangle 19"/>
              <p:cNvSpPr>
                <a:spLocks noChangeArrowheads="1"/>
              </p:cNvSpPr>
              <p:nvPr/>
            </p:nvSpPr>
            <p:spPr bwMode="auto">
              <a:xfrm>
                <a:off x="3198" y="2115"/>
                <a:ext cx="408" cy="18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3338" name="Line 20"/>
              <p:cNvSpPr>
                <a:spLocks noChangeShapeType="1"/>
              </p:cNvSpPr>
              <p:nvPr/>
            </p:nvSpPr>
            <p:spPr bwMode="auto">
              <a:xfrm>
                <a:off x="3334" y="2115"/>
                <a:ext cx="1" cy="89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39" name="Text Box 21"/>
              <p:cNvSpPr txBox="1">
                <a:spLocks noChangeArrowheads="1"/>
              </p:cNvSpPr>
              <p:nvPr/>
            </p:nvSpPr>
            <p:spPr bwMode="auto">
              <a:xfrm>
                <a:off x="3198" y="2205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RET_I32</a:t>
                </a:r>
              </a:p>
            </p:txBody>
          </p:sp>
        </p:grpSp>
        <p:sp>
          <p:nvSpPr>
            <p:cNvPr id="53264" name="Line 22"/>
            <p:cNvSpPr>
              <a:spLocks noChangeShapeType="1"/>
            </p:cNvSpPr>
            <p:nvPr/>
          </p:nvSpPr>
          <p:spPr bwMode="auto">
            <a:xfrm flipH="1">
              <a:off x="4195" y="527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53265" name="Group 66"/>
            <p:cNvGrpSpPr>
              <a:grpSpLocks/>
            </p:cNvGrpSpPr>
            <p:nvPr/>
          </p:nvGrpSpPr>
          <p:grpSpPr bwMode="auto">
            <a:xfrm>
              <a:off x="4921" y="1298"/>
              <a:ext cx="590" cy="182"/>
              <a:chOff x="4921" y="1298"/>
              <a:chExt cx="590" cy="182"/>
            </a:xfrm>
          </p:grpSpPr>
          <p:sp>
            <p:nvSpPr>
              <p:cNvPr id="53334" name="Rectangle 29"/>
              <p:cNvSpPr>
                <a:spLocks noChangeArrowheads="1"/>
              </p:cNvSpPr>
              <p:nvPr/>
            </p:nvSpPr>
            <p:spPr bwMode="auto">
              <a:xfrm>
                <a:off x="4921" y="1298"/>
                <a:ext cx="590" cy="18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3335" name="Line 30"/>
              <p:cNvSpPr>
                <a:spLocks noChangeShapeType="1"/>
              </p:cNvSpPr>
              <p:nvPr/>
            </p:nvSpPr>
            <p:spPr bwMode="auto">
              <a:xfrm flipH="1">
                <a:off x="4967" y="1298"/>
                <a:ext cx="453" cy="182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36" name="Line 31"/>
              <p:cNvSpPr>
                <a:spLocks noChangeShapeType="1"/>
              </p:cNvSpPr>
              <p:nvPr/>
            </p:nvSpPr>
            <p:spPr bwMode="auto">
              <a:xfrm flipH="1" flipV="1">
                <a:off x="4967" y="1298"/>
                <a:ext cx="453" cy="182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3266" name="Group 68"/>
            <p:cNvGrpSpPr>
              <a:grpSpLocks/>
            </p:cNvGrpSpPr>
            <p:nvPr/>
          </p:nvGrpSpPr>
          <p:grpSpPr bwMode="auto">
            <a:xfrm>
              <a:off x="4649" y="2614"/>
              <a:ext cx="862" cy="364"/>
              <a:chOff x="2971" y="2840"/>
              <a:chExt cx="862" cy="364"/>
            </a:xfrm>
          </p:grpSpPr>
          <p:sp>
            <p:nvSpPr>
              <p:cNvPr id="53327" name="Rectangle 14"/>
              <p:cNvSpPr>
                <a:spLocks noChangeArrowheads="1"/>
              </p:cNvSpPr>
              <p:nvPr/>
            </p:nvSpPr>
            <p:spPr bwMode="auto">
              <a:xfrm>
                <a:off x="2971" y="2840"/>
                <a:ext cx="862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3328" name="Text Box 15"/>
              <p:cNvSpPr txBox="1">
                <a:spLocks noChangeArrowheads="1"/>
              </p:cNvSpPr>
              <p:nvPr/>
            </p:nvSpPr>
            <p:spPr bwMode="auto">
              <a:xfrm>
                <a:off x="3062" y="2931"/>
                <a:ext cx="680" cy="9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GTC_I32(C1)</a:t>
                </a:r>
                <a:endParaRPr lang="en-US" altLang="en-US" sz="1200" b="0"/>
              </a:p>
            </p:txBody>
          </p:sp>
          <p:sp>
            <p:nvSpPr>
              <p:cNvPr id="53329" name="Text Box 16"/>
              <p:cNvSpPr txBox="1">
                <a:spLocks noChangeArrowheads="1"/>
              </p:cNvSpPr>
              <p:nvPr/>
            </p:nvSpPr>
            <p:spPr bwMode="auto">
              <a:xfrm>
                <a:off x="3198" y="3113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3330" name="Line 17"/>
              <p:cNvSpPr>
                <a:spLocks noChangeShapeType="1"/>
              </p:cNvSpPr>
              <p:nvPr/>
            </p:nvSpPr>
            <p:spPr bwMode="auto">
              <a:xfrm flipH="1">
                <a:off x="3379" y="3023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31" name="Line 18"/>
              <p:cNvSpPr>
                <a:spLocks noChangeShapeType="1"/>
              </p:cNvSpPr>
              <p:nvPr/>
            </p:nvSpPr>
            <p:spPr bwMode="auto">
              <a:xfrm flipH="1">
                <a:off x="3606" y="2840"/>
                <a:ext cx="181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32" name="Line 34"/>
              <p:cNvSpPr>
                <a:spLocks noChangeShapeType="1"/>
              </p:cNvSpPr>
              <p:nvPr/>
            </p:nvSpPr>
            <p:spPr bwMode="auto">
              <a:xfrm>
                <a:off x="3016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33" name="Line 35"/>
              <p:cNvSpPr>
                <a:spLocks noChangeShapeType="1"/>
              </p:cNvSpPr>
              <p:nvPr/>
            </p:nvSpPr>
            <p:spPr bwMode="auto">
              <a:xfrm>
                <a:off x="3787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3267" name="Group 65"/>
            <p:cNvGrpSpPr>
              <a:grpSpLocks/>
            </p:cNvGrpSpPr>
            <p:nvPr/>
          </p:nvGrpSpPr>
          <p:grpSpPr bwMode="auto">
            <a:xfrm>
              <a:off x="3878" y="618"/>
              <a:ext cx="680" cy="453"/>
              <a:chOff x="3334" y="709"/>
              <a:chExt cx="680" cy="453"/>
            </a:xfrm>
          </p:grpSpPr>
          <p:sp>
            <p:nvSpPr>
              <p:cNvPr id="53318" name="Rectangle 6"/>
              <p:cNvSpPr>
                <a:spLocks noChangeArrowheads="1"/>
              </p:cNvSpPr>
              <p:nvPr/>
            </p:nvSpPr>
            <p:spPr bwMode="auto">
              <a:xfrm>
                <a:off x="3334" y="709"/>
                <a:ext cx="680" cy="45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3319" name="Text Box 7"/>
              <p:cNvSpPr txBox="1">
                <a:spLocks noChangeArrowheads="1"/>
              </p:cNvSpPr>
              <p:nvPr/>
            </p:nvSpPr>
            <p:spPr bwMode="auto">
              <a:xfrm>
                <a:off x="3469" y="890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GT_I32</a:t>
                </a:r>
                <a:endParaRPr lang="en-US" altLang="en-US" sz="1200" b="0"/>
              </a:p>
            </p:txBody>
          </p:sp>
          <p:sp>
            <p:nvSpPr>
              <p:cNvPr id="53320" name="Text Box 8"/>
              <p:cNvSpPr txBox="1">
                <a:spLocks noChangeArrowheads="1"/>
              </p:cNvSpPr>
              <p:nvPr/>
            </p:nvSpPr>
            <p:spPr bwMode="auto">
              <a:xfrm>
                <a:off x="3469" y="1071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3321" name="Text Box 9"/>
              <p:cNvSpPr txBox="1">
                <a:spLocks noChangeArrowheads="1"/>
              </p:cNvSpPr>
              <p:nvPr/>
            </p:nvSpPr>
            <p:spPr bwMode="auto">
              <a:xfrm>
                <a:off x="3334" y="709"/>
                <a:ext cx="680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ENTER</a:t>
                </a:r>
              </a:p>
            </p:txBody>
          </p:sp>
          <p:sp>
            <p:nvSpPr>
              <p:cNvPr id="53322" name="Line 10"/>
              <p:cNvSpPr>
                <a:spLocks noChangeShapeType="1"/>
              </p:cNvSpPr>
              <p:nvPr/>
            </p:nvSpPr>
            <p:spPr bwMode="auto">
              <a:xfrm flipH="1">
                <a:off x="3786" y="799"/>
                <a:ext cx="183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23" name="Line 11"/>
              <p:cNvSpPr>
                <a:spLocks noChangeShapeType="1"/>
              </p:cNvSpPr>
              <p:nvPr/>
            </p:nvSpPr>
            <p:spPr bwMode="auto">
              <a:xfrm>
                <a:off x="3379" y="799"/>
                <a:ext cx="181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24" name="Line 12"/>
              <p:cNvSpPr>
                <a:spLocks noChangeShapeType="1"/>
              </p:cNvSpPr>
              <p:nvPr/>
            </p:nvSpPr>
            <p:spPr bwMode="auto">
              <a:xfrm flipH="1">
                <a:off x="3650" y="981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25" name="Line 13"/>
              <p:cNvSpPr>
                <a:spLocks noChangeShapeType="1"/>
              </p:cNvSpPr>
              <p:nvPr/>
            </p:nvSpPr>
            <p:spPr bwMode="auto">
              <a:xfrm>
                <a:off x="3969" y="799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26" name="Line 36"/>
              <p:cNvSpPr>
                <a:spLocks noChangeShapeType="1"/>
              </p:cNvSpPr>
              <p:nvPr/>
            </p:nvSpPr>
            <p:spPr bwMode="auto">
              <a:xfrm flipH="1">
                <a:off x="3379" y="799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53268" name="Line 37"/>
            <p:cNvSpPr>
              <a:spLocks noChangeShapeType="1"/>
            </p:cNvSpPr>
            <p:nvPr/>
          </p:nvSpPr>
          <p:spPr bwMode="auto">
            <a:xfrm>
              <a:off x="4014" y="2478"/>
              <a:ext cx="680" cy="136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69" name="Line 38"/>
            <p:cNvSpPr>
              <a:spLocks noChangeShapeType="1"/>
            </p:cNvSpPr>
            <p:nvPr/>
          </p:nvSpPr>
          <p:spPr bwMode="auto">
            <a:xfrm>
              <a:off x="3288" y="1480"/>
              <a:ext cx="227" cy="9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70" name="Line 39"/>
            <p:cNvSpPr>
              <a:spLocks noChangeShapeType="1"/>
            </p:cNvSpPr>
            <p:nvPr/>
          </p:nvSpPr>
          <p:spPr bwMode="auto">
            <a:xfrm>
              <a:off x="3923" y="1071"/>
              <a:ext cx="363" cy="499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71" name="Line 40"/>
            <p:cNvSpPr>
              <a:spLocks noChangeShapeType="1"/>
            </p:cNvSpPr>
            <p:nvPr/>
          </p:nvSpPr>
          <p:spPr bwMode="auto">
            <a:xfrm flipH="1">
              <a:off x="3515" y="1071"/>
              <a:ext cx="998" cy="499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72" name="Line 41"/>
            <p:cNvSpPr>
              <a:spLocks noChangeShapeType="1"/>
            </p:cNvSpPr>
            <p:nvPr/>
          </p:nvSpPr>
          <p:spPr bwMode="auto">
            <a:xfrm>
              <a:off x="4513" y="1071"/>
              <a:ext cx="454" cy="227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73" name="Line 42"/>
            <p:cNvSpPr>
              <a:spLocks noChangeShapeType="1"/>
            </p:cNvSpPr>
            <p:nvPr/>
          </p:nvSpPr>
          <p:spPr bwMode="auto">
            <a:xfrm>
              <a:off x="3923" y="1071"/>
              <a:ext cx="1497" cy="22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74" name="Line 43"/>
            <p:cNvSpPr>
              <a:spLocks noChangeShapeType="1"/>
            </p:cNvSpPr>
            <p:nvPr/>
          </p:nvSpPr>
          <p:spPr bwMode="auto">
            <a:xfrm>
              <a:off x="4468" y="2478"/>
              <a:ext cx="997" cy="136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75" name="Line 44"/>
            <p:cNvSpPr>
              <a:spLocks noChangeShapeType="1"/>
            </p:cNvSpPr>
            <p:nvPr/>
          </p:nvSpPr>
          <p:spPr bwMode="auto">
            <a:xfrm>
              <a:off x="5420" y="1480"/>
              <a:ext cx="45" cy="1134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76" name="Line 45"/>
            <p:cNvSpPr>
              <a:spLocks noChangeShapeType="1"/>
            </p:cNvSpPr>
            <p:nvPr/>
          </p:nvSpPr>
          <p:spPr bwMode="auto">
            <a:xfrm>
              <a:off x="4694" y="2976"/>
              <a:ext cx="499" cy="363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77" name="Line 46"/>
            <p:cNvSpPr>
              <a:spLocks noChangeShapeType="1"/>
            </p:cNvSpPr>
            <p:nvPr/>
          </p:nvSpPr>
          <p:spPr bwMode="auto">
            <a:xfrm flipH="1">
              <a:off x="4105" y="3521"/>
              <a:ext cx="589" cy="31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78" name="Line 47"/>
            <p:cNvSpPr>
              <a:spLocks noChangeShapeType="1"/>
            </p:cNvSpPr>
            <p:nvPr/>
          </p:nvSpPr>
          <p:spPr bwMode="auto">
            <a:xfrm flipH="1" flipV="1">
              <a:off x="3198" y="1344"/>
              <a:ext cx="0" cy="158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79" name="Line 48"/>
            <p:cNvSpPr>
              <a:spLocks noChangeShapeType="1"/>
            </p:cNvSpPr>
            <p:nvPr/>
          </p:nvSpPr>
          <p:spPr bwMode="auto">
            <a:xfrm flipH="1" flipV="1">
              <a:off x="3198" y="1344"/>
              <a:ext cx="1088" cy="226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80" name="Line 49"/>
            <p:cNvSpPr>
              <a:spLocks noChangeShapeType="1"/>
            </p:cNvSpPr>
            <p:nvPr/>
          </p:nvSpPr>
          <p:spPr bwMode="auto">
            <a:xfrm flipV="1">
              <a:off x="4694" y="2976"/>
              <a:ext cx="771" cy="182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81" name="Line 50"/>
            <p:cNvSpPr>
              <a:spLocks noChangeShapeType="1"/>
            </p:cNvSpPr>
            <p:nvPr/>
          </p:nvSpPr>
          <p:spPr bwMode="auto">
            <a:xfrm>
              <a:off x="4286" y="1933"/>
              <a:ext cx="182" cy="182"/>
            </a:xfrm>
            <a:prstGeom prst="line">
              <a:avLst/>
            </a:prstGeom>
            <a:noFill/>
            <a:ln w="63500">
              <a:solidFill>
                <a:srgbClr val="00CC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82" name="Line 52"/>
            <p:cNvSpPr>
              <a:spLocks noChangeShapeType="1"/>
            </p:cNvSpPr>
            <p:nvPr/>
          </p:nvSpPr>
          <p:spPr bwMode="auto">
            <a:xfrm>
              <a:off x="3288" y="2795"/>
              <a:ext cx="817" cy="816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83" name="Line 53"/>
            <p:cNvSpPr>
              <a:spLocks noChangeShapeType="1"/>
            </p:cNvSpPr>
            <p:nvPr/>
          </p:nvSpPr>
          <p:spPr bwMode="auto">
            <a:xfrm flipH="1">
              <a:off x="4105" y="3521"/>
              <a:ext cx="136" cy="91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84" name="Line 54"/>
            <p:cNvSpPr>
              <a:spLocks noChangeShapeType="1"/>
            </p:cNvSpPr>
            <p:nvPr/>
          </p:nvSpPr>
          <p:spPr bwMode="auto">
            <a:xfrm flipH="1" flipV="1">
              <a:off x="3288" y="1480"/>
              <a:ext cx="0" cy="1315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85" name="Line 55"/>
            <p:cNvSpPr>
              <a:spLocks noChangeShapeType="1"/>
            </p:cNvSpPr>
            <p:nvPr/>
          </p:nvSpPr>
          <p:spPr bwMode="auto">
            <a:xfrm>
              <a:off x="3515" y="1933"/>
              <a:ext cx="499" cy="182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86" name="Line 56"/>
            <p:cNvSpPr>
              <a:spLocks noChangeShapeType="1"/>
            </p:cNvSpPr>
            <p:nvPr/>
          </p:nvSpPr>
          <p:spPr bwMode="auto">
            <a:xfrm>
              <a:off x="3515" y="1933"/>
              <a:ext cx="45" cy="182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87" name="Line 57"/>
            <p:cNvSpPr>
              <a:spLocks noChangeShapeType="1"/>
            </p:cNvSpPr>
            <p:nvPr/>
          </p:nvSpPr>
          <p:spPr bwMode="auto">
            <a:xfrm flipH="1">
              <a:off x="4241" y="2977"/>
              <a:ext cx="454" cy="181"/>
            </a:xfrm>
            <a:prstGeom prst="line">
              <a:avLst/>
            </a:prstGeom>
            <a:noFill/>
            <a:ln w="63500">
              <a:solidFill>
                <a:srgbClr val="993366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3288" name="Line 58"/>
            <p:cNvSpPr>
              <a:spLocks noChangeShapeType="1"/>
            </p:cNvSpPr>
            <p:nvPr/>
          </p:nvSpPr>
          <p:spPr bwMode="auto">
            <a:xfrm flipH="1">
              <a:off x="4694" y="1480"/>
              <a:ext cx="273" cy="1134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53289" name="Group 67"/>
            <p:cNvGrpSpPr>
              <a:grpSpLocks/>
            </p:cNvGrpSpPr>
            <p:nvPr/>
          </p:nvGrpSpPr>
          <p:grpSpPr bwMode="auto">
            <a:xfrm>
              <a:off x="4195" y="3158"/>
              <a:ext cx="590" cy="363"/>
              <a:chOff x="4921" y="2387"/>
              <a:chExt cx="590" cy="363"/>
            </a:xfrm>
          </p:grpSpPr>
          <p:sp>
            <p:nvSpPr>
              <p:cNvPr id="53311" name="Rectangle 23"/>
              <p:cNvSpPr>
                <a:spLocks noChangeArrowheads="1"/>
              </p:cNvSpPr>
              <p:nvPr/>
            </p:nvSpPr>
            <p:spPr bwMode="auto">
              <a:xfrm>
                <a:off x="4921" y="2387"/>
                <a:ext cx="590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3312" name="Line 24"/>
              <p:cNvSpPr>
                <a:spLocks noChangeShapeType="1"/>
              </p:cNvSpPr>
              <p:nvPr/>
            </p:nvSpPr>
            <p:spPr bwMode="auto">
              <a:xfrm flipH="1">
                <a:off x="4967" y="2387"/>
                <a:ext cx="453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13" name="Line 25"/>
              <p:cNvSpPr>
                <a:spLocks noChangeShapeType="1"/>
              </p:cNvSpPr>
              <p:nvPr/>
            </p:nvSpPr>
            <p:spPr bwMode="auto">
              <a:xfrm>
                <a:off x="5239" y="2614"/>
                <a:ext cx="181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14" name="Text Box 26"/>
              <p:cNvSpPr txBox="1">
                <a:spLocks noChangeArrowheads="1"/>
              </p:cNvSpPr>
              <p:nvPr/>
            </p:nvSpPr>
            <p:spPr bwMode="auto">
              <a:xfrm>
                <a:off x="5012" y="2523"/>
                <a:ext cx="454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MOD_I32</a:t>
                </a:r>
                <a:endParaRPr lang="en-US" altLang="en-US" sz="1200" b="0"/>
              </a:p>
            </p:txBody>
          </p:sp>
          <p:sp>
            <p:nvSpPr>
              <p:cNvPr id="53315" name="Line 27"/>
              <p:cNvSpPr>
                <a:spLocks noChangeShapeType="1"/>
              </p:cNvSpPr>
              <p:nvPr/>
            </p:nvSpPr>
            <p:spPr bwMode="auto">
              <a:xfrm>
                <a:off x="4967" y="2387"/>
                <a:ext cx="136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16" name="Line 28"/>
              <p:cNvSpPr>
                <a:spLocks noChangeShapeType="1"/>
              </p:cNvSpPr>
              <p:nvPr/>
            </p:nvSpPr>
            <p:spPr bwMode="auto">
              <a:xfrm flipH="1">
                <a:off x="5375" y="2387"/>
                <a:ext cx="45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17" name="Line 64"/>
              <p:cNvSpPr>
                <a:spLocks noChangeShapeType="1"/>
              </p:cNvSpPr>
              <p:nvPr/>
            </p:nvSpPr>
            <p:spPr bwMode="auto">
              <a:xfrm flipH="1">
                <a:off x="4967" y="2478"/>
                <a:ext cx="0" cy="272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3290" name="Group 74"/>
            <p:cNvGrpSpPr>
              <a:grpSpLocks/>
            </p:cNvGrpSpPr>
            <p:nvPr/>
          </p:nvGrpSpPr>
          <p:grpSpPr bwMode="auto">
            <a:xfrm>
              <a:off x="3969" y="2115"/>
              <a:ext cx="590" cy="363"/>
              <a:chOff x="4921" y="2387"/>
              <a:chExt cx="590" cy="363"/>
            </a:xfrm>
          </p:grpSpPr>
          <p:sp>
            <p:nvSpPr>
              <p:cNvPr id="53304" name="Rectangle 75"/>
              <p:cNvSpPr>
                <a:spLocks noChangeArrowheads="1"/>
              </p:cNvSpPr>
              <p:nvPr/>
            </p:nvSpPr>
            <p:spPr bwMode="auto">
              <a:xfrm>
                <a:off x="4921" y="2387"/>
                <a:ext cx="590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3305" name="Line 76"/>
              <p:cNvSpPr>
                <a:spLocks noChangeShapeType="1"/>
              </p:cNvSpPr>
              <p:nvPr/>
            </p:nvSpPr>
            <p:spPr bwMode="auto">
              <a:xfrm flipH="1">
                <a:off x="4967" y="2387"/>
                <a:ext cx="453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06" name="Line 77"/>
              <p:cNvSpPr>
                <a:spLocks noChangeShapeType="1"/>
              </p:cNvSpPr>
              <p:nvPr/>
            </p:nvSpPr>
            <p:spPr bwMode="auto">
              <a:xfrm>
                <a:off x="5239" y="2614"/>
                <a:ext cx="181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07" name="Text Box 78"/>
              <p:cNvSpPr txBox="1">
                <a:spLocks noChangeArrowheads="1"/>
              </p:cNvSpPr>
              <p:nvPr/>
            </p:nvSpPr>
            <p:spPr bwMode="auto">
              <a:xfrm>
                <a:off x="5012" y="2523"/>
                <a:ext cx="454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MOD_I32</a:t>
                </a:r>
                <a:endParaRPr lang="en-US" altLang="en-US" sz="1200" b="0"/>
              </a:p>
            </p:txBody>
          </p:sp>
          <p:sp>
            <p:nvSpPr>
              <p:cNvPr id="53308" name="Line 79"/>
              <p:cNvSpPr>
                <a:spLocks noChangeShapeType="1"/>
              </p:cNvSpPr>
              <p:nvPr/>
            </p:nvSpPr>
            <p:spPr bwMode="auto">
              <a:xfrm>
                <a:off x="4967" y="2387"/>
                <a:ext cx="136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09" name="Line 80"/>
              <p:cNvSpPr>
                <a:spLocks noChangeShapeType="1"/>
              </p:cNvSpPr>
              <p:nvPr/>
            </p:nvSpPr>
            <p:spPr bwMode="auto">
              <a:xfrm flipH="1">
                <a:off x="5375" y="2387"/>
                <a:ext cx="45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10" name="Line 81"/>
              <p:cNvSpPr>
                <a:spLocks noChangeShapeType="1"/>
              </p:cNvSpPr>
              <p:nvPr/>
            </p:nvSpPr>
            <p:spPr bwMode="auto">
              <a:xfrm flipH="1">
                <a:off x="4967" y="2478"/>
                <a:ext cx="0" cy="272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3291" name="Group 82"/>
            <p:cNvGrpSpPr>
              <a:grpSpLocks/>
            </p:cNvGrpSpPr>
            <p:nvPr/>
          </p:nvGrpSpPr>
          <p:grpSpPr bwMode="auto">
            <a:xfrm>
              <a:off x="3470" y="1570"/>
              <a:ext cx="862" cy="364"/>
              <a:chOff x="2971" y="2840"/>
              <a:chExt cx="862" cy="364"/>
            </a:xfrm>
          </p:grpSpPr>
          <p:sp>
            <p:nvSpPr>
              <p:cNvPr id="53297" name="Rectangle 83"/>
              <p:cNvSpPr>
                <a:spLocks noChangeArrowheads="1"/>
              </p:cNvSpPr>
              <p:nvPr/>
            </p:nvSpPr>
            <p:spPr bwMode="auto">
              <a:xfrm>
                <a:off x="2971" y="2840"/>
                <a:ext cx="862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3298" name="Text Box 84"/>
              <p:cNvSpPr txBox="1">
                <a:spLocks noChangeArrowheads="1"/>
              </p:cNvSpPr>
              <p:nvPr/>
            </p:nvSpPr>
            <p:spPr bwMode="auto">
              <a:xfrm>
                <a:off x="3062" y="2931"/>
                <a:ext cx="680" cy="9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GTC_I32(C1)</a:t>
                </a:r>
                <a:endParaRPr lang="en-US" altLang="en-US" sz="1200" b="0"/>
              </a:p>
            </p:txBody>
          </p:sp>
          <p:sp>
            <p:nvSpPr>
              <p:cNvPr id="53299" name="Text Box 85"/>
              <p:cNvSpPr txBox="1">
                <a:spLocks noChangeArrowheads="1"/>
              </p:cNvSpPr>
              <p:nvPr/>
            </p:nvSpPr>
            <p:spPr bwMode="auto">
              <a:xfrm>
                <a:off x="3198" y="3113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3300" name="Line 86"/>
              <p:cNvSpPr>
                <a:spLocks noChangeShapeType="1"/>
              </p:cNvSpPr>
              <p:nvPr/>
            </p:nvSpPr>
            <p:spPr bwMode="auto">
              <a:xfrm flipH="1">
                <a:off x="3379" y="3023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01" name="Line 87"/>
              <p:cNvSpPr>
                <a:spLocks noChangeShapeType="1"/>
              </p:cNvSpPr>
              <p:nvPr/>
            </p:nvSpPr>
            <p:spPr bwMode="auto">
              <a:xfrm flipH="1">
                <a:off x="3606" y="2840"/>
                <a:ext cx="181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02" name="Line 88"/>
              <p:cNvSpPr>
                <a:spLocks noChangeShapeType="1"/>
              </p:cNvSpPr>
              <p:nvPr/>
            </p:nvSpPr>
            <p:spPr bwMode="auto">
              <a:xfrm>
                <a:off x="3016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303" name="Line 89"/>
              <p:cNvSpPr>
                <a:spLocks noChangeShapeType="1"/>
              </p:cNvSpPr>
              <p:nvPr/>
            </p:nvSpPr>
            <p:spPr bwMode="auto">
              <a:xfrm>
                <a:off x="3787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3292" name="Group 91"/>
            <p:cNvGrpSpPr>
              <a:grpSpLocks/>
            </p:cNvGrpSpPr>
            <p:nvPr/>
          </p:nvGrpSpPr>
          <p:grpSpPr bwMode="auto">
            <a:xfrm>
              <a:off x="5057" y="3339"/>
              <a:ext cx="408" cy="181"/>
              <a:chOff x="3198" y="2115"/>
              <a:chExt cx="408" cy="181"/>
            </a:xfrm>
          </p:grpSpPr>
          <p:sp>
            <p:nvSpPr>
              <p:cNvPr id="53294" name="Rectangle 92"/>
              <p:cNvSpPr>
                <a:spLocks noChangeArrowheads="1"/>
              </p:cNvSpPr>
              <p:nvPr/>
            </p:nvSpPr>
            <p:spPr bwMode="auto">
              <a:xfrm>
                <a:off x="3198" y="2115"/>
                <a:ext cx="408" cy="18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3295" name="Line 93"/>
              <p:cNvSpPr>
                <a:spLocks noChangeShapeType="1"/>
              </p:cNvSpPr>
              <p:nvPr/>
            </p:nvSpPr>
            <p:spPr bwMode="auto">
              <a:xfrm>
                <a:off x="3334" y="2115"/>
                <a:ext cx="1" cy="89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3296" name="Text Box 94"/>
              <p:cNvSpPr txBox="1">
                <a:spLocks noChangeArrowheads="1"/>
              </p:cNvSpPr>
              <p:nvPr/>
            </p:nvSpPr>
            <p:spPr bwMode="auto">
              <a:xfrm>
                <a:off x="3198" y="2205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RET_I32</a:t>
                </a:r>
              </a:p>
            </p:txBody>
          </p:sp>
        </p:grpSp>
        <p:sp>
          <p:nvSpPr>
            <p:cNvPr id="53293" name="Line 95"/>
            <p:cNvSpPr>
              <a:spLocks noChangeShapeType="1"/>
            </p:cNvSpPr>
            <p:nvPr/>
          </p:nvSpPr>
          <p:spPr bwMode="auto">
            <a:xfrm>
              <a:off x="3198" y="2931"/>
              <a:ext cx="907" cy="907"/>
            </a:xfrm>
            <a:prstGeom prst="line">
              <a:avLst/>
            </a:prstGeom>
            <a:noFill/>
            <a:ln w="63500">
              <a:solidFill>
                <a:srgbClr val="33CC33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562096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EDFD90E-1578-43A9-8D8A-73653F0B5121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Nesekvenční mezikód po přeznačení</a:t>
            </a:r>
            <a:endParaRPr lang="cs-CZ" altLang="en-US" noProof="1" smtClean="0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533400"/>
            <a:ext cx="2619375" cy="4191000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int gcd( int x, int y)</a:t>
            </a:r>
          </a:p>
          <a:p>
            <a:pPr marL="0" indent="0" eaLnBrk="1" hangingPunct="1"/>
            <a:r>
              <a:rPr lang="en-US" altLang="en-US" sz="1400" smtClean="0"/>
              <a:t>{ int z;</a:t>
            </a:r>
          </a:p>
          <a:p>
            <a:pPr marL="0" indent="0" eaLnBrk="1" hangingPunct="1"/>
            <a:r>
              <a:rPr lang="en-US" altLang="en-US" sz="1400" smtClean="0"/>
              <a:t>  if ( x &gt; y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while ( x &gt; 0 )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 % x;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return y;</a:t>
            </a:r>
          </a:p>
          <a:p>
            <a:pPr marL="0" indent="0" eaLnBrk="1" hangingPunct="1"/>
            <a:r>
              <a:rPr lang="en-US" altLang="en-US" sz="1400" smtClean="0"/>
              <a:t>}</a:t>
            </a:r>
            <a:endParaRPr lang="cs-CZ" altLang="en-US" sz="1400" smtClean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79388" y="5013325"/>
            <a:ext cx="4343400" cy="1671638"/>
          </a:xfrm>
        </p:spPr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</p:txBody>
      </p:sp>
      <p:grpSp>
        <p:nvGrpSpPr>
          <p:cNvPr id="54278" name="Group 90"/>
          <p:cNvGrpSpPr>
            <a:grpSpLocks/>
          </p:cNvGrpSpPr>
          <p:nvPr/>
        </p:nvGrpSpPr>
        <p:grpSpPr bwMode="auto">
          <a:xfrm>
            <a:off x="4643438" y="549275"/>
            <a:ext cx="4321175" cy="6119813"/>
            <a:chOff x="2925" y="346"/>
            <a:chExt cx="2722" cy="3855"/>
          </a:xfrm>
        </p:grpSpPr>
        <p:sp>
          <p:nvSpPr>
            <p:cNvPr id="54279" name="Rectangle 2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grpSp>
          <p:nvGrpSpPr>
            <p:cNvPr id="54280" name="Group 6"/>
            <p:cNvGrpSpPr>
              <a:grpSpLocks/>
            </p:cNvGrpSpPr>
            <p:nvPr/>
          </p:nvGrpSpPr>
          <p:grpSpPr bwMode="auto">
            <a:xfrm>
              <a:off x="3424" y="2115"/>
              <a:ext cx="408" cy="181"/>
              <a:chOff x="3198" y="2115"/>
              <a:chExt cx="408" cy="181"/>
            </a:xfrm>
          </p:grpSpPr>
          <p:sp>
            <p:nvSpPr>
              <p:cNvPr id="54354" name="Rectangle 7"/>
              <p:cNvSpPr>
                <a:spLocks noChangeArrowheads="1"/>
              </p:cNvSpPr>
              <p:nvPr/>
            </p:nvSpPr>
            <p:spPr bwMode="auto">
              <a:xfrm>
                <a:off x="3198" y="2115"/>
                <a:ext cx="408" cy="18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4355" name="Line 8"/>
              <p:cNvSpPr>
                <a:spLocks noChangeShapeType="1"/>
              </p:cNvSpPr>
              <p:nvPr/>
            </p:nvSpPr>
            <p:spPr bwMode="auto">
              <a:xfrm>
                <a:off x="3334" y="2115"/>
                <a:ext cx="1" cy="89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56" name="Text Box 9"/>
              <p:cNvSpPr txBox="1">
                <a:spLocks noChangeArrowheads="1"/>
              </p:cNvSpPr>
              <p:nvPr/>
            </p:nvSpPr>
            <p:spPr bwMode="auto">
              <a:xfrm>
                <a:off x="3198" y="2205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RET_I32</a:t>
                </a:r>
              </a:p>
            </p:txBody>
          </p:sp>
        </p:grpSp>
        <p:sp>
          <p:nvSpPr>
            <p:cNvPr id="54281" name="Line 10"/>
            <p:cNvSpPr>
              <a:spLocks noChangeShapeType="1"/>
            </p:cNvSpPr>
            <p:nvPr/>
          </p:nvSpPr>
          <p:spPr bwMode="auto">
            <a:xfrm flipH="1">
              <a:off x="4195" y="527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54282" name="Group 11"/>
            <p:cNvGrpSpPr>
              <a:grpSpLocks/>
            </p:cNvGrpSpPr>
            <p:nvPr/>
          </p:nvGrpSpPr>
          <p:grpSpPr bwMode="auto">
            <a:xfrm>
              <a:off x="4921" y="1298"/>
              <a:ext cx="590" cy="182"/>
              <a:chOff x="4921" y="1298"/>
              <a:chExt cx="590" cy="182"/>
            </a:xfrm>
          </p:grpSpPr>
          <p:sp>
            <p:nvSpPr>
              <p:cNvPr id="54351" name="Rectangle 12"/>
              <p:cNvSpPr>
                <a:spLocks noChangeArrowheads="1"/>
              </p:cNvSpPr>
              <p:nvPr/>
            </p:nvSpPr>
            <p:spPr bwMode="auto">
              <a:xfrm>
                <a:off x="4921" y="1298"/>
                <a:ext cx="590" cy="18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4352" name="Line 13"/>
              <p:cNvSpPr>
                <a:spLocks noChangeShapeType="1"/>
              </p:cNvSpPr>
              <p:nvPr/>
            </p:nvSpPr>
            <p:spPr bwMode="auto">
              <a:xfrm flipH="1">
                <a:off x="4967" y="1298"/>
                <a:ext cx="453" cy="182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53" name="Line 14"/>
              <p:cNvSpPr>
                <a:spLocks noChangeShapeType="1"/>
              </p:cNvSpPr>
              <p:nvPr/>
            </p:nvSpPr>
            <p:spPr bwMode="auto">
              <a:xfrm flipH="1" flipV="1">
                <a:off x="4967" y="1298"/>
                <a:ext cx="453" cy="182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4283" name="Group 17"/>
            <p:cNvGrpSpPr>
              <a:grpSpLocks/>
            </p:cNvGrpSpPr>
            <p:nvPr/>
          </p:nvGrpSpPr>
          <p:grpSpPr bwMode="auto">
            <a:xfrm>
              <a:off x="4649" y="2614"/>
              <a:ext cx="862" cy="364"/>
              <a:chOff x="2971" y="2840"/>
              <a:chExt cx="862" cy="364"/>
            </a:xfrm>
          </p:grpSpPr>
          <p:sp>
            <p:nvSpPr>
              <p:cNvPr id="54344" name="Rectangle 18"/>
              <p:cNvSpPr>
                <a:spLocks noChangeArrowheads="1"/>
              </p:cNvSpPr>
              <p:nvPr/>
            </p:nvSpPr>
            <p:spPr bwMode="auto">
              <a:xfrm>
                <a:off x="2971" y="2840"/>
                <a:ext cx="862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4345" name="Text Box 19"/>
              <p:cNvSpPr txBox="1">
                <a:spLocks noChangeArrowheads="1"/>
              </p:cNvSpPr>
              <p:nvPr/>
            </p:nvSpPr>
            <p:spPr bwMode="auto">
              <a:xfrm>
                <a:off x="3062" y="2931"/>
                <a:ext cx="680" cy="9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GTC_I32(C1)</a:t>
                </a:r>
                <a:endParaRPr lang="en-US" altLang="en-US" sz="1200" b="0"/>
              </a:p>
            </p:txBody>
          </p:sp>
          <p:sp>
            <p:nvSpPr>
              <p:cNvPr id="54346" name="Text Box 20"/>
              <p:cNvSpPr txBox="1">
                <a:spLocks noChangeArrowheads="1"/>
              </p:cNvSpPr>
              <p:nvPr/>
            </p:nvSpPr>
            <p:spPr bwMode="auto">
              <a:xfrm>
                <a:off x="3198" y="3113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4347" name="Line 21"/>
              <p:cNvSpPr>
                <a:spLocks noChangeShapeType="1"/>
              </p:cNvSpPr>
              <p:nvPr/>
            </p:nvSpPr>
            <p:spPr bwMode="auto">
              <a:xfrm flipH="1">
                <a:off x="3379" y="3023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48" name="Line 22"/>
              <p:cNvSpPr>
                <a:spLocks noChangeShapeType="1"/>
              </p:cNvSpPr>
              <p:nvPr/>
            </p:nvSpPr>
            <p:spPr bwMode="auto">
              <a:xfrm flipH="1">
                <a:off x="3606" y="2840"/>
                <a:ext cx="181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49" name="Line 23"/>
              <p:cNvSpPr>
                <a:spLocks noChangeShapeType="1"/>
              </p:cNvSpPr>
              <p:nvPr/>
            </p:nvSpPr>
            <p:spPr bwMode="auto">
              <a:xfrm>
                <a:off x="3016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50" name="Line 24"/>
              <p:cNvSpPr>
                <a:spLocks noChangeShapeType="1"/>
              </p:cNvSpPr>
              <p:nvPr/>
            </p:nvSpPr>
            <p:spPr bwMode="auto">
              <a:xfrm>
                <a:off x="3787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4284" name="Group 25"/>
            <p:cNvGrpSpPr>
              <a:grpSpLocks/>
            </p:cNvGrpSpPr>
            <p:nvPr/>
          </p:nvGrpSpPr>
          <p:grpSpPr bwMode="auto">
            <a:xfrm>
              <a:off x="3878" y="618"/>
              <a:ext cx="680" cy="453"/>
              <a:chOff x="3334" y="709"/>
              <a:chExt cx="680" cy="453"/>
            </a:xfrm>
          </p:grpSpPr>
          <p:sp>
            <p:nvSpPr>
              <p:cNvPr id="54335" name="Rectangle 26"/>
              <p:cNvSpPr>
                <a:spLocks noChangeArrowheads="1"/>
              </p:cNvSpPr>
              <p:nvPr/>
            </p:nvSpPr>
            <p:spPr bwMode="auto">
              <a:xfrm>
                <a:off x="3334" y="709"/>
                <a:ext cx="680" cy="45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4336" name="Text Box 27"/>
              <p:cNvSpPr txBox="1">
                <a:spLocks noChangeArrowheads="1"/>
              </p:cNvSpPr>
              <p:nvPr/>
            </p:nvSpPr>
            <p:spPr bwMode="auto">
              <a:xfrm>
                <a:off x="3469" y="890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GT_I32</a:t>
                </a:r>
                <a:endParaRPr lang="en-US" altLang="en-US" sz="1200" b="0"/>
              </a:p>
            </p:txBody>
          </p:sp>
          <p:sp>
            <p:nvSpPr>
              <p:cNvPr id="54337" name="Text Box 28"/>
              <p:cNvSpPr txBox="1">
                <a:spLocks noChangeArrowheads="1"/>
              </p:cNvSpPr>
              <p:nvPr/>
            </p:nvSpPr>
            <p:spPr bwMode="auto">
              <a:xfrm>
                <a:off x="3469" y="1071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4338" name="Text Box 29"/>
              <p:cNvSpPr txBox="1">
                <a:spLocks noChangeArrowheads="1"/>
              </p:cNvSpPr>
              <p:nvPr/>
            </p:nvSpPr>
            <p:spPr bwMode="auto">
              <a:xfrm>
                <a:off x="3334" y="709"/>
                <a:ext cx="680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ENTER</a:t>
                </a:r>
              </a:p>
            </p:txBody>
          </p:sp>
          <p:sp>
            <p:nvSpPr>
              <p:cNvPr id="54339" name="Line 30"/>
              <p:cNvSpPr>
                <a:spLocks noChangeShapeType="1"/>
              </p:cNvSpPr>
              <p:nvPr/>
            </p:nvSpPr>
            <p:spPr bwMode="auto">
              <a:xfrm flipH="1">
                <a:off x="3786" y="799"/>
                <a:ext cx="183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40" name="Line 31"/>
              <p:cNvSpPr>
                <a:spLocks noChangeShapeType="1"/>
              </p:cNvSpPr>
              <p:nvPr/>
            </p:nvSpPr>
            <p:spPr bwMode="auto">
              <a:xfrm>
                <a:off x="3379" y="799"/>
                <a:ext cx="181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41" name="Line 32"/>
              <p:cNvSpPr>
                <a:spLocks noChangeShapeType="1"/>
              </p:cNvSpPr>
              <p:nvPr/>
            </p:nvSpPr>
            <p:spPr bwMode="auto">
              <a:xfrm flipH="1">
                <a:off x="3650" y="981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42" name="Line 33"/>
              <p:cNvSpPr>
                <a:spLocks noChangeShapeType="1"/>
              </p:cNvSpPr>
              <p:nvPr/>
            </p:nvSpPr>
            <p:spPr bwMode="auto">
              <a:xfrm>
                <a:off x="3969" y="799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43" name="Line 34"/>
              <p:cNvSpPr>
                <a:spLocks noChangeShapeType="1"/>
              </p:cNvSpPr>
              <p:nvPr/>
            </p:nvSpPr>
            <p:spPr bwMode="auto">
              <a:xfrm flipH="1">
                <a:off x="3379" y="799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54285" name="Line 35"/>
            <p:cNvSpPr>
              <a:spLocks noChangeShapeType="1"/>
            </p:cNvSpPr>
            <p:nvPr/>
          </p:nvSpPr>
          <p:spPr bwMode="auto">
            <a:xfrm>
              <a:off x="4014" y="2478"/>
              <a:ext cx="680" cy="136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86" name="Line 36"/>
            <p:cNvSpPr>
              <a:spLocks noChangeShapeType="1"/>
            </p:cNvSpPr>
            <p:nvPr/>
          </p:nvSpPr>
          <p:spPr bwMode="auto">
            <a:xfrm>
              <a:off x="3288" y="1480"/>
              <a:ext cx="227" cy="90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87" name="Line 37"/>
            <p:cNvSpPr>
              <a:spLocks noChangeShapeType="1"/>
            </p:cNvSpPr>
            <p:nvPr/>
          </p:nvSpPr>
          <p:spPr bwMode="auto">
            <a:xfrm>
              <a:off x="3923" y="1071"/>
              <a:ext cx="363" cy="499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88" name="Line 38"/>
            <p:cNvSpPr>
              <a:spLocks noChangeShapeType="1"/>
            </p:cNvSpPr>
            <p:nvPr/>
          </p:nvSpPr>
          <p:spPr bwMode="auto">
            <a:xfrm flipH="1">
              <a:off x="3515" y="1071"/>
              <a:ext cx="998" cy="499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89" name="Line 39"/>
            <p:cNvSpPr>
              <a:spLocks noChangeShapeType="1"/>
            </p:cNvSpPr>
            <p:nvPr/>
          </p:nvSpPr>
          <p:spPr bwMode="auto">
            <a:xfrm>
              <a:off x="4513" y="1071"/>
              <a:ext cx="454" cy="227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90" name="Line 40"/>
            <p:cNvSpPr>
              <a:spLocks noChangeShapeType="1"/>
            </p:cNvSpPr>
            <p:nvPr/>
          </p:nvSpPr>
          <p:spPr bwMode="auto">
            <a:xfrm>
              <a:off x="3923" y="1071"/>
              <a:ext cx="1497" cy="227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91" name="Line 41"/>
            <p:cNvSpPr>
              <a:spLocks noChangeShapeType="1"/>
            </p:cNvSpPr>
            <p:nvPr/>
          </p:nvSpPr>
          <p:spPr bwMode="auto">
            <a:xfrm>
              <a:off x="4468" y="2478"/>
              <a:ext cx="997" cy="136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92" name="Line 42"/>
            <p:cNvSpPr>
              <a:spLocks noChangeShapeType="1"/>
            </p:cNvSpPr>
            <p:nvPr/>
          </p:nvSpPr>
          <p:spPr bwMode="auto">
            <a:xfrm>
              <a:off x="5420" y="1480"/>
              <a:ext cx="45" cy="1134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93" name="Line 43"/>
            <p:cNvSpPr>
              <a:spLocks noChangeShapeType="1"/>
            </p:cNvSpPr>
            <p:nvPr/>
          </p:nvSpPr>
          <p:spPr bwMode="auto">
            <a:xfrm>
              <a:off x="4694" y="2976"/>
              <a:ext cx="499" cy="363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94" name="Line 44"/>
            <p:cNvSpPr>
              <a:spLocks noChangeShapeType="1"/>
            </p:cNvSpPr>
            <p:nvPr/>
          </p:nvSpPr>
          <p:spPr bwMode="auto">
            <a:xfrm flipH="1">
              <a:off x="4105" y="3521"/>
              <a:ext cx="589" cy="317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95" name="Line 45"/>
            <p:cNvSpPr>
              <a:spLocks noChangeShapeType="1"/>
            </p:cNvSpPr>
            <p:nvPr/>
          </p:nvSpPr>
          <p:spPr bwMode="auto">
            <a:xfrm flipH="1" flipV="1">
              <a:off x="3198" y="1344"/>
              <a:ext cx="0" cy="1587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96" name="Line 46"/>
            <p:cNvSpPr>
              <a:spLocks noChangeShapeType="1"/>
            </p:cNvSpPr>
            <p:nvPr/>
          </p:nvSpPr>
          <p:spPr bwMode="auto">
            <a:xfrm flipH="1" flipV="1">
              <a:off x="3198" y="1344"/>
              <a:ext cx="1088" cy="226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97" name="Line 47"/>
            <p:cNvSpPr>
              <a:spLocks noChangeShapeType="1"/>
            </p:cNvSpPr>
            <p:nvPr/>
          </p:nvSpPr>
          <p:spPr bwMode="auto">
            <a:xfrm flipV="1">
              <a:off x="4694" y="2976"/>
              <a:ext cx="771" cy="182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98" name="Line 48"/>
            <p:cNvSpPr>
              <a:spLocks noChangeShapeType="1"/>
            </p:cNvSpPr>
            <p:nvPr/>
          </p:nvSpPr>
          <p:spPr bwMode="auto">
            <a:xfrm>
              <a:off x="4286" y="1933"/>
              <a:ext cx="182" cy="182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99" name="Line 49"/>
            <p:cNvSpPr>
              <a:spLocks noChangeShapeType="1"/>
            </p:cNvSpPr>
            <p:nvPr/>
          </p:nvSpPr>
          <p:spPr bwMode="auto">
            <a:xfrm>
              <a:off x="3288" y="2795"/>
              <a:ext cx="817" cy="816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300" name="Line 50"/>
            <p:cNvSpPr>
              <a:spLocks noChangeShapeType="1"/>
            </p:cNvSpPr>
            <p:nvPr/>
          </p:nvSpPr>
          <p:spPr bwMode="auto">
            <a:xfrm flipH="1">
              <a:off x="4105" y="3521"/>
              <a:ext cx="136" cy="91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301" name="Line 51"/>
            <p:cNvSpPr>
              <a:spLocks noChangeShapeType="1"/>
            </p:cNvSpPr>
            <p:nvPr/>
          </p:nvSpPr>
          <p:spPr bwMode="auto">
            <a:xfrm flipH="1" flipV="1">
              <a:off x="3288" y="1480"/>
              <a:ext cx="0" cy="1315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302" name="Line 52"/>
            <p:cNvSpPr>
              <a:spLocks noChangeShapeType="1"/>
            </p:cNvSpPr>
            <p:nvPr/>
          </p:nvSpPr>
          <p:spPr bwMode="auto">
            <a:xfrm>
              <a:off x="3515" y="1933"/>
              <a:ext cx="499" cy="182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303" name="Line 53"/>
            <p:cNvSpPr>
              <a:spLocks noChangeShapeType="1"/>
            </p:cNvSpPr>
            <p:nvPr/>
          </p:nvSpPr>
          <p:spPr bwMode="auto">
            <a:xfrm>
              <a:off x="3515" y="1933"/>
              <a:ext cx="45" cy="182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304" name="Line 54"/>
            <p:cNvSpPr>
              <a:spLocks noChangeShapeType="1"/>
            </p:cNvSpPr>
            <p:nvPr/>
          </p:nvSpPr>
          <p:spPr bwMode="auto">
            <a:xfrm flipH="1">
              <a:off x="4241" y="2977"/>
              <a:ext cx="454" cy="181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305" name="Line 55"/>
            <p:cNvSpPr>
              <a:spLocks noChangeShapeType="1"/>
            </p:cNvSpPr>
            <p:nvPr/>
          </p:nvSpPr>
          <p:spPr bwMode="auto">
            <a:xfrm flipH="1">
              <a:off x="4694" y="1480"/>
              <a:ext cx="273" cy="1134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54306" name="Group 61"/>
            <p:cNvGrpSpPr>
              <a:grpSpLocks/>
            </p:cNvGrpSpPr>
            <p:nvPr/>
          </p:nvGrpSpPr>
          <p:grpSpPr bwMode="auto">
            <a:xfrm>
              <a:off x="4195" y="3158"/>
              <a:ext cx="590" cy="363"/>
              <a:chOff x="4921" y="2387"/>
              <a:chExt cx="590" cy="363"/>
            </a:xfrm>
          </p:grpSpPr>
          <p:sp>
            <p:nvSpPr>
              <p:cNvPr id="54328" name="Rectangle 62"/>
              <p:cNvSpPr>
                <a:spLocks noChangeArrowheads="1"/>
              </p:cNvSpPr>
              <p:nvPr/>
            </p:nvSpPr>
            <p:spPr bwMode="auto">
              <a:xfrm>
                <a:off x="4921" y="2387"/>
                <a:ext cx="590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4329" name="Line 63"/>
              <p:cNvSpPr>
                <a:spLocks noChangeShapeType="1"/>
              </p:cNvSpPr>
              <p:nvPr/>
            </p:nvSpPr>
            <p:spPr bwMode="auto">
              <a:xfrm flipH="1">
                <a:off x="4967" y="2387"/>
                <a:ext cx="453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30" name="Line 64"/>
              <p:cNvSpPr>
                <a:spLocks noChangeShapeType="1"/>
              </p:cNvSpPr>
              <p:nvPr/>
            </p:nvSpPr>
            <p:spPr bwMode="auto">
              <a:xfrm>
                <a:off x="5239" y="2614"/>
                <a:ext cx="181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31" name="Text Box 65"/>
              <p:cNvSpPr txBox="1">
                <a:spLocks noChangeArrowheads="1"/>
              </p:cNvSpPr>
              <p:nvPr/>
            </p:nvSpPr>
            <p:spPr bwMode="auto">
              <a:xfrm>
                <a:off x="5012" y="2523"/>
                <a:ext cx="454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MOD_I32</a:t>
                </a:r>
                <a:endParaRPr lang="en-US" altLang="en-US" sz="1200" b="0"/>
              </a:p>
            </p:txBody>
          </p:sp>
          <p:sp>
            <p:nvSpPr>
              <p:cNvPr id="54332" name="Line 66"/>
              <p:cNvSpPr>
                <a:spLocks noChangeShapeType="1"/>
              </p:cNvSpPr>
              <p:nvPr/>
            </p:nvSpPr>
            <p:spPr bwMode="auto">
              <a:xfrm>
                <a:off x="4967" y="2387"/>
                <a:ext cx="136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33" name="Line 67"/>
              <p:cNvSpPr>
                <a:spLocks noChangeShapeType="1"/>
              </p:cNvSpPr>
              <p:nvPr/>
            </p:nvSpPr>
            <p:spPr bwMode="auto">
              <a:xfrm flipH="1">
                <a:off x="5375" y="2387"/>
                <a:ext cx="45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34" name="Line 68"/>
              <p:cNvSpPr>
                <a:spLocks noChangeShapeType="1"/>
              </p:cNvSpPr>
              <p:nvPr/>
            </p:nvSpPr>
            <p:spPr bwMode="auto">
              <a:xfrm flipH="1">
                <a:off x="4967" y="2478"/>
                <a:ext cx="0" cy="272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4307" name="Group 69"/>
            <p:cNvGrpSpPr>
              <a:grpSpLocks/>
            </p:cNvGrpSpPr>
            <p:nvPr/>
          </p:nvGrpSpPr>
          <p:grpSpPr bwMode="auto">
            <a:xfrm>
              <a:off x="3969" y="2115"/>
              <a:ext cx="590" cy="363"/>
              <a:chOff x="4921" y="2387"/>
              <a:chExt cx="590" cy="363"/>
            </a:xfrm>
          </p:grpSpPr>
          <p:sp>
            <p:nvSpPr>
              <p:cNvPr id="54321" name="Rectangle 70"/>
              <p:cNvSpPr>
                <a:spLocks noChangeArrowheads="1"/>
              </p:cNvSpPr>
              <p:nvPr/>
            </p:nvSpPr>
            <p:spPr bwMode="auto">
              <a:xfrm>
                <a:off x="4921" y="2387"/>
                <a:ext cx="590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4322" name="Line 71"/>
              <p:cNvSpPr>
                <a:spLocks noChangeShapeType="1"/>
              </p:cNvSpPr>
              <p:nvPr/>
            </p:nvSpPr>
            <p:spPr bwMode="auto">
              <a:xfrm flipH="1">
                <a:off x="4967" y="2387"/>
                <a:ext cx="453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23" name="Line 72"/>
              <p:cNvSpPr>
                <a:spLocks noChangeShapeType="1"/>
              </p:cNvSpPr>
              <p:nvPr/>
            </p:nvSpPr>
            <p:spPr bwMode="auto">
              <a:xfrm>
                <a:off x="5239" y="2614"/>
                <a:ext cx="181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24" name="Text Box 73"/>
              <p:cNvSpPr txBox="1">
                <a:spLocks noChangeArrowheads="1"/>
              </p:cNvSpPr>
              <p:nvPr/>
            </p:nvSpPr>
            <p:spPr bwMode="auto">
              <a:xfrm>
                <a:off x="5012" y="2523"/>
                <a:ext cx="454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MOD_I32</a:t>
                </a:r>
                <a:endParaRPr lang="en-US" altLang="en-US" sz="1200" b="0"/>
              </a:p>
            </p:txBody>
          </p:sp>
          <p:sp>
            <p:nvSpPr>
              <p:cNvPr id="54325" name="Line 74"/>
              <p:cNvSpPr>
                <a:spLocks noChangeShapeType="1"/>
              </p:cNvSpPr>
              <p:nvPr/>
            </p:nvSpPr>
            <p:spPr bwMode="auto">
              <a:xfrm>
                <a:off x="4967" y="2387"/>
                <a:ext cx="136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26" name="Line 75"/>
              <p:cNvSpPr>
                <a:spLocks noChangeShapeType="1"/>
              </p:cNvSpPr>
              <p:nvPr/>
            </p:nvSpPr>
            <p:spPr bwMode="auto">
              <a:xfrm flipH="1">
                <a:off x="5375" y="2387"/>
                <a:ext cx="45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27" name="Line 76"/>
              <p:cNvSpPr>
                <a:spLocks noChangeShapeType="1"/>
              </p:cNvSpPr>
              <p:nvPr/>
            </p:nvSpPr>
            <p:spPr bwMode="auto">
              <a:xfrm flipH="1">
                <a:off x="4967" y="2478"/>
                <a:ext cx="0" cy="272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4308" name="Group 77"/>
            <p:cNvGrpSpPr>
              <a:grpSpLocks/>
            </p:cNvGrpSpPr>
            <p:nvPr/>
          </p:nvGrpSpPr>
          <p:grpSpPr bwMode="auto">
            <a:xfrm>
              <a:off x="3470" y="1570"/>
              <a:ext cx="862" cy="364"/>
              <a:chOff x="2971" y="2840"/>
              <a:chExt cx="862" cy="364"/>
            </a:xfrm>
          </p:grpSpPr>
          <p:sp>
            <p:nvSpPr>
              <p:cNvPr id="54314" name="Rectangle 78"/>
              <p:cNvSpPr>
                <a:spLocks noChangeArrowheads="1"/>
              </p:cNvSpPr>
              <p:nvPr/>
            </p:nvSpPr>
            <p:spPr bwMode="auto">
              <a:xfrm>
                <a:off x="2971" y="2840"/>
                <a:ext cx="862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4315" name="Text Box 79"/>
              <p:cNvSpPr txBox="1">
                <a:spLocks noChangeArrowheads="1"/>
              </p:cNvSpPr>
              <p:nvPr/>
            </p:nvSpPr>
            <p:spPr bwMode="auto">
              <a:xfrm>
                <a:off x="3062" y="2931"/>
                <a:ext cx="680" cy="9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GTC_I32(C1)</a:t>
                </a:r>
                <a:endParaRPr lang="en-US" altLang="en-US" sz="1200" b="0"/>
              </a:p>
            </p:txBody>
          </p:sp>
          <p:sp>
            <p:nvSpPr>
              <p:cNvPr id="54316" name="Text Box 80"/>
              <p:cNvSpPr txBox="1">
                <a:spLocks noChangeArrowheads="1"/>
              </p:cNvSpPr>
              <p:nvPr/>
            </p:nvSpPr>
            <p:spPr bwMode="auto">
              <a:xfrm>
                <a:off x="3198" y="3113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4317" name="Line 81"/>
              <p:cNvSpPr>
                <a:spLocks noChangeShapeType="1"/>
              </p:cNvSpPr>
              <p:nvPr/>
            </p:nvSpPr>
            <p:spPr bwMode="auto">
              <a:xfrm flipH="1">
                <a:off x="3379" y="3023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18" name="Line 82"/>
              <p:cNvSpPr>
                <a:spLocks noChangeShapeType="1"/>
              </p:cNvSpPr>
              <p:nvPr/>
            </p:nvSpPr>
            <p:spPr bwMode="auto">
              <a:xfrm flipH="1">
                <a:off x="3606" y="2840"/>
                <a:ext cx="181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19" name="Line 83"/>
              <p:cNvSpPr>
                <a:spLocks noChangeShapeType="1"/>
              </p:cNvSpPr>
              <p:nvPr/>
            </p:nvSpPr>
            <p:spPr bwMode="auto">
              <a:xfrm>
                <a:off x="3016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20" name="Line 84"/>
              <p:cNvSpPr>
                <a:spLocks noChangeShapeType="1"/>
              </p:cNvSpPr>
              <p:nvPr/>
            </p:nvSpPr>
            <p:spPr bwMode="auto">
              <a:xfrm>
                <a:off x="3787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4309" name="Group 85"/>
            <p:cNvGrpSpPr>
              <a:grpSpLocks/>
            </p:cNvGrpSpPr>
            <p:nvPr/>
          </p:nvGrpSpPr>
          <p:grpSpPr bwMode="auto">
            <a:xfrm>
              <a:off x="5057" y="3339"/>
              <a:ext cx="408" cy="181"/>
              <a:chOff x="3198" y="2115"/>
              <a:chExt cx="408" cy="181"/>
            </a:xfrm>
          </p:grpSpPr>
          <p:sp>
            <p:nvSpPr>
              <p:cNvPr id="54311" name="Rectangle 86"/>
              <p:cNvSpPr>
                <a:spLocks noChangeArrowheads="1"/>
              </p:cNvSpPr>
              <p:nvPr/>
            </p:nvSpPr>
            <p:spPr bwMode="auto">
              <a:xfrm>
                <a:off x="3198" y="2115"/>
                <a:ext cx="408" cy="18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4312" name="Line 87"/>
              <p:cNvSpPr>
                <a:spLocks noChangeShapeType="1"/>
              </p:cNvSpPr>
              <p:nvPr/>
            </p:nvSpPr>
            <p:spPr bwMode="auto">
              <a:xfrm>
                <a:off x="3334" y="2115"/>
                <a:ext cx="1" cy="89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4313" name="Text Box 88"/>
              <p:cNvSpPr txBox="1">
                <a:spLocks noChangeArrowheads="1"/>
              </p:cNvSpPr>
              <p:nvPr/>
            </p:nvSpPr>
            <p:spPr bwMode="auto">
              <a:xfrm>
                <a:off x="3198" y="2205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RET_I32</a:t>
                </a:r>
              </a:p>
            </p:txBody>
          </p:sp>
        </p:grpSp>
        <p:sp>
          <p:nvSpPr>
            <p:cNvPr id="54310" name="Line 89"/>
            <p:cNvSpPr>
              <a:spLocks noChangeShapeType="1"/>
            </p:cNvSpPr>
            <p:nvPr/>
          </p:nvSpPr>
          <p:spPr bwMode="auto">
            <a:xfrm>
              <a:off x="3198" y="2931"/>
              <a:ext cx="907" cy="907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32109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EF5CBD7-CCC6-48FB-9426-5FF949AEB58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Nesekvenční mezikód po přeznačení</a:t>
            </a:r>
            <a:endParaRPr lang="cs-CZ" altLang="en-US" noProof="1" smtClean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533400"/>
            <a:ext cx="4348163" cy="6172200"/>
          </a:xfrm>
        </p:spPr>
        <p:txBody>
          <a:bodyPr/>
          <a:lstStyle/>
          <a:p>
            <a:pPr marL="0" indent="0" eaLnBrk="1" hangingPunct="1"/>
            <a:r>
              <a:rPr lang="en-US" altLang="en-US" smtClean="0"/>
              <a:t>int gcd( int x, int y)</a:t>
            </a:r>
          </a:p>
          <a:p>
            <a:pPr marL="0" indent="0" eaLnBrk="1" hangingPunct="1"/>
            <a:r>
              <a:rPr lang="en-US" altLang="en-US" smtClean="0"/>
              <a:t>{</a:t>
            </a:r>
            <a:r>
              <a:rPr lang="cs-CZ" altLang="en-US" smtClean="0"/>
              <a:t> </a:t>
            </a:r>
            <a:r>
              <a:rPr lang="en-US" altLang="en-US" smtClean="0"/>
              <a:t>if ( x &gt; y )</a:t>
            </a:r>
            <a:endParaRPr lang="cs-CZ" altLang="en-US" smtClean="0"/>
          </a:p>
          <a:p>
            <a:pPr marL="0" indent="0" eaLnBrk="1" hangingPunct="1"/>
            <a:r>
              <a:rPr lang="cs-CZ" altLang="en-US" smtClean="0"/>
              <a:t>    goto </a:t>
            </a:r>
            <a:r>
              <a:rPr lang="en-US" altLang="en-US" smtClean="0"/>
              <a:t>L2;</a:t>
            </a:r>
          </a:p>
          <a:p>
            <a:pPr marL="0" indent="0" eaLnBrk="1" hangingPunct="1"/>
            <a:r>
              <a:rPr lang="en-US" altLang="en-US" smtClean="0"/>
              <a:t>L1:</a:t>
            </a:r>
          </a:p>
          <a:p>
            <a:pPr marL="0" indent="0" eaLnBrk="1" hangingPunct="1"/>
            <a:r>
              <a:rPr lang="en-US" altLang="en-US" smtClean="0"/>
              <a:t>  if ( x &lt;= 0 )</a:t>
            </a:r>
          </a:p>
          <a:p>
            <a:pPr marL="0" indent="0" eaLnBrk="1" hangingPunct="1"/>
            <a:r>
              <a:rPr lang="en-US" altLang="en-US" smtClean="0"/>
              <a:t>    return y;</a:t>
            </a:r>
          </a:p>
          <a:p>
            <a:pPr marL="0" indent="0" eaLnBrk="1" hangingPunct="1"/>
            <a:r>
              <a:rPr lang="en-US" altLang="en-US" smtClean="0"/>
              <a:t>  y = y % x;</a:t>
            </a:r>
          </a:p>
          <a:p>
            <a:pPr marL="0" indent="0" eaLnBrk="1" hangingPunct="1"/>
            <a:r>
              <a:rPr lang="en-US" altLang="en-US" smtClean="0"/>
              <a:t>L2:</a:t>
            </a:r>
          </a:p>
          <a:p>
            <a:pPr marL="0" indent="0" eaLnBrk="1" hangingPunct="1"/>
            <a:r>
              <a:rPr lang="en-US" altLang="en-US" smtClean="0"/>
              <a:t>  if ( y &lt;= 0 )</a:t>
            </a:r>
          </a:p>
          <a:p>
            <a:pPr marL="0" indent="0" eaLnBrk="1" hangingPunct="1"/>
            <a:r>
              <a:rPr lang="en-US" altLang="en-US" smtClean="0"/>
              <a:t>    return x;</a:t>
            </a:r>
          </a:p>
          <a:p>
            <a:pPr marL="0" indent="0" eaLnBrk="1" hangingPunct="1"/>
            <a:r>
              <a:rPr lang="en-US" altLang="en-US" smtClean="0"/>
              <a:t>  x = x % y;</a:t>
            </a:r>
          </a:p>
          <a:p>
            <a:pPr marL="0" indent="0" eaLnBrk="1" hangingPunct="1"/>
            <a:r>
              <a:rPr lang="en-US" altLang="en-US" smtClean="0"/>
              <a:t>  goto L1;</a:t>
            </a:r>
          </a:p>
          <a:p>
            <a:pPr marL="0" indent="0" eaLnBrk="1" hangingPunct="1"/>
            <a:r>
              <a:rPr lang="en-US" altLang="en-US" smtClean="0"/>
              <a:t>}</a:t>
            </a:r>
            <a:endParaRPr lang="cs-CZ" altLang="en-US" smtClean="0"/>
          </a:p>
        </p:txBody>
      </p:sp>
      <p:grpSp>
        <p:nvGrpSpPr>
          <p:cNvPr id="55301" name="Group 84"/>
          <p:cNvGrpSpPr>
            <a:grpSpLocks/>
          </p:cNvGrpSpPr>
          <p:nvPr/>
        </p:nvGrpSpPr>
        <p:grpSpPr bwMode="auto">
          <a:xfrm>
            <a:off x="4643438" y="549275"/>
            <a:ext cx="4321175" cy="6119813"/>
            <a:chOff x="2925" y="346"/>
            <a:chExt cx="2722" cy="3855"/>
          </a:xfrm>
        </p:grpSpPr>
        <p:sp>
          <p:nvSpPr>
            <p:cNvPr id="55302" name="Rectangle 2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grpSp>
          <p:nvGrpSpPr>
            <p:cNvPr id="55303" name="Group 6"/>
            <p:cNvGrpSpPr>
              <a:grpSpLocks/>
            </p:cNvGrpSpPr>
            <p:nvPr/>
          </p:nvGrpSpPr>
          <p:grpSpPr bwMode="auto">
            <a:xfrm>
              <a:off x="3424" y="2115"/>
              <a:ext cx="408" cy="181"/>
              <a:chOff x="3198" y="2115"/>
              <a:chExt cx="408" cy="181"/>
            </a:xfrm>
          </p:grpSpPr>
          <p:sp>
            <p:nvSpPr>
              <p:cNvPr id="55377" name="Rectangle 7"/>
              <p:cNvSpPr>
                <a:spLocks noChangeArrowheads="1"/>
              </p:cNvSpPr>
              <p:nvPr/>
            </p:nvSpPr>
            <p:spPr bwMode="auto">
              <a:xfrm>
                <a:off x="3198" y="2115"/>
                <a:ext cx="408" cy="18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5378" name="Line 8"/>
              <p:cNvSpPr>
                <a:spLocks noChangeShapeType="1"/>
              </p:cNvSpPr>
              <p:nvPr/>
            </p:nvSpPr>
            <p:spPr bwMode="auto">
              <a:xfrm>
                <a:off x="3334" y="2115"/>
                <a:ext cx="1" cy="89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79" name="Text Box 9"/>
              <p:cNvSpPr txBox="1">
                <a:spLocks noChangeArrowheads="1"/>
              </p:cNvSpPr>
              <p:nvPr/>
            </p:nvSpPr>
            <p:spPr bwMode="auto">
              <a:xfrm>
                <a:off x="3198" y="2205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RET_I32</a:t>
                </a:r>
              </a:p>
            </p:txBody>
          </p:sp>
        </p:grpSp>
        <p:sp>
          <p:nvSpPr>
            <p:cNvPr id="55304" name="Line 10"/>
            <p:cNvSpPr>
              <a:spLocks noChangeShapeType="1"/>
            </p:cNvSpPr>
            <p:nvPr/>
          </p:nvSpPr>
          <p:spPr bwMode="auto">
            <a:xfrm flipH="1">
              <a:off x="4195" y="527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55305" name="Group 11"/>
            <p:cNvGrpSpPr>
              <a:grpSpLocks/>
            </p:cNvGrpSpPr>
            <p:nvPr/>
          </p:nvGrpSpPr>
          <p:grpSpPr bwMode="auto">
            <a:xfrm>
              <a:off x="4921" y="1298"/>
              <a:ext cx="590" cy="182"/>
              <a:chOff x="4921" y="1298"/>
              <a:chExt cx="590" cy="182"/>
            </a:xfrm>
          </p:grpSpPr>
          <p:sp>
            <p:nvSpPr>
              <p:cNvPr id="55374" name="Rectangle 12"/>
              <p:cNvSpPr>
                <a:spLocks noChangeArrowheads="1"/>
              </p:cNvSpPr>
              <p:nvPr/>
            </p:nvSpPr>
            <p:spPr bwMode="auto">
              <a:xfrm>
                <a:off x="4921" y="1298"/>
                <a:ext cx="590" cy="18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5375" name="Line 13"/>
              <p:cNvSpPr>
                <a:spLocks noChangeShapeType="1"/>
              </p:cNvSpPr>
              <p:nvPr/>
            </p:nvSpPr>
            <p:spPr bwMode="auto">
              <a:xfrm flipH="1">
                <a:off x="4967" y="1298"/>
                <a:ext cx="453" cy="182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76" name="Line 14"/>
              <p:cNvSpPr>
                <a:spLocks noChangeShapeType="1"/>
              </p:cNvSpPr>
              <p:nvPr/>
            </p:nvSpPr>
            <p:spPr bwMode="auto">
              <a:xfrm flipH="1" flipV="1">
                <a:off x="4967" y="1298"/>
                <a:ext cx="453" cy="182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5306" name="Group 15"/>
            <p:cNvGrpSpPr>
              <a:grpSpLocks/>
            </p:cNvGrpSpPr>
            <p:nvPr/>
          </p:nvGrpSpPr>
          <p:grpSpPr bwMode="auto">
            <a:xfrm>
              <a:off x="4649" y="2614"/>
              <a:ext cx="862" cy="364"/>
              <a:chOff x="2971" y="2840"/>
              <a:chExt cx="862" cy="364"/>
            </a:xfrm>
          </p:grpSpPr>
          <p:sp>
            <p:nvSpPr>
              <p:cNvPr id="55367" name="Rectangle 16"/>
              <p:cNvSpPr>
                <a:spLocks noChangeArrowheads="1"/>
              </p:cNvSpPr>
              <p:nvPr/>
            </p:nvSpPr>
            <p:spPr bwMode="auto">
              <a:xfrm>
                <a:off x="2971" y="2840"/>
                <a:ext cx="862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5368" name="Text Box 17"/>
              <p:cNvSpPr txBox="1">
                <a:spLocks noChangeArrowheads="1"/>
              </p:cNvSpPr>
              <p:nvPr/>
            </p:nvSpPr>
            <p:spPr bwMode="auto">
              <a:xfrm>
                <a:off x="3062" y="2931"/>
                <a:ext cx="680" cy="9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GTC_I32(C1)</a:t>
                </a:r>
                <a:endParaRPr lang="en-US" altLang="en-US" sz="1200" b="0"/>
              </a:p>
            </p:txBody>
          </p:sp>
          <p:sp>
            <p:nvSpPr>
              <p:cNvPr id="55369" name="Text Box 18"/>
              <p:cNvSpPr txBox="1">
                <a:spLocks noChangeArrowheads="1"/>
              </p:cNvSpPr>
              <p:nvPr/>
            </p:nvSpPr>
            <p:spPr bwMode="auto">
              <a:xfrm>
                <a:off x="3198" y="3113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5370" name="Line 19"/>
              <p:cNvSpPr>
                <a:spLocks noChangeShapeType="1"/>
              </p:cNvSpPr>
              <p:nvPr/>
            </p:nvSpPr>
            <p:spPr bwMode="auto">
              <a:xfrm flipH="1">
                <a:off x="3379" y="3023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71" name="Line 20"/>
              <p:cNvSpPr>
                <a:spLocks noChangeShapeType="1"/>
              </p:cNvSpPr>
              <p:nvPr/>
            </p:nvSpPr>
            <p:spPr bwMode="auto">
              <a:xfrm flipH="1">
                <a:off x="3606" y="2840"/>
                <a:ext cx="181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72" name="Line 21"/>
              <p:cNvSpPr>
                <a:spLocks noChangeShapeType="1"/>
              </p:cNvSpPr>
              <p:nvPr/>
            </p:nvSpPr>
            <p:spPr bwMode="auto">
              <a:xfrm>
                <a:off x="3016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73" name="Line 22"/>
              <p:cNvSpPr>
                <a:spLocks noChangeShapeType="1"/>
              </p:cNvSpPr>
              <p:nvPr/>
            </p:nvSpPr>
            <p:spPr bwMode="auto">
              <a:xfrm>
                <a:off x="3787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5307" name="Group 23"/>
            <p:cNvGrpSpPr>
              <a:grpSpLocks/>
            </p:cNvGrpSpPr>
            <p:nvPr/>
          </p:nvGrpSpPr>
          <p:grpSpPr bwMode="auto">
            <a:xfrm>
              <a:off x="3878" y="618"/>
              <a:ext cx="680" cy="453"/>
              <a:chOff x="3334" y="709"/>
              <a:chExt cx="680" cy="453"/>
            </a:xfrm>
          </p:grpSpPr>
          <p:sp>
            <p:nvSpPr>
              <p:cNvPr id="55358" name="Rectangle 24"/>
              <p:cNvSpPr>
                <a:spLocks noChangeArrowheads="1"/>
              </p:cNvSpPr>
              <p:nvPr/>
            </p:nvSpPr>
            <p:spPr bwMode="auto">
              <a:xfrm>
                <a:off x="3334" y="709"/>
                <a:ext cx="680" cy="45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5359" name="Text Box 25"/>
              <p:cNvSpPr txBox="1">
                <a:spLocks noChangeArrowheads="1"/>
              </p:cNvSpPr>
              <p:nvPr/>
            </p:nvSpPr>
            <p:spPr bwMode="auto">
              <a:xfrm>
                <a:off x="3469" y="890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GT_I32</a:t>
                </a:r>
                <a:endParaRPr lang="en-US" altLang="en-US" sz="1200" b="0"/>
              </a:p>
            </p:txBody>
          </p:sp>
          <p:sp>
            <p:nvSpPr>
              <p:cNvPr id="55360" name="Text Box 26"/>
              <p:cNvSpPr txBox="1">
                <a:spLocks noChangeArrowheads="1"/>
              </p:cNvSpPr>
              <p:nvPr/>
            </p:nvSpPr>
            <p:spPr bwMode="auto">
              <a:xfrm>
                <a:off x="3469" y="1071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5361" name="Text Box 27"/>
              <p:cNvSpPr txBox="1">
                <a:spLocks noChangeArrowheads="1"/>
              </p:cNvSpPr>
              <p:nvPr/>
            </p:nvSpPr>
            <p:spPr bwMode="auto">
              <a:xfrm>
                <a:off x="3334" y="709"/>
                <a:ext cx="680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ENTER</a:t>
                </a:r>
              </a:p>
            </p:txBody>
          </p:sp>
          <p:sp>
            <p:nvSpPr>
              <p:cNvPr id="55362" name="Line 28"/>
              <p:cNvSpPr>
                <a:spLocks noChangeShapeType="1"/>
              </p:cNvSpPr>
              <p:nvPr/>
            </p:nvSpPr>
            <p:spPr bwMode="auto">
              <a:xfrm flipH="1">
                <a:off x="3786" y="799"/>
                <a:ext cx="183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63" name="Line 29"/>
              <p:cNvSpPr>
                <a:spLocks noChangeShapeType="1"/>
              </p:cNvSpPr>
              <p:nvPr/>
            </p:nvSpPr>
            <p:spPr bwMode="auto">
              <a:xfrm>
                <a:off x="3379" y="799"/>
                <a:ext cx="181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64" name="Line 30"/>
              <p:cNvSpPr>
                <a:spLocks noChangeShapeType="1"/>
              </p:cNvSpPr>
              <p:nvPr/>
            </p:nvSpPr>
            <p:spPr bwMode="auto">
              <a:xfrm flipH="1">
                <a:off x="3650" y="981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65" name="Line 31"/>
              <p:cNvSpPr>
                <a:spLocks noChangeShapeType="1"/>
              </p:cNvSpPr>
              <p:nvPr/>
            </p:nvSpPr>
            <p:spPr bwMode="auto">
              <a:xfrm>
                <a:off x="3969" y="799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66" name="Line 32"/>
              <p:cNvSpPr>
                <a:spLocks noChangeShapeType="1"/>
              </p:cNvSpPr>
              <p:nvPr/>
            </p:nvSpPr>
            <p:spPr bwMode="auto">
              <a:xfrm flipH="1">
                <a:off x="3379" y="799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55308" name="Line 33"/>
            <p:cNvSpPr>
              <a:spLocks noChangeShapeType="1"/>
            </p:cNvSpPr>
            <p:nvPr/>
          </p:nvSpPr>
          <p:spPr bwMode="auto">
            <a:xfrm>
              <a:off x="4014" y="2478"/>
              <a:ext cx="680" cy="136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09" name="Line 34"/>
            <p:cNvSpPr>
              <a:spLocks noChangeShapeType="1"/>
            </p:cNvSpPr>
            <p:nvPr/>
          </p:nvSpPr>
          <p:spPr bwMode="auto">
            <a:xfrm>
              <a:off x="3288" y="1480"/>
              <a:ext cx="227" cy="90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10" name="Line 35"/>
            <p:cNvSpPr>
              <a:spLocks noChangeShapeType="1"/>
            </p:cNvSpPr>
            <p:nvPr/>
          </p:nvSpPr>
          <p:spPr bwMode="auto">
            <a:xfrm>
              <a:off x="3923" y="1071"/>
              <a:ext cx="363" cy="499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11" name="Line 36"/>
            <p:cNvSpPr>
              <a:spLocks noChangeShapeType="1"/>
            </p:cNvSpPr>
            <p:nvPr/>
          </p:nvSpPr>
          <p:spPr bwMode="auto">
            <a:xfrm flipH="1">
              <a:off x="3515" y="1071"/>
              <a:ext cx="998" cy="499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12" name="Line 37"/>
            <p:cNvSpPr>
              <a:spLocks noChangeShapeType="1"/>
            </p:cNvSpPr>
            <p:nvPr/>
          </p:nvSpPr>
          <p:spPr bwMode="auto">
            <a:xfrm>
              <a:off x="4513" y="1071"/>
              <a:ext cx="454" cy="227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13" name="Line 38"/>
            <p:cNvSpPr>
              <a:spLocks noChangeShapeType="1"/>
            </p:cNvSpPr>
            <p:nvPr/>
          </p:nvSpPr>
          <p:spPr bwMode="auto">
            <a:xfrm>
              <a:off x="3923" y="1071"/>
              <a:ext cx="1497" cy="227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14" name="Line 39"/>
            <p:cNvSpPr>
              <a:spLocks noChangeShapeType="1"/>
            </p:cNvSpPr>
            <p:nvPr/>
          </p:nvSpPr>
          <p:spPr bwMode="auto">
            <a:xfrm>
              <a:off x="4468" y="2478"/>
              <a:ext cx="997" cy="136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15" name="Line 40"/>
            <p:cNvSpPr>
              <a:spLocks noChangeShapeType="1"/>
            </p:cNvSpPr>
            <p:nvPr/>
          </p:nvSpPr>
          <p:spPr bwMode="auto">
            <a:xfrm>
              <a:off x="5420" y="1480"/>
              <a:ext cx="45" cy="1134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16" name="Line 41"/>
            <p:cNvSpPr>
              <a:spLocks noChangeShapeType="1"/>
            </p:cNvSpPr>
            <p:nvPr/>
          </p:nvSpPr>
          <p:spPr bwMode="auto">
            <a:xfrm>
              <a:off x="4694" y="2976"/>
              <a:ext cx="499" cy="363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17" name="Line 42"/>
            <p:cNvSpPr>
              <a:spLocks noChangeShapeType="1"/>
            </p:cNvSpPr>
            <p:nvPr/>
          </p:nvSpPr>
          <p:spPr bwMode="auto">
            <a:xfrm flipH="1">
              <a:off x="4105" y="3521"/>
              <a:ext cx="589" cy="317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18" name="Line 43"/>
            <p:cNvSpPr>
              <a:spLocks noChangeShapeType="1"/>
            </p:cNvSpPr>
            <p:nvPr/>
          </p:nvSpPr>
          <p:spPr bwMode="auto">
            <a:xfrm flipH="1" flipV="1">
              <a:off x="3198" y="1344"/>
              <a:ext cx="0" cy="1587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19" name="Line 44"/>
            <p:cNvSpPr>
              <a:spLocks noChangeShapeType="1"/>
            </p:cNvSpPr>
            <p:nvPr/>
          </p:nvSpPr>
          <p:spPr bwMode="auto">
            <a:xfrm flipH="1" flipV="1">
              <a:off x="3198" y="1344"/>
              <a:ext cx="1088" cy="226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20" name="Line 45"/>
            <p:cNvSpPr>
              <a:spLocks noChangeShapeType="1"/>
            </p:cNvSpPr>
            <p:nvPr/>
          </p:nvSpPr>
          <p:spPr bwMode="auto">
            <a:xfrm flipV="1">
              <a:off x="4694" y="2976"/>
              <a:ext cx="771" cy="182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21" name="Line 46"/>
            <p:cNvSpPr>
              <a:spLocks noChangeShapeType="1"/>
            </p:cNvSpPr>
            <p:nvPr/>
          </p:nvSpPr>
          <p:spPr bwMode="auto">
            <a:xfrm>
              <a:off x="4286" y="1933"/>
              <a:ext cx="182" cy="182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22" name="Line 47"/>
            <p:cNvSpPr>
              <a:spLocks noChangeShapeType="1"/>
            </p:cNvSpPr>
            <p:nvPr/>
          </p:nvSpPr>
          <p:spPr bwMode="auto">
            <a:xfrm>
              <a:off x="3288" y="2795"/>
              <a:ext cx="817" cy="816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23" name="Line 48"/>
            <p:cNvSpPr>
              <a:spLocks noChangeShapeType="1"/>
            </p:cNvSpPr>
            <p:nvPr/>
          </p:nvSpPr>
          <p:spPr bwMode="auto">
            <a:xfrm flipH="1">
              <a:off x="4105" y="3521"/>
              <a:ext cx="136" cy="91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24" name="Line 49"/>
            <p:cNvSpPr>
              <a:spLocks noChangeShapeType="1"/>
            </p:cNvSpPr>
            <p:nvPr/>
          </p:nvSpPr>
          <p:spPr bwMode="auto">
            <a:xfrm flipH="1" flipV="1">
              <a:off x="3288" y="1480"/>
              <a:ext cx="0" cy="1315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25" name="Line 50"/>
            <p:cNvSpPr>
              <a:spLocks noChangeShapeType="1"/>
            </p:cNvSpPr>
            <p:nvPr/>
          </p:nvSpPr>
          <p:spPr bwMode="auto">
            <a:xfrm>
              <a:off x="3515" y="1933"/>
              <a:ext cx="499" cy="182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26" name="Line 51"/>
            <p:cNvSpPr>
              <a:spLocks noChangeShapeType="1"/>
            </p:cNvSpPr>
            <p:nvPr/>
          </p:nvSpPr>
          <p:spPr bwMode="auto">
            <a:xfrm>
              <a:off x="3515" y="1933"/>
              <a:ext cx="45" cy="182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27" name="Line 52"/>
            <p:cNvSpPr>
              <a:spLocks noChangeShapeType="1"/>
            </p:cNvSpPr>
            <p:nvPr/>
          </p:nvSpPr>
          <p:spPr bwMode="auto">
            <a:xfrm flipH="1">
              <a:off x="4241" y="2977"/>
              <a:ext cx="454" cy="181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5328" name="Line 53"/>
            <p:cNvSpPr>
              <a:spLocks noChangeShapeType="1"/>
            </p:cNvSpPr>
            <p:nvPr/>
          </p:nvSpPr>
          <p:spPr bwMode="auto">
            <a:xfrm flipH="1">
              <a:off x="4694" y="1480"/>
              <a:ext cx="273" cy="1134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55329" name="Group 54"/>
            <p:cNvGrpSpPr>
              <a:grpSpLocks/>
            </p:cNvGrpSpPr>
            <p:nvPr/>
          </p:nvGrpSpPr>
          <p:grpSpPr bwMode="auto">
            <a:xfrm>
              <a:off x="4195" y="3158"/>
              <a:ext cx="590" cy="363"/>
              <a:chOff x="4921" y="2387"/>
              <a:chExt cx="590" cy="363"/>
            </a:xfrm>
          </p:grpSpPr>
          <p:sp>
            <p:nvSpPr>
              <p:cNvPr id="55351" name="Rectangle 55"/>
              <p:cNvSpPr>
                <a:spLocks noChangeArrowheads="1"/>
              </p:cNvSpPr>
              <p:nvPr/>
            </p:nvSpPr>
            <p:spPr bwMode="auto">
              <a:xfrm>
                <a:off x="4921" y="2387"/>
                <a:ext cx="590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5352" name="Line 56"/>
              <p:cNvSpPr>
                <a:spLocks noChangeShapeType="1"/>
              </p:cNvSpPr>
              <p:nvPr/>
            </p:nvSpPr>
            <p:spPr bwMode="auto">
              <a:xfrm flipH="1">
                <a:off x="4967" y="2387"/>
                <a:ext cx="453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53" name="Line 57"/>
              <p:cNvSpPr>
                <a:spLocks noChangeShapeType="1"/>
              </p:cNvSpPr>
              <p:nvPr/>
            </p:nvSpPr>
            <p:spPr bwMode="auto">
              <a:xfrm>
                <a:off x="5239" y="2614"/>
                <a:ext cx="181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54" name="Text Box 58"/>
              <p:cNvSpPr txBox="1">
                <a:spLocks noChangeArrowheads="1"/>
              </p:cNvSpPr>
              <p:nvPr/>
            </p:nvSpPr>
            <p:spPr bwMode="auto">
              <a:xfrm>
                <a:off x="5012" y="2523"/>
                <a:ext cx="454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MOD_I32</a:t>
                </a:r>
                <a:endParaRPr lang="en-US" altLang="en-US" sz="1200" b="0"/>
              </a:p>
            </p:txBody>
          </p:sp>
          <p:sp>
            <p:nvSpPr>
              <p:cNvPr id="55355" name="Line 59"/>
              <p:cNvSpPr>
                <a:spLocks noChangeShapeType="1"/>
              </p:cNvSpPr>
              <p:nvPr/>
            </p:nvSpPr>
            <p:spPr bwMode="auto">
              <a:xfrm>
                <a:off x="4967" y="2387"/>
                <a:ext cx="136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56" name="Line 60"/>
              <p:cNvSpPr>
                <a:spLocks noChangeShapeType="1"/>
              </p:cNvSpPr>
              <p:nvPr/>
            </p:nvSpPr>
            <p:spPr bwMode="auto">
              <a:xfrm flipH="1">
                <a:off x="5375" y="2387"/>
                <a:ext cx="45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57" name="Line 61"/>
              <p:cNvSpPr>
                <a:spLocks noChangeShapeType="1"/>
              </p:cNvSpPr>
              <p:nvPr/>
            </p:nvSpPr>
            <p:spPr bwMode="auto">
              <a:xfrm flipH="1">
                <a:off x="4967" y="2478"/>
                <a:ext cx="0" cy="272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5330" name="Group 62"/>
            <p:cNvGrpSpPr>
              <a:grpSpLocks/>
            </p:cNvGrpSpPr>
            <p:nvPr/>
          </p:nvGrpSpPr>
          <p:grpSpPr bwMode="auto">
            <a:xfrm>
              <a:off x="3969" y="2115"/>
              <a:ext cx="590" cy="363"/>
              <a:chOff x="4921" y="2387"/>
              <a:chExt cx="590" cy="363"/>
            </a:xfrm>
          </p:grpSpPr>
          <p:sp>
            <p:nvSpPr>
              <p:cNvPr id="55344" name="Rectangle 63"/>
              <p:cNvSpPr>
                <a:spLocks noChangeArrowheads="1"/>
              </p:cNvSpPr>
              <p:nvPr/>
            </p:nvSpPr>
            <p:spPr bwMode="auto">
              <a:xfrm>
                <a:off x="4921" y="2387"/>
                <a:ext cx="590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5345" name="Line 64"/>
              <p:cNvSpPr>
                <a:spLocks noChangeShapeType="1"/>
              </p:cNvSpPr>
              <p:nvPr/>
            </p:nvSpPr>
            <p:spPr bwMode="auto">
              <a:xfrm flipH="1">
                <a:off x="4967" y="2387"/>
                <a:ext cx="453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46" name="Line 65"/>
              <p:cNvSpPr>
                <a:spLocks noChangeShapeType="1"/>
              </p:cNvSpPr>
              <p:nvPr/>
            </p:nvSpPr>
            <p:spPr bwMode="auto">
              <a:xfrm>
                <a:off x="5239" y="2614"/>
                <a:ext cx="181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47" name="Text Box 66"/>
              <p:cNvSpPr txBox="1">
                <a:spLocks noChangeArrowheads="1"/>
              </p:cNvSpPr>
              <p:nvPr/>
            </p:nvSpPr>
            <p:spPr bwMode="auto">
              <a:xfrm>
                <a:off x="5012" y="2523"/>
                <a:ext cx="454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MOD_I32</a:t>
                </a:r>
                <a:endParaRPr lang="en-US" altLang="en-US" sz="1200" b="0"/>
              </a:p>
            </p:txBody>
          </p:sp>
          <p:sp>
            <p:nvSpPr>
              <p:cNvPr id="55348" name="Line 67"/>
              <p:cNvSpPr>
                <a:spLocks noChangeShapeType="1"/>
              </p:cNvSpPr>
              <p:nvPr/>
            </p:nvSpPr>
            <p:spPr bwMode="auto">
              <a:xfrm>
                <a:off x="4967" y="2387"/>
                <a:ext cx="136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49" name="Line 68"/>
              <p:cNvSpPr>
                <a:spLocks noChangeShapeType="1"/>
              </p:cNvSpPr>
              <p:nvPr/>
            </p:nvSpPr>
            <p:spPr bwMode="auto">
              <a:xfrm flipH="1">
                <a:off x="5375" y="2387"/>
                <a:ext cx="45" cy="136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50" name="Line 69"/>
              <p:cNvSpPr>
                <a:spLocks noChangeShapeType="1"/>
              </p:cNvSpPr>
              <p:nvPr/>
            </p:nvSpPr>
            <p:spPr bwMode="auto">
              <a:xfrm flipH="1">
                <a:off x="4967" y="2478"/>
                <a:ext cx="0" cy="272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5331" name="Group 70"/>
            <p:cNvGrpSpPr>
              <a:grpSpLocks/>
            </p:cNvGrpSpPr>
            <p:nvPr/>
          </p:nvGrpSpPr>
          <p:grpSpPr bwMode="auto">
            <a:xfrm>
              <a:off x="3470" y="1570"/>
              <a:ext cx="862" cy="364"/>
              <a:chOff x="2971" y="2840"/>
              <a:chExt cx="862" cy="364"/>
            </a:xfrm>
          </p:grpSpPr>
          <p:sp>
            <p:nvSpPr>
              <p:cNvPr id="55337" name="Rectangle 71"/>
              <p:cNvSpPr>
                <a:spLocks noChangeArrowheads="1"/>
              </p:cNvSpPr>
              <p:nvPr/>
            </p:nvSpPr>
            <p:spPr bwMode="auto">
              <a:xfrm>
                <a:off x="2971" y="2840"/>
                <a:ext cx="862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5338" name="Text Box 72"/>
              <p:cNvSpPr txBox="1">
                <a:spLocks noChangeArrowheads="1"/>
              </p:cNvSpPr>
              <p:nvPr/>
            </p:nvSpPr>
            <p:spPr bwMode="auto">
              <a:xfrm>
                <a:off x="3062" y="2931"/>
                <a:ext cx="680" cy="9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GTC_I32(C1)</a:t>
                </a:r>
                <a:endParaRPr lang="en-US" altLang="en-US" sz="1200" b="0"/>
              </a:p>
            </p:txBody>
          </p:sp>
          <p:sp>
            <p:nvSpPr>
              <p:cNvPr id="55339" name="Text Box 73"/>
              <p:cNvSpPr txBox="1">
                <a:spLocks noChangeArrowheads="1"/>
              </p:cNvSpPr>
              <p:nvPr/>
            </p:nvSpPr>
            <p:spPr bwMode="auto">
              <a:xfrm>
                <a:off x="3198" y="3113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5340" name="Line 74"/>
              <p:cNvSpPr>
                <a:spLocks noChangeShapeType="1"/>
              </p:cNvSpPr>
              <p:nvPr/>
            </p:nvSpPr>
            <p:spPr bwMode="auto">
              <a:xfrm flipH="1">
                <a:off x="3379" y="3023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41" name="Line 75"/>
              <p:cNvSpPr>
                <a:spLocks noChangeShapeType="1"/>
              </p:cNvSpPr>
              <p:nvPr/>
            </p:nvSpPr>
            <p:spPr bwMode="auto">
              <a:xfrm flipH="1">
                <a:off x="3606" y="2840"/>
                <a:ext cx="181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42" name="Line 76"/>
              <p:cNvSpPr>
                <a:spLocks noChangeShapeType="1"/>
              </p:cNvSpPr>
              <p:nvPr/>
            </p:nvSpPr>
            <p:spPr bwMode="auto">
              <a:xfrm>
                <a:off x="3016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43" name="Line 77"/>
              <p:cNvSpPr>
                <a:spLocks noChangeShapeType="1"/>
              </p:cNvSpPr>
              <p:nvPr/>
            </p:nvSpPr>
            <p:spPr bwMode="auto">
              <a:xfrm>
                <a:off x="3787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5332" name="Group 78"/>
            <p:cNvGrpSpPr>
              <a:grpSpLocks/>
            </p:cNvGrpSpPr>
            <p:nvPr/>
          </p:nvGrpSpPr>
          <p:grpSpPr bwMode="auto">
            <a:xfrm>
              <a:off x="5057" y="3339"/>
              <a:ext cx="408" cy="181"/>
              <a:chOff x="3198" y="2115"/>
              <a:chExt cx="408" cy="181"/>
            </a:xfrm>
          </p:grpSpPr>
          <p:sp>
            <p:nvSpPr>
              <p:cNvPr id="55334" name="Rectangle 79"/>
              <p:cNvSpPr>
                <a:spLocks noChangeArrowheads="1"/>
              </p:cNvSpPr>
              <p:nvPr/>
            </p:nvSpPr>
            <p:spPr bwMode="auto">
              <a:xfrm>
                <a:off x="3198" y="2115"/>
                <a:ext cx="408" cy="18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5335" name="Line 80"/>
              <p:cNvSpPr>
                <a:spLocks noChangeShapeType="1"/>
              </p:cNvSpPr>
              <p:nvPr/>
            </p:nvSpPr>
            <p:spPr bwMode="auto">
              <a:xfrm>
                <a:off x="3334" y="2115"/>
                <a:ext cx="1" cy="89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5336" name="Text Box 81"/>
              <p:cNvSpPr txBox="1">
                <a:spLocks noChangeArrowheads="1"/>
              </p:cNvSpPr>
              <p:nvPr/>
            </p:nvSpPr>
            <p:spPr bwMode="auto">
              <a:xfrm>
                <a:off x="3198" y="2205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RET_I32</a:t>
                </a:r>
              </a:p>
            </p:txBody>
          </p:sp>
        </p:grpSp>
        <p:sp>
          <p:nvSpPr>
            <p:cNvPr id="55333" name="Line 82"/>
            <p:cNvSpPr>
              <a:spLocks noChangeShapeType="1"/>
            </p:cNvSpPr>
            <p:nvPr/>
          </p:nvSpPr>
          <p:spPr bwMode="auto">
            <a:xfrm>
              <a:off x="3198" y="2931"/>
              <a:ext cx="907" cy="907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48432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A539F08-6659-4FD8-ADD8-56D2AD99C7AE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Nesekvenční mezikód po </a:t>
            </a:r>
            <a:r>
              <a:rPr lang="en-US" altLang="en-US" smtClean="0"/>
              <a:t>optimalizaci</a:t>
            </a:r>
            <a:r>
              <a:rPr lang="cs-CZ" altLang="en-US" smtClean="0"/>
              <a:t> skoků</a:t>
            </a:r>
            <a:endParaRPr lang="cs-CZ" altLang="en-US" noProof="1" smtClean="0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533400"/>
            <a:ext cx="4348163" cy="6172200"/>
          </a:xfrm>
        </p:spPr>
        <p:txBody>
          <a:bodyPr/>
          <a:lstStyle/>
          <a:p>
            <a:pPr marL="0" indent="0" eaLnBrk="1" hangingPunct="1"/>
            <a:r>
              <a:rPr lang="en-US" altLang="en-US" smtClean="0"/>
              <a:t>int gcd( int x, int y)</a:t>
            </a:r>
          </a:p>
          <a:p>
            <a:pPr marL="0" indent="0" eaLnBrk="1" hangingPunct="1"/>
            <a:r>
              <a:rPr lang="en-US" altLang="en-US" smtClean="0"/>
              <a:t>{</a:t>
            </a:r>
            <a:r>
              <a:rPr lang="cs-CZ" altLang="en-US" smtClean="0"/>
              <a:t> </a:t>
            </a:r>
            <a:r>
              <a:rPr lang="en-US" altLang="en-US" smtClean="0"/>
              <a:t>if ( x &gt; y )</a:t>
            </a:r>
            <a:endParaRPr lang="cs-CZ" altLang="en-US" smtClean="0"/>
          </a:p>
          <a:p>
            <a:pPr marL="0" indent="0" eaLnBrk="1" hangingPunct="1"/>
            <a:r>
              <a:rPr lang="cs-CZ" altLang="en-US" smtClean="0"/>
              <a:t>    goto </a:t>
            </a:r>
            <a:r>
              <a:rPr lang="en-US" altLang="en-US" smtClean="0"/>
              <a:t>L4;</a:t>
            </a:r>
          </a:p>
          <a:p>
            <a:pPr marL="0" indent="0" eaLnBrk="1" hangingPunct="1"/>
            <a:r>
              <a:rPr lang="en-US" altLang="en-US" smtClean="0"/>
              <a:t>  if ( x &lt;= 0 )</a:t>
            </a:r>
          </a:p>
          <a:p>
            <a:pPr marL="0" indent="0" eaLnBrk="1" hangingPunct="1"/>
            <a:r>
              <a:rPr lang="en-US" altLang="en-US" smtClean="0"/>
              <a:t>    </a:t>
            </a:r>
            <a:r>
              <a:rPr lang="cs-CZ" altLang="en-US" smtClean="0"/>
              <a:t>goto L</a:t>
            </a:r>
            <a:r>
              <a:rPr lang="en-US" altLang="en-US" smtClean="0"/>
              <a:t>3;</a:t>
            </a:r>
          </a:p>
          <a:p>
            <a:pPr marL="0" indent="0" eaLnBrk="1" hangingPunct="1"/>
            <a:r>
              <a:rPr lang="en-US" altLang="en-US" smtClean="0"/>
              <a:t>L1:</a:t>
            </a:r>
          </a:p>
          <a:p>
            <a:pPr marL="0" indent="0" eaLnBrk="1" hangingPunct="1"/>
            <a:r>
              <a:rPr lang="en-US" altLang="en-US" smtClean="0"/>
              <a:t>  if ( (y = y % x) &lt;= 0 )</a:t>
            </a:r>
          </a:p>
          <a:p>
            <a:pPr marL="0" indent="0" eaLnBrk="1" hangingPunct="1"/>
            <a:r>
              <a:rPr lang="en-US" altLang="en-US" smtClean="0"/>
              <a:t>    goto L5;</a:t>
            </a:r>
          </a:p>
          <a:p>
            <a:pPr marL="0" indent="0" eaLnBrk="1" hangingPunct="1"/>
            <a:r>
              <a:rPr lang="en-US" altLang="en-US" smtClean="0"/>
              <a:t>L2:</a:t>
            </a:r>
          </a:p>
          <a:p>
            <a:pPr marL="0" indent="0" eaLnBrk="1" hangingPunct="1"/>
            <a:r>
              <a:rPr lang="en-US" altLang="en-US" smtClean="0"/>
              <a:t>  if ( (x = x % y) &gt; 0 )</a:t>
            </a:r>
          </a:p>
          <a:p>
            <a:pPr marL="0" indent="0" eaLnBrk="1" hangingPunct="1"/>
            <a:r>
              <a:rPr lang="en-US" altLang="en-US" smtClean="0"/>
              <a:t>    </a:t>
            </a:r>
            <a:r>
              <a:rPr lang="cs-CZ" altLang="en-US" smtClean="0"/>
              <a:t>goto L</a:t>
            </a:r>
            <a:r>
              <a:rPr lang="en-US" altLang="en-US" smtClean="0"/>
              <a:t>1;</a:t>
            </a:r>
          </a:p>
          <a:p>
            <a:pPr marL="0" indent="0" eaLnBrk="1" hangingPunct="1"/>
            <a:r>
              <a:rPr lang="en-US" altLang="en-US" smtClean="0"/>
              <a:t>L3:</a:t>
            </a:r>
          </a:p>
          <a:p>
            <a:pPr marL="0" indent="0" eaLnBrk="1" hangingPunct="1"/>
            <a:r>
              <a:rPr lang="en-US" altLang="en-US" smtClean="0"/>
              <a:t>  return y;</a:t>
            </a:r>
          </a:p>
          <a:p>
            <a:pPr marL="0" indent="0" eaLnBrk="1" hangingPunct="1"/>
            <a:r>
              <a:rPr lang="en-US" altLang="en-US" smtClean="0"/>
              <a:t>L4:</a:t>
            </a:r>
          </a:p>
          <a:p>
            <a:pPr marL="0" indent="0" eaLnBrk="1" hangingPunct="1"/>
            <a:r>
              <a:rPr lang="en-US" altLang="en-US" smtClean="0"/>
              <a:t>  if ( y &gt; 0 )</a:t>
            </a:r>
          </a:p>
          <a:p>
            <a:pPr marL="0" indent="0" eaLnBrk="1" hangingPunct="1"/>
            <a:r>
              <a:rPr lang="en-US" altLang="en-US" smtClean="0"/>
              <a:t>    goto L2;</a:t>
            </a:r>
          </a:p>
          <a:p>
            <a:pPr marL="0" indent="0" eaLnBrk="1" hangingPunct="1"/>
            <a:r>
              <a:rPr lang="en-US" altLang="en-US" smtClean="0"/>
              <a:t>L5:</a:t>
            </a:r>
          </a:p>
          <a:p>
            <a:pPr marL="0" indent="0" eaLnBrk="1" hangingPunct="1"/>
            <a:r>
              <a:rPr lang="en-US" altLang="en-US" smtClean="0"/>
              <a:t>  return x;</a:t>
            </a:r>
          </a:p>
          <a:p>
            <a:pPr marL="0" indent="0" eaLnBrk="1" hangingPunct="1"/>
            <a:r>
              <a:rPr lang="en-US" altLang="en-US" smtClean="0"/>
              <a:t>}</a:t>
            </a:r>
            <a:endParaRPr lang="cs-CZ" altLang="en-US" smtClean="0"/>
          </a:p>
        </p:txBody>
      </p:sp>
      <p:grpSp>
        <p:nvGrpSpPr>
          <p:cNvPr id="56325" name="Group 123"/>
          <p:cNvGrpSpPr>
            <a:grpSpLocks/>
          </p:cNvGrpSpPr>
          <p:nvPr/>
        </p:nvGrpSpPr>
        <p:grpSpPr bwMode="auto">
          <a:xfrm>
            <a:off x="4643438" y="549275"/>
            <a:ext cx="4321175" cy="6119813"/>
            <a:chOff x="2925" y="346"/>
            <a:chExt cx="2722" cy="3855"/>
          </a:xfrm>
        </p:grpSpPr>
        <p:sp>
          <p:nvSpPr>
            <p:cNvPr id="56326" name="Rectangle 2"/>
            <p:cNvSpPr>
              <a:spLocks noChangeArrowheads="1"/>
            </p:cNvSpPr>
            <p:nvPr/>
          </p:nvSpPr>
          <p:spPr bwMode="auto">
            <a:xfrm>
              <a:off x="2925" y="346"/>
              <a:ext cx="2722" cy="3855"/>
            </a:xfrm>
            <a:prstGeom prst="rect">
              <a:avLst/>
            </a:prstGeom>
            <a:solidFill>
              <a:srgbClr val="FFFF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cs-CZ" altLang="en-US" b="0">
                <a:latin typeface="Arial" charset="0"/>
              </a:endParaRPr>
            </a:p>
          </p:txBody>
        </p:sp>
        <p:grpSp>
          <p:nvGrpSpPr>
            <p:cNvPr id="56327" name="Group 98"/>
            <p:cNvGrpSpPr>
              <a:grpSpLocks/>
            </p:cNvGrpSpPr>
            <p:nvPr/>
          </p:nvGrpSpPr>
          <p:grpSpPr bwMode="auto">
            <a:xfrm>
              <a:off x="3424" y="2115"/>
              <a:ext cx="862" cy="637"/>
              <a:chOff x="3742" y="2341"/>
              <a:chExt cx="862" cy="637"/>
            </a:xfrm>
          </p:grpSpPr>
          <p:sp>
            <p:nvSpPr>
              <p:cNvPr id="56408" name="Rectangle 15"/>
              <p:cNvSpPr>
                <a:spLocks noChangeArrowheads="1"/>
              </p:cNvSpPr>
              <p:nvPr/>
            </p:nvSpPr>
            <p:spPr bwMode="auto">
              <a:xfrm>
                <a:off x="3742" y="2341"/>
                <a:ext cx="862" cy="63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6409" name="Text Box 16"/>
              <p:cNvSpPr txBox="1">
                <a:spLocks noChangeArrowheads="1"/>
              </p:cNvSpPr>
              <p:nvPr/>
            </p:nvSpPr>
            <p:spPr bwMode="auto">
              <a:xfrm>
                <a:off x="3833" y="2705"/>
                <a:ext cx="680" cy="9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GTC_I32(C1)</a:t>
                </a:r>
                <a:endParaRPr lang="en-US" altLang="en-US" sz="1200" b="0"/>
              </a:p>
            </p:txBody>
          </p:sp>
          <p:sp>
            <p:nvSpPr>
              <p:cNvPr id="56410" name="Text Box 17"/>
              <p:cNvSpPr txBox="1">
                <a:spLocks noChangeArrowheads="1"/>
              </p:cNvSpPr>
              <p:nvPr/>
            </p:nvSpPr>
            <p:spPr bwMode="auto">
              <a:xfrm>
                <a:off x="3969" y="2887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6411" name="Line 18"/>
              <p:cNvSpPr>
                <a:spLocks noChangeShapeType="1"/>
              </p:cNvSpPr>
              <p:nvPr/>
            </p:nvSpPr>
            <p:spPr bwMode="auto">
              <a:xfrm flipH="1">
                <a:off x="4150" y="2797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412" name="Line 19"/>
              <p:cNvSpPr>
                <a:spLocks noChangeShapeType="1"/>
              </p:cNvSpPr>
              <p:nvPr/>
            </p:nvSpPr>
            <p:spPr bwMode="auto">
              <a:xfrm flipH="1">
                <a:off x="4150" y="2568"/>
                <a:ext cx="136" cy="137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413" name="Line 20"/>
              <p:cNvSpPr>
                <a:spLocks noChangeShapeType="1"/>
              </p:cNvSpPr>
              <p:nvPr/>
            </p:nvSpPr>
            <p:spPr bwMode="auto">
              <a:xfrm>
                <a:off x="3787" y="2478"/>
                <a:ext cx="0" cy="499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414" name="Line 21"/>
              <p:cNvSpPr>
                <a:spLocks noChangeShapeType="1"/>
              </p:cNvSpPr>
              <p:nvPr/>
            </p:nvSpPr>
            <p:spPr bwMode="auto">
              <a:xfrm>
                <a:off x="4558" y="2659"/>
                <a:ext cx="0" cy="318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415" name="Line 63"/>
              <p:cNvSpPr>
                <a:spLocks noChangeShapeType="1"/>
              </p:cNvSpPr>
              <p:nvPr/>
            </p:nvSpPr>
            <p:spPr bwMode="auto">
              <a:xfrm flipH="1">
                <a:off x="3787" y="2341"/>
                <a:ext cx="771" cy="137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416" name="Line 64"/>
              <p:cNvSpPr>
                <a:spLocks noChangeShapeType="1"/>
              </p:cNvSpPr>
              <p:nvPr/>
            </p:nvSpPr>
            <p:spPr bwMode="auto">
              <a:xfrm>
                <a:off x="3787" y="2341"/>
                <a:ext cx="363" cy="137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417" name="Text Box 65"/>
              <p:cNvSpPr txBox="1">
                <a:spLocks noChangeArrowheads="1"/>
              </p:cNvSpPr>
              <p:nvPr/>
            </p:nvSpPr>
            <p:spPr bwMode="auto">
              <a:xfrm>
                <a:off x="4059" y="2478"/>
                <a:ext cx="454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MOD_I32</a:t>
                </a:r>
                <a:endParaRPr lang="en-US" altLang="en-US" sz="1200" b="0"/>
              </a:p>
            </p:txBody>
          </p:sp>
          <p:sp>
            <p:nvSpPr>
              <p:cNvPr id="56418" name="Line 66"/>
              <p:cNvSpPr>
                <a:spLocks noChangeShapeType="1"/>
              </p:cNvSpPr>
              <p:nvPr/>
            </p:nvSpPr>
            <p:spPr bwMode="auto">
              <a:xfrm>
                <a:off x="4286" y="2568"/>
                <a:ext cx="272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419" name="Line 67"/>
              <p:cNvSpPr>
                <a:spLocks noChangeShapeType="1"/>
              </p:cNvSpPr>
              <p:nvPr/>
            </p:nvSpPr>
            <p:spPr bwMode="auto">
              <a:xfrm flipH="1">
                <a:off x="4422" y="2341"/>
                <a:ext cx="136" cy="137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6328" name="Group 69"/>
            <p:cNvGrpSpPr>
              <a:grpSpLocks/>
            </p:cNvGrpSpPr>
            <p:nvPr/>
          </p:nvGrpSpPr>
          <p:grpSpPr bwMode="auto">
            <a:xfrm>
              <a:off x="3379" y="1298"/>
              <a:ext cx="862" cy="364"/>
              <a:chOff x="2971" y="2840"/>
              <a:chExt cx="862" cy="364"/>
            </a:xfrm>
          </p:grpSpPr>
          <p:sp>
            <p:nvSpPr>
              <p:cNvPr id="56401" name="Rectangle 70"/>
              <p:cNvSpPr>
                <a:spLocks noChangeArrowheads="1"/>
              </p:cNvSpPr>
              <p:nvPr/>
            </p:nvSpPr>
            <p:spPr bwMode="auto">
              <a:xfrm>
                <a:off x="2971" y="2840"/>
                <a:ext cx="862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6402" name="Text Box 71"/>
              <p:cNvSpPr txBox="1">
                <a:spLocks noChangeArrowheads="1"/>
              </p:cNvSpPr>
              <p:nvPr/>
            </p:nvSpPr>
            <p:spPr bwMode="auto">
              <a:xfrm>
                <a:off x="3062" y="2931"/>
                <a:ext cx="680" cy="9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GTC_I32(C1)</a:t>
                </a:r>
                <a:endParaRPr lang="en-US" altLang="en-US" sz="1200" b="0"/>
              </a:p>
            </p:txBody>
          </p:sp>
          <p:sp>
            <p:nvSpPr>
              <p:cNvPr id="56403" name="Text Box 72"/>
              <p:cNvSpPr txBox="1">
                <a:spLocks noChangeArrowheads="1"/>
              </p:cNvSpPr>
              <p:nvPr/>
            </p:nvSpPr>
            <p:spPr bwMode="auto">
              <a:xfrm>
                <a:off x="3198" y="3113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6404" name="Line 73"/>
              <p:cNvSpPr>
                <a:spLocks noChangeShapeType="1"/>
              </p:cNvSpPr>
              <p:nvPr/>
            </p:nvSpPr>
            <p:spPr bwMode="auto">
              <a:xfrm flipH="1">
                <a:off x="3379" y="3023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405" name="Line 74"/>
              <p:cNvSpPr>
                <a:spLocks noChangeShapeType="1"/>
              </p:cNvSpPr>
              <p:nvPr/>
            </p:nvSpPr>
            <p:spPr bwMode="auto">
              <a:xfrm flipH="1">
                <a:off x="3606" y="2840"/>
                <a:ext cx="181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406" name="Line 75"/>
              <p:cNvSpPr>
                <a:spLocks noChangeShapeType="1"/>
              </p:cNvSpPr>
              <p:nvPr/>
            </p:nvSpPr>
            <p:spPr bwMode="auto">
              <a:xfrm>
                <a:off x="3016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407" name="Line 76"/>
              <p:cNvSpPr>
                <a:spLocks noChangeShapeType="1"/>
              </p:cNvSpPr>
              <p:nvPr/>
            </p:nvSpPr>
            <p:spPr bwMode="auto">
              <a:xfrm>
                <a:off x="3787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6329" name="Group 90"/>
            <p:cNvGrpSpPr>
              <a:grpSpLocks/>
            </p:cNvGrpSpPr>
            <p:nvPr/>
          </p:nvGrpSpPr>
          <p:grpSpPr bwMode="auto">
            <a:xfrm>
              <a:off x="4513" y="1298"/>
              <a:ext cx="862" cy="364"/>
              <a:chOff x="2971" y="2840"/>
              <a:chExt cx="862" cy="364"/>
            </a:xfrm>
          </p:grpSpPr>
          <p:sp>
            <p:nvSpPr>
              <p:cNvPr id="56394" name="Rectangle 91"/>
              <p:cNvSpPr>
                <a:spLocks noChangeArrowheads="1"/>
              </p:cNvSpPr>
              <p:nvPr/>
            </p:nvSpPr>
            <p:spPr bwMode="auto">
              <a:xfrm>
                <a:off x="2971" y="2840"/>
                <a:ext cx="862" cy="36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6395" name="Text Box 92"/>
              <p:cNvSpPr txBox="1">
                <a:spLocks noChangeArrowheads="1"/>
              </p:cNvSpPr>
              <p:nvPr/>
            </p:nvSpPr>
            <p:spPr bwMode="auto">
              <a:xfrm>
                <a:off x="3062" y="2931"/>
                <a:ext cx="680" cy="9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GTC_I32(C1)</a:t>
                </a:r>
                <a:endParaRPr lang="en-US" altLang="en-US" sz="1200" b="0"/>
              </a:p>
            </p:txBody>
          </p:sp>
          <p:sp>
            <p:nvSpPr>
              <p:cNvPr id="56396" name="Text Box 93"/>
              <p:cNvSpPr txBox="1">
                <a:spLocks noChangeArrowheads="1"/>
              </p:cNvSpPr>
              <p:nvPr/>
            </p:nvSpPr>
            <p:spPr bwMode="auto">
              <a:xfrm>
                <a:off x="3198" y="3113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6397" name="Line 94"/>
              <p:cNvSpPr>
                <a:spLocks noChangeShapeType="1"/>
              </p:cNvSpPr>
              <p:nvPr/>
            </p:nvSpPr>
            <p:spPr bwMode="auto">
              <a:xfrm flipH="1">
                <a:off x="3379" y="3023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98" name="Line 95"/>
              <p:cNvSpPr>
                <a:spLocks noChangeShapeType="1"/>
              </p:cNvSpPr>
              <p:nvPr/>
            </p:nvSpPr>
            <p:spPr bwMode="auto">
              <a:xfrm flipH="1">
                <a:off x="3606" y="2840"/>
                <a:ext cx="181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99" name="Line 96"/>
              <p:cNvSpPr>
                <a:spLocks noChangeShapeType="1"/>
              </p:cNvSpPr>
              <p:nvPr/>
            </p:nvSpPr>
            <p:spPr bwMode="auto">
              <a:xfrm>
                <a:off x="3016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400" name="Line 97"/>
              <p:cNvSpPr>
                <a:spLocks noChangeShapeType="1"/>
              </p:cNvSpPr>
              <p:nvPr/>
            </p:nvSpPr>
            <p:spPr bwMode="auto">
              <a:xfrm>
                <a:off x="3787" y="2840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6330" name="Group 99"/>
            <p:cNvGrpSpPr>
              <a:grpSpLocks/>
            </p:cNvGrpSpPr>
            <p:nvPr/>
          </p:nvGrpSpPr>
          <p:grpSpPr bwMode="auto">
            <a:xfrm>
              <a:off x="4014" y="3113"/>
              <a:ext cx="862" cy="637"/>
              <a:chOff x="3742" y="2341"/>
              <a:chExt cx="862" cy="637"/>
            </a:xfrm>
          </p:grpSpPr>
          <p:sp>
            <p:nvSpPr>
              <p:cNvPr id="56382" name="Rectangle 100"/>
              <p:cNvSpPr>
                <a:spLocks noChangeArrowheads="1"/>
              </p:cNvSpPr>
              <p:nvPr/>
            </p:nvSpPr>
            <p:spPr bwMode="auto">
              <a:xfrm>
                <a:off x="3742" y="2341"/>
                <a:ext cx="862" cy="63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6383" name="Text Box 101"/>
              <p:cNvSpPr txBox="1">
                <a:spLocks noChangeArrowheads="1"/>
              </p:cNvSpPr>
              <p:nvPr/>
            </p:nvSpPr>
            <p:spPr bwMode="auto">
              <a:xfrm>
                <a:off x="3833" y="2705"/>
                <a:ext cx="680" cy="90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GTC_I32(C1)</a:t>
                </a:r>
                <a:endParaRPr lang="en-US" altLang="en-US" sz="1200" b="0"/>
              </a:p>
            </p:txBody>
          </p:sp>
          <p:sp>
            <p:nvSpPr>
              <p:cNvPr id="56384" name="Text Box 102"/>
              <p:cNvSpPr txBox="1">
                <a:spLocks noChangeArrowheads="1"/>
              </p:cNvSpPr>
              <p:nvPr/>
            </p:nvSpPr>
            <p:spPr bwMode="auto">
              <a:xfrm>
                <a:off x="3969" y="2887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6385" name="Line 103"/>
              <p:cNvSpPr>
                <a:spLocks noChangeShapeType="1"/>
              </p:cNvSpPr>
              <p:nvPr/>
            </p:nvSpPr>
            <p:spPr bwMode="auto">
              <a:xfrm flipH="1">
                <a:off x="4150" y="2797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86" name="Line 104"/>
              <p:cNvSpPr>
                <a:spLocks noChangeShapeType="1"/>
              </p:cNvSpPr>
              <p:nvPr/>
            </p:nvSpPr>
            <p:spPr bwMode="auto">
              <a:xfrm flipH="1">
                <a:off x="4150" y="2568"/>
                <a:ext cx="136" cy="137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87" name="Line 105"/>
              <p:cNvSpPr>
                <a:spLocks noChangeShapeType="1"/>
              </p:cNvSpPr>
              <p:nvPr/>
            </p:nvSpPr>
            <p:spPr bwMode="auto">
              <a:xfrm>
                <a:off x="3787" y="2478"/>
                <a:ext cx="0" cy="499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88" name="Line 106"/>
              <p:cNvSpPr>
                <a:spLocks noChangeShapeType="1"/>
              </p:cNvSpPr>
              <p:nvPr/>
            </p:nvSpPr>
            <p:spPr bwMode="auto">
              <a:xfrm>
                <a:off x="4558" y="2659"/>
                <a:ext cx="0" cy="318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89" name="Line 107"/>
              <p:cNvSpPr>
                <a:spLocks noChangeShapeType="1"/>
              </p:cNvSpPr>
              <p:nvPr/>
            </p:nvSpPr>
            <p:spPr bwMode="auto">
              <a:xfrm flipH="1">
                <a:off x="3787" y="2341"/>
                <a:ext cx="771" cy="137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90" name="Line 108"/>
              <p:cNvSpPr>
                <a:spLocks noChangeShapeType="1"/>
              </p:cNvSpPr>
              <p:nvPr/>
            </p:nvSpPr>
            <p:spPr bwMode="auto">
              <a:xfrm>
                <a:off x="3787" y="2341"/>
                <a:ext cx="363" cy="137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91" name="Text Box 109"/>
              <p:cNvSpPr txBox="1">
                <a:spLocks noChangeArrowheads="1"/>
              </p:cNvSpPr>
              <p:nvPr/>
            </p:nvSpPr>
            <p:spPr bwMode="auto">
              <a:xfrm>
                <a:off x="4059" y="2478"/>
                <a:ext cx="454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MOD_I32</a:t>
                </a:r>
                <a:endParaRPr lang="en-US" altLang="en-US" sz="1200" b="0"/>
              </a:p>
            </p:txBody>
          </p:sp>
          <p:sp>
            <p:nvSpPr>
              <p:cNvPr id="56392" name="Line 110"/>
              <p:cNvSpPr>
                <a:spLocks noChangeShapeType="1"/>
              </p:cNvSpPr>
              <p:nvPr/>
            </p:nvSpPr>
            <p:spPr bwMode="auto">
              <a:xfrm>
                <a:off x="4286" y="2568"/>
                <a:ext cx="272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93" name="Line 111"/>
              <p:cNvSpPr>
                <a:spLocks noChangeShapeType="1"/>
              </p:cNvSpPr>
              <p:nvPr/>
            </p:nvSpPr>
            <p:spPr bwMode="auto">
              <a:xfrm flipH="1">
                <a:off x="4422" y="2341"/>
                <a:ext cx="136" cy="137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56331" name="Group 5"/>
            <p:cNvGrpSpPr>
              <a:grpSpLocks/>
            </p:cNvGrpSpPr>
            <p:nvPr/>
          </p:nvGrpSpPr>
          <p:grpSpPr bwMode="auto">
            <a:xfrm>
              <a:off x="3016" y="3929"/>
              <a:ext cx="408" cy="181"/>
              <a:chOff x="3198" y="2115"/>
              <a:chExt cx="408" cy="181"/>
            </a:xfrm>
          </p:grpSpPr>
          <p:sp>
            <p:nvSpPr>
              <p:cNvPr id="56379" name="Rectangle 6"/>
              <p:cNvSpPr>
                <a:spLocks noChangeArrowheads="1"/>
              </p:cNvSpPr>
              <p:nvPr/>
            </p:nvSpPr>
            <p:spPr bwMode="auto">
              <a:xfrm>
                <a:off x="3198" y="2115"/>
                <a:ext cx="408" cy="18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6380" name="Line 7"/>
              <p:cNvSpPr>
                <a:spLocks noChangeShapeType="1"/>
              </p:cNvSpPr>
              <p:nvPr/>
            </p:nvSpPr>
            <p:spPr bwMode="auto">
              <a:xfrm>
                <a:off x="3334" y="2115"/>
                <a:ext cx="1" cy="89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81" name="Text Box 8"/>
              <p:cNvSpPr txBox="1">
                <a:spLocks noChangeArrowheads="1"/>
              </p:cNvSpPr>
              <p:nvPr/>
            </p:nvSpPr>
            <p:spPr bwMode="auto">
              <a:xfrm>
                <a:off x="3198" y="2205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RET_I32</a:t>
                </a:r>
              </a:p>
            </p:txBody>
          </p:sp>
        </p:grpSp>
        <p:sp>
          <p:nvSpPr>
            <p:cNvPr id="56332" name="Line 9"/>
            <p:cNvSpPr>
              <a:spLocks noChangeShapeType="1"/>
            </p:cNvSpPr>
            <p:nvPr/>
          </p:nvSpPr>
          <p:spPr bwMode="auto">
            <a:xfrm flipH="1">
              <a:off x="4195" y="527"/>
              <a:ext cx="0" cy="90"/>
            </a:xfrm>
            <a:prstGeom prst="line">
              <a:avLst/>
            </a:prstGeom>
            <a:noFill/>
            <a:ln w="31750">
              <a:solidFill>
                <a:schemeClr val="bg2"/>
              </a:solidFill>
              <a:round/>
              <a:headEnd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56333" name="Group 22"/>
            <p:cNvGrpSpPr>
              <a:grpSpLocks/>
            </p:cNvGrpSpPr>
            <p:nvPr/>
          </p:nvGrpSpPr>
          <p:grpSpPr bwMode="auto">
            <a:xfrm>
              <a:off x="3878" y="618"/>
              <a:ext cx="680" cy="453"/>
              <a:chOff x="3334" y="709"/>
              <a:chExt cx="680" cy="453"/>
            </a:xfrm>
          </p:grpSpPr>
          <p:sp>
            <p:nvSpPr>
              <p:cNvPr id="56370" name="Rectangle 23"/>
              <p:cNvSpPr>
                <a:spLocks noChangeArrowheads="1"/>
              </p:cNvSpPr>
              <p:nvPr/>
            </p:nvSpPr>
            <p:spPr bwMode="auto">
              <a:xfrm>
                <a:off x="3334" y="709"/>
                <a:ext cx="680" cy="45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6371" name="Text Box 24"/>
              <p:cNvSpPr txBox="1">
                <a:spLocks noChangeArrowheads="1"/>
              </p:cNvSpPr>
              <p:nvPr/>
            </p:nvSpPr>
            <p:spPr bwMode="auto">
              <a:xfrm>
                <a:off x="3469" y="890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GT_I32</a:t>
                </a:r>
                <a:endParaRPr lang="en-US" altLang="en-US" sz="1200" b="0"/>
              </a:p>
            </p:txBody>
          </p:sp>
          <p:sp>
            <p:nvSpPr>
              <p:cNvPr id="56372" name="Text Box 25"/>
              <p:cNvSpPr txBox="1">
                <a:spLocks noChangeArrowheads="1"/>
              </p:cNvSpPr>
              <p:nvPr/>
            </p:nvSpPr>
            <p:spPr bwMode="auto">
              <a:xfrm>
                <a:off x="3469" y="1071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JC</a:t>
                </a:r>
              </a:p>
            </p:txBody>
          </p:sp>
          <p:sp>
            <p:nvSpPr>
              <p:cNvPr id="56373" name="Text Box 26"/>
              <p:cNvSpPr txBox="1">
                <a:spLocks noChangeArrowheads="1"/>
              </p:cNvSpPr>
              <p:nvPr/>
            </p:nvSpPr>
            <p:spPr bwMode="auto">
              <a:xfrm>
                <a:off x="3334" y="709"/>
                <a:ext cx="680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ENTER</a:t>
                </a:r>
              </a:p>
            </p:txBody>
          </p:sp>
          <p:sp>
            <p:nvSpPr>
              <p:cNvPr id="56374" name="Line 27"/>
              <p:cNvSpPr>
                <a:spLocks noChangeShapeType="1"/>
              </p:cNvSpPr>
              <p:nvPr/>
            </p:nvSpPr>
            <p:spPr bwMode="auto">
              <a:xfrm flipH="1">
                <a:off x="3786" y="799"/>
                <a:ext cx="183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75" name="Line 28"/>
              <p:cNvSpPr>
                <a:spLocks noChangeShapeType="1"/>
              </p:cNvSpPr>
              <p:nvPr/>
            </p:nvSpPr>
            <p:spPr bwMode="auto">
              <a:xfrm>
                <a:off x="3379" y="799"/>
                <a:ext cx="181" cy="91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76" name="Line 29"/>
              <p:cNvSpPr>
                <a:spLocks noChangeShapeType="1"/>
              </p:cNvSpPr>
              <p:nvPr/>
            </p:nvSpPr>
            <p:spPr bwMode="auto">
              <a:xfrm flipH="1">
                <a:off x="3650" y="981"/>
                <a:ext cx="0" cy="90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77" name="Line 30"/>
              <p:cNvSpPr>
                <a:spLocks noChangeShapeType="1"/>
              </p:cNvSpPr>
              <p:nvPr/>
            </p:nvSpPr>
            <p:spPr bwMode="auto">
              <a:xfrm>
                <a:off x="3969" y="799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78" name="Line 31"/>
              <p:cNvSpPr>
                <a:spLocks noChangeShapeType="1"/>
              </p:cNvSpPr>
              <p:nvPr/>
            </p:nvSpPr>
            <p:spPr bwMode="auto">
              <a:xfrm flipH="1">
                <a:off x="3379" y="799"/>
                <a:ext cx="0" cy="363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56334" name="Line 33"/>
            <p:cNvSpPr>
              <a:spLocks noChangeShapeType="1"/>
            </p:cNvSpPr>
            <p:nvPr/>
          </p:nvSpPr>
          <p:spPr bwMode="auto">
            <a:xfrm>
              <a:off x="3288" y="2024"/>
              <a:ext cx="182" cy="90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35" name="Line 34"/>
            <p:cNvSpPr>
              <a:spLocks noChangeShapeType="1"/>
            </p:cNvSpPr>
            <p:nvPr/>
          </p:nvSpPr>
          <p:spPr bwMode="auto">
            <a:xfrm flipH="1">
              <a:off x="3424" y="1071"/>
              <a:ext cx="499" cy="227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36" name="Line 35"/>
            <p:cNvSpPr>
              <a:spLocks noChangeShapeType="1"/>
            </p:cNvSpPr>
            <p:nvPr/>
          </p:nvSpPr>
          <p:spPr bwMode="auto">
            <a:xfrm flipH="1">
              <a:off x="4195" y="1071"/>
              <a:ext cx="318" cy="227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37" name="Line 36"/>
            <p:cNvSpPr>
              <a:spLocks noChangeShapeType="1"/>
            </p:cNvSpPr>
            <p:nvPr/>
          </p:nvSpPr>
          <p:spPr bwMode="auto">
            <a:xfrm>
              <a:off x="4513" y="1071"/>
              <a:ext cx="816" cy="227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38" name="Line 37"/>
            <p:cNvSpPr>
              <a:spLocks noChangeShapeType="1"/>
            </p:cNvSpPr>
            <p:nvPr/>
          </p:nvSpPr>
          <p:spPr bwMode="auto">
            <a:xfrm>
              <a:off x="3923" y="1071"/>
              <a:ext cx="635" cy="227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39" name="Line 38"/>
            <p:cNvSpPr>
              <a:spLocks noChangeShapeType="1"/>
            </p:cNvSpPr>
            <p:nvPr/>
          </p:nvSpPr>
          <p:spPr bwMode="auto">
            <a:xfrm>
              <a:off x="4241" y="2750"/>
              <a:ext cx="589" cy="363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40" name="Line 39"/>
            <p:cNvSpPr>
              <a:spLocks noChangeShapeType="1"/>
            </p:cNvSpPr>
            <p:nvPr/>
          </p:nvSpPr>
          <p:spPr bwMode="auto">
            <a:xfrm flipH="1">
              <a:off x="4830" y="1661"/>
              <a:ext cx="499" cy="1452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41" name="Line 40"/>
            <p:cNvSpPr>
              <a:spLocks noChangeShapeType="1"/>
            </p:cNvSpPr>
            <p:nvPr/>
          </p:nvSpPr>
          <p:spPr bwMode="auto">
            <a:xfrm>
              <a:off x="4558" y="1661"/>
              <a:ext cx="499" cy="1315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42" name="Line 41"/>
            <p:cNvSpPr>
              <a:spLocks noChangeShapeType="1"/>
            </p:cNvSpPr>
            <p:nvPr/>
          </p:nvSpPr>
          <p:spPr bwMode="auto">
            <a:xfrm flipH="1">
              <a:off x="3878" y="3749"/>
              <a:ext cx="952" cy="181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43" name="Line 42"/>
            <p:cNvSpPr>
              <a:spLocks noChangeShapeType="1"/>
            </p:cNvSpPr>
            <p:nvPr/>
          </p:nvSpPr>
          <p:spPr bwMode="auto">
            <a:xfrm flipH="1" flipV="1">
              <a:off x="3198" y="1888"/>
              <a:ext cx="0" cy="952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44" name="Line 43"/>
            <p:cNvSpPr>
              <a:spLocks noChangeShapeType="1"/>
            </p:cNvSpPr>
            <p:nvPr/>
          </p:nvSpPr>
          <p:spPr bwMode="auto">
            <a:xfrm flipH="1" flipV="1">
              <a:off x="3198" y="1888"/>
              <a:ext cx="1043" cy="227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45" name="Line 44"/>
            <p:cNvSpPr>
              <a:spLocks noChangeShapeType="1"/>
            </p:cNvSpPr>
            <p:nvPr/>
          </p:nvSpPr>
          <p:spPr bwMode="auto">
            <a:xfrm>
              <a:off x="3288" y="3838"/>
              <a:ext cx="635" cy="0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46" name="Line 45"/>
            <p:cNvSpPr>
              <a:spLocks noChangeShapeType="1"/>
            </p:cNvSpPr>
            <p:nvPr/>
          </p:nvSpPr>
          <p:spPr bwMode="auto">
            <a:xfrm>
              <a:off x="4195" y="1661"/>
              <a:ext cx="46" cy="454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47" name="Line 46"/>
            <p:cNvSpPr>
              <a:spLocks noChangeShapeType="1"/>
            </p:cNvSpPr>
            <p:nvPr/>
          </p:nvSpPr>
          <p:spPr bwMode="auto">
            <a:xfrm>
              <a:off x="3288" y="2795"/>
              <a:ext cx="635" cy="1043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48" name="Line 47"/>
            <p:cNvSpPr>
              <a:spLocks noChangeShapeType="1"/>
            </p:cNvSpPr>
            <p:nvPr/>
          </p:nvSpPr>
          <p:spPr bwMode="auto">
            <a:xfrm flipH="1">
              <a:off x="3923" y="3749"/>
              <a:ext cx="136" cy="91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49" name="Line 48"/>
            <p:cNvSpPr>
              <a:spLocks noChangeShapeType="1"/>
            </p:cNvSpPr>
            <p:nvPr/>
          </p:nvSpPr>
          <p:spPr bwMode="auto">
            <a:xfrm flipH="1" flipV="1">
              <a:off x="3288" y="2024"/>
              <a:ext cx="0" cy="771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50" name="Line 49"/>
            <p:cNvSpPr>
              <a:spLocks noChangeShapeType="1"/>
            </p:cNvSpPr>
            <p:nvPr/>
          </p:nvSpPr>
          <p:spPr bwMode="auto">
            <a:xfrm>
              <a:off x="3424" y="1661"/>
              <a:ext cx="46" cy="454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51" name="Line 50"/>
            <p:cNvSpPr>
              <a:spLocks noChangeShapeType="1"/>
            </p:cNvSpPr>
            <p:nvPr/>
          </p:nvSpPr>
          <p:spPr bwMode="auto">
            <a:xfrm flipH="1">
              <a:off x="3061" y="1661"/>
              <a:ext cx="363" cy="181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52" name="Line 51"/>
            <p:cNvSpPr>
              <a:spLocks noChangeShapeType="1"/>
            </p:cNvSpPr>
            <p:nvPr/>
          </p:nvSpPr>
          <p:spPr bwMode="auto">
            <a:xfrm>
              <a:off x="3606" y="2840"/>
              <a:ext cx="453" cy="273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53" name="Line 52"/>
            <p:cNvSpPr>
              <a:spLocks noChangeShapeType="1"/>
            </p:cNvSpPr>
            <p:nvPr/>
          </p:nvSpPr>
          <p:spPr bwMode="auto">
            <a:xfrm flipH="1">
              <a:off x="4558" y="1661"/>
              <a:ext cx="0" cy="1089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56354" name="Group 77"/>
            <p:cNvGrpSpPr>
              <a:grpSpLocks/>
            </p:cNvGrpSpPr>
            <p:nvPr/>
          </p:nvGrpSpPr>
          <p:grpSpPr bwMode="auto">
            <a:xfrm>
              <a:off x="5057" y="3113"/>
              <a:ext cx="408" cy="181"/>
              <a:chOff x="3198" y="2115"/>
              <a:chExt cx="408" cy="181"/>
            </a:xfrm>
          </p:grpSpPr>
          <p:sp>
            <p:nvSpPr>
              <p:cNvPr id="56367" name="Rectangle 78"/>
              <p:cNvSpPr>
                <a:spLocks noChangeArrowheads="1"/>
              </p:cNvSpPr>
              <p:nvPr/>
            </p:nvSpPr>
            <p:spPr bwMode="auto">
              <a:xfrm>
                <a:off x="3198" y="2115"/>
                <a:ext cx="408" cy="18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cs-CZ" altLang="en-US" b="0">
                  <a:latin typeface="Arial" charset="0"/>
                </a:endParaRPr>
              </a:p>
            </p:txBody>
          </p:sp>
          <p:sp>
            <p:nvSpPr>
              <p:cNvPr id="56368" name="Line 79"/>
              <p:cNvSpPr>
                <a:spLocks noChangeShapeType="1"/>
              </p:cNvSpPr>
              <p:nvPr/>
            </p:nvSpPr>
            <p:spPr bwMode="auto">
              <a:xfrm>
                <a:off x="3334" y="2115"/>
                <a:ext cx="1" cy="89"/>
              </a:xfrm>
              <a:prstGeom prst="line">
                <a:avLst/>
              </a:prstGeom>
              <a:noFill/>
              <a:ln w="31750">
                <a:solidFill>
                  <a:srgbClr val="0000FF"/>
                </a:solidFill>
                <a:round/>
                <a:headEnd/>
                <a:tailEnd type="non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6369" name="Text Box 80"/>
              <p:cNvSpPr txBox="1">
                <a:spLocks noChangeArrowheads="1"/>
              </p:cNvSpPr>
              <p:nvPr/>
            </p:nvSpPr>
            <p:spPr bwMode="auto">
              <a:xfrm>
                <a:off x="3198" y="2205"/>
                <a:ext cx="403" cy="91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 anchorCtr="1"/>
              <a:lstStyle>
                <a:lvl1pPr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defRPr sz="1600" b="1">
                    <a:solidFill>
                      <a:schemeClr val="tx1"/>
                    </a:solidFill>
                    <a:latin typeface="Courier New" pitchFamily="49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Ø"/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itchFamily="2" charset="2"/>
                  <a:buChar char="v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Char char="•"/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/>
                  <a:t>RET_I32</a:t>
                </a:r>
              </a:p>
            </p:txBody>
          </p:sp>
        </p:grpSp>
        <p:sp>
          <p:nvSpPr>
            <p:cNvPr id="56355" name="Line 81"/>
            <p:cNvSpPr>
              <a:spLocks noChangeShapeType="1"/>
            </p:cNvSpPr>
            <p:nvPr/>
          </p:nvSpPr>
          <p:spPr bwMode="auto">
            <a:xfrm>
              <a:off x="3198" y="2840"/>
              <a:ext cx="680" cy="1089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56" name="Line 112"/>
            <p:cNvSpPr>
              <a:spLocks noChangeShapeType="1"/>
            </p:cNvSpPr>
            <p:nvPr/>
          </p:nvSpPr>
          <p:spPr bwMode="auto">
            <a:xfrm>
              <a:off x="3062" y="1842"/>
              <a:ext cx="90" cy="2087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57" name="Line 113"/>
            <p:cNvSpPr>
              <a:spLocks noChangeShapeType="1"/>
            </p:cNvSpPr>
            <p:nvPr/>
          </p:nvSpPr>
          <p:spPr bwMode="auto">
            <a:xfrm>
              <a:off x="3606" y="2840"/>
              <a:ext cx="1451" cy="136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58" name="Line 114"/>
            <p:cNvSpPr>
              <a:spLocks noChangeShapeType="1"/>
            </p:cNvSpPr>
            <p:nvPr/>
          </p:nvSpPr>
          <p:spPr bwMode="auto">
            <a:xfrm flipH="1">
              <a:off x="3152" y="3838"/>
              <a:ext cx="136" cy="91"/>
            </a:xfrm>
            <a:prstGeom prst="line">
              <a:avLst/>
            </a:prstGeom>
            <a:noFill/>
            <a:ln w="63500">
              <a:solidFill>
                <a:srgbClr val="99CC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59" name="Line 115"/>
            <p:cNvSpPr>
              <a:spLocks noChangeShapeType="1"/>
            </p:cNvSpPr>
            <p:nvPr/>
          </p:nvSpPr>
          <p:spPr bwMode="auto">
            <a:xfrm flipH="1">
              <a:off x="4059" y="2750"/>
              <a:ext cx="499" cy="363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60" name="Line 116"/>
            <p:cNvSpPr>
              <a:spLocks noChangeShapeType="1"/>
            </p:cNvSpPr>
            <p:nvPr/>
          </p:nvSpPr>
          <p:spPr bwMode="auto">
            <a:xfrm>
              <a:off x="5057" y="2976"/>
              <a:ext cx="136" cy="137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61" name="Line 117"/>
            <p:cNvSpPr>
              <a:spLocks noChangeShapeType="1"/>
            </p:cNvSpPr>
            <p:nvPr/>
          </p:nvSpPr>
          <p:spPr bwMode="auto">
            <a:xfrm>
              <a:off x="3470" y="2750"/>
              <a:ext cx="136" cy="90"/>
            </a:xfrm>
            <a:prstGeom prst="line">
              <a:avLst/>
            </a:prstGeom>
            <a:noFill/>
            <a:ln w="63500">
              <a:solidFill>
                <a:srgbClr val="FF6600"/>
              </a:solidFill>
              <a:round/>
              <a:headEnd/>
              <a:tailEnd type="non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62" name="Text Box 118"/>
            <p:cNvSpPr txBox="1">
              <a:spLocks noChangeArrowheads="1"/>
            </p:cNvSpPr>
            <p:nvPr/>
          </p:nvSpPr>
          <p:spPr bwMode="auto">
            <a:xfrm>
              <a:off x="4604" y="1162"/>
              <a:ext cx="18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/>
                <a:t>L4</a:t>
              </a:r>
            </a:p>
          </p:txBody>
        </p:sp>
        <p:sp>
          <p:nvSpPr>
            <p:cNvPr id="56363" name="Text Box 119"/>
            <p:cNvSpPr txBox="1">
              <a:spLocks noChangeArrowheads="1"/>
            </p:cNvSpPr>
            <p:nvPr/>
          </p:nvSpPr>
          <p:spPr bwMode="auto">
            <a:xfrm>
              <a:off x="2971" y="3793"/>
              <a:ext cx="18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/>
                <a:t>L3</a:t>
              </a:r>
            </a:p>
          </p:txBody>
        </p:sp>
        <p:sp>
          <p:nvSpPr>
            <p:cNvPr id="56364" name="Text Box 120"/>
            <p:cNvSpPr txBox="1">
              <a:spLocks noChangeArrowheads="1"/>
            </p:cNvSpPr>
            <p:nvPr/>
          </p:nvSpPr>
          <p:spPr bwMode="auto">
            <a:xfrm>
              <a:off x="3515" y="1979"/>
              <a:ext cx="18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/>
                <a:t>L1</a:t>
              </a:r>
            </a:p>
          </p:txBody>
        </p:sp>
        <p:sp>
          <p:nvSpPr>
            <p:cNvPr id="56365" name="Text Box 121"/>
            <p:cNvSpPr txBox="1">
              <a:spLocks noChangeArrowheads="1"/>
            </p:cNvSpPr>
            <p:nvPr/>
          </p:nvSpPr>
          <p:spPr bwMode="auto">
            <a:xfrm>
              <a:off x="4241" y="2976"/>
              <a:ext cx="18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/>
                <a:t>L2</a:t>
              </a:r>
            </a:p>
          </p:txBody>
        </p:sp>
        <p:sp>
          <p:nvSpPr>
            <p:cNvPr id="56366" name="Text Box 122"/>
            <p:cNvSpPr txBox="1">
              <a:spLocks noChangeArrowheads="1"/>
            </p:cNvSpPr>
            <p:nvPr/>
          </p:nvSpPr>
          <p:spPr bwMode="auto">
            <a:xfrm>
              <a:off x="5193" y="2976"/>
              <a:ext cx="18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>
              <a:lvl1pPr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defRPr sz="1600" b="1">
                  <a:solidFill>
                    <a:schemeClr val="tx1"/>
                  </a:solidFill>
                  <a:latin typeface="Courier New" pitchFamily="49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Ø"/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v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Char char="•"/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200"/>
                <a:t>L5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239198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95FD789-D1BD-45CC-A1B0-931568CEE1F9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Mezikódy</a:t>
            </a:r>
            <a:endParaRPr lang="cs-CZ" altLang="en-US" noProof="1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endParaRPr lang="en-US" altLang="en-US" smtClean="0"/>
          </a:p>
          <a:p>
            <a:pPr lvl="1" indent="0" eaLnBrk="1" hangingPunct="1"/>
            <a:endParaRPr lang="en-US" altLang="en-US" smtClean="0"/>
          </a:p>
          <a:p>
            <a:pPr lvl="1" indent="0" eaLnBrk="1" hangingPunct="1"/>
            <a:endParaRPr lang="en-US" altLang="en-US" smtClean="0"/>
          </a:p>
          <a:p>
            <a:pPr lvl="1" indent="0" eaLnBrk="1" hangingPunct="1"/>
            <a:r>
              <a:rPr lang="cs-CZ" altLang="en-US" smtClean="0"/>
              <a:t>Informace uložené v mezikódu střední úrovně</a:t>
            </a:r>
          </a:p>
          <a:p>
            <a:pPr lvl="2" eaLnBrk="1" hangingPunct="1"/>
            <a:r>
              <a:rPr lang="cs-CZ" altLang="en-US" smtClean="0"/>
              <a:t>Seznam globálních proměnných</a:t>
            </a:r>
          </a:p>
          <a:p>
            <a:pPr lvl="2" eaLnBrk="1" hangingPunct="1"/>
            <a:r>
              <a:rPr lang="cs-CZ" altLang="en-US" smtClean="0"/>
              <a:t>Další </a:t>
            </a:r>
            <a:r>
              <a:rPr lang="en-US" altLang="en-US" smtClean="0"/>
              <a:t>glob</a:t>
            </a:r>
            <a:r>
              <a:rPr lang="cs-CZ" altLang="en-US" smtClean="0"/>
              <a:t>ální informace pro generovaný kód</a:t>
            </a:r>
          </a:p>
          <a:p>
            <a:pPr lvl="2" eaLnBrk="1" hangingPunct="1"/>
            <a:r>
              <a:rPr lang="cs-CZ" altLang="en-US" smtClean="0"/>
              <a:t>Seznam procedur</a:t>
            </a:r>
          </a:p>
          <a:p>
            <a:pPr lvl="2" eaLnBrk="1" hangingPunct="1"/>
            <a:r>
              <a:rPr lang="cs-CZ" altLang="en-US" smtClean="0"/>
              <a:t>Další informace pro debugger</a:t>
            </a:r>
          </a:p>
        </p:txBody>
      </p:sp>
    </p:spTree>
    <p:extLst>
      <p:ext uri="{BB962C8B-B14F-4D97-AF65-F5344CB8AC3E}">
        <p14:creationId xmlns:p14="http://schemas.microsoft.com/office/powerpoint/2010/main" val="2768379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EEFA886-D861-426F-B34C-84126E5526C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Mezikódy</a:t>
            </a:r>
            <a:endParaRPr lang="cs-CZ" altLang="en-US" noProof="1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smtClean="0"/>
              <a:t>Informace uložené v mezikódu střední úrovně</a:t>
            </a:r>
          </a:p>
          <a:p>
            <a:pPr lvl="2" eaLnBrk="1" hangingPunct="1"/>
            <a:r>
              <a:rPr lang="cs-CZ" altLang="en-US" smtClean="0"/>
              <a:t>Seznam globálních proměnných</a:t>
            </a:r>
          </a:p>
          <a:p>
            <a:pPr lvl="4" eaLnBrk="1" hangingPunct="1"/>
            <a:r>
              <a:rPr lang="cs-CZ" altLang="en-US" smtClean="0"/>
              <a:t>Velikost</a:t>
            </a:r>
          </a:p>
          <a:p>
            <a:pPr lvl="4" eaLnBrk="1" hangingPunct="1"/>
            <a:r>
              <a:rPr lang="cs-CZ" altLang="en-US" smtClean="0"/>
              <a:t>Inicializace</a:t>
            </a:r>
          </a:p>
          <a:p>
            <a:pPr lvl="4" eaLnBrk="1" hangingPunct="1"/>
            <a:r>
              <a:rPr lang="cs-CZ" altLang="en-US" smtClean="0"/>
              <a:t>Příznak konstantnosti</a:t>
            </a:r>
          </a:p>
          <a:p>
            <a:pPr lvl="4" eaLnBrk="1" hangingPunct="1"/>
            <a:r>
              <a:rPr lang="cs-CZ" altLang="en-US" smtClean="0"/>
              <a:t>Jméno (pro linker)</a:t>
            </a:r>
          </a:p>
          <a:p>
            <a:pPr lvl="4" eaLnBrk="1" hangingPunct="1"/>
            <a:r>
              <a:rPr lang="cs-CZ" altLang="en-US" smtClean="0"/>
              <a:t>Logický typ (pro debugger)</a:t>
            </a:r>
          </a:p>
          <a:p>
            <a:pPr lvl="2" eaLnBrk="1" hangingPunct="1"/>
            <a:r>
              <a:rPr lang="cs-CZ" altLang="en-US" smtClean="0"/>
              <a:t>Další globální informace pro generovaný kód</a:t>
            </a:r>
          </a:p>
          <a:p>
            <a:pPr lvl="3" eaLnBrk="1" hangingPunct="1"/>
            <a:r>
              <a:rPr lang="cs-CZ" altLang="en-US" smtClean="0"/>
              <a:t>Konstanty (reálné, řetězcové, strukturované)</a:t>
            </a:r>
          </a:p>
          <a:p>
            <a:pPr lvl="3" eaLnBrk="1" hangingPunct="1"/>
            <a:r>
              <a:rPr lang="cs-CZ" altLang="en-US" smtClean="0"/>
              <a:t>Tabulky virtuálních funkcí, RTTI</a:t>
            </a:r>
          </a:p>
          <a:p>
            <a:pPr lvl="3" eaLnBrk="1" hangingPunct="1"/>
            <a:r>
              <a:rPr lang="cs-CZ" altLang="en-US" smtClean="0"/>
              <a:t>Často splývají s globálními proměnnými</a:t>
            </a:r>
          </a:p>
          <a:p>
            <a:pPr lvl="2" eaLnBrk="1" hangingPunct="1"/>
            <a:r>
              <a:rPr lang="cs-CZ" altLang="en-US" smtClean="0"/>
              <a:t>Seznam procedur</a:t>
            </a:r>
          </a:p>
          <a:p>
            <a:pPr lvl="2" eaLnBrk="1" hangingPunct="1"/>
            <a:r>
              <a:rPr lang="cs-CZ" altLang="en-US" smtClean="0"/>
              <a:t>Další informace pro debugger</a:t>
            </a:r>
          </a:p>
          <a:p>
            <a:pPr lvl="3" eaLnBrk="1" hangingPunct="1"/>
            <a:r>
              <a:rPr lang="cs-CZ" altLang="en-US" smtClean="0"/>
              <a:t>Jména a konstrukce typů</a:t>
            </a:r>
          </a:p>
        </p:txBody>
      </p:sp>
    </p:spTree>
    <p:extLst>
      <p:ext uri="{BB962C8B-B14F-4D97-AF65-F5344CB8AC3E}">
        <p14:creationId xmlns:p14="http://schemas.microsoft.com/office/powerpoint/2010/main" val="1653245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110B4EA-510D-429D-B424-97A2ECB6B3F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Mezikódy</a:t>
            </a:r>
            <a:endParaRPr lang="cs-CZ" altLang="en-US" noProof="1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smtClean="0"/>
              <a:t>Popis procedury</a:t>
            </a:r>
          </a:p>
          <a:p>
            <a:pPr lvl="3" eaLnBrk="1" hangingPunct="1"/>
            <a:r>
              <a:rPr lang="cs-CZ" altLang="en-US" smtClean="0"/>
              <a:t>Jméno (pro linker a chybová hlášení)</a:t>
            </a:r>
          </a:p>
          <a:p>
            <a:pPr lvl="2" eaLnBrk="1" hangingPunct="1"/>
            <a:r>
              <a:rPr lang="cs-CZ" altLang="en-US" smtClean="0"/>
              <a:t>Seznam parametrů</a:t>
            </a:r>
          </a:p>
          <a:p>
            <a:pPr lvl="3" eaLnBrk="1" hangingPunct="1"/>
            <a:r>
              <a:rPr lang="cs-CZ" altLang="en-US" smtClean="0"/>
              <a:t>Fyzický typ (+ velikost)</a:t>
            </a:r>
          </a:p>
          <a:p>
            <a:pPr lvl="3" eaLnBrk="1" hangingPunct="1"/>
            <a:r>
              <a:rPr lang="cs-CZ" altLang="en-US" smtClean="0"/>
              <a:t>Umístění podle volací konvence</a:t>
            </a:r>
          </a:p>
          <a:p>
            <a:pPr lvl="3" eaLnBrk="1" hangingPunct="1"/>
            <a:r>
              <a:rPr lang="cs-CZ" altLang="en-US" smtClean="0"/>
              <a:t>Jméno (pro debugger a chybová hlášení)</a:t>
            </a:r>
          </a:p>
          <a:p>
            <a:pPr lvl="3" eaLnBrk="1" hangingPunct="1"/>
            <a:r>
              <a:rPr lang="cs-CZ" altLang="en-US" smtClean="0"/>
              <a:t>Logický typ (pro debugger a určení aliasů)</a:t>
            </a:r>
          </a:p>
          <a:p>
            <a:pPr lvl="2" eaLnBrk="1" hangingPunct="1"/>
            <a:r>
              <a:rPr lang="cs-CZ" altLang="en-US" smtClean="0"/>
              <a:t>Seznam lokálních proměnných</a:t>
            </a:r>
          </a:p>
          <a:p>
            <a:pPr lvl="3" eaLnBrk="1" hangingPunct="1"/>
            <a:r>
              <a:rPr lang="cs-CZ" altLang="en-US" smtClean="0"/>
              <a:t>Fyzický typ (+ velikost)</a:t>
            </a:r>
          </a:p>
          <a:p>
            <a:pPr lvl="3" eaLnBrk="1" hangingPunct="1"/>
            <a:r>
              <a:rPr lang="cs-CZ" altLang="en-US" smtClean="0"/>
              <a:t>Jméno (pro debugger a chybová hlášení)</a:t>
            </a:r>
          </a:p>
          <a:p>
            <a:pPr lvl="3" eaLnBrk="1" hangingPunct="1"/>
            <a:r>
              <a:rPr lang="cs-CZ" altLang="en-US" smtClean="0"/>
              <a:t>Logický typ (pro debugger a určení aliasů)</a:t>
            </a:r>
          </a:p>
          <a:p>
            <a:pPr lvl="3" eaLnBrk="1" hangingPunct="1"/>
            <a:r>
              <a:rPr lang="cs-CZ" altLang="en-US" smtClean="0"/>
              <a:t>Proměnné ve vnořených blocích se obvykle povyšují na úroveň procedury</a:t>
            </a:r>
          </a:p>
          <a:p>
            <a:pPr lvl="2" eaLnBrk="1" hangingPunct="1"/>
            <a:r>
              <a:rPr lang="cs-CZ" altLang="en-US" smtClean="0"/>
              <a:t>Kód procedury</a:t>
            </a:r>
          </a:p>
          <a:p>
            <a:pPr lvl="2" eaLnBrk="1" hangingPunct="1"/>
            <a:r>
              <a:rPr lang="cs-CZ" altLang="en-US" smtClean="0"/>
              <a:t>Další informace (popisy výjimek apod.)</a:t>
            </a:r>
          </a:p>
        </p:txBody>
      </p:sp>
    </p:spTree>
    <p:extLst>
      <p:ext uri="{BB962C8B-B14F-4D97-AF65-F5344CB8AC3E}">
        <p14:creationId xmlns:p14="http://schemas.microsoft.com/office/powerpoint/2010/main" val="1034886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B467BA5-275B-4350-9398-5DEF1D0BE551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Mezikódy</a:t>
            </a:r>
            <a:endParaRPr lang="cs-CZ" altLang="en-US" noProof="1" smtClean="0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smtClean="0"/>
              <a:t>Kód procedury</a:t>
            </a:r>
          </a:p>
          <a:p>
            <a:pPr lvl="2" eaLnBrk="1" hangingPunct="1"/>
            <a:r>
              <a:rPr lang="cs-CZ" altLang="en-US" smtClean="0"/>
              <a:t>Plně sekvenční forma</a:t>
            </a:r>
          </a:p>
          <a:p>
            <a:pPr lvl="3" eaLnBrk="1" hangingPunct="1"/>
            <a:r>
              <a:rPr lang="cs-CZ" altLang="en-US" smtClean="0"/>
              <a:t>Posloupnost (pseudo-)instrukcí virtuálního stroje</a:t>
            </a:r>
          </a:p>
          <a:p>
            <a:pPr lvl="3" eaLnBrk="1" hangingPunct="1"/>
            <a:r>
              <a:rPr lang="cs-CZ" altLang="en-US" smtClean="0"/>
              <a:t>Tok řízení popsán skokovými instrukcemi</a:t>
            </a:r>
          </a:p>
          <a:p>
            <a:pPr lvl="2" eaLnBrk="1" hangingPunct="1"/>
            <a:r>
              <a:rPr lang="cs-CZ" altLang="en-US" smtClean="0"/>
              <a:t>Částečně sekvenční forma</a:t>
            </a:r>
          </a:p>
          <a:p>
            <a:pPr lvl="3" eaLnBrk="1" hangingPunct="1"/>
            <a:r>
              <a:rPr lang="cs-CZ" altLang="en-US" smtClean="0"/>
              <a:t>Tok řízení popsán grafem, jehož uzly jsou základní bloky</a:t>
            </a:r>
          </a:p>
          <a:p>
            <a:pPr lvl="3" eaLnBrk="1" hangingPunct="1"/>
            <a:r>
              <a:rPr lang="cs-CZ" altLang="en-US" smtClean="0"/>
              <a:t>Každý základní blok obsahuje posloupnost (pseudo-)instrukcí</a:t>
            </a:r>
          </a:p>
          <a:p>
            <a:pPr lvl="4" eaLnBrk="1" hangingPunct="1"/>
            <a:r>
              <a:rPr lang="cs-CZ" altLang="en-US" smtClean="0"/>
              <a:t>Skokové instrukce pouze na konci BB nebo zaznamenány jinak</a:t>
            </a:r>
          </a:p>
          <a:p>
            <a:pPr lvl="2" eaLnBrk="1" hangingPunct="1"/>
            <a:r>
              <a:rPr lang="cs-CZ" altLang="en-US" smtClean="0"/>
              <a:t>Nesekvenční forma</a:t>
            </a:r>
          </a:p>
          <a:p>
            <a:pPr lvl="3" eaLnBrk="1" hangingPunct="1"/>
            <a:r>
              <a:rPr lang="cs-CZ" altLang="en-US" smtClean="0"/>
              <a:t>Tok řízení popsán grafem, jehož uzly jsou základní bloky</a:t>
            </a:r>
          </a:p>
          <a:p>
            <a:pPr lvl="3" eaLnBrk="1" hangingPunct="1"/>
            <a:r>
              <a:rPr lang="cs-CZ" altLang="en-US" smtClean="0"/>
              <a:t>Tok dat uvnitř základního bloku popsán dagem</a:t>
            </a:r>
          </a:p>
          <a:p>
            <a:pPr lvl="4" eaLnBrk="1" hangingPunct="1"/>
            <a:r>
              <a:rPr lang="cs-CZ" altLang="en-US" smtClean="0"/>
              <a:t>Různé formy podle stupně analýzy aliasů a rozsahů platnosti</a:t>
            </a:r>
          </a:p>
          <a:p>
            <a:pPr lvl="4" eaLnBrk="1" hangingPunct="1"/>
            <a:r>
              <a:rPr lang="cs-CZ" altLang="en-US" smtClean="0"/>
              <a:t>Pokročilejší formy nahrazují lokální proměnné rozhraními bloků</a:t>
            </a:r>
          </a:p>
        </p:txBody>
      </p:sp>
    </p:spTree>
    <p:extLst>
      <p:ext uri="{BB962C8B-B14F-4D97-AF65-F5344CB8AC3E}">
        <p14:creationId xmlns:p14="http://schemas.microsoft.com/office/powerpoint/2010/main" val="38202971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AD64D08-4382-4192-812E-73A370B77A5C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Pln</a:t>
            </a:r>
            <a:r>
              <a:rPr lang="cs-CZ" altLang="en-US" smtClean="0"/>
              <a:t>ě sekvenční čtveřicový mezikód</a:t>
            </a:r>
            <a:endParaRPr lang="cs-CZ" altLang="en-US" noProof="1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/>
            <a:r>
              <a:rPr lang="en-US" altLang="en-US" sz="1400" smtClean="0"/>
              <a:t>int gcd( int x, int y)</a:t>
            </a:r>
          </a:p>
          <a:p>
            <a:pPr marL="0" indent="0" eaLnBrk="1" hangingPunct="1"/>
            <a:r>
              <a:rPr lang="en-US" altLang="en-US" sz="1400" smtClean="0"/>
              <a:t>{ int z;</a:t>
            </a:r>
          </a:p>
          <a:p>
            <a:pPr marL="0" indent="0" eaLnBrk="1" hangingPunct="1"/>
            <a:r>
              <a:rPr lang="en-US" altLang="en-US" sz="1400" smtClean="0"/>
              <a:t>  if ( x &gt; y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while ( x &gt; 0 )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 % x;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return y;</a:t>
            </a:r>
          </a:p>
          <a:p>
            <a:pPr marL="0" indent="0" eaLnBrk="1" hangingPunct="1"/>
            <a:r>
              <a:rPr lang="en-US" altLang="en-US" sz="1400" smtClean="0"/>
              <a:t>}</a:t>
            </a:r>
            <a:endParaRPr lang="cs-CZ" altLang="en-US" sz="1400" smtClean="0"/>
          </a:p>
        </p:txBody>
      </p:sp>
      <p:sp>
        <p:nvSpPr>
          <p:cNvPr id="31749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  <a:p>
            <a:pPr marL="0" indent="0" eaLnBrk="1" hangingPunct="1"/>
            <a:r>
              <a:rPr lang="en-US" altLang="en-US" sz="1400" smtClean="0"/>
              <a:t>VAR:(Vz,I32,”z”)</a:t>
            </a:r>
          </a:p>
          <a:p>
            <a:pPr marL="0" indent="0" eaLnBrk="1" hangingPunct="1"/>
            <a:r>
              <a:rPr lang="en-US" altLang="en-US" sz="1400" smtClean="0"/>
              <a:t>TMP:(T1,B),(T2,B),(T3,I32)</a:t>
            </a:r>
          </a:p>
          <a:p>
            <a:pPr marL="0" indent="0" eaLnBrk="1" hangingPunct="1"/>
            <a:endParaRPr lang="en-US" altLang="en-US" sz="1400" smtClean="0"/>
          </a:p>
          <a:p>
            <a:pPr marL="0" indent="0" eaLnBrk="1" hangingPunct="1"/>
            <a:r>
              <a:rPr lang="en-US" altLang="en-US" sz="1400" smtClean="0"/>
              <a:t>ENTER</a:t>
            </a:r>
          </a:p>
          <a:p>
            <a:pPr marL="0" indent="0" eaLnBrk="1" hangingPunct="1"/>
            <a:r>
              <a:rPr lang="en-US" altLang="en-US" sz="1400" smtClean="0"/>
              <a:t>GT_I32 T1,Px,Py</a:t>
            </a:r>
          </a:p>
          <a:p>
            <a:pPr marL="0" indent="0" eaLnBrk="1" hangingPunct="1"/>
            <a:r>
              <a:rPr lang="en-US" altLang="en-US" sz="1400" smtClean="0"/>
              <a:t>JF T1,L1</a:t>
            </a:r>
          </a:p>
          <a:p>
            <a:pPr marL="0" indent="0" eaLnBrk="1" hangingPunct="1"/>
            <a:r>
              <a:rPr lang="en-US" altLang="en-US" sz="1400" smtClean="0"/>
              <a:t>MOV_I32 Vz,Py</a:t>
            </a:r>
          </a:p>
          <a:p>
            <a:pPr marL="0" indent="0" eaLnBrk="1" hangingPunct="1"/>
            <a:r>
              <a:rPr lang="en-US" altLang="en-US" sz="1400" smtClean="0"/>
              <a:t>MOV_I32 Py,Px</a:t>
            </a:r>
          </a:p>
          <a:p>
            <a:pPr marL="0" indent="0" eaLnBrk="1" hangingPunct="1"/>
            <a:r>
              <a:rPr lang="en-US" altLang="en-US" sz="1400" smtClean="0"/>
              <a:t>MOV_I32 Px,Vz</a:t>
            </a:r>
          </a:p>
          <a:p>
            <a:pPr marL="0" indent="0" eaLnBrk="1" hangingPunct="1"/>
            <a:r>
              <a:rPr lang="en-US" altLang="en-US" sz="1400" smtClean="0"/>
              <a:t>L1:</a:t>
            </a:r>
          </a:p>
          <a:p>
            <a:pPr marL="0" indent="0" eaLnBrk="1" hangingPunct="1"/>
            <a:r>
              <a:rPr lang="en-US" altLang="en-US" sz="1400" smtClean="0"/>
              <a:t>GT_I32 T2,Px,C1</a:t>
            </a:r>
          </a:p>
          <a:p>
            <a:pPr marL="0" indent="0" eaLnBrk="1" hangingPunct="1"/>
            <a:r>
              <a:rPr lang="en-US" altLang="en-US" sz="1400" smtClean="0"/>
              <a:t>JF T2,L2</a:t>
            </a:r>
          </a:p>
          <a:p>
            <a:pPr marL="0" indent="0" eaLnBrk="1" hangingPunct="1"/>
            <a:r>
              <a:rPr lang="en-US" altLang="en-US" sz="1400" smtClean="0"/>
              <a:t>MOD_I32 T3,Py,Px</a:t>
            </a:r>
          </a:p>
          <a:p>
            <a:pPr marL="0" indent="0" eaLnBrk="1" hangingPunct="1"/>
            <a:r>
              <a:rPr lang="en-US" altLang="en-US" sz="1400" smtClean="0"/>
              <a:t>MOV_I32 Vz,T3</a:t>
            </a:r>
          </a:p>
          <a:p>
            <a:pPr marL="0" indent="0" eaLnBrk="1" hangingPunct="1"/>
            <a:r>
              <a:rPr lang="en-US" altLang="en-US" sz="1400" smtClean="0"/>
              <a:t>MOV_I32 Py,Px</a:t>
            </a:r>
          </a:p>
          <a:p>
            <a:pPr marL="0" indent="0" eaLnBrk="1" hangingPunct="1"/>
            <a:r>
              <a:rPr lang="en-US" altLang="en-US" sz="1400" smtClean="0"/>
              <a:t>MOV_I32 Px,Vz</a:t>
            </a:r>
          </a:p>
          <a:p>
            <a:pPr marL="0" indent="0" eaLnBrk="1" hangingPunct="1"/>
            <a:r>
              <a:rPr lang="en-US" altLang="en-US" sz="1400" smtClean="0"/>
              <a:t>JMP L1</a:t>
            </a:r>
          </a:p>
          <a:p>
            <a:pPr marL="0" indent="0" eaLnBrk="1" hangingPunct="1"/>
            <a:r>
              <a:rPr lang="en-US" altLang="en-US" sz="1400" smtClean="0"/>
              <a:t>L2:</a:t>
            </a:r>
          </a:p>
          <a:p>
            <a:pPr marL="0" indent="0" eaLnBrk="1" hangingPunct="1"/>
            <a:r>
              <a:rPr lang="en-US" altLang="en-US" sz="1400" smtClean="0"/>
              <a:t>RET_I32 Py</a:t>
            </a:r>
          </a:p>
        </p:txBody>
      </p:sp>
    </p:spTree>
    <p:extLst>
      <p:ext uri="{BB962C8B-B14F-4D97-AF65-F5344CB8AC3E}">
        <p14:creationId xmlns:p14="http://schemas.microsoft.com/office/powerpoint/2010/main" val="34418350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247E10A-BD50-429A-AFB6-B6F34559F8ED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Částečně sekvenční čtveřicový mezikód</a:t>
            </a:r>
            <a:endParaRPr lang="cs-CZ" altLang="en-US" noProof="1" smtClean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/>
            <a:r>
              <a:rPr lang="en-US" altLang="en-US" sz="1400" smtClean="0"/>
              <a:t>int gcd( int x, int y)</a:t>
            </a:r>
          </a:p>
          <a:p>
            <a:pPr marL="0" indent="0" eaLnBrk="1" hangingPunct="1"/>
            <a:r>
              <a:rPr lang="en-US" altLang="en-US" sz="1400" smtClean="0"/>
              <a:t>{ int z;</a:t>
            </a:r>
          </a:p>
          <a:p>
            <a:pPr marL="0" indent="0" eaLnBrk="1" hangingPunct="1"/>
            <a:r>
              <a:rPr lang="en-US" altLang="en-US" sz="1400" smtClean="0"/>
              <a:t>  if ( x &gt; y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while ( x &gt; 0 )</a:t>
            </a:r>
          </a:p>
          <a:p>
            <a:pPr marL="0" indent="0" eaLnBrk="1" hangingPunct="1"/>
            <a:r>
              <a:rPr lang="en-US" altLang="en-US" sz="1400" smtClean="0"/>
              <a:t>  {</a:t>
            </a:r>
          </a:p>
          <a:p>
            <a:pPr marL="0" indent="0" eaLnBrk="1" hangingPunct="1"/>
            <a:r>
              <a:rPr lang="en-US" altLang="en-US" sz="1400" smtClean="0"/>
              <a:t>    z = y % x;</a:t>
            </a:r>
          </a:p>
          <a:p>
            <a:pPr marL="0" indent="0" eaLnBrk="1" hangingPunct="1"/>
            <a:r>
              <a:rPr lang="en-US" altLang="en-US" sz="1400" smtClean="0"/>
              <a:t>    y = x;</a:t>
            </a:r>
          </a:p>
          <a:p>
            <a:pPr marL="0" indent="0" eaLnBrk="1" hangingPunct="1"/>
            <a:r>
              <a:rPr lang="en-US" altLang="en-US" sz="1400" smtClean="0"/>
              <a:t>    x = z;</a:t>
            </a:r>
          </a:p>
          <a:p>
            <a:pPr marL="0" indent="0" eaLnBrk="1" hangingPunct="1"/>
            <a:r>
              <a:rPr lang="en-US" altLang="en-US" sz="1400" smtClean="0"/>
              <a:t>  }</a:t>
            </a:r>
          </a:p>
          <a:p>
            <a:pPr marL="0" indent="0" eaLnBrk="1" hangingPunct="1"/>
            <a:r>
              <a:rPr lang="en-US" altLang="en-US" sz="1400" smtClean="0"/>
              <a:t>  return y;</a:t>
            </a:r>
          </a:p>
          <a:p>
            <a:pPr marL="0" indent="0" eaLnBrk="1" hangingPunct="1"/>
            <a:r>
              <a:rPr lang="en-US" altLang="en-US" sz="1400" smtClean="0"/>
              <a:t>}</a:t>
            </a:r>
            <a:endParaRPr lang="cs-CZ" altLang="en-US" sz="1400" smtClean="0"/>
          </a:p>
        </p:txBody>
      </p:sp>
      <p:sp>
        <p:nvSpPr>
          <p:cNvPr id="3277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/>
            <a:r>
              <a:rPr lang="en-US" altLang="en-US" sz="1400" smtClean="0"/>
              <a:t>CONST:(C1,I32,0)</a:t>
            </a:r>
          </a:p>
          <a:p>
            <a:pPr marL="0" indent="0" eaLnBrk="1" hangingPunct="1"/>
            <a:endParaRPr lang="cs-CZ" altLang="en-US" sz="1400" smtClean="0">
              <a:latin typeface="Arial" charset="0"/>
            </a:endParaRPr>
          </a:p>
          <a:p>
            <a:pPr marL="0" indent="0" eaLnBrk="1" hangingPunct="1"/>
            <a:r>
              <a:rPr lang="en-US" altLang="en-US" sz="1400" smtClean="0"/>
              <a:t>PROC ”gcd”</a:t>
            </a:r>
          </a:p>
          <a:p>
            <a:pPr marL="0" indent="0" eaLnBrk="1" hangingPunct="1"/>
            <a:r>
              <a:rPr lang="en-US" altLang="en-US" sz="1400" smtClean="0"/>
              <a:t>PARAM:(Px,I32,”x”),(Py,I32,”y”)</a:t>
            </a:r>
          </a:p>
          <a:p>
            <a:pPr marL="0" indent="0" eaLnBrk="1" hangingPunct="1"/>
            <a:r>
              <a:rPr lang="en-US" altLang="en-US" sz="1400" smtClean="0"/>
              <a:t>VAR:(Vz,I32,”z”)</a:t>
            </a:r>
          </a:p>
          <a:p>
            <a:pPr marL="0" indent="0" eaLnBrk="1" hangingPunct="1"/>
            <a:r>
              <a:rPr lang="en-US" altLang="en-US" sz="1400" smtClean="0"/>
              <a:t>TMP:(T1,B),(T2,B),(T3,I32)</a:t>
            </a:r>
          </a:p>
        </p:txBody>
      </p:sp>
      <p:sp>
        <p:nvSpPr>
          <p:cNvPr id="32774" name="Text Box 5"/>
          <p:cNvSpPr txBox="1">
            <a:spLocks noChangeArrowheads="1"/>
          </p:cNvSpPr>
          <p:nvPr/>
        </p:nvSpPr>
        <p:spPr bwMode="auto">
          <a:xfrm>
            <a:off x="4787900" y="2276475"/>
            <a:ext cx="1800225" cy="7207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ENTER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GT_I32 T1,Px,Py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J</a:t>
            </a:r>
            <a:r>
              <a:rPr lang="cs-CZ" altLang="en-US" sz="1400"/>
              <a:t>C</a:t>
            </a:r>
            <a:r>
              <a:rPr lang="en-US" altLang="en-US" sz="1400"/>
              <a:t> T1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400" b="0"/>
          </a:p>
        </p:txBody>
      </p:sp>
      <p:sp>
        <p:nvSpPr>
          <p:cNvPr id="32775" name="Text Box 6"/>
          <p:cNvSpPr txBox="1">
            <a:spLocks noChangeArrowheads="1"/>
          </p:cNvSpPr>
          <p:nvPr/>
        </p:nvSpPr>
        <p:spPr bwMode="auto">
          <a:xfrm>
            <a:off x="4787900" y="4437063"/>
            <a:ext cx="1800225" cy="503237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GT_I32 T2,Px,C1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J</a:t>
            </a:r>
            <a:r>
              <a:rPr lang="cs-CZ" altLang="en-US" sz="1400"/>
              <a:t>C</a:t>
            </a:r>
            <a:r>
              <a:rPr lang="en-US" altLang="en-US" sz="1400"/>
              <a:t> T2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2776" name="Text Box 7"/>
          <p:cNvSpPr txBox="1">
            <a:spLocks noChangeArrowheads="1"/>
          </p:cNvSpPr>
          <p:nvPr/>
        </p:nvSpPr>
        <p:spPr bwMode="auto">
          <a:xfrm>
            <a:off x="4787900" y="6092825"/>
            <a:ext cx="1800225" cy="288925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RET_I32 Py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2777" name="Text Box 8"/>
          <p:cNvSpPr txBox="1">
            <a:spLocks noChangeArrowheads="1"/>
          </p:cNvSpPr>
          <p:nvPr/>
        </p:nvSpPr>
        <p:spPr bwMode="auto">
          <a:xfrm>
            <a:off x="6011863" y="3141663"/>
            <a:ext cx="1800225" cy="720725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Vz,Py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Py,Px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Px,Vz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2778" name="Text Box 9"/>
          <p:cNvSpPr txBox="1">
            <a:spLocks noChangeArrowheads="1"/>
          </p:cNvSpPr>
          <p:nvPr/>
        </p:nvSpPr>
        <p:spPr bwMode="auto">
          <a:xfrm>
            <a:off x="7019925" y="4221163"/>
            <a:ext cx="1800225" cy="935037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MOD_I32 T3,Py,Px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Vz,T3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Py,Px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MOV_I32 Px,Vz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/>
          </a:p>
        </p:txBody>
      </p:sp>
      <p:sp>
        <p:nvSpPr>
          <p:cNvPr id="32779" name="Line 10"/>
          <p:cNvSpPr>
            <a:spLocks noChangeShapeType="1"/>
          </p:cNvSpPr>
          <p:nvPr/>
        </p:nvSpPr>
        <p:spPr bwMode="auto">
          <a:xfrm>
            <a:off x="5508625" y="2997200"/>
            <a:ext cx="0" cy="1439863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0" name="Line 11"/>
          <p:cNvSpPr>
            <a:spLocks noChangeShapeType="1"/>
          </p:cNvSpPr>
          <p:nvPr/>
        </p:nvSpPr>
        <p:spPr bwMode="auto">
          <a:xfrm flipH="1">
            <a:off x="5940425" y="3860800"/>
            <a:ext cx="287338" cy="576263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1" name="Line 12"/>
          <p:cNvSpPr>
            <a:spLocks noChangeShapeType="1"/>
          </p:cNvSpPr>
          <p:nvPr/>
        </p:nvSpPr>
        <p:spPr bwMode="auto">
          <a:xfrm flipH="1">
            <a:off x="6372225" y="4221163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2" name="Line 13"/>
          <p:cNvSpPr>
            <a:spLocks noChangeShapeType="1"/>
          </p:cNvSpPr>
          <p:nvPr/>
        </p:nvSpPr>
        <p:spPr bwMode="auto">
          <a:xfrm flipH="1" flipV="1">
            <a:off x="6588125" y="4221163"/>
            <a:ext cx="431800" cy="115252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3" name="Line 14"/>
          <p:cNvSpPr>
            <a:spLocks noChangeShapeType="1"/>
          </p:cNvSpPr>
          <p:nvPr/>
        </p:nvSpPr>
        <p:spPr bwMode="auto">
          <a:xfrm flipH="1">
            <a:off x="7019925" y="5157788"/>
            <a:ext cx="215900" cy="215900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4" name="Line 15"/>
          <p:cNvSpPr>
            <a:spLocks noChangeShapeType="1"/>
          </p:cNvSpPr>
          <p:nvPr/>
        </p:nvSpPr>
        <p:spPr bwMode="auto">
          <a:xfrm flipV="1">
            <a:off x="6588125" y="4005263"/>
            <a:ext cx="431800" cy="1152525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5" name="Line 16"/>
          <p:cNvSpPr>
            <a:spLocks noChangeShapeType="1"/>
          </p:cNvSpPr>
          <p:nvPr/>
        </p:nvSpPr>
        <p:spPr bwMode="auto">
          <a:xfrm flipH="1" flipV="1">
            <a:off x="6372225" y="4941888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non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6" name="Line 17"/>
          <p:cNvSpPr>
            <a:spLocks noChangeShapeType="1"/>
          </p:cNvSpPr>
          <p:nvPr/>
        </p:nvSpPr>
        <p:spPr bwMode="auto">
          <a:xfrm>
            <a:off x="5508625" y="4941888"/>
            <a:ext cx="0" cy="1150937"/>
          </a:xfrm>
          <a:prstGeom prst="line">
            <a:avLst/>
          </a:prstGeom>
          <a:noFill/>
          <a:ln w="31750">
            <a:solidFill>
              <a:srgbClr val="A5002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7" name="Line 18"/>
          <p:cNvSpPr>
            <a:spLocks noChangeShapeType="1"/>
          </p:cNvSpPr>
          <p:nvPr/>
        </p:nvSpPr>
        <p:spPr bwMode="auto">
          <a:xfrm>
            <a:off x="6227763" y="2997200"/>
            <a:ext cx="0" cy="144463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8" name="Line 19"/>
          <p:cNvSpPr>
            <a:spLocks noChangeShapeType="1"/>
          </p:cNvSpPr>
          <p:nvPr/>
        </p:nvSpPr>
        <p:spPr bwMode="auto">
          <a:xfrm>
            <a:off x="7019925" y="4005263"/>
            <a:ext cx="215900" cy="2159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789" name="Line 20"/>
          <p:cNvSpPr>
            <a:spLocks noChangeShapeType="1"/>
          </p:cNvSpPr>
          <p:nvPr/>
        </p:nvSpPr>
        <p:spPr bwMode="auto">
          <a:xfrm flipH="1">
            <a:off x="5508625" y="2133600"/>
            <a:ext cx="0" cy="142875"/>
          </a:xfrm>
          <a:prstGeom prst="line">
            <a:avLst/>
          </a:prstGeom>
          <a:noFill/>
          <a:ln w="31750">
            <a:solidFill>
              <a:schemeClr val="bg2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268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">
  <a:themeElements>
    <a:clrScheme name="LECT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LECT">
      <a:majorFont>
        <a:latin typeface="Arial"/>
        <a:ea typeface=""/>
        <a:cs typeface="Arial"/>
      </a:majorFont>
      <a:minorFont>
        <a:latin typeface="Courier Ne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CT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9240</TotalTime>
  <Words>3535</Words>
  <Application>Microsoft Office PowerPoint</Application>
  <PresentationFormat>Overhead</PresentationFormat>
  <Paragraphs>1082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Courier New</vt:lpstr>
      <vt:lpstr>Symbol</vt:lpstr>
      <vt:lpstr>Wingdings</vt:lpstr>
      <vt:lpstr>LECT</vt:lpstr>
      <vt:lpstr>Mezikódy</vt:lpstr>
      <vt:lpstr>Mezikódy</vt:lpstr>
      <vt:lpstr>Mezikódy</vt:lpstr>
      <vt:lpstr>Mezikódy</vt:lpstr>
      <vt:lpstr>Mezikódy</vt:lpstr>
      <vt:lpstr>Mezikódy</vt:lpstr>
      <vt:lpstr>Mezikódy</vt:lpstr>
      <vt:lpstr>Plně sekvenční čtveřicový mezikód</vt:lpstr>
      <vt:lpstr>Částečně sekvenční čtveřicový mezikód</vt:lpstr>
      <vt:lpstr>Nesekvenční mezikód (před analýzou aliasů)</vt:lpstr>
      <vt:lpstr>Mezikódy střední úrovně</vt:lpstr>
      <vt:lpstr>Mezikódy střední úrovně</vt:lpstr>
      <vt:lpstr>Detekce základních bloků</vt:lpstr>
      <vt:lpstr>Detekce základních bloků</vt:lpstr>
      <vt:lpstr>Detekce základních bloků</vt:lpstr>
      <vt:lpstr>Detekce základních bloků</vt:lpstr>
      <vt:lpstr>Nesekvenční mezikód s hranicemi příkazů</vt:lpstr>
      <vt:lpstr>Nesekvenční mezikód před analýzou aliasů</vt:lpstr>
      <vt:lpstr>Odstranění závislostí po analýze aliasů</vt:lpstr>
      <vt:lpstr>Odstranění závislostí po analýze aliasů</vt:lpstr>
      <vt:lpstr>Nesekvenční mezikód po analýze aliasů</vt:lpstr>
      <vt:lpstr>Nesekvenční mezikód s rozsahy platnosti</vt:lpstr>
      <vt:lpstr>Určení rozsahů platnosti (live-range analysis)</vt:lpstr>
      <vt:lpstr>Algoritmus: Určení rozsahů platnosti</vt:lpstr>
      <vt:lpstr>Algoritmus: Určení rozsahů platnosti</vt:lpstr>
      <vt:lpstr>Určení rozhraní BB</vt:lpstr>
      <vt:lpstr>Nesekvenční mezikód s rozhraními BB</vt:lpstr>
      <vt:lpstr>Náhrada proměnných rozhraním BB</vt:lpstr>
      <vt:lpstr>Nesekvenční mezikód bez proměnných</vt:lpstr>
      <vt:lpstr>Nesekvenční mezikód po duplikaci BB</vt:lpstr>
      <vt:lpstr>Nesekvenční mezikód po přeznačení</vt:lpstr>
      <vt:lpstr>Nesekvenční mezikód po přeznačení</vt:lpstr>
      <vt:lpstr>Nesekvenční mezikód po optimalizaci skoků</vt:lpstr>
    </vt:vector>
  </TitlesOfParts>
  <Company>Vilma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SWI109 - Konstrukce překladačů - 2008/2009</dc:title>
  <dc:creator>David Bednarek</dc:creator>
  <cp:lastModifiedBy>David Bednárek</cp:lastModifiedBy>
  <cp:revision>1006</cp:revision>
  <dcterms:created xsi:type="dcterms:W3CDTF">2001-09-30T23:30:25Z</dcterms:created>
  <dcterms:modified xsi:type="dcterms:W3CDTF">2020-03-29T10:41:29Z</dcterms:modified>
</cp:coreProperties>
</file>