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71" autoAdjust="0"/>
  </p:normalViewPr>
  <p:slideViewPr>
    <p:cSldViewPr>
      <p:cViewPr varScale="1">
        <p:scale>
          <a:sx n="70" d="100"/>
          <a:sy n="70" d="100"/>
        </p:scale>
        <p:origin x="944" y="60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 smtClean="0"/>
              <a:t>Click to edit Master text styles</a:t>
            </a:r>
          </a:p>
          <a:p>
            <a:pPr lvl="1"/>
            <a:r>
              <a:rPr lang="cs-CZ" noProof="1" smtClean="0"/>
              <a:t>Second level</a:t>
            </a:r>
          </a:p>
          <a:p>
            <a:pPr lvl="2"/>
            <a:r>
              <a:rPr lang="cs-CZ" noProof="1" smtClean="0"/>
              <a:t>Third level</a:t>
            </a:r>
          </a:p>
          <a:p>
            <a:pPr lvl="3"/>
            <a:r>
              <a:rPr lang="cs-CZ" noProof="1" smtClean="0"/>
              <a:t>Fourth level</a:t>
            </a:r>
          </a:p>
          <a:p>
            <a:pPr lvl="4"/>
            <a:r>
              <a:rPr lang="cs-CZ" noProof="1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Dynamick</a:t>
            </a:r>
            <a:r>
              <a:rPr lang="cs-CZ" dirty="0" smtClean="0"/>
              <a:t>é vlastnosti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0038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Dynamick</a:t>
            </a:r>
            <a:r>
              <a:rPr lang="cs-CZ" dirty="0" smtClean="0"/>
              <a:t>é vlastnosti jazyků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cs-CZ" dirty="0" smtClean="0"/>
              <a:t>Základem dynamických vlastností je obvykle pojem </a:t>
            </a:r>
            <a:r>
              <a:rPr lang="cs-CZ" b="1" dirty="0" smtClean="0"/>
              <a:t>objekt</a:t>
            </a:r>
          </a:p>
          <a:p>
            <a:pPr lvl="1"/>
            <a:r>
              <a:rPr lang="cs-CZ" dirty="0" smtClean="0"/>
              <a:t>Plně dynamické </a:t>
            </a:r>
            <a:r>
              <a:rPr lang="cs-CZ" dirty="0" smtClean="0"/>
              <a:t>jazyky (duck-typing)</a:t>
            </a:r>
            <a:endParaRPr lang="cs-CZ" dirty="0" smtClean="0"/>
          </a:p>
          <a:p>
            <a:pPr lvl="2"/>
            <a:r>
              <a:rPr lang="cs-CZ" dirty="0" smtClean="0"/>
              <a:t>Objekty mohou měnit své vlastnosti za běhu</a:t>
            </a:r>
          </a:p>
          <a:p>
            <a:pPr lvl="3"/>
            <a:r>
              <a:rPr lang="cs-CZ" dirty="0" smtClean="0"/>
              <a:t>Včetně přidávání </a:t>
            </a:r>
            <a:r>
              <a:rPr lang="cs-CZ" b="1" dirty="0" smtClean="0"/>
              <a:t>nových</a:t>
            </a:r>
            <a:r>
              <a:rPr lang="cs-CZ" dirty="0" smtClean="0"/>
              <a:t> datových položek a metod</a:t>
            </a:r>
          </a:p>
          <a:p>
            <a:pPr lvl="1"/>
            <a:r>
              <a:rPr lang="cs-CZ" dirty="0" smtClean="0"/>
              <a:t>Jazyky s prototypy</a:t>
            </a:r>
            <a:endParaRPr lang="cs-CZ" dirty="0" smtClean="0"/>
          </a:p>
          <a:p>
            <a:pPr lvl="2"/>
            <a:r>
              <a:rPr lang="cs-CZ" dirty="0" smtClean="0"/>
              <a:t>Objekty </a:t>
            </a:r>
            <a:r>
              <a:rPr lang="cs-CZ" dirty="0" smtClean="0"/>
              <a:t>sdílejí prototyp, popisující vlastnosti těchto objektů</a:t>
            </a:r>
            <a:endParaRPr lang="cs-CZ" dirty="0" smtClean="0"/>
          </a:p>
          <a:p>
            <a:pPr lvl="3"/>
            <a:r>
              <a:rPr lang="cs-CZ" dirty="0" smtClean="0"/>
              <a:t>Metody </a:t>
            </a:r>
            <a:r>
              <a:rPr lang="cs-CZ" dirty="0" smtClean="0"/>
              <a:t>a datové položky jsou deklarovány v prototypu</a:t>
            </a:r>
          </a:p>
          <a:p>
            <a:pPr lvl="3"/>
            <a:r>
              <a:rPr lang="cs-CZ" dirty="0" smtClean="0"/>
              <a:t>Prototyp může být měněn za běhu (obvykle pro budoucí objekty)</a:t>
            </a:r>
          </a:p>
          <a:p>
            <a:pPr lvl="3"/>
            <a:r>
              <a:rPr lang="cs-CZ" dirty="0" smtClean="0"/>
              <a:t>Implementace metody je někdy součástí objektu, ne prototypu</a:t>
            </a:r>
            <a:endParaRPr lang="cs-CZ" dirty="0" smtClean="0"/>
          </a:p>
          <a:p>
            <a:pPr lvl="1"/>
            <a:r>
              <a:rPr lang="cs-CZ" dirty="0" smtClean="0"/>
              <a:t>Polymorfismus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statick</a:t>
            </a:r>
            <a:r>
              <a:rPr lang="cs-CZ" dirty="0" smtClean="0"/>
              <a:t>y typovaných jazycích</a:t>
            </a:r>
            <a:endParaRPr lang="cs-CZ" dirty="0" smtClean="0"/>
          </a:p>
          <a:p>
            <a:pPr lvl="2"/>
            <a:r>
              <a:rPr lang="cs-CZ" dirty="0" smtClean="0"/>
              <a:t>Tentýž kód dokáže pracovat s objekty různých typů</a:t>
            </a:r>
          </a:p>
          <a:p>
            <a:pPr lvl="3"/>
            <a:r>
              <a:rPr lang="cs-CZ" dirty="0" smtClean="0"/>
              <a:t>Podmínkou bývá společný předek (interface) těchto typů</a:t>
            </a:r>
          </a:p>
          <a:p>
            <a:pPr lvl="3"/>
            <a:r>
              <a:rPr lang="cs-CZ" dirty="0" smtClean="0"/>
              <a:t>Společný kód dokáže přímo pracovat pouze s položkami/metodami staticky deklarovanými u tohoto předka</a:t>
            </a:r>
          </a:p>
          <a:p>
            <a:pPr lvl="3"/>
            <a:r>
              <a:rPr lang="cs-CZ" dirty="0" smtClean="0"/>
              <a:t>Různé typy mohou mít </a:t>
            </a:r>
            <a:r>
              <a:rPr lang="cs-CZ" b="1" dirty="0" smtClean="0"/>
              <a:t>různé implementace </a:t>
            </a:r>
            <a:r>
              <a:rPr lang="cs-CZ" dirty="0" smtClean="0"/>
              <a:t>těchto metod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B7765C-1A76-4177-A0AE-EADC12BA6517}" type="slidenum">
              <a:rPr lang="en-US" smtClean="0"/>
              <a:pPr>
                <a:defRPr/>
              </a:pPr>
              <a:t>2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60788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Dynamick</a:t>
            </a:r>
            <a:r>
              <a:rPr lang="cs-CZ" dirty="0" smtClean="0"/>
              <a:t>é vlastnosti jazyků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cs-CZ" dirty="0" smtClean="0"/>
              <a:t>Přidávání nových datových položek a metod</a:t>
            </a:r>
          </a:p>
          <a:p>
            <a:pPr lvl="3"/>
            <a:r>
              <a:rPr lang="cs-CZ" dirty="0" smtClean="0"/>
              <a:t>Znemožňuje pevný layout datových položek/tabulek metod</a:t>
            </a:r>
          </a:p>
          <a:p>
            <a:pPr lvl="3"/>
            <a:r>
              <a:rPr lang="cs-CZ" dirty="0" smtClean="0"/>
              <a:t>Každý objekt má své mapování identifikátorů na položky/metody</a:t>
            </a:r>
          </a:p>
          <a:p>
            <a:pPr lvl="4"/>
            <a:r>
              <a:rPr lang="cs-CZ" dirty="0" smtClean="0"/>
              <a:t>Obvykle není možné přetěžování identifikátorů funkcí</a:t>
            </a:r>
          </a:p>
          <a:p>
            <a:pPr lvl="4"/>
            <a:r>
              <a:rPr lang="cs-CZ" dirty="0" smtClean="0"/>
              <a:t>Mapování lze zrychlit globální konverzí identifikátorů na binární GUID</a:t>
            </a:r>
          </a:p>
          <a:p>
            <a:pPr lvl="3"/>
            <a:r>
              <a:rPr lang="cs-CZ" dirty="0" smtClean="0"/>
              <a:t>Objekt je fyzicky reprezentován (hashovací) tabulkou</a:t>
            </a:r>
          </a:p>
          <a:p>
            <a:pPr lvl="2"/>
            <a:r>
              <a:rPr lang="cs-CZ" dirty="0" smtClean="0"/>
              <a:t>Změna implementace existující metody za běhu</a:t>
            </a:r>
          </a:p>
          <a:p>
            <a:pPr lvl="3"/>
            <a:r>
              <a:rPr lang="cs-CZ" dirty="0" smtClean="0"/>
              <a:t>Objekt může mít </a:t>
            </a:r>
            <a:r>
              <a:rPr lang="cs-CZ" dirty="0" smtClean="0"/>
              <a:t>staticky nebo prototypem </a:t>
            </a:r>
            <a:r>
              <a:rPr lang="cs-CZ" dirty="0" smtClean="0"/>
              <a:t>určený layout dat i tabulky metod</a:t>
            </a:r>
          </a:p>
          <a:p>
            <a:pPr lvl="3"/>
            <a:r>
              <a:rPr lang="cs-CZ" dirty="0" smtClean="0"/>
              <a:t>Změna implementace realizována změnou záznamu v tabulce metod</a:t>
            </a:r>
          </a:p>
          <a:p>
            <a:pPr lvl="4"/>
            <a:r>
              <a:rPr lang="cs-CZ" dirty="0" smtClean="0"/>
              <a:t>Tabulka bývá součástí každého objektu</a:t>
            </a:r>
          </a:p>
          <a:p>
            <a:pPr lvl="2"/>
            <a:r>
              <a:rPr lang="cs-CZ" dirty="0" smtClean="0"/>
              <a:t>Polymorfismus</a:t>
            </a:r>
          </a:p>
          <a:p>
            <a:pPr lvl="3"/>
            <a:r>
              <a:rPr lang="cs-CZ" dirty="0" smtClean="0"/>
              <a:t>Objekt daného typu může mít staticky určený layout dat/tabulky metod</a:t>
            </a:r>
          </a:p>
          <a:p>
            <a:pPr lvl="3"/>
            <a:r>
              <a:rPr lang="cs-CZ" dirty="0" smtClean="0"/>
              <a:t>Tabulka metod má pro daný typ fixní obsah</a:t>
            </a:r>
          </a:p>
          <a:p>
            <a:pPr lvl="4"/>
            <a:r>
              <a:rPr lang="cs-CZ" dirty="0" smtClean="0"/>
              <a:t>Tabulka sdílena všemi objekty téhož typu</a:t>
            </a:r>
          </a:p>
          <a:p>
            <a:pPr lvl="4"/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B7765C-1A76-4177-A0AE-EADC12BA6517}" type="slidenum">
              <a:rPr lang="en-US" smtClean="0"/>
              <a:pPr>
                <a:defRPr/>
              </a:pPr>
              <a:t>3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0271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Dynamick</a:t>
            </a:r>
            <a:r>
              <a:rPr lang="cs-CZ" dirty="0" smtClean="0"/>
              <a:t>é vlastnosti jazyků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sz="2000" dirty="0" err="1" smtClean="0"/>
              <a:t>Pln</a:t>
            </a:r>
            <a:r>
              <a:rPr lang="cs-CZ" sz="2000" dirty="0" smtClean="0"/>
              <a:t>ě dynamické jazyky</a:t>
            </a:r>
          </a:p>
          <a:p>
            <a:pPr lvl="3"/>
            <a:r>
              <a:rPr lang="cs-CZ" sz="1800" dirty="0" smtClean="0"/>
              <a:t>Objekt je fyzicky reprezentován (hashovací) tabulkou</a:t>
            </a:r>
          </a:p>
          <a:p>
            <a:pPr lvl="3"/>
            <a:r>
              <a:rPr lang="cs-CZ" sz="1800" dirty="0" smtClean="0"/>
              <a:t>Číselné typy obvykle </a:t>
            </a:r>
            <a:r>
              <a:rPr lang="cs-CZ" sz="1800" b="1" dirty="0" smtClean="0"/>
              <a:t>boxovány</a:t>
            </a:r>
            <a:r>
              <a:rPr lang="cs-CZ" sz="1800" dirty="0" smtClean="0"/>
              <a:t> jako objekty</a:t>
            </a:r>
          </a:p>
          <a:p>
            <a:pPr lvl="3"/>
            <a:r>
              <a:rPr lang="cs-CZ" sz="1800" dirty="0" smtClean="0"/>
              <a:t>Všechny proměnné/datové položky jsou </a:t>
            </a:r>
            <a:r>
              <a:rPr lang="cs-CZ" sz="1800" b="1" dirty="0" smtClean="0"/>
              <a:t>ukazatele</a:t>
            </a:r>
            <a:r>
              <a:rPr lang="cs-CZ" sz="1800" dirty="0" smtClean="0"/>
              <a:t> na objekty</a:t>
            </a:r>
          </a:p>
          <a:p>
            <a:pPr lvl="4"/>
            <a:r>
              <a:rPr lang="cs-CZ" sz="1600" dirty="0" smtClean="0"/>
              <a:t>Vyžaduje garbage collector</a:t>
            </a:r>
          </a:p>
          <a:p>
            <a:pPr lvl="2"/>
            <a:r>
              <a:rPr lang="en-US" sz="2000" dirty="0" smtClean="0"/>
              <a:t>J</a:t>
            </a:r>
            <a:r>
              <a:rPr lang="cs-CZ" sz="2000" dirty="0" smtClean="0"/>
              <a:t>azyky</a:t>
            </a:r>
            <a:r>
              <a:rPr lang="en-US" sz="2000" dirty="0" smtClean="0"/>
              <a:t> s </a:t>
            </a:r>
            <a:r>
              <a:rPr lang="en-US" sz="2000" dirty="0" err="1" smtClean="0"/>
              <a:t>prototypy</a:t>
            </a:r>
            <a:r>
              <a:rPr lang="en-US" sz="2000" dirty="0" smtClean="0"/>
              <a:t> </a:t>
            </a:r>
            <a:r>
              <a:rPr lang="en-US" sz="2000" dirty="0" err="1" smtClean="0"/>
              <a:t>nebo</a:t>
            </a:r>
            <a:r>
              <a:rPr lang="en-US" sz="2000" dirty="0" smtClean="0"/>
              <a:t> </a:t>
            </a:r>
            <a:r>
              <a:rPr lang="en-US" sz="2000" dirty="0" err="1" smtClean="0"/>
              <a:t>statick</a:t>
            </a:r>
            <a:r>
              <a:rPr lang="cs-CZ" sz="2000" dirty="0" smtClean="0"/>
              <a:t>ými </a:t>
            </a:r>
            <a:r>
              <a:rPr lang="en-US" sz="2000" dirty="0" err="1" smtClean="0"/>
              <a:t>typy</a:t>
            </a:r>
            <a:endParaRPr lang="cs-CZ" sz="2000" dirty="0" smtClean="0"/>
          </a:p>
          <a:p>
            <a:pPr lvl="3"/>
            <a:r>
              <a:rPr lang="cs-CZ" sz="1800" dirty="0" smtClean="0"/>
              <a:t>Objekt je fyzicky reprezentován pevným layoutem datových položek a </a:t>
            </a:r>
            <a:r>
              <a:rPr lang="cs-CZ" sz="1800" dirty="0" smtClean="0"/>
              <a:t>tabulkou </a:t>
            </a:r>
            <a:r>
              <a:rPr lang="en-US" sz="1800" dirty="0" smtClean="0"/>
              <a:t>(</a:t>
            </a:r>
            <a:r>
              <a:rPr lang="cs-CZ" sz="1800" dirty="0" smtClean="0"/>
              <a:t>virtuálních</a:t>
            </a:r>
            <a:r>
              <a:rPr lang="en-US" sz="1800" dirty="0" smtClean="0"/>
              <a:t>)</a:t>
            </a:r>
            <a:r>
              <a:rPr lang="cs-CZ" sz="1800" dirty="0" smtClean="0"/>
              <a:t> metod</a:t>
            </a:r>
          </a:p>
          <a:p>
            <a:pPr lvl="4"/>
            <a:r>
              <a:rPr lang="cs-CZ" sz="1600" dirty="0" smtClean="0"/>
              <a:t>layout může být určen staticky nebo dynamicky</a:t>
            </a:r>
          </a:p>
          <a:p>
            <a:pPr lvl="4"/>
            <a:r>
              <a:rPr lang="cs-CZ" sz="1600" dirty="0" smtClean="0"/>
              <a:t>během života daného objektu se layout nemění</a:t>
            </a:r>
            <a:endParaRPr lang="en-US" sz="1600" dirty="0" smtClean="0"/>
          </a:p>
          <a:p>
            <a:pPr lvl="4"/>
            <a:r>
              <a:rPr lang="cs-CZ" sz="1600" dirty="0" smtClean="0"/>
              <a:t>součástí objektu je ukazatel na nějakou formu typové informace</a:t>
            </a:r>
          </a:p>
          <a:p>
            <a:pPr lvl="5"/>
            <a:r>
              <a:rPr lang="cs-CZ" sz="1600" dirty="0" smtClean="0"/>
              <a:t>prototyp nebo class objekt – dostupný ze zdrojového jazyka</a:t>
            </a:r>
          </a:p>
          <a:p>
            <a:pPr lvl="5"/>
            <a:r>
              <a:rPr lang="cs-CZ" sz="1600" dirty="0" smtClean="0"/>
              <a:t>tabulka virtuálních metod – ze zdrojového jazyka neviditelná</a:t>
            </a:r>
          </a:p>
          <a:p>
            <a:pPr lvl="4"/>
            <a:r>
              <a:rPr lang="cs-CZ" sz="1600" dirty="0" smtClean="0"/>
              <a:t>tabulka metod může být součástí objektu nebo typové informace</a:t>
            </a:r>
          </a:p>
          <a:p>
            <a:pPr lvl="3"/>
            <a:r>
              <a:rPr lang="cs-CZ" sz="1800" dirty="0" smtClean="0"/>
              <a:t>Číselné typy obvykle v </a:t>
            </a:r>
            <a:r>
              <a:rPr lang="cs-CZ" sz="1800" b="1" dirty="0" smtClean="0"/>
              <a:t>nativní</a:t>
            </a:r>
            <a:r>
              <a:rPr lang="cs-CZ" sz="1800" dirty="0" smtClean="0"/>
              <a:t> podobě</a:t>
            </a:r>
          </a:p>
          <a:p>
            <a:pPr lvl="3"/>
            <a:r>
              <a:rPr lang="cs-CZ" sz="1800" dirty="0" smtClean="0"/>
              <a:t>Proměnné </a:t>
            </a:r>
            <a:r>
              <a:rPr lang="cs-CZ" sz="1800" dirty="0" smtClean="0"/>
              <a:t>a datové položky jsou těchto typů</a:t>
            </a:r>
          </a:p>
          <a:p>
            <a:pPr lvl="4"/>
            <a:r>
              <a:rPr lang="cs-CZ" sz="1600" dirty="0" smtClean="0"/>
              <a:t>Ukazatele na objekty (často garbage-collected)</a:t>
            </a:r>
          </a:p>
          <a:p>
            <a:pPr lvl="4"/>
            <a:r>
              <a:rPr lang="cs-CZ" sz="1600" dirty="0" smtClean="0"/>
              <a:t>Nativní číselné typy</a:t>
            </a:r>
          </a:p>
          <a:p>
            <a:pPr lvl="4"/>
            <a:r>
              <a:rPr lang="cs-CZ" sz="1600" dirty="0" smtClean="0"/>
              <a:t>(Někdy) speciální typy (string, kontejnery...)</a:t>
            </a:r>
          </a:p>
          <a:p>
            <a:pPr lvl="4"/>
            <a:r>
              <a:rPr lang="cs-CZ" sz="1600" dirty="0" smtClean="0"/>
              <a:t>(C++, C</a:t>
            </a:r>
            <a:r>
              <a:rPr lang="en-US" sz="1600" dirty="0" smtClean="0"/>
              <a:t>#) </a:t>
            </a:r>
            <a:r>
              <a:rPr lang="en-US" sz="1600" dirty="0" err="1" smtClean="0"/>
              <a:t>Struktury</a:t>
            </a:r>
            <a:r>
              <a:rPr lang="en-US" sz="1600" dirty="0" smtClean="0"/>
              <a:t>/pole </a:t>
            </a:r>
            <a:r>
              <a:rPr lang="en-US" sz="1600" dirty="0" err="1" smtClean="0"/>
              <a:t>sl</a:t>
            </a:r>
            <a:r>
              <a:rPr lang="cs-CZ" sz="1600" dirty="0" smtClean="0"/>
              <a:t>ožené z těchto </a:t>
            </a:r>
            <a:r>
              <a:rPr lang="cs-CZ" sz="1600" dirty="0" smtClean="0"/>
              <a:t>typů</a:t>
            </a:r>
            <a:endParaRPr lang="cs-CZ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B7765C-1A76-4177-A0AE-EADC12BA6517}" type="slidenum">
              <a:rPr lang="en-US" smtClean="0"/>
              <a:pPr>
                <a:defRPr/>
              </a:pPr>
              <a:t>4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074178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Dynamick</a:t>
            </a:r>
            <a:r>
              <a:rPr lang="cs-CZ" dirty="0" smtClean="0"/>
              <a:t>é vlastnosti jazyků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cs-CZ" sz="2000" dirty="0" smtClean="0"/>
              <a:t>Běhová identifikace typů</a:t>
            </a:r>
          </a:p>
          <a:p>
            <a:pPr lvl="3"/>
            <a:r>
              <a:rPr lang="en-US" sz="1800" dirty="0" err="1" smtClean="0"/>
              <a:t>Pln</a:t>
            </a:r>
            <a:r>
              <a:rPr lang="cs-CZ" sz="1800" dirty="0" smtClean="0"/>
              <a:t>ě dynamické jazyky</a:t>
            </a:r>
          </a:p>
          <a:p>
            <a:pPr lvl="4"/>
            <a:r>
              <a:rPr lang="cs-CZ" sz="1600" dirty="0" smtClean="0"/>
              <a:t>Má smysl pouze jako detekce/lokalizace požadovaných vlastností (datových položek/metod) – duck-typing</a:t>
            </a:r>
          </a:p>
          <a:p>
            <a:pPr lvl="4"/>
            <a:r>
              <a:rPr lang="cs-CZ" sz="1600" dirty="0" smtClean="0"/>
              <a:t>Založena na dotazech do hashovací tabulky reprezentující objekt</a:t>
            </a:r>
          </a:p>
          <a:p>
            <a:pPr lvl="3"/>
            <a:r>
              <a:rPr lang="cs-CZ" sz="1800" dirty="0" smtClean="0"/>
              <a:t>Jazyky s explicitním pojmem typu</a:t>
            </a:r>
            <a:endParaRPr lang="cs-CZ" sz="1800" dirty="0" smtClean="0"/>
          </a:p>
          <a:p>
            <a:pPr lvl="4"/>
            <a:r>
              <a:rPr lang="cs-CZ" sz="1600" dirty="0" smtClean="0"/>
              <a:t>Polymorfní typy je možné realizovat pouze nepřímo - ukazatelem</a:t>
            </a:r>
          </a:p>
          <a:p>
            <a:pPr lvl="4"/>
            <a:r>
              <a:rPr lang="cs-CZ" sz="1600" dirty="0" smtClean="0"/>
              <a:t>Typovým identifikátorem </a:t>
            </a:r>
            <a:r>
              <a:rPr lang="cs-CZ" sz="1600" dirty="0" smtClean="0"/>
              <a:t>je </a:t>
            </a:r>
            <a:r>
              <a:rPr lang="cs-CZ" sz="1600" dirty="0" smtClean="0"/>
              <a:t>prototyp</a:t>
            </a:r>
            <a:r>
              <a:rPr lang="en-US" sz="1600" dirty="0" smtClean="0"/>
              <a:t>/class-object/</a:t>
            </a:r>
            <a:r>
              <a:rPr lang="en-US" sz="1600" dirty="0" err="1" smtClean="0"/>
              <a:t>tabulka</a:t>
            </a:r>
            <a:r>
              <a:rPr lang="en-US" sz="1600" dirty="0" smtClean="0"/>
              <a:t> </a:t>
            </a:r>
            <a:r>
              <a:rPr lang="en-US" sz="1600" dirty="0" err="1" smtClean="0"/>
              <a:t>virt</a:t>
            </a:r>
            <a:r>
              <a:rPr lang="en-US" sz="1600" dirty="0" smtClean="0"/>
              <a:t>. </a:t>
            </a:r>
            <a:r>
              <a:rPr lang="en-US" sz="1600" dirty="0" err="1" smtClean="0"/>
              <a:t>metod</a:t>
            </a:r>
            <a:endParaRPr lang="cs-CZ" sz="1600" dirty="0" smtClean="0"/>
          </a:p>
          <a:p>
            <a:pPr lvl="4"/>
            <a:r>
              <a:rPr lang="cs-CZ" sz="1600" dirty="0" smtClean="0"/>
              <a:t>Překladač</a:t>
            </a:r>
            <a:r>
              <a:rPr lang="en-US" sz="1600" dirty="0" smtClean="0"/>
              <a:t>/runtime</a:t>
            </a:r>
            <a:r>
              <a:rPr lang="cs-CZ" sz="1600" dirty="0" smtClean="0"/>
              <a:t> </a:t>
            </a:r>
            <a:r>
              <a:rPr lang="cs-CZ" sz="1600" dirty="0" smtClean="0"/>
              <a:t>musí </a:t>
            </a:r>
            <a:r>
              <a:rPr lang="en-US" sz="1600" dirty="0" smtClean="0"/>
              <a:t>b</a:t>
            </a:r>
            <a:r>
              <a:rPr lang="cs-CZ" sz="1600" dirty="0" smtClean="0"/>
              <a:t>ýt schopen typový identifikátor v objektu najít</a:t>
            </a:r>
          </a:p>
          <a:p>
            <a:pPr marL="1943100" lvl="5" indent="-342900">
              <a:buFont typeface="+mj-lt"/>
              <a:buAutoNum type="alphaLcParenR"/>
            </a:pPr>
            <a:r>
              <a:rPr lang="cs-CZ" sz="1600" dirty="0" smtClean="0"/>
              <a:t>Jednotná hlavička všech typů obsahující typovou informaci</a:t>
            </a:r>
            <a:endParaRPr lang="cs-CZ" sz="1600" dirty="0" smtClean="0"/>
          </a:p>
          <a:p>
            <a:pPr lvl="6"/>
            <a:r>
              <a:rPr lang="cs-CZ" sz="1600" dirty="0" smtClean="0"/>
              <a:t>Obvykle implikuje jednoduchou dědičnost a univerzální </a:t>
            </a:r>
            <a:r>
              <a:rPr lang="cs-CZ" sz="1600" dirty="0" smtClean="0"/>
              <a:t>společný předek (Object)</a:t>
            </a:r>
          </a:p>
          <a:p>
            <a:pPr marL="1943100" lvl="5" indent="-342900">
              <a:buFont typeface="+mj-lt"/>
              <a:buAutoNum type="alphaLcParenR"/>
            </a:pPr>
            <a:r>
              <a:rPr lang="cs-CZ" sz="1600" dirty="0"/>
              <a:t>Poloha a význam typové informace pro každý objekt jiná</a:t>
            </a:r>
          </a:p>
          <a:p>
            <a:pPr lvl="6"/>
            <a:r>
              <a:rPr lang="cs-CZ" sz="1600" dirty="0" smtClean="0"/>
              <a:t>(C++) Pouze </a:t>
            </a:r>
            <a:r>
              <a:rPr lang="cs-CZ" sz="1600" dirty="0" smtClean="0"/>
              <a:t>některé objekty podporují běhovou identifikaci </a:t>
            </a:r>
            <a:r>
              <a:rPr lang="cs-CZ" sz="1600" dirty="0" smtClean="0"/>
              <a:t>typu</a:t>
            </a:r>
          </a:p>
          <a:p>
            <a:pPr lvl="6"/>
            <a:r>
              <a:rPr lang="cs-CZ" sz="1600" dirty="0" smtClean="0"/>
              <a:t>Lokalizace založena na layoutu staticky deklarovaného předka</a:t>
            </a:r>
            <a:endParaRPr lang="cs-CZ" sz="1600" dirty="0" smtClean="0"/>
          </a:p>
          <a:p>
            <a:pPr lvl="2"/>
            <a:r>
              <a:rPr lang="cs-CZ" sz="2000" dirty="0" smtClean="0"/>
              <a:t>Garbage </a:t>
            </a:r>
            <a:r>
              <a:rPr lang="cs-CZ" sz="2000" dirty="0" smtClean="0"/>
              <a:t>collection</a:t>
            </a:r>
          </a:p>
          <a:p>
            <a:pPr lvl="3"/>
            <a:r>
              <a:rPr lang="cs-CZ" sz="1800" dirty="0" smtClean="0"/>
              <a:t>Vyžaduje schopnost identifikace typu pro každý dynamicky alokovaný objekt</a:t>
            </a:r>
          </a:p>
          <a:p>
            <a:pPr lvl="4"/>
            <a:r>
              <a:rPr lang="cs-CZ" sz="1600" dirty="0" smtClean="0"/>
              <a:t>Vyžaduje </a:t>
            </a:r>
            <a:r>
              <a:rPr lang="cs-CZ" sz="1600" dirty="0" smtClean="0"/>
              <a:t>jednotnou hlavičku všech objektů</a:t>
            </a:r>
            <a:endParaRPr lang="cs-CZ" sz="1600" dirty="0" smtClean="0"/>
          </a:p>
          <a:p>
            <a:pPr lvl="4"/>
            <a:r>
              <a:rPr lang="cs-CZ" sz="1600" dirty="0" smtClean="0"/>
              <a:t>Obvykle znemožňuje násobnou </a:t>
            </a:r>
            <a:r>
              <a:rPr lang="cs-CZ" sz="1600" dirty="0" smtClean="0"/>
              <a:t>dědičnost a ukazatele dovnitř objektů</a:t>
            </a:r>
            <a:endParaRPr lang="cs-CZ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4B7765C-1A76-4177-A0AE-EADC12BA6517}" type="slidenum">
              <a:rPr lang="en-US" smtClean="0"/>
              <a:pPr>
                <a:defRPr/>
              </a:pPr>
              <a:t>5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46591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Static analysis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 dynamic features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20346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analysis of dynamic features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Purpose of static analysis</a:t>
            </a:r>
          </a:p>
          <a:p>
            <a:pPr lvl="3"/>
            <a:r>
              <a:rPr lang="en-US" dirty="0" smtClean="0"/>
              <a:t>Verification: Discovering errors sooner than at run-time</a:t>
            </a:r>
          </a:p>
          <a:p>
            <a:pPr lvl="3"/>
            <a:r>
              <a:rPr lang="en-US" dirty="0" smtClean="0"/>
              <a:t>Optimization: </a:t>
            </a:r>
          </a:p>
          <a:p>
            <a:pPr lvl="4"/>
            <a:r>
              <a:rPr lang="en-US" dirty="0" smtClean="0"/>
              <a:t>Eliminating run-time checks where possible</a:t>
            </a:r>
          </a:p>
          <a:p>
            <a:pPr lvl="4"/>
            <a:r>
              <a:rPr lang="en-US" dirty="0" smtClean="0"/>
              <a:t>Eliminating/simplifying run-time branching/indirect calls</a:t>
            </a:r>
          </a:p>
          <a:p>
            <a:pPr lvl="4"/>
            <a:r>
              <a:rPr lang="en-US" dirty="0" smtClean="0"/>
              <a:t>Improving outcome of other optimizations by decreasing uncertainty</a:t>
            </a:r>
          </a:p>
          <a:p>
            <a:pPr lvl="4"/>
            <a:r>
              <a:rPr lang="en-US" dirty="0" smtClean="0"/>
              <a:t>Allowing procedure integration/specialization</a:t>
            </a:r>
          </a:p>
          <a:p>
            <a:pPr lvl="4"/>
            <a:r>
              <a:rPr lang="en-US" dirty="0" smtClean="0"/>
              <a:t>Allowing cheaper allocation for objects of predictable lifetime</a:t>
            </a:r>
          </a:p>
          <a:p>
            <a:pPr lvl="2"/>
            <a:r>
              <a:rPr lang="en-US" dirty="0" smtClean="0"/>
              <a:t>Features to analyze</a:t>
            </a:r>
          </a:p>
          <a:p>
            <a:pPr lvl="3"/>
            <a:r>
              <a:rPr lang="en-US" dirty="0" smtClean="0"/>
              <a:t>Dynamic type of an expression</a:t>
            </a:r>
          </a:p>
          <a:p>
            <a:pPr lvl="4"/>
            <a:r>
              <a:rPr lang="en-US" dirty="0" smtClean="0"/>
              <a:t>Upper/lower bounds </a:t>
            </a:r>
            <a:r>
              <a:rPr lang="en-US" dirty="0" err="1" smtClean="0"/>
              <a:t>wrt</a:t>
            </a:r>
            <a:r>
              <a:rPr lang="en-US" dirty="0" smtClean="0"/>
              <a:t>. inheritance hierarchy</a:t>
            </a:r>
          </a:p>
          <a:p>
            <a:pPr lvl="4"/>
            <a:r>
              <a:rPr lang="en-US" dirty="0" smtClean="0"/>
              <a:t>Not applicable in duck-typed languages</a:t>
            </a:r>
          </a:p>
          <a:p>
            <a:pPr lvl="3"/>
            <a:r>
              <a:rPr lang="en-US" dirty="0" smtClean="0"/>
              <a:t>Presence/location/definition of a data field or method </a:t>
            </a:r>
          </a:p>
          <a:p>
            <a:pPr lvl="4"/>
            <a:r>
              <a:rPr lang="en-US" dirty="0" smtClean="0"/>
              <a:t>In true dynamic languages</a:t>
            </a:r>
          </a:p>
          <a:p>
            <a:pPr lvl="3"/>
            <a:r>
              <a:rPr lang="en-US" dirty="0" smtClean="0"/>
              <a:t>Existence of aliasing</a:t>
            </a:r>
          </a:p>
          <a:p>
            <a:pPr lvl="3"/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7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52756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analysis of dynamic features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Features to analyze</a:t>
            </a:r>
          </a:p>
          <a:p>
            <a:pPr lvl="3"/>
            <a:r>
              <a:rPr lang="en-US" dirty="0" smtClean="0"/>
              <a:t>Dynamic type of an expression</a:t>
            </a:r>
          </a:p>
          <a:p>
            <a:pPr lvl="4"/>
            <a:r>
              <a:rPr lang="en-US" dirty="0" smtClean="0"/>
              <a:t>Upper/lower bounds </a:t>
            </a:r>
            <a:r>
              <a:rPr lang="en-US" dirty="0" err="1" smtClean="0"/>
              <a:t>wrt</a:t>
            </a:r>
            <a:r>
              <a:rPr lang="en-US" dirty="0" smtClean="0"/>
              <a:t>. inheritance hierarchy</a:t>
            </a:r>
          </a:p>
          <a:p>
            <a:pPr lvl="4"/>
            <a:r>
              <a:rPr lang="en-US" dirty="0" smtClean="0"/>
              <a:t>Not applicable in duck-typed languages</a:t>
            </a:r>
          </a:p>
          <a:p>
            <a:pPr lvl="3"/>
            <a:r>
              <a:rPr lang="en-US" dirty="0" smtClean="0"/>
              <a:t>Presence/location/definition of a data field or method </a:t>
            </a:r>
          </a:p>
          <a:p>
            <a:pPr lvl="4"/>
            <a:r>
              <a:rPr lang="en-US" dirty="0" smtClean="0"/>
              <a:t>In true dynamic languages</a:t>
            </a:r>
          </a:p>
          <a:p>
            <a:pPr lvl="3"/>
            <a:r>
              <a:rPr lang="en-US" dirty="0" smtClean="0"/>
              <a:t>Existence of aliasing</a:t>
            </a:r>
          </a:p>
          <a:p>
            <a:pPr lvl="3"/>
            <a:endParaRPr lang="en-US" dirty="0" smtClean="0"/>
          </a:p>
          <a:p>
            <a:pPr lvl="3"/>
            <a:r>
              <a:rPr lang="en-US" dirty="0" smtClean="0"/>
              <a:t>Expressions are ultimately computed from variables and objects</a:t>
            </a:r>
          </a:p>
          <a:p>
            <a:pPr lvl="3"/>
            <a:r>
              <a:rPr lang="en-US" dirty="0" smtClean="0"/>
              <a:t>Analyzing expressions involves analyzing objects and vice versa</a:t>
            </a:r>
          </a:p>
          <a:p>
            <a:pPr lvl="3"/>
            <a:r>
              <a:rPr lang="en-US" dirty="0" smtClean="0"/>
              <a:t>Objects are usually referenced indirectly, via pointers/references stored in variables and other objects</a:t>
            </a:r>
          </a:p>
          <a:p>
            <a:pPr lvl="3"/>
            <a:r>
              <a:rPr lang="en-US" dirty="0" smtClean="0"/>
              <a:t>For any non-trivial static analysis, the links between variables and objects and among objects must be analyzed</a:t>
            </a:r>
          </a:p>
          <a:p>
            <a:pPr lvl="4"/>
            <a:r>
              <a:rPr lang="en-US" b="1" dirty="0" smtClean="0"/>
              <a:t>“Points-to” analysis</a:t>
            </a:r>
          </a:p>
          <a:p>
            <a:pPr lvl="3"/>
            <a:r>
              <a:rPr lang="en-US" dirty="0" smtClean="0"/>
              <a:t>Often, the points-to analysis must be done simultaneously with the analysis of other dynamic features (e.g. dynamic types)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8</a:t>
            </a:fld>
            <a:r>
              <a:rPr lang="cs-CZ" smtClean="0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4834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9448</TotalTime>
  <Words>704</Words>
  <Application>Microsoft Office PowerPoint</Application>
  <PresentationFormat>Overhead</PresentationFormat>
  <Paragraphs>108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Courier New</vt:lpstr>
      <vt:lpstr>Wingdings</vt:lpstr>
      <vt:lpstr>LECT</vt:lpstr>
      <vt:lpstr>Dynamické vlastnosti</vt:lpstr>
      <vt:lpstr>Dynamické vlastnosti jazyků</vt:lpstr>
      <vt:lpstr>Dynamické vlastnosti jazyků</vt:lpstr>
      <vt:lpstr>Dynamické vlastnosti jazyků</vt:lpstr>
      <vt:lpstr>Dynamické vlastnosti jazyků</vt:lpstr>
      <vt:lpstr>Static analysis</vt:lpstr>
      <vt:lpstr>Static analysis of dynamic features</vt:lpstr>
      <vt:lpstr>Static analysis of dynamic features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1011</cp:revision>
  <dcterms:created xsi:type="dcterms:W3CDTF">2001-09-30T23:30:25Z</dcterms:created>
  <dcterms:modified xsi:type="dcterms:W3CDTF">2020-04-28T11:10:24Z</dcterms:modified>
</cp:coreProperties>
</file>