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sldIdLst>
    <p:sldId id="256" r:id="rId2"/>
    <p:sldId id="266" r:id="rId3"/>
    <p:sldId id="267" r:id="rId4"/>
    <p:sldId id="258" r:id="rId5"/>
    <p:sldId id="259" r:id="rId6"/>
    <p:sldId id="260" r:id="rId7"/>
    <p:sldId id="271" r:id="rId8"/>
    <p:sldId id="274" r:id="rId9"/>
    <p:sldId id="261" r:id="rId10"/>
    <p:sldId id="262" r:id="rId11"/>
    <p:sldId id="263" r:id="rId12"/>
    <p:sldId id="264" r:id="rId13"/>
    <p:sldId id="265" r:id="rId14"/>
    <p:sldId id="268" r:id="rId15"/>
    <p:sldId id="272" r:id="rId16"/>
    <p:sldId id="273" r:id="rId17"/>
    <p:sldId id="269" r:id="rId18"/>
    <p:sldId id="27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308B9D-78DA-4307-A2B4-BDC76F7D44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1675-8A34-499D-A649-E8185D01AB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0A2D1-3E12-4EDC-8CCD-2DC04976C5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DC434-911C-48F4-BE5C-54AF5DE706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62E6C-D841-42D7-801C-247106A9B9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6327C-795A-4A18-A259-8CE3D86268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C6125-15AF-41F4-A5F0-9DFB08AC4C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E2CD-4FF0-4B16-A1B4-A79231304C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FA87B-D354-4048-9740-57F1F018AC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9B1F5-36BC-4290-8B36-A48E00DCE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257E4-99BA-4E3E-89FB-A8AE65AAAE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426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548680"/>
            <a:ext cx="8229600" cy="558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5776EE08-F9A3-4917-8AAB-489743811D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8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Compiler principles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Processor architectures</a:t>
            </a:r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r>
              <a:rPr lang="en-US" dirty="0"/>
              <a:t>David </a:t>
            </a:r>
            <a:r>
              <a:rPr lang="cs-CZ" dirty="0"/>
              <a:t>Bednárek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Registers</a:t>
            </a:r>
            <a:endParaRPr lang="cs-CZ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The fastest memory</a:t>
            </a:r>
            <a:endParaRPr lang="cs-CZ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Precious resource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cs-CZ" dirty="0"/>
              <a:t>x86 </a:t>
            </a:r>
            <a:r>
              <a:rPr lang="en-US" dirty="0"/>
              <a:t>has </a:t>
            </a:r>
            <a:r>
              <a:rPr lang="cs-CZ" dirty="0"/>
              <a:t>7 </a:t>
            </a:r>
            <a:r>
              <a:rPr lang="en-US" dirty="0"/>
              <a:t>of </a:t>
            </a:r>
            <a:r>
              <a:rPr lang="cs-CZ" dirty="0"/>
              <a:t>32-</a:t>
            </a:r>
            <a:r>
              <a:rPr lang="en-US" dirty="0"/>
              <a:t>bits integer registers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x86_64 has 15 of 64-bit integer registers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cs-CZ" dirty="0"/>
              <a:t>IA-64 </a:t>
            </a:r>
            <a:r>
              <a:rPr lang="en-US" dirty="0"/>
              <a:t>has </a:t>
            </a:r>
            <a:r>
              <a:rPr lang="cs-CZ" dirty="0"/>
              <a:t>128 </a:t>
            </a:r>
            <a:r>
              <a:rPr lang="en-US" dirty="0"/>
              <a:t>of </a:t>
            </a:r>
            <a:r>
              <a:rPr lang="cs-CZ" dirty="0"/>
              <a:t>64-</a:t>
            </a:r>
            <a:r>
              <a:rPr lang="en-US" dirty="0"/>
              <a:t>bits integer registers</a:t>
            </a:r>
            <a:endParaRPr lang="cs-CZ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Different register types for different data types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Integer</a:t>
            </a:r>
            <a:r>
              <a:rPr lang="cs-CZ" dirty="0"/>
              <a:t>, </a:t>
            </a:r>
            <a:r>
              <a:rPr lang="en-US" dirty="0"/>
              <a:t>floating point</a:t>
            </a:r>
            <a:r>
              <a:rPr lang="cs-CZ" dirty="0"/>
              <a:t>, </a:t>
            </a:r>
            <a:r>
              <a:rPr lang="en-US" dirty="0"/>
              <a:t>address</a:t>
            </a:r>
            <a:r>
              <a:rPr lang="cs-CZ" dirty="0"/>
              <a:t>, </a:t>
            </a:r>
            <a:r>
              <a:rPr lang="en-US" dirty="0"/>
              <a:t>vector</a:t>
            </a:r>
            <a:endParaRPr lang="cs-CZ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Different access modes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Direct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Stack </a:t>
            </a:r>
            <a:r>
              <a:rPr lang="cs-CZ" dirty="0"/>
              <a:t>(</a:t>
            </a:r>
            <a:r>
              <a:rPr lang="en-US" dirty="0"/>
              <a:t>x87 </a:t>
            </a:r>
            <a:r>
              <a:rPr lang="cs-CZ" dirty="0"/>
              <a:t>FPU)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Instruction set</a:t>
            </a:r>
            <a:endParaRPr 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/>
              <a:t>RISC (</a:t>
            </a:r>
            <a:r>
              <a:rPr lang="cs-CZ" dirty="0" err="1"/>
              <a:t>Reduced</a:t>
            </a:r>
            <a:r>
              <a:rPr lang="cs-CZ" dirty="0"/>
              <a:t>-</a:t>
            </a:r>
            <a:r>
              <a:rPr lang="cs-CZ" dirty="0" err="1"/>
              <a:t>Instruction</a:t>
            </a:r>
            <a:r>
              <a:rPr lang="cs-CZ" dirty="0"/>
              <a:t>-Set </a:t>
            </a:r>
            <a:r>
              <a:rPr lang="cs-CZ" dirty="0" err="1"/>
              <a:t>Computer</a:t>
            </a:r>
            <a:r>
              <a:rPr lang="cs-CZ" dirty="0"/>
              <a:t>)</a:t>
            </a:r>
          </a:p>
          <a:p>
            <a:pPr lvl="1" eaLnBrk="1" hangingPunct="1"/>
            <a:r>
              <a:rPr lang="en-US" dirty="0"/>
              <a:t>Small number of simple instructions</a:t>
            </a:r>
          </a:p>
          <a:p>
            <a:pPr lvl="2" eaLnBrk="1" hangingPunct="1"/>
            <a:r>
              <a:rPr lang="en-US" dirty="0"/>
              <a:t>e.g. no division</a:t>
            </a:r>
            <a:endParaRPr lang="cs-CZ" dirty="0"/>
          </a:p>
          <a:p>
            <a:pPr lvl="2" eaLnBrk="1" hangingPunct="1"/>
            <a:r>
              <a:rPr lang="cs-CZ" dirty="0" err="1"/>
              <a:t>popular</a:t>
            </a:r>
            <a:r>
              <a:rPr lang="cs-CZ" dirty="0"/>
              <a:t> in 1980..2000</a:t>
            </a:r>
          </a:p>
          <a:p>
            <a:pPr eaLnBrk="1" hangingPunct="1"/>
            <a:r>
              <a:rPr lang="cs-CZ" dirty="0"/>
              <a:t>CISC (</a:t>
            </a:r>
            <a:r>
              <a:rPr lang="cs-CZ" dirty="0" err="1"/>
              <a:t>Complex</a:t>
            </a:r>
            <a:r>
              <a:rPr lang="cs-CZ" dirty="0"/>
              <a:t>-</a:t>
            </a:r>
            <a:r>
              <a:rPr lang="cs-CZ" dirty="0" err="1"/>
              <a:t>Instruction</a:t>
            </a:r>
            <a:r>
              <a:rPr lang="cs-CZ" dirty="0"/>
              <a:t>-Set </a:t>
            </a:r>
            <a:r>
              <a:rPr lang="cs-CZ" dirty="0" err="1"/>
              <a:t>Computer</a:t>
            </a:r>
            <a:r>
              <a:rPr lang="cs-CZ" dirty="0"/>
              <a:t>)</a:t>
            </a:r>
          </a:p>
          <a:p>
            <a:pPr lvl="1" eaLnBrk="1" hangingPunct="1"/>
            <a:r>
              <a:rPr lang="en-US" dirty="0"/>
              <a:t>Complex instructions</a:t>
            </a:r>
            <a:r>
              <a:rPr lang="cs-CZ" dirty="0"/>
              <a:t>, </a:t>
            </a:r>
            <a:r>
              <a:rPr lang="en-US" dirty="0"/>
              <a:t>wide repertoire</a:t>
            </a:r>
            <a:endParaRPr lang="cs-CZ" dirty="0"/>
          </a:p>
          <a:p>
            <a:pPr lvl="2" eaLnBrk="1" hangingPunct="1"/>
            <a:r>
              <a:rPr lang="cs-CZ" dirty="0" err="1"/>
              <a:t>since</a:t>
            </a:r>
            <a:r>
              <a:rPr lang="cs-CZ" dirty="0"/>
              <a:t> 2000, many CISC </a:t>
            </a:r>
            <a:r>
              <a:rPr lang="cs-CZ" dirty="0" err="1"/>
              <a:t>CPUs</a:t>
            </a:r>
            <a:r>
              <a:rPr lang="cs-CZ" dirty="0"/>
              <a:t> </a:t>
            </a:r>
            <a:r>
              <a:rPr lang="cs-CZ" dirty="0" err="1"/>
              <a:t>internally</a:t>
            </a:r>
            <a:r>
              <a:rPr lang="cs-CZ" dirty="0"/>
              <a:t> use RISC </a:t>
            </a:r>
            <a:r>
              <a:rPr lang="cs-CZ" dirty="0" err="1"/>
              <a:t>microinstructions</a:t>
            </a:r>
            <a:endParaRPr lang="cs-CZ" dirty="0"/>
          </a:p>
          <a:p>
            <a:pPr eaLnBrk="1" hangingPunct="1"/>
            <a:r>
              <a:rPr lang="en-US" dirty="0"/>
              <a:t>Load-Execute-Store</a:t>
            </a:r>
          </a:p>
          <a:p>
            <a:pPr lvl="1" eaLnBrk="1" hangingPunct="1"/>
            <a:r>
              <a:rPr lang="en-US" dirty="0"/>
              <a:t>Register-only operands </a:t>
            </a:r>
            <a:r>
              <a:rPr lang="cs-CZ" dirty="0"/>
              <a:t>in</a:t>
            </a:r>
            <a:r>
              <a:rPr lang="en-US" dirty="0"/>
              <a:t> arithmetic</a:t>
            </a:r>
            <a:r>
              <a:rPr lang="cs-CZ" dirty="0"/>
              <a:t> </a:t>
            </a:r>
            <a:r>
              <a:rPr lang="cs-CZ" dirty="0" err="1"/>
              <a:t>instructions</a:t>
            </a:r>
            <a:endParaRPr lang="cs-CZ" dirty="0"/>
          </a:p>
          <a:p>
            <a:pPr lvl="2" eaLnBrk="1" hangingPunct="1"/>
            <a:r>
              <a:rPr lang="cs-CZ" dirty="0"/>
              <a:t>Part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RISC </a:t>
            </a:r>
            <a:r>
              <a:rPr lang="cs-CZ" dirty="0" err="1"/>
              <a:t>strategy</a:t>
            </a:r>
            <a:endParaRPr lang="en-US" dirty="0"/>
          </a:p>
          <a:p>
            <a:pPr eaLnBrk="1" hangingPunct="1"/>
            <a:r>
              <a:rPr lang="en-US" dirty="0"/>
              <a:t>Orthogonality</a:t>
            </a:r>
            <a:endParaRPr lang="cs-CZ" dirty="0"/>
          </a:p>
          <a:p>
            <a:pPr lvl="1" eaLnBrk="1" hangingPunct="1"/>
            <a:r>
              <a:rPr lang="cs-CZ" dirty="0"/>
              <a:t>All </a:t>
            </a:r>
            <a:r>
              <a:rPr lang="cs-CZ" dirty="0" err="1"/>
              <a:t>registers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appropriate</a:t>
            </a:r>
            <a:r>
              <a:rPr lang="cs-CZ" dirty="0"/>
              <a:t> </a:t>
            </a:r>
            <a:r>
              <a:rPr lang="cs-CZ" dirty="0" err="1"/>
              <a:t>kind</a:t>
            </a:r>
            <a:r>
              <a:rPr lang="cs-CZ" dirty="0"/>
              <a:t> </a:t>
            </a:r>
            <a:r>
              <a:rPr lang="cs-CZ" dirty="0" err="1"/>
              <a:t>may</a:t>
            </a:r>
            <a:r>
              <a:rPr lang="cs-CZ" dirty="0"/>
              <a:t> </a:t>
            </a:r>
            <a:r>
              <a:rPr lang="cs-CZ" dirty="0" err="1"/>
              <a:t>participate</a:t>
            </a:r>
            <a:r>
              <a:rPr lang="cs-CZ" dirty="0"/>
              <a:t> in </a:t>
            </a:r>
            <a:r>
              <a:rPr lang="cs-CZ" dirty="0" err="1"/>
              <a:t>an</a:t>
            </a:r>
            <a:r>
              <a:rPr lang="cs-CZ" dirty="0"/>
              <a:t> </a:t>
            </a:r>
            <a:r>
              <a:rPr lang="cs-CZ" dirty="0" err="1"/>
              <a:t>instruction</a:t>
            </a:r>
            <a:endParaRPr lang="cs-CZ" dirty="0"/>
          </a:p>
          <a:p>
            <a:pPr lvl="1" eaLnBrk="1" hangingPunct="1"/>
            <a:r>
              <a:rPr lang="cs-CZ" dirty="0"/>
              <a:t>x86 </a:t>
            </a:r>
            <a:r>
              <a:rPr lang="en-US" dirty="0"/>
              <a:t>has non-orthogonal instruction set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Pipelining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7892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Next instruction fetch and decode started before the previous instruction was finished</a:t>
            </a:r>
            <a:endParaRPr lang="cs-CZ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Each stage and each instruction has a latency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Problem with operand dependency</a:t>
            </a:r>
            <a:r>
              <a:rPr lang="cs-CZ" dirty="0"/>
              <a:t> (RAW)</a:t>
            </a:r>
          </a:p>
          <a:p>
            <a:pPr eaLnBrk="1" hangingPunct="1">
              <a:lnSpc>
                <a:spcPct val="90000"/>
              </a:lnSpc>
            </a:pPr>
            <a:r>
              <a:rPr lang="cs-CZ" dirty="0" err="1"/>
              <a:t>Appeared</a:t>
            </a:r>
            <a:r>
              <a:rPr lang="cs-CZ" dirty="0"/>
              <a:t> </a:t>
            </a:r>
            <a:r>
              <a:rPr lang="cs-CZ" dirty="0" err="1"/>
              <a:t>around</a:t>
            </a:r>
            <a:r>
              <a:rPr lang="cs-CZ" dirty="0"/>
              <a:t> 1970 in </a:t>
            </a:r>
            <a:r>
              <a:rPr lang="cs-CZ" dirty="0" err="1"/>
              <a:t>expensive</a:t>
            </a:r>
            <a:r>
              <a:rPr lang="cs-CZ" dirty="0"/>
              <a:t> </a:t>
            </a:r>
            <a:r>
              <a:rPr lang="cs-CZ" dirty="0" err="1"/>
              <a:t>computers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cs-CZ" dirty="0"/>
              <a:t>Intel: </a:t>
            </a:r>
            <a:r>
              <a:rPr lang="cs-CZ" dirty="0" err="1"/>
              <a:t>Since</a:t>
            </a:r>
            <a:r>
              <a:rPr lang="cs-CZ" dirty="0"/>
              <a:t> 80486 (1989)</a:t>
            </a:r>
          </a:p>
          <a:p>
            <a:pPr lvl="1" eaLnBrk="1" hangingPunct="1">
              <a:lnSpc>
                <a:spcPct val="90000"/>
              </a:lnSpc>
            </a:pPr>
            <a:endParaRPr lang="cs-CZ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508500"/>
            <a:ext cx="7620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3209925"/>
            <a:ext cx="5040313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Superscalar processor</a:t>
            </a:r>
            <a:endParaRPr lang="cs-CZ" dirty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55613"/>
            <a:ext cx="8507288" cy="1565275"/>
          </a:xfrm>
        </p:spPr>
        <p:txBody>
          <a:bodyPr/>
          <a:lstStyle/>
          <a:p>
            <a:pPr eaLnBrk="1" hangingPunct="1"/>
            <a:r>
              <a:rPr lang="en-US" dirty="0"/>
              <a:t>More </a:t>
            </a:r>
            <a:r>
              <a:rPr lang="cs-CZ" dirty="0" err="1"/>
              <a:t>than</a:t>
            </a:r>
            <a:r>
              <a:rPr lang="cs-CZ" dirty="0"/>
              <a:t> 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pipeline</a:t>
            </a:r>
            <a:endParaRPr lang="cs-CZ" dirty="0"/>
          </a:p>
          <a:p>
            <a:pPr lvl="1" eaLnBrk="1" hangingPunct="1"/>
            <a:r>
              <a:rPr lang="cs-CZ" dirty="0" err="1"/>
              <a:t>Adjacent</a:t>
            </a:r>
            <a:r>
              <a:rPr lang="cs-CZ" dirty="0"/>
              <a:t> </a:t>
            </a:r>
            <a:r>
              <a:rPr lang="cs-CZ" dirty="0" err="1"/>
              <a:t>instruction</a:t>
            </a:r>
            <a:r>
              <a:rPr lang="cs-CZ" dirty="0"/>
              <a:t> </a:t>
            </a:r>
            <a:r>
              <a:rPr lang="cs-CZ" dirty="0" err="1"/>
              <a:t>may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executed</a:t>
            </a:r>
            <a:r>
              <a:rPr lang="cs-CZ" dirty="0"/>
              <a:t> in </a:t>
            </a:r>
            <a:r>
              <a:rPr lang="cs-CZ" dirty="0" err="1"/>
              <a:t>parallel</a:t>
            </a:r>
            <a:endParaRPr lang="cs-CZ" dirty="0"/>
          </a:p>
          <a:p>
            <a:pPr lvl="1" eaLnBrk="1" hangingPunct="1"/>
            <a:r>
              <a:rPr lang="cs-CZ" dirty="0" err="1"/>
              <a:t>Example</a:t>
            </a:r>
            <a:r>
              <a:rPr lang="cs-CZ" dirty="0"/>
              <a:t>: Intel Pentium (1993)</a:t>
            </a:r>
          </a:p>
        </p:txBody>
      </p:sp>
      <p:pic>
        <p:nvPicPr>
          <p:cNvPr id="8199" name="Picture 7" descr="image00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4191000"/>
            <a:ext cx="40005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Out-of-Order Execution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91513" cy="4733925"/>
          </a:xfrm>
        </p:spPr>
        <p:txBody>
          <a:bodyPr/>
          <a:lstStyle/>
          <a:p>
            <a:pPr eaLnBrk="1" hangingPunct="1"/>
            <a:r>
              <a:rPr lang="en-US" dirty="0"/>
              <a:t>Instruction fetch</a:t>
            </a:r>
            <a:endParaRPr lang="cs-CZ" dirty="0"/>
          </a:p>
          <a:p>
            <a:pPr eaLnBrk="1" hangingPunct="1"/>
            <a:r>
              <a:rPr lang="en-US" dirty="0"/>
              <a:t>Instruction dispatch to an instruction queue</a:t>
            </a:r>
            <a:endParaRPr lang="cs-CZ" dirty="0"/>
          </a:p>
          <a:p>
            <a:pPr eaLnBrk="1" hangingPunct="1"/>
            <a:r>
              <a:rPr lang="en-US" dirty="0"/>
              <a:t>The instruction waits until its input operands are available</a:t>
            </a:r>
            <a:endParaRPr lang="cs-CZ" dirty="0"/>
          </a:p>
          <a:p>
            <a:pPr eaLnBrk="1" hangingPunct="1"/>
            <a:r>
              <a:rPr lang="en-US" dirty="0"/>
              <a:t>The instruction is issued to its execution unit</a:t>
            </a:r>
            <a:endParaRPr lang="cs-CZ" dirty="0"/>
          </a:p>
          <a:p>
            <a:pPr eaLnBrk="1" hangingPunct="1"/>
            <a:r>
              <a:rPr lang="en-US" dirty="0"/>
              <a:t>The results are queued</a:t>
            </a:r>
            <a:endParaRPr lang="cs-CZ" dirty="0"/>
          </a:p>
          <a:p>
            <a:pPr eaLnBrk="1" hangingPunct="1"/>
            <a:r>
              <a:rPr lang="en-US" dirty="0"/>
              <a:t>When all older instructions written their results to the register file, the instruction writes its result</a:t>
            </a:r>
            <a:endParaRPr lang="cs-CZ" dirty="0"/>
          </a:p>
          <a:p>
            <a:pPr eaLnBrk="1" hangingPunct="1"/>
            <a:endParaRPr lang="cs-CZ" dirty="0"/>
          </a:p>
          <a:p>
            <a:pPr lvl="1" eaLnBrk="1" hangingPunct="1"/>
            <a:r>
              <a:rPr lang="en-US" dirty="0"/>
              <a:t>Elements in e</a:t>
            </a:r>
            <a:r>
              <a:rPr lang="cs-CZ" dirty="0" err="1"/>
              <a:t>xperimental</a:t>
            </a:r>
            <a:r>
              <a:rPr lang="cs-CZ" dirty="0"/>
              <a:t> </a:t>
            </a:r>
            <a:r>
              <a:rPr lang="cs-CZ" dirty="0" err="1"/>
              <a:t>computers</a:t>
            </a:r>
            <a:r>
              <a:rPr lang="cs-CZ" dirty="0"/>
              <a:t> </a:t>
            </a:r>
            <a:r>
              <a:rPr lang="en-US" dirty="0"/>
              <a:t>since</a:t>
            </a:r>
            <a:r>
              <a:rPr lang="cs-CZ" dirty="0"/>
              <a:t> 1965</a:t>
            </a:r>
          </a:p>
          <a:p>
            <a:pPr lvl="1" eaLnBrk="1" hangingPunct="1"/>
            <a:r>
              <a:rPr lang="cs-CZ" dirty="0"/>
              <a:t>IBM: POWER1 (1990)</a:t>
            </a:r>
          </a:p>
          <a:p>
            <a:pPr lvl="1" eaLnBrk="1" hangingPunct="1"/>
            <a:r>
              <a:rPr lang="cs-CZ" dirty="0"/>
              <a:t>Intel: </a:t>
            </a:r>
            <a:r>
              <a:rPr lang="cs-CZ" dirty="0" err="1"/>
              <a:t>elements</a:t>
            </a:r>
            <a:r>
              <a:rPr lang="cs-CZ" dirty="0"/>
              <a:t> in Pentium Pro (1995), full OOO in </a:t>
            </a:r>
            <a:r>
              <a:rPr lang="cs-CZ" dirty="0" err="1"/>
              <a:t>Core</a:t>
            </a:r>
            <a:r>
              <a:rPr lang="cs-CZ" dirty="0"/>
              <a:t> </a:t>
            </a:r>
            <a:r>
              <a:rPr lang="en-US" dirty="0"/>
              <a:t>(</a:t>
            </a:r>
            <a:r>
              <a:rPr lang="cs-CZ" dirty="0"/>
              <a:t>2006</a:t>
            </a:r>
            <a:r>
              <a:rPr lang="en-US" dirty="0"/>
              <a:t>)</a:t>
            </a:r>
            <a:endParaRPr lang="cs-CZ" dirty="0"/>
          </a:p>
          <a:p>
            <a:pPr lvl="1" eaLnBrk="1" hangingPunct="1"/>
            <a:r>
              <a:rPr lang="cs-CZ" dirty="0"/>
              <a:t>ARM: </a:t>
            </a:r>
            <a:r>
              <a:rPr lang="cs-CZ" dirty="0" err="1"/>
              <a:t>since</a:t>
            </a:r>
            <a:r>
              <a:rPr lang="cs-CZ" dirty="0"/>
              <a:t> A9 </a:t>
            </a:r>
            <a:r>
              <a:rPr lang="en-US" dirty="0"/>
              <a:t>(</a:t>
            </a:r>
            <a:r>
              <a:rPr lang="cs-CZ" dirty="0"/>
              <a:t>2007</a:t>
            </a:r>
            <a:r>
              <a:rPr lang="en-US" dirty="0"/>
              <a:t>)</a:t>
            </a:r>
            <a:endParaRPr lang="cs-CZ" dirty="0"/>
          </a:p>
          <a:p>
            <a:pPr lvl="1" eaLnBrk="1" hangingPunct="1"/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/>
              <a:t>Out-of-Order Execution – </a:t>
            </a:r>
            <a:r>
              <a:rPr lang="en-US"/>
              <a:t>AMD</a:t>
            </a:r>
            <a:endParaRPr lang="cs-CZ"/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989138"/>
            <a:ext cx="7488237" cy="471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/>
              <a:t>Out-of-Order Execution – </a:t>
            </a:r>
            <a:r>
              <a:rPr lang="en-US"/>
              <a:t>ARM Cortex-A72</a:t>
            </a:r>
            <a:endParaRPr lang="cs-CZ"/>
          </a:p>
        </p:txBody>
      </p:sp>
      <p:pic>
        <p:nvPicPr>
          <p:cNvPr id="11267" name="Content Placeholder 3" descr="ARM_Cortex-A72-Block_Diagra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38363" y="1719263"/>
            <a:ext cx="4867275" cy="441166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Branch prediction</a:t>
            </a:r>
            <a:endParaRPr lang="cs-CZ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dirty="0"/>
              <a:t>Deep pipelines have a problem with not taken conditional jumps</a:t>
            </a:r>
            <a:endParaRPr lang="cs-CZ" sz="2100" dirty="0"/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Dynamic branch prediction</a:t>
            </a:r>
            <a:endParaRPr lang="cs-CZ" sz="2100" dirty="0"/>
          </a:p>
          <a:p>
            <a:pPr lvl="1" eaLnBrk="1" hangingPunct="1">
              <a:lnSpc>
                <a:spcPct val="90000"/>
              </a:lnSpc>
            </a:pPr>
            <a:r>
              <a:rPr lang="cs-CZ" sz="2000" dirty="0"/>
              <a:t>BTB</a:t>
            </a:r>
          </a:p>
          <a:p>
            <a:pPr lvl="1" eaLnBrk="1" hangingPunct="1">
              <a:lnSpc>
                <a:spcPct val="90000"/>
              </a:lnSpc>
            </a:pPr>
            <a:r>
              <a:rPr lang="cs-CZ" sz="2000" dirty="0"/>
              <a:t>CPU </a:t>
            </a:r>
            <a:r>
              <a:rPr lang="en-US" sz="2000" dirty="0"/>
              <a:t>uses history</a:t>
            </a:r>
            <a:r>
              <a:rPr lang="cs-CZ" sz="2000" dirty="0"/>
              <a:t> (</a:t>
            </a:r>
            <a:r>
              <a:rPr lang="en-US" sz="2000" dirty="0"/>
              <a:t>patterns of some length</a:t>
            </a:r>
            <a:r>
              <a:rPr lang="cs-CZ" sz="2000" dirty="0"/>
              <a:t>) </a:t>
            </a:r>
            <a:r>
              <a:rPr lang="en-US" sz="2000" dirty="0"/>
              <a:t>for branch prediction</a:t>
            </a:r>
            <a:endParaRPr lang="cs-CZ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Static prediction used when no history is available</a:t>
            </a:r>
            <a:endParaRPr lang="cs-CZ" sz="2000" dirty="0"/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Static branch prediction</a:t>
            </a:r>
            <a:endParaRPr lang="cs-CZ" sz="21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 hint</a:t>
            </a:r>
            <a:endParaRPr lang="cs-CZ" sz="2000" dirty="0"/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Forward jump is not taken, backward jump is taken</a:t>
            </a:r>
            <a:endParaRPr lang="cs-CZ" sz="18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Hint</a:t>
            </a:r>
            <a:endParaRPr lang="cs-CZ" sz="2000" dirty="0"/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A compiler computes branch probability and generates appropriate branch hint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Delay slot</a:t>
            </a:r>
            <a:endParaRPr lang="cs-CZ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Speculative execution</a:t>
            </a:r>
            <a:endParaRPr lang="cs-CZ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600" dirty="0"/>
              <a:t>Execution of a code in advance which is not necessarily used later</a:t>
            </a:r>
            <a:endParaRPr lang="cs-CZ" sz="2600" dirty="0"/>
          </a:p>
          <a:p>
            <a:pPr eaLnBrk="1" hangingPunct="1"/>
            <a:r>
              <a:rPr lang="en-US" sz="2600" dirty="0"/>
              <a:t>Motivation:</a:t>
            </a:r>
          </a:p>
          <a:p>
            <a:pPr lvl="1" eaLnBrk="1" hangingPunct="1"/>
            <a:r>
              <a:rPr lang="en-US" sz="2200" dirty="0"/>
              <a:t>Deep pipelines are stalled by dependences</a:t>
            </a:r>
          </a:p>
          <a:p>
            <a:pPr lvl="1" eaLnBrk="1" hangingPunct="1"/>
            <a:r>
              <a:rPr lang="en-US" sz="2200" dirty="0"/>
              <a:t>Significant disproportion between CPU and memory speed</a:t>
            </a:r>
            <a:endParaRPr lang="cs-CZ" sz="2200" dirty="0"/>
          </a:p>
          <a:p>
            <a:pPr eaLnBrk="1" hangingPunct="1"/>
            <a:r>
              <a:rPr lang="en-US" sz="2600" dirty="0"/>
              <a:t>Code speculation</a:t>
            </a:r>
            <a:endParaRPr lang="cs-CZ" sz="2600" dirty="0"/>
          </a:p>
          <a:p>
            <a:pPr lvl="1" eaLnBrk="1" hangingPunct="1"/>
            <a:r>
              <a:rPr lang="en-US" sz="2200" dirty="0"/>
              <a:t>Not waiting for confirmation of previous instructions (exceptions)</a:t>
            </a:r>
            <a:endParaRPr lang="cs-CZ" sz="2200" dirty="0"/>
          </a:p>
          <a:p>
            <a:pPr eaLnBrk="1" hangingPunct="1"/>
            <a:r>
              <a:rPr lang="en-US" sz="2600" dirty="0"/>
              <a:t>Data speculation</a:t>
            </a:r>
            <a:endParaRPr lang="cs-CZ" sz="2600" dirty="0"/>
          </a:p>
          <a:p>
            <a:pPr lvl="1" eaLnBrk="1" hangingPunct="1"/>
            <a:r>
              <a:rPr lang="en-US" sz="2200" dirty="0"/>
              <a:t>Ignore potential Read-After-Write conflicts due to aliasing</a:t>
            </a:r>
            <a:endParaRPr lang="cs-CZ" sz="2200" dirty="0"/>
          </a:p>
          <a:p>
            <a:pPr eaLnBrk="1" hangingPunct="1"/>
            <a:r>
              <a:rPr lang="en-US" sz="2600" dirty="0"/>
              <a:t>Memory-write operations usually postponed</a:t>
            </a:r>
          </a:p>
          <a:p>
            <a:pPr lvl="1" eaLnBrk="1" hangingPunct="1"/>
            <a:r>
              <a:rPr lang="en-US" sz="2200" dirty="0"/>
              <a:t>Until confirmed - they cannot be undone</a:t>
            </a:r>
          </a:p>
          <a:p>
            <a:pPr lvl="1" eaLnBrk="1" hangingPunct="1"/>
            <a:r>
              <a:rPr lang="en-US" sz="2200" dirty="0"/>
              <a:t>Often executed in-order</a:t>
            </a:r>
            <a:endParaRPr lang="cs-CZ" sz="2200" dirty="0"/>
          </a:p>
          <a:p>
            <a:pPr lvl="1" eaLnBrk="1" hangingPunct="1"/>
            <a:r>
              <a:rPr lang="en-US" sz="2200" dirty="0"/>
              <a:t>Explicit barrier instructions may be needed in parallel code</a:t>
            </a:r>
            <a:endParaRPr lang="cs-CZ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/>
              <a:t>SIMD </a:t>
            </a:r>
            <a:r>
              <a:rPr lang="en-US" dirty="0"/>
              <a:t>instructions</a:t>
            </a:r>
            <a:endParaRPr lang="cs-CZ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Vector registers + vector instructions</a:t>
            </a:r>
          </a:p>
          <a:p>
            <a:pPr lvl="1" eaLnBrk="1" hangingPunct="1"/>
            <a:r>
              <a:rPr lang="en-US" dirty="0"/>
              <a:t>Integer and float data types as elements</a:t>
            </a:r>
            <a:endParaRPr lang="cs-CZ" dirty="0"/>
          </a:p>
          <a:p>
            <a:pPr eaLnBrk="1" hangingPunct="1"/>
            <a:r>
              <a:rPr lang="en-US" dirty="0"/>
              <a:t>Vectorization is usually performed early in the compiler</a:t>
            </a:r>
          </a:p>
          <a:p>
            <a:pPr lvl="1" eaLnBrk="1" hangingPunct="1"/>
            <a:r>
              <a:rPr lang="en-US" dirty="0"/>
              <a:t>Need to recognize vectorizable patterns in loops etc.</a:t>
            </a:r>
          </a:p>
          <a:p>
            <a:pPr lvl="1" eaLnBrk="1" hangingPunct="1"/>
            <a:r>
              <a:rPr lang="en-US" dirty="0"/>
              <a:t>As opposed to scheduling</a:t>
            </a:r>
            <a:endParaRPr lang="cs-CZ" dirty="0"/>
          </a:p>
          <a:p>
            <a:pPr eaLnBrk="1" hangingPunct="1"/>
            <a:r>
              <a:rPr lang="en-US" dirty="0"/>
              <a:t>The effect of vectorization is difficult to estimate</a:t>
            </a:r>
          </a:p>
          <a:p>
            <a:pPr lvl="1" eaLnBrk="1" hangingPunct="1"/>
            <a:r>
              <a:rPr lang="en-US" dirty="0"/>
              <a:t>Significant speedup for long-running loops</a:t>
            </a:r>
            <a:endParaRPr lang="cs-CZ" dirty="0"/>
          </a:p>
          <a:p>
            <a:pPr lvl="1" eaLnBrk="1" hangingPunct="1"/>
            <a:r>
              <a:rPr lang="en-US" dirty="0"/>
              <a:t>High proportion of fixed costs for short loops</a:t>
            </a:r>
          </a:p>
          <a:p>
            <a:pPr lvl="1" eaLnBrk="1" hangingPunct="1"/>
            <a:r>
              <a:rPr lang="en-US" dirty="0"/>
              <a:t>Profile or hints from programmers often needed</a:t>
            </a:r>
          </a:p>
          <a:p>
            <a:pPr eaLnBrk="1" hangingPunct="1"/>
            <a:r>
              <a:rPr lang="en-US" dirty="0"/>
              <a:t>Vectorization always changes the order of operations</a:t>
            </a:r>
          </a:p>
          <a:p>
            <a:pPr lvl="1" eaLnBrk="1" hangingPunct="1"/>
            <a:r>
              <a:rPr lang="en-US" dirty="0"/>
              <a:t>Including memory access</a:t>
            </a:r>
          </a:p>
          <a:p>
            <a:pPr lvl="1" eaLnBrk="1" hangingPunct="1"/>
            <a:r>
              <a:rPr lang="en-US" dirty="0"/>
              <a:t>Detailed alias analysis required</a:t>
            </a:r>
          </a:p>
          <a:p>
            <a:pPr lvl="2" eaLnBrk="1" hangingPunct="1"/>
            <a:r>
              <a:rPr lang="en-US" dirty="0"/>
              <a:t>Or an explicit non-aliasing warranty from the programmer (</a:t>
            </a:r>
            <a:r>
              <a:rPr lang="en-US" i="1" dirty="0"/>
              <a:t>restrict</a:t>
            </a:r>
            <a:r>
              <a:rPr lang="en-US" dirty="0"/>
              <a:t>)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/>
              <a:t>VLIW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Very-Large Instruction Word</a:t>
            </a:r>
          </a:p>
          <a:p>
            <a:pPr lvl="1" eaLnBrk="1" hangingPunct="1"/>
            <a:r>
              <a:rPr lang="en-US" dirty="0"/>
              <a:t>Popular in 2000, now almost abandoned, replaced by OOO</a:t>
            </a:r>
          </a:p>
          <a:p>
            <a:pPr lvl="1" eaLnBrk="1" hangingPunct="1"/>
            <a:r>
              <a:rPr lang="en-US" dirty="0"/>
              <a:t>Intel: </a:t>
            </a:r>
            <a:r>
              <a:rPr lang="cs-CZ" dirty="0"/>
              <a:t>IA-64</a:t>
            </a:r>
            <a:r>
              <a:rPr lang="en-US" dirty="0"/>
              <a:t> (2001)</a:t>
            </a:r>
          </a:p>
          <a:p>
            <a:pPr eaLnBrk="1" hangingPunct="1"/>
            <a:r>
              <a:rPr lang="en-US" dirty="0"/>
              <a:t>Concurrency encoded directly in instructions</a:t>
            </a:r>
            <a:endParaRPr lang="cs-CZ" dirty="0"/>
          </a:p>
          <a:p>
            <a:pPr lvl="1" eaLnBrk="1" hangingPunct="1"/>
            <a:r>
              <a:rPr lang="en-US" dirty="0"/>
              <a:t>Complex instruction encoding</a:t>
            </a:r>
          </a:p>
          <a:p>
            <a:pPr lvl="1" eaLnBrk="1" hangingPunct="1"/>
            <a:r>
              <a:rPr lang="en-US" dirty="0"/>
              <a:t>Explicit indication of dependencies</a:t>
            </a:r>
            <a:endParaRPr lang="cs-CZ" dirty="0"/>
          </a:p>
          <a:p>
            <a:pPr lvl="2" eaLnBrk="1" hangingPunct="1"/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SoC (System on Chip) + Microcontrollers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Small memory space</a:t>
            </a:r>
            <a:endParaRPr lang="cs-CZ" dirty="0"/>
          </a:p>
          <a:p>
            <a:pPr lvl="1" eaLnBrk="1" hangingPunct="1"/>
            <a:r>
              <a:rPr lang="en-US" dirty="0"/>
              <a:t>Optimization for size of code and data</a:t>
            </a:r>
            <a:endParaRPr lang="cs-CZ" dirty="0"/>
          </a:p>
          <a:p>
            <a:pPr lvl="2" eaLnBrk="1" hangingPunct="1"/>
            <a:r>
              <a:rPr lang="en-US" dirty="0"/>
              <a:t>One-bit variables</a:t>
            </a:r>
            <a:endParaRPr lang="cs-CZ" dirty="0"/>
          </a:p>
          <a:p>
            <a:pPr eaLnBrk="1" hangingPunct="1"/>
            <a:r>
              <a:rPr lang="en-US" dirty="0"/>
              <a:t>Separated memory spaces</a:t>
            </a:r>
            <a:endParaRPr lang="cs-CZ" dirty="0"/>
          </a:p>
          <a:p>
            <a:pPr lvl="1" eaLnBrk="1" hangingPunct="1"/>
            <a:r>
              <a:rPr lang="en-US" dirty="0"/>
              <a:t>Code and several data address spaces</a:t>
            </a:r>
            <a:endParaRPr lang="cs-CZ" dirty="0"/>
          </a:p>
          <a:p>
            <a:pPr lvl="1" eaLnBrk="1" hangingPunct="1"/>
            <a:r>
              <a:rPr lang="en-US" dirty="0"/>
              <a:t>Different access</a:t>
            </a:r>
            <a:endParaRPr lang="cs-CZ" dirty="0"/>
          </a:p>
          <a:p>
            <a:pPr eaLnBrk="1" hangingPunct="1"/>
            <a:r>
              <a:rPr lang="en-US" dirty="0"/>
              <a:t>Simple pipeline, no </a:t>
            </a:r>
            <a:r>
              <a:rPr lang="en-US" dirty="0" err="1"/>
              <a:t>superscalarity</a:t>
            </a:r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Code generation</a:t>
            </a:r>
            <a:endParaRPr lang="cs-CZ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Memory allocation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Instruction selection</a:t>
            </a:r>
            <a:endParaRPr lang="cs-CZ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Register allocation</a:t>
            </a:r>
            <a:endParaRPr lang="cs-CZ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Instruction scheduling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Output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Output file format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Objects</a:t>
            </a:r>
            <a:endParaRPr lang="cs-CZ" dirty="0"/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Code, data, relocations, external and public symbols, debug information</a:t>
            </a:r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Memory allocation</a:t>
            </a:r>
            <a:endParaRPr lang="cs-CZ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dirty="0"/>
              <a:t>Code</a:t>
            </a:r>
            <a:endParaRPr lang="cs-CZ" sz="2600" dirty="0"/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Basic-block ordering and alignment</a:t>
            </a:r>
            <a:endParaRPr lang="cs-CZ" sz="2200" dirty="0"/>
          </a:p>
          <a:p>
            <a:pPr eaLnBrk="1" hangingPunct="1">
              <a:lnSpc>
                <a:spcPct val="90000"/>
              </a:lnSpc>
            </a:pPr>
            <a:r>
              <a:rPr lang="en-US" sz="2600" dirty="0"/>
              <a:t>Static data</a:t>
            </a:r>
            <a:endParaRPr lang="cs-CZ" sz="2600" dirty="0"/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Global data, floating-point and string literals etc.</a:t>
            </a:r>
            <a:endParaRPr lang="cs-CZ" sz="2200" dirty="0"/>
          </a:p>
          <a:p>
            <a:pPr eaLnBrk="1" hangingPunct="1">
              <a:lnSpc>
                <a:spcPct val="90000"/>
              </a:lnSpc>
            </a:pPr>
            <a:r>
              <a:rPr lang="en-US" sz="2600" dirty="0"/>
              <a:t>Stack</a:t>
            </a:r>
            <a:endParaRPr lang="cs-CZ" sz="2600" dirty="0"/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Local and temporary variables and function parameters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Some of them may reside in CPU registers</a:t>
            </a:r>
            <a:endParaRPr lang="cs-CZ" sz="2200" dirty="0"/>
          </a:p>
          <a:p>
            <a:pPr eaLnBrk="1" hangingPunct="1">
              <a:lnSpc>
                <a:spcPct val="90000"/>
              </a:lnSpc>
            </a:pPr>
            <a:r>
              <a:rPr lang="en-US" sz="2600" dirty="0"/>
              <a:t>Data alignment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Inside structures (responsibility of the compiler)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Static data (compiler, linker, loader)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Local variables </a:t>
            </a:r>
            <a:r>
              <a:rPr lang="en-US" sz="2200" dirty="0" err="1"/>
              <a:t>wrt</a:t>
            </a:r>
            <a:r>
              <a:rPr lang="en-US" sz="2200" dirty="0"/>
              <a:t>. stack frames (compiler)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Stack frames </a:t>
            </a:r>
            <a:r>
              <a:rPr lang="en-US" sz="2200" dirty="0" err="1"/>
              <a:t>wrt</a:t>
            </a:r>
            <a:r>
              <a:rPr lang="en-US" sz="2200" dirty="0"/>
              <a:t>. stack (calling convention)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Stack position (loader, library </a:t>
            </a:r>
            <a:r>
              <a:rPr lang="en-US" sz="2200" dirty="0" err="1"/>
              <a:t>init</a:t>
            </a:r>
            <a:r>
              <a:rPr lang="en-US" sz="2200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/>
              <a:t>Dynamic allocation (responsibility of the library)</a:t>
            </a:r>
            <a:endParaRPr lang="cs-CZ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Instruction selection</a:t>
            </a:r>
            <a:endParaRPr lang="cs-CZ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sz="2600" dirty="0"/>
              <a:t>1:N</a:t>
            </a:r>
          </a:p>
          <a:p>
            <a:pPr lvl="1" eaLnBrk="1" hangingPunct="1"/>
            <a:r>
              <a:rPr lang="en-US" sz="2200" dirty="0"/>
              <a:t>One intermediate code instruction corresponds with N target instructions</a:t>
            </a:r>
            <a:endParaRPr lang="cs-CZ" sz="2200" dirty="0"/>
          </a:p>
          <a:p>
            <a:pPr lvl="1" eaLnBrk="1" hangingPunct="1"/>
            <a:r>
              <a:rPr lang="en-US" sz="2200" dirty="0"/>
              <a:t>Simple, the generated code is considerably suboptimal</a:t>
            </a:r>
            <a:endParaRPr lang="cs-CZ" sz="2200" dirty="0"/>
          </a:p>
          <a:p>
            <a:pPr eaLnBrk="1" hangingPunct="1"/>
            <a:r>
              <a:rPr lang="cs-CZ" sz="2600" dirty="0"/>
              <a:t>M:N</a:t>
            </a:r>
          </a:p>
          <a:p>
            <a:pPr lvl="1" eaLnBrk="1" hangingPunct="1"/>
            <a:r>
              <a:rPr lang="cs-CZ" sz="2200" dirty="0"/>
              <a:t>M </a:t>
            </a:r>
            <a:r>
              <a:rPr lang="en-US" sz="2200" dirty="0"/>
              <a:t>intermediate code instructions correspond with </a:t>
            </a:r>
            <a:r>
              <a:rPr lang="cs-CZ" sz="2200" dirty="0"/>
              <a:t>N </a:t>
            </a:r>
            <a:r>
              <a:rPr lang="en-US" sz="2200" dirty="0"/>
              <a:t>target instructions </a:t>
            </a:r>
            <a:endParaRPr lang="cs-CZ" sz="2200" dirty="0"/>
          </a:p>
          <a:p>
            <a:pPr lvl="1" eaLnBrk="1" hangingPunct="1"/>
            <a:r>
              <a:rPr lang="cs-CZ" sz="2200" dirty="0"/>
              <a:t>NP-</a:t>
            </a:r>
            <a:r>
              <a:rPr lang="en-US" sz="2200" dirty="0"/>
              <a:t>complete problem of selection</a:t>
            </a:r>
            <a:endParaRPr lang="cs-CZ" sz="2200" dirty="0"/>
          </a:p>
          <a:p>
            <a:pPr lvl="1" eaLnBrk="1" hangingPunct="1"/>
            <a:r>
              <a:rPr lang="en-US" sz="2200" dirty="0"/>
              <a:t>Heuristics</a:t>
            </a:r>
            <a:endParaRPr lang="cs-CZ" sz="2200" dirty="0"/>
          </a:p>
          <a:p>
            <a:pPr eaLnBrk="1" hangingPunct="1"/>
            <a:r>
              <a:rPr lang="en-US" sz="2600" dirty="0"/>
              <a:t>More possibilities of code generation</a:t>
            </a:r>
            <a:endParaRPr lang="cs-CZ" sz="2600" dirty="0"/>
          </a:p>
          <a:p>
            <a:pPr lvl="1" eaLnBrk="1" hangingPunct="1"/>
            <a:r>
              <a:rPr lang="cs-CZ" sz="2200" dirty="0"/>
              <a:t>CISC, SIMD, VLIW</a:t>
            </a:r>
          </a:p>
          <a:p>
            <a:pPr eaLnBrk="1" hangingPunct="1"/>
            <a:r>
              <a:rPr lang="en-US" sz="2600" dirty="0"/>
              <a:t>Non-orthogonal instruction set problem</a:t>
            </a:r>
            <a:endParaRPr lang="cs-CZ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Register allocation</a:t>
            </a:r>
            <a:endParaRPr lang="cs-CZ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600" dirty="0"/>
              <a:t>Select candidates for register placement</a:t>
            </a:r>
          </a:p>
          <a:p>
            <a:pPr lvl="1" eaLnBrk="1" hangingPunct="1"/>
            <a:r>
              <a:rPr lang="en-US" sz="2200" dirty="0"/>
              <a:t>Local variables (including temporaries)</a:t>
            </a:r>
          </a:p>
          <a:p>
            <a:pPr lvl="1" eaLnBrk="1" hangingPunct="1"/>
            <a:r>
              <a:rPr lang="en-US" sz="2200" dirty="0"/>
              <a:t>Not aliased (no pointer points to them)</a:t>
            </a:r>
            <a:endParaRPr lang="cs-CZ" sz="2200" dirty="0"/>
          </a:p>
          <a:p>
            <a:pPr lvl="1" eaLnBrk="1" hangingPunct="1"/>
            <a:r>
              <a:rPr lang="en-US" sz="2200" dirty="0"/>
              <a:t>Scalars (corresponding to register types)</a:t>
            </a:r>
          </a:p>
          <a:p>
            <a:pPr lvl="2" eaLnBrk="1" hangingPunct="1"/>
            <a:r>
              <a:rPr lang="en-US" sz="2000" dirty="0"/>
              <a:t>Non-aliased structs may be decomposed</a:t>
            </a:r>
          </a:p>
          <a:p>
            <a:pPr eaLnBrk="1" hangingPunct="1"/>
            <a:r>
              <a:rPr lang="en-US" sz="2600" dirty="0"/>
              <a:t>Determine live range of each variable</a:t>
            </a:r>
          </a:p>
          <a:p>
            <a:pPr eaLnBrk="1" hangingPunct="1"/>
            <a:r>
              <a:rPr lang="en-US" sz="2600" dirty="0"/>
              <a:t>Construct a collision graph</a:t>
            </a:r>
          </a:p>
          <a:p>
            <a:pPr lvl="1" eaLnBrk="1" hangingPunct="1"/>
            <a:r>
              <a:rPr lang="en-US" sz="2200" dirty="0"/>
              <a:t>Nodes = variables</a:t>
            </a:r>
          </a:p>
          <a:p>
            <a:pPr lvl="1" eaLnBrk="1" hangingPunct="1"/>
            <a:r>
              <a:rPr lang="en-US" sz="2200" dirty="0"/>
              <a:t>Edges signalize non-empty intersection of live ranges</a:t>
            </a:r>
          </a:p>
          <a:p>
            <a:pPr eaLnBrk="1" hangingPunct="1"/>
            <a:r>
              <a:rPr lang="en-US" sz="2600" dirty="0"/>
              <a:t>Algorithm: Graph coloring</a:t>
            </a:r>
            <a:endParaRPr lang="cs-CZ" sz="2600" dirty="0"/>
          </a:p>
          <a:p>
            <a:pPr lvl="1" eaLnBrk="1" hangingPunct="1"/>
            <a:r>
              <a:rPr lang="en-US" sz="2200" dirty="0"/>
              <a:t>Colors = registers</a:t>
            </a:r>
          </a:p>
          <a:p>
            <a:pPr lvl="1" eaLnBrk="1" hangingPunct="1"/>
            <a:r>
              <a:rPr lang="en-US" sz="2200" dirty="0"/>
              <a:t>Complications: Non-orthogonal instruction sets, </a:t>
            </a:r>
            <a:r>
              <a:rPr lang="en-US" sz="2200" dirty="0" err="1"/>
              <a:t>subregisters</a:t>
            </a:r>
            <a:r>
              <a:rPr lang="en-US" sz="2200" dirty="0"/>
              <a:t>, calling conventions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Instruction scheduling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600" dirty="0"/>
              <a:t>Rearrange a sequence of instructions,</a:t>
            </a:r>
            <a:br>
              <a:rPr lang="en-US" sz="2600" dirty="0"/>
            </a:br>
            <a:r>
              <a:rPr lang="en-US" sz="2600" dirty="0"/>
              <a:t>minimizing total time</a:t>
            </a:r>
            <a:endParaRPr lang="cs-CZ" sz="2600" dirty="0"/>
          </a:p>
          <a:p>
            <a:pPr lvl="1" eaLnBrk="1" hangingPunct="1"/>
            <a:r>
              <a:rPr lang="en-US" sz="2200" dirty="0"/>
              <a:t>Construct oriented graph of data dependency</a:t>
            </a:r>
          </a:p>
          <a:p>
            <a:pPr lvl="2" eaLnBrk="1" hangingPunct="1"/>
            <a:r>
              <a:rPr lang="en-US" sz="2000" dirty="0"/>
              <a:t>Nodes: instructions</a:t>
            </a:r>
          </a:p>
          <a:p>
            <a:pPr lvl="2" eaLnBrk="1" hangingPunct="1"/>
            <a:r>
              <a:rPr lang="en-US" sz="2000" dirty="0"/>
              <a:t>Edges: </a:t>
            </a:r>
            <a:r>
              <a:rPr lang="cs-CZ" sz="2000" dirty="0"/>
              <a:t>RAW, WAW, WAR</a:t>
            </a:r>
            <a:r>
              <a:rPr lang="en-US" sz="2000" dirty="0"/>
              <a:t> and control dependencies</a:t>
            </a:r>
            <a:endParaRPr lang="cs-CZ" sz="2000" dirty="0"/>
          </a:p>
          <a:p>
            <a:pPr lvl="2" eaLnBrk="1" hangingPunct="1"/>
            <a:r>
              <a:rPr lang="en-US" sz="2100" dirty="0"/>
              <a:t>Any topological order is a correct schedule</a:t>
            </a:r>
          </a:p>
          <a:p>
            <a:pPr lvl="1" eaLnBrk="1" hangingPunct="1"/>
            <a:r>
              <a:rPr lang="en-US" sz="2300" dirty="0"/>
              <a:t>Use a model of the CPU to predict timing</a:t>
            </a:r>
          </a:p>
          <a:p>
            <a:pPr lvl="2" eaLnBrk="1" hangingPunct="1"/>
            <a:r>
              <a:rPr lang="en-US" sz="2100" dirty="0"/>
              <a:t>Significantly simpler than the real CPU</a:t>
            </a:r>
          </a:p>
          <a:p>
            <a:pPr lvl="2" eaLnBrk="1" hangingPunct="1"/>
            <a:r>
              <a:rPr lang="en-US" sz="2100" dirty="0"/>
              <a:t>Instruction latency + available pipelines</a:t>
            </a:r>
          </a:p>
          <a:p>
            <a:pPr lvl="1" eaLnBrk="1" hangingPunct="1"/>
            <a:r>
              <a:rPr lang="en-US" sz="2200" dirty="0"/>
              <a:t>Versions:</a:t>
            </a:r>
          </a:p>
          <a:p>
            <a:pPr lvl="2" eaLnBrk="1" hangingPunct="1"/>
            <a:r>
              <a:rPr lang="en-US" sz="2000" dirty="0"/>
              <a:t>Single Basic Block: Too small area to have significant impact</a:t>
            </a:r>
          </a:p>
          <a:p>
            <a:pPr lvl="2" eaLnBrk="1" hangingPunct="1"/>
            <a:r>
              <a:rPr lang="en-US" sz="2000" dirty="0"/>
              <a:t>Trace Scheduling: Procedure covered by sequences of basic blocks</a:t>
            </a:r>
          </a:p>
          <a:p>
            <a:pPr lvl="2" eaLnBrk="1" hangingPunct="1"/>
            <a:r>
              <a:rPr lang="en-US" sz="2000" dirty="0"/>
              <a:t>Software pipelining: Special version for simple loops</a:t>
            </a:r>
          </a:p>
          <a:p>
            <a:pPr lvl="3" eaLnBrk="1" hangingPunct="1"/>
            <a:r>
              <a:rPr lang="en-US" sz="1800" dirty="0"/>
              <a:t>The dependency graph is no longer acyclic!</a:t>
            </a:r>
            <a:endParaRPr lang="cs-CZ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uba">
  <a:themeElements>
    <a:clrScheme name="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920</TotalTime>
  <Words>915</Words>
  <Application>Microsoft Office PowerPoint</Application>
  <PresentationFormat>On-screen Show (4:3)</PresentationFormat>
  <Paragraphs>170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Wingdings</vt:lpstr>
      <vt:lpstr>kuba</vt:lpstr>
      <vt:lpstr>Compiler principles</vt:lpstr>
      <vt:lpstr>Registers</vt:lpstr>
      <vt:lpstr>Instruction set</vt:lpstr>
      <vt:lpstr>Pipelining</vt:lpstr>
      <vt:lpstr>Superscalar processor</vt:lpstr>
      <vt:lpstr>Out-of-Order Execution</vt:lpstr>
      <vt:lpstr>Out-of-Order Execution – AMD</vt:lpstr>
      <vt:lpstr>Out-of-Order Execution – ARM Cortex-A72</vt:lpstr>
      <vt:lpstr>Branch prediction</vt:lpstr>
      <vt:lpstr>Speculative execution</vt:lpstr>
      <vt:lpstr>SIMD instructions</vt:lpstr>
      <vt:lpstr>VLIW</vt:lpstr>
      <vt:lpstr>SoC (System on Chip) + Microcontrollers</vt:lpstr>
      <vt:lpstr>Code generation</vt:lpstr>
      <vt:lpstr>Memory allocation</vt:lpstr>
      <vt:lpstr>Instruction selection</vt:lpstr>
      <vt:lpstr>Register allocation</vt:lpstr>
      <vt:lpstr>Instruction scheduling</vt:lpstr>
    </vt:vector>
  </TitlesOfParts>
  <Company>Ulita, 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Principy překladačů</dc:title>
  <dc:creator>Jakub Yaghob</dc:creator>
  <cp:lastModifiedBy>David Bednárek</cp:lastModifiedBy>
  <cp:revision>52</cp:revision>
  <dcterms:created xsi:type="dcterms:W3CDTF">2005-09-28T09:53:52Z</dcterms:created>
  <dcterms:modified xsi:type="dcterms:W3CDTF">2026-01-05T12:58:12Z</dcterms:modified>
</cp:coreProperties>
</file>