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62" r:id="rId3"/>
    <p:sldId id="268" r:id="rId4"/>
    <p:sldId id="284" r:id="rId5"/>
    <p:sldId id="285" r:id="rId6"/>
    <p:sldId id="286" r:id="rId7"/>
    <p:sldId id="263" r:id="rId8"/>
    <p:sldId id="280" r:id="rId9"/>
    <p:sldId id="281" r:id="rId10"/>
    <p:sldId id="282" r:id="rId11"/>
    <p:sldId id="265" r:id="rId12"/>
    <p:sldId id="283" r:id="rId13"/>
    <p:sldId id="258" r:id="rId14"/>
    <p:sldId id="257" r:id="rId15"/>
    <p:sldId id="259" r:id="rId16"/>
    <p:sldId id="260" r:id="rId17"/>
    <p:sldId id="264" r:id="rId18"/>
    <p:sldId id="267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66" r:id="rId29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198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21217" y="466725"/>
            <a:ext cx="90424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132417" y="3049588"/>
            <a:ext cx="83312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0B3AA20-499C-4D50-9428-99C37B92E47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406400" y="2819400"/>
            <a:ext cx="10972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69737D-1044-414D-9B9D-B33272B819C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4FFEC9-8F01-4F09-9423-A9C52B30796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94F700-A9C4-4351-8E1F-ABCCB489AF3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CE450D-93B4-40CC-B4E1-7DCFC31FD78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D9D4BF-F3F4-43E0-87D3-52A83B70FCE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25B302-2099-4EB8-8687-A8C14339F44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A0D44A-BD19-4DC1-803F-876A64DD67F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34871C-CE84-4AE5-961B-B816B15DD86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CB69A3-1A22-4F40-B305-734B93AF348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22239"/>
            <a:ext cx="27432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22239"/>
            <a:ext cx="80264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22CB29-6D36-4E1A-A129-0288CBEFC2B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22238"/>
            <a:ext cx="10058400" cy="426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692696"/>
            <a:ext cx="10972800" cy="5438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alt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B912F91B-96C9-4449-862D-3F6EF6A848C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23727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800">
          <a:solidFill>
            <a:schemeClr val="tx1"/>
          </a:solidFill>
          <a:latin typeface="+mn-lt"/>
        </a:defRPr>
      </a:lvl2pPr>
      <a:lvl3pPr marL="987425" indent="-2936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3pPr>
      <a:lvl4pPr marL="1281113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4pPr>
      <a:lvl5pPr marL="15986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Compiler principles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High-level optimization</a:t>
            </a:r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en-US" dirty="0"/>
              <a:t>David </a:t>
            </a:r>
            <a:r>
              <a:rPr lang="en-US" dirty="0" err="1"/>
              <a:t>Bedn</a:t>
            </a:r>
            <a:r>
              <a:rPr lang="cs-CZ" dirty="0"/>
              <a:t>á</a:t>
            </a:r>
            <a:r>
              <a:rPr lang="en-US" dirty="0" err="1"/>
              <a:t>rek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22238"/>
            <a:ext cx="10058400" cy="426442"/>
          </a:xfrm>
        </p:spPr>
        <p:txBody>
          <a:bodyPr/>
          <a:lstStyle/>
          <a:p>
            <a:r>
              <a:rPr lang="en-US" dirty="0"/>
              <a:t>Criteria for transformation</a:t>
            </a:r>
            <a:endParaRPr lang="cs-CZ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692150"/>
            <a:ext cx="10972800" cy="5905202"/>
          </a:xfrm>
        </p:spPr>
        <p:txBody>
          <a:bodyPr/>
          <a:lstStyle/>
          <a:p>
            <a:r>
              <a:rPr lang="en-US" dirty="0"/>
              <a:t>Preserve the </a:t>
            </a:r>
            <a:r>
              <a:rPr lang="cs-CZ" dirty="0" err="1"/>
              <a:t>semantics</a:t>
            </a:r>
            <a:r>
              <a:rPr lang="en-US" dirty="0"/>
              <a:t> of programs</a:t>
            </a:r>
            <a:endParaRPr lang="cs-CZ" dirty="0"/>
          </a:p>
          <a:p>
            <a:pPr lvl="1"/>
            <a:r>
              <a:rPr lang="cs-CZ" dirty="0"/>
              <a:t>P</a:t>
            </a:r>
            <a:r>
              <a:rPr lang="en-US" dirty="0" err="1"/>
              <a:t>rogram</a:t>
            </a:r>
            <a:r>
              <a:rPr lang="en-US" dirty="0"/>
              <a:t> behavior must not be changed by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compiler</a:t>
            </a:r>
            <a:r>
              <a:rPr lang="en-US" dirty="0"/>
              <a:t>, except that...</a:t>
            </a:r>
            <a:endParaRPr lang="cs-CZ" dirty="0"/>
          </a:p>
          <a:p>
            <a:pPr lvl="1"/>
            <a:r>
              <a:rPr lang="en-US" dirty="0"/>
              <a:t>... l</a:t>
            </a:r>
            <a:r>
              <a:rPr lang="cs-CZ" dirty="0" err="1"/>
              <a:t>anguage</a:t>
            </a:r>
            <a:r>
              <a:rPr lang="cs-CZ" dirty="0"/>
              <a:t> </a:t>
            </a:r>
            <a:r>
              <a:rPr lang="cs-CZ" dirty="0" err="1"/>
              <a:t>specification</a:t>
            </a:r>
            <a:r>
              <a:rPr lang="cs-CZ" dirty="0"/>
              <a:t> </a:t>
            </a:r>
            <a:r>
              <a:rPr lang="cs-CZ" dirty="0" err="1"/>
              <a:t>may</a:t>
            </a:r>
            <a:r>
              <a:rPr lang="cs-CZ" dirty="0"/>
              <a:t> </a:t>
            </a:r>
            <a:r>
              <a:rPr lang="cs-CZ" dirty="0" err="1"/>
              <a:t>allow</a:t>
            </a:r>
            <a:r>
              <a:rPr lang="cs-CZ" dirty="0"/>
              <a:t> </a:t>
            </a:r>
            <a:r>
              <a:rPr lang="cs-CZ" dirty="0" err="1"/>
              <a:t>behavior</a:t>
            </a:r>
            <a:r>
              <a:rPr lang="cs-CZ" dirty="0"/>
              <a:t> </a:t>
            </a:r>
            <a:r>
              <a:rPr lang="cs-CZ" dirty="0" err="1"/>
              <a:t>changes</a:t>
            </a:r>
            <a:endParaRPr lang="cs-CZ" dirty="0"/>
          </a:p>
          <a:p>
            <a:pPr lvl="2"/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programs</a:t>
            </a:r>
            <a:r>
              <a:rPr lang="cs-CZ" dirty="0"/>
              <a:t> </a:t>
            </a:r>
            <a:r>
              <a:rPr lang="cs-CZ" dirty="0" err="1"/>
              <a:t>that</a:t>
            </a:r>
            <a:r>
              <a:rPr lang="cs-CZ" dirty="0"/>
              <a:t> do not </a:t>
            </a:r>
            <a:r>
              <a:rPr lang="cs-CZ" dirty="0" err="1"/>
              <a:t>satisfy</a:t>
            </a:r>
            <a:r>
              <a:rPr lang="cs-CZ" dirty="0"/>
              <a:t> </a:t>
            </a:r>
            <a:r>
              <a:rPr lang="cs-CZ" dirty="0" err="1"/>
              <a:t>some</a:t>
            </a:r>
            <a:r>
              <a:rPr lang="cs-CZ" dirty="0"/>
              <a:t> </a:t>
            </a:r>
            <a:r>
              <a:rPr lang="cs-CZ" dirty="0" err="1"/>
              <a:t>correctness</a:t>
            </a:r>
            <a:r>
              <a:rPr lang="cs-CZ" dirty="0"/>
              <a:t> </a:t>
            </a:r>
            <a:r>
              <a:rPr lang="cs-CZ" dirty="0" err="1"/>
              <a:t>criteria</a:t>
            </a:r>
            <a:r>
              <a:rPr lang="cs-CZ" dirty="0"/>
              <a:t> </a:t>
            </a:r>
            <a:r>
              <a:rPr lang="cs-CZ" dirty="0" err="1"/>
              <a:t>specified</a:t>
            </a:r>
            <a:r>
              <a:rPr lang="cs-CZ" dirty="0"/>
              <a:t> by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language</a:t>
            </a:r>
            <a:endParaRPr lang="cs-CZ" dirty="0"/>
          </a:p>
          <a:p>
            <a:pPr lvl="3"/>
            <a:r>
              <a:rPr lang="cs-CZ" dirty="0" err="1"/>
              <a:t>Example</a:t>
            </a:r>
            <a:r>
              <a:rPr lang="cs-CZ" dirty="0"/>
              <a:t>: </a:t>
            </a:r>
            <a:r>
              <a:rPr lang="en-US" dirty="0"/>
              <a:t>Read and write access to the same variable</a:t>
            </a:r>
            <a:r>
              <a:rPr lang="cs-CZ" dirty="0"/>
              <a:t> in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same</a:t>
            </a:r>
            <a:r>
              <a:rPr lang="cs-CZ" dirty="0"/>
              <a:t> </a:t>
            </a:r>
            <a:r>
              <a:rPr lang="cs-CZ" dirty="0" err="1"/>
              <a:t>expression</a:t>
            </a:r>
            <a:endParaRPr lang="cs-CZ" dirty="0"/>
          </a:p>
          <a:p>
            <a:pPr marL="1282700" lvl="4" indent="0">
              <a:buNone/>
            </a:pPr>
            <a:r>
              <a:rPr lang="en-US" dirty="0"/>
              <a:t>x</a:t>
            </a:r>
            <a:r>
              <a:rPr lang="cs-CZ" dirty="0"/>
              <a:t> </a:t>
            </a:r>
            <a:r>
              <a:rPr lang="en-US" dirty="0"/>
              <a:t>= a[</a:t>
            </a:r>
            <a:r>
              <a:rPr lang="en-US" dirty="0" err="1"/>
              <a:t>i</a:t>
            </a:r>
            <a:r>
              <a:rPr lang="en-US" dirty="0"/>
              <a:t>++] + b[</a:t>
            </a:r>
            <a:r>
              <a:rPr lang="en-US" dirty="0" err="1"/>
              <a:t>i</a:t>
            </a:r>
            <a:r>
              <a:rPr lang="en-US" dirty="0"/>
              <a:t>];</a:t>
            </a:r>
            <a:endParaRPr lang="cs-CZ" dirty="0"/>
          </a:p>
          <a:p>
            <a:pPr lvl="3"/>
            <a:r>
              <a:rPr lang="en-US" dirty="0"/>
              <a:t>Example: Memory access with reinterpret-cast</a:t>
            </a:r>
          </a:p>
          <a:p>
            <a:pPr marL="1282700" lvl="4" indent="0">
              <a:buNone/>
            </a:pPr>
            <a:r>
              <a:rPr lang="en-US" dirty="0"/>
              <a:t>*(double*)p = 3.14; std::</a:t>
            </a:r>
            <a:r>
              <a:rPr lang="en-US" dirty="0" err="1"/>
              <a:t>cout</a:t>
            </a:r>
            <a:r>
              <a:rPr lang="en-US" dirty="0"/>
              <a:t> &lt;&lt; *(int*)p;</a:t>
            </a:r>
            <a:endParaRPr lang="cs-CZ" dirty="0"/>
          </a:p>
          <a:p>
            <a:pPr lvl="2"/>
            <a:r>
              <a:rPr lang="cs-CZ" dirty="0"/>
              <a:t>In </a:t>
            </a:r>
            <a:r>
              <a:rPr lang="cs-CZ" dirty="0" err="1"/>
              <a:t>cases</a:t>
            </a:r>
            <a:r>
              <a:rPr lang="cs-CZ" dirty="0"/>
              <a:t> </a:t>
            </a:r>
            <a:r>
              <a:rPr lang="cs-CZ" dirty="0" err="1"/>
              <a:t>explicitly</a:t>
            </a:r>
            <a:r>
              <a:rPr lang="cs-CZ" dirty="0"/>
              <a:t> </a:t>
            </a:r>
            <a:r>
              <a:rPr lang="cs-CZ" dirty="0" err="1"/>
              <a:t>specified</a:t>
            </a:r>
            <a:r>
              <a:rPr lang="cs-CZ" dirty="0"/>
              <a:t> by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language</a:t>
            </a:r>
            <a:endParaRPr lang="cs-CZ" dirty="0"/>
          </a:p>
          <a:p>
            <a:pPr lvl="3"/>
            <a:r>
              <a:rPr lang="cs-CZ" dirty="0" err="1"/>
              <a:t>Example</a:t>
            </a:r>
            <a:r>
              <a:rPr lang="cs-CZ" dirty="0"/>
              <a:t>: copy-</a:t>
            </a:r>
            <a:r>
              <a:rPr lang="cs-CZ" dirty="0" err="1"/>
              <a:t>elision</a:t>
            </a:r>
            <a:r>
              <a:rPr lang="cs-CZ" dirty="0"/>
              <a:t> in C++</a:t>
            </a:r>
          </a:p>
          <a:p>
            <a:r>
              <a:rPr lang="en-US" dirty="0"/>
              <a:t>Usually optimized for minimal time</a:t>
            </a:r>
          </a:p>
          <a:p>
            <a:pPr lvl="1"/>
            <a:r>
              <a:rPr lang="en-US" dirty="0"/>
              <a:t>Embedded systems: Optimized for code size</a:t>
            </a:r>
          </a:p>
          <a:p>
            <a:pPr lvl="2"/>
            <a:r>
              <a:rPr lang="en-US" dirty="0"/>
              <a:t>Optimizing for data size is almost impossible</a:t>
            </a:r>
          </a:p>
          <a:p>
            <a:pPr lvl="3"/>
            <a:r>
              <a:rPr lang="en-US" dirty="0"/>
              <a:t>Removing gaps for alignment in structures?</a:t>
            </a:r>
          </a:p>
          <a:p>
            <a:r>
              <a:rPr lang="en-US" dirty="0"/>
              <a:t>Predicting execution time for a given piece of code is difficult</a:t>
            </a:r>
            <a:endParaRPr lang="cs-CZ" dirty="0"/>
          </a:p>
          <a:p>
            <a:pPr lvl="1"/>
            <a:r>
              <a:rPr lang="en-US" dirty="0"/>
              <a:t>The compiler does not know the data</a:t>
            </a:r>
          </a:p>
          <a:p>
            <a:pPr lvl="2"/>
            <a:r>
              <a:rPr lang="en-US" dirty="0"/>
              <a:t>Number of iterations in loops etc.</a:t>
            </a:r>
          </a:p>
          <a:p>
            <a:pPr lvl="1"/>
            <a:r>
              <a:rPr lang="en-US" dirty="0"/>
              <a:t>There are hardly predictable runtime effects</a:t>
            </a:r>
          </a:p>
          <a:p>
            <a:pPr lvl="2"/>
            <a:r>
              <a:rPr lang="en-US" dirty="0"/>
              <a:t>Cache behavior, parallelism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Profile Guided Optimization</a:t>
            </a:r>
            <a:endParaRPr lang="cs-CZ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600" dirty="0"/>
              <a:t>Three phases</a:t>
            </a:r>
            <a:endParaRPr lang="cs-CZ" sz="2600" dirty="0"/>
          </a:p>
          <a:p>
            <a:pPr lvl="1">
              <a:lnSpc>
                <a:spcPct val="80000"/>
              </a:lnSpc>
            </a:pPr>
            <a:r>
              <a:rPr lang="en-US" sz="2200" dirty="0"/>
              <a:t>Instrumentation</a:t>
            </a:r>
            <a:endParaRPr lang="cs-CZ" sz="2200" dirty="0"/>
          </a:p>
          <a:p>
            <a:pPr lvl="2">
              <a:lnSpc>
                <a:spcPct val="80000"/>
              </a:lnSpc>
            </a:pPr>
            <a:r>
              <a:rPr lang="en-US" sz="2100" dirty="0"/>
              <a:t>Specially compiled code with calls to “collecting” functions inserted</a:t>
            </a:r>
            <a:endParaRPr lang="cs-CZ" sz="2100" dirty="0"/>
          </a:p>
          <a:p>
            <a:pPr lvl="1">
              <a:lnSpc>
                <a:spcPct val="80000"/>
              </a:lnSpc>
            </a:pPr>
            <a:r>
              <a:rPr lang="en-US" sz="2200" dirty="0"/>
              <a:t>Profiling</a:t>
            </a:r>
            <a:endParaRPr lang="cs-CZ" sz="2200" dirty="0"/>
          </a:p>
          <a:p>
            <a:pPr lvl="2">
              <a:lnSpc>
                <a:spcPct val="80000"/>
              </a:lnSpc>
            </a:pPr>
            <a:r>
              <a:rPr lang="en-US" sz="2100" dirty="0"/>
              <a:t>Run the instrumented code with a “typical” input</a:t>
            </a:r>
            <a:endParaRPr lang="cs-CZ" sz="2100" dirty="0"/>
          </a:p>
          <a:p>
            <a:pPr lvl="2">
              <a:lnSpc>
                <a:spcPct val="80000"/>
              </a:lnSpc>
            </a:pPr>
            <a:r>
              <a:rPr lang="en-US" sz="2100" dirty="0"/>
              <a:t>Collect statistical data ("profile") extracted by collecting functions</a:t>
            </a:r>
          </a:p>
          <a:p>
            <a:pPr lvl="3">
              <a:lnSpc>
                <a:spcPct val="80000"/>
              </a:lnSpc>
            </a:pPr>
            <a:r>
              <a:rPr lang="en-US" sz="1900" dirty="0"/>
              <a:t>Number of passes through each basic-block</a:t>
            </a:r>
          </a:p>
          <a:p>
            <a:pPr lvl="3">
              <a:lnSpc>
                <a:spcPct val="80000"/>
              </a:lnSpc>
            </a:pPr>
            <a:r>
              <a:rPr lang="en-US" sz="1900" dirty="0"/>
              <a:t>Caller-callee relation (and frequency)</a:t>
            </a:r>
          </a:p>
          <a:p>
            <a:pPr lvl="3">
              <a:lnSpc>
                <a:spcPct val="80000"/>
              </a:lnSpc>
            </a:pPr>
            <a:r>
              <a:rPr lang="en-US" sz="1900" dirty="0"/>
              <a:t>Local information related to pointers and data sizes (presence of aliasing, cache behavior)</a:t>
            </a:r>
            <a:endParaRPr lang="cs-CZ" sz="1900" dirty="0"/>
          </a:p>
          <a:p>
            <a:pPr lvl="1">
              <a:lnSpc>
                <a:spcPct val="80000"/>
              </a:lnSpc>
            </a:pPr>
            <a:r>
              <a:rPr lang="en-US" sz="2200" dirty="0"/>
              <a:t>Optimizing (recompiling) the program using the profile</a:t>
            </a:r>
            <a:endParaRPr lang="cs-CZ" sz="2200" dirty="0"/>
          </a:p>
          <a:p>
            <a:pPr lvl="2">
              <a:lnSpc>
                <a:spcPct val="80000"/>
              </a:lnSpc>
            </a:pPr>
            <a:r>
              <a:rPr lang="en-US" sz="2100" dirty="0"/>
              <a:t>Adding weights to edges and nodes in control-flow graph</a:t>
            </a:r>
          </a:p>
          <a:p>
            <a:pPr lvl="2">
              <a:lnSpc>
                <a:spcPct val="80000"/>
              </a:lnSpc>
            </a:pPr>
            <a:r>
              <a:rPr lang="en-US" sz="2100" dirty="0"/>
              <a:t>Looking for most important paths in control-flow graph</a:t>
            </a:r>
          </a:p>
          <a:p>
            <a:pPr lvl="3">
              <a:lnSpc>
                <a:spcPct val="80000"/>
              </a:lnSpc>
            </a:pPr>
            <a:r>
              <a:rPr lang="en-US" sz="1900" dirty="0"/>
              <a:t>Optimization shall favor the most frequent paths</a:t>
            </a:r>
          </a:p>
          <a:p>
            <a:pPr lvl="2">
              <a:lnSpc>
                <a:spcPct val="80000"/>
              </a:lnSpc>
            </a:pPr>
            <a:r>
              <a:rPr lang="en-US" sz="2100" dirty="0"/>
              <a:t>Estimation of memory-access complexity (cache behavior)</a:t>
            </a:r>
            <a:endParaRPr lang="cs-CZ" sz="2100" dirty="0"/>
          </a:p>
        </p:txBody>
      </p:sp>
    </p:spTree>
    <p:extLst>
      <p:ext uri="{BB962C8B-B14F-4D97-AF65-F5344CB8AC3E}">
        <p14:creationId xmlns:p14="http://schemas.microsoft.com/office/powerpoint/2010/main" val="896828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D94CB-312A-8B73-27D4-AD453066A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A8C5DE67-FB83-4524-FA91-08CA30998B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Fundamental sources of execution time improvements</a:t>
            </a:r>
            <a:endParaRPr lang="cs-CZ" dirty="0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1F8B34D1-EC9E-38B7-B56A-B4DC6092AD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ct val="80000"/>
              </a:lnSpc>
            </a:pPr>
            <a:r>
              <a:rPr lang="en-US" sz="2200" dirty="0"/>
              <a:t>Do not do things that have no effect</a:t>
            </a:r>
            <a:endParaRPr lang="cs-CZ" sz="2200" dirty="0"/>
          </a:p>
          <a:p>
            <a:pPr lvl="3">
              <a:lnSpc>
                <a:spcPct val="80000"/>
              </a:lnSpc>
            </a:pPr>
            <a:r>
              <a:rPr lang="en-US" sz="1900" dirty="0"/>
              <a:t>Example: Assigning to a variable that is never read</a:t>
            </a:r>
            <a:endParaRPr lang="cs-CZ" sz="1900" dirty="0"/>
          </a:p>
          <a:p>
            <a:pPr lvl="1">
              <a:lnSpc>
                <a:spcPct val="80000"/>
              </a:lnSpc>
            </a:pPr>
            <a:r>
              <a:rPr lang="en-US" sz="2200" dirty="0"/>
              <a:t>Do not do things twice</a:t>
            </a:r>
            <a:endParaRPr lang="cs-CZ" sz="2200" dirty="0"/>
          </a:p>
          <a:p>
            <a:pPr lvl="2">
              <a:lnSpc>
                <a:spcPct val="80000"/>
              </a:lnSpc>
            </a:pPr>
            <a:r>
              <a:rPr lang="en-US" sz="2100" dirty="0"/>
              <a:t>Common subexpression elimination</a:t>
            </a:r>
            <a:endParaRPr lang="cs-CZ" sz="21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Do not do things that do not contribute to the goal</a:t>
            </a:r>
          </a:p>
          <a:p>
            <a:pPr lvl="2">
              <a:lnSpc>
                <a:spcPct val="80000"/>
              </a:lnSpc>
            </a:pPr>
            <a:r>
              <a:rPr lang="en-US" sz="2200" dirty="0"/>
              <a:t>Avoid copying data where not really needed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Do things smartly</a:t>
            </a:r>
            <a:endParaRPr lang="cs-CZ" sz="2400" dirty="0"/>
          </a:p>
          <a:p>
            <a:pPr lvl="2">
              <a:lnSpc>
                <a:spcPct val="80000"/>
              </a:lnSpc>
            </a:pPr>
            <a:r>
              <a:rPr lang="en-US" sz="2100" dirty="0"/>
              <a:t>Use registers when possible</a:t>
            </a:r>
          </a:p>
          <a:p>
            <a:pPr lvl="2">
              <a:lnSpc>
                <a:spcPct val="80000"/>
              </a:lnSpc>
            </a:pPr>
            <a:r>
              <a:rPr lang="en-US" sz="2100" dirty="0"/>
              <a:t>Use the fastest instruction available</a:t>
            </a:r>
          </a:p>
          <a:p>
            <a:pPr lvl="3">
              <a:lnSpc>
                <a:spcPct val="80000"/>
              </a:lnSpc>
            </a:pPr>
            <a:r>
              <a:rPr lang="en-US" sz="1900" dirty="0"/>
              <a:t>Example: Replace multiplication (by a constant) by shift</a:t>
            </a:r>
          </a:p>
          <a:p>
            <a:pPr lvl="2">
              <a:lnSpc>
                <a:spcPct val="80000"/>
              </a:lnSpc>
            </a:pPr>
            <a:r>
              <a:rPr lang="en-US" sz="2100" dirty="0"/>
              <a:t>Replace conditional jumps with conditional instructions</a:t>
            </a:r>
          </a:p>
          <a:p>
            <a:pPr lvl="3">
              <a:lnSpc>
                <a:spcPct val="80000"/>
              </a:lnSpc>
            </a:pPr>
            <a:r>
              <a:rPr lang="en-US" sz="1900" dirty="0"/>
              <a:t>Conditional jumps are quite expensive due to the cost of misprediction</a:t>
            </a:r>
          </a:p>
          <a:p>
            <a:pPr lvl="1">
              <a:lnSpc>
                <a:spcPct val="80000"/>
              </a:lnSpc>
            </a:pPr>
            <a:r>
              <a:rPr lang="en-US" sz="2300" dirty="0"/>
              <a:t>Do things in parallel</a:t>
            </a:r>
          </a:p>
          <a:p>
            <a:pPr lvl="2">
              <a:lnSpc>
                <a:spcPct val="80000"/>
              </a:lnSpc>
            </a:pPr>
            <a:r>
              <a:rPr lang="en-US" sz="2100" dirty="0"/>
              <a:t>Instruction-level parallelism (ILP)</a:t>
            </a:r>
          </a:p>
          <a:p>
            <a:pPr lvl="3">
              <a:lnSpc>
                <a:spcPct val="80000"/>
              </a:lnSpc>
            </a:pPr>
            <a:r>
              <a:rPr lang="en-US" sz="1900" dirty="0"/>
              <a:t>Reorder the instructions so that the CPU can process them in parallel</a:t>
            </a:r>
          </a:p>
          <a:p>
            <a:pPr lvl="2">
              <a:lnSpc>
                <a:spcPct val="80000"/>
              </a:lnSpc>
            </a:pPr>
            <a:r>
              <a:rPr lang="en-US" sz="2100" dirty="0"/>
              <a:t>Vectorization</a:t>
            </a:r>
          </a:p>
          <a:p>
            <a:pPr lvl="3">
              <a:lnSpc>
                <a:spcPct val="80000"/>
              </a:lnSpc>
            </a:pPr>
            <a:r>
              <a:rPr lang="en-US" sz="1900" dirty="0"/>
              <a:t>Use vector instructions to perform several iterations at once</a:t>
            </a:r>
            <a:endParaRPr lang="cs-CZ" sz="1900" dirty="0"/>
          </a:p>
        </p:txBody>
      </p:sp>
    </p:spTree>
    <p:extLst>
      <p:ext uri="{BB962C8B-B14F-4D97-AF65-F5344CB8AC3E}">
        <p14:creationId xmlns:p14="http://schemas.microsoft.com/office/powerpoint/2010/main" val="4102709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A5ADC-E673-E186-5E6D-A6A191491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25F796A6-A2BC-813F-89A4-87B314FE84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Fundamental barriers for optimization</a:t>
            </a:r>
            <a:endParaRPr lang="cs-CZ" dirty="0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881BFF8F-9583-A557-85EC-58CC346EDA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In general, the compiler does not know...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... whether a transformation is permitted</a:t>
            </a:r>
          </a:p>
          <a:p>
            <a:pPr lvl="2">
              <a:lnSpc>
                <a:spcPct val="80000"/>
              </a:lnSpc>
            </a:pPr>
            <a:r>
              <a:rPr lang="en-US" sz="2000" dirty="0"/>
              <a:t>Potential change in semantics, when not allowed by the language specification</a:t>
            </a:r>
          </a:p>
          <a:p>
            <a:pPr lvl="3">
              <a:lnSpc>
                <a:spcPct val="80000"/>
              </a:lnSpc>
            </a:pPr>
            <a:r>
              <a:rPr lang="en-US" sz="1800" dirty="0"/>
              <a:t>Aliasing is the most frequent cause</a:t>
            </a:r>
            <a:endParaRPr lang="cs-CZ" sz="1800" dirty="0"/>
          </a:p>
          <a:p>
            <a:pPr lvl="1">
              <a:lnSpc>
                <a:spcPct val="80000"/>
              </a:lnSpc>
            </a:pPr>
            <a:r>
              <a:rPr lang="en-US" sz="2200" dirty="0"/>
              <a:t>... whether a transformation is beneficial</a:t>
            </a:r>
          </a:p>
          <a:p>
            <a:pPr lvl="2">
              <a:lnSpc>
                <a:spcPct val="80000"/>
              </a:lnSpc>
            </a:pPr>
            <a:r>
              <a:rPr lang="en-US" sz="2000" dirty="0"/>
              <a:t>Partially remedied by profile-driven optimizations</a:t>
            </a:r>
          </a:p>
          <a:p>
            <a:pPr lvl="3">
              <a:lnSpc>
                <a:spcPct val="80000"/>
              </a:lnSpc>
            </a:pPr>
            <a:r>
              <a:rPr lang="en-US" sz="1800" dirty="0"/>
              <a:t>Requires participation of the programmers and/or users</a:t>
            </a:r>
          </a:p>
          <a:p>
            <a:pPr lvl="2">
              <a:lnSpc>
                <a:spcPct val="80000"/>
              </a:lnSpc>
            </a:pPr>
            <a:r>
              <a:rPr lang="en-US" sz="2000" dirty="0"/>
              <a:t>Blended code: The compiler does not know the exact version of the CPU</a:t>
            </a:r>
          </a:p>
        </p:txBody>
      </p:sp>
    </p:spTree>
    <p:extLst>
      <p:ext uri="{BB962C8B-B14F-4D97-AF65-F5344CB8AC3E}">
        <p14:creationId xmlns:p14="http://schemas.microsoft.com/office/powerpoint/2010/main" val="3517397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A9531-E839-606F-ACEE-0704BAAAF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27421E14-C98E-5E65-8218-1131BCA708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Aliasing</a:t>
            </a:r>
            <a:endParaRPr lang="cs-CZ" dirty="0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30DD29AD-E414-91B7-94F5-232B40F655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Definition: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Aliasing is a situation when two different expressions denote the same memory location</a:t>
            </a:r>
          </a:p>
          <a:p>
            <a:pPr lvl="2">
              <a:lnSpc>
                <a:spcPct val="80000"/>
              </a:lnSpc>
            </a:pPr>
            <a:r>
              <a:rPr lang="en-US" sz="2000" dirty="0"/>
              <a:t>Two pointers</a:t>
            </a:r>
          </a:p>
          <a:p>
            <a:pPr lvl="2">
              <a:lnSpc>
                <a:spcPct val="80000"/>
              </a:lnSpc>
            </a:pPr>
            <a:r>
              <a:rPr lang="en-US" sz="2000" dirty="0"/>
              <a:t>Pointer and a variable</a:t>
            </a:r>
          </a:p>
          <a:p>
            <a:pPr lvl="2">
              <a:lnSpc>
                <a:spcPct val="80000"/>
              </a:lnSpc>
            </a:pPr>
            <a:r>
              <a:rPr lang="en-US" sz="2000" dirty="0"/>
              <a:t>Two array accesses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Potential aliasing is worse than sure aliasing</a:t>
            </a:r>
          </a:p>
          <a:p>
            <a:pPr marL="693737" lvl="2" indent="0">
              <a:lnSpc>
                <a:spcPct val="80000"/>
              </a:lnSpc>
              <a:buNone/>
            </a:pPr>
            <a:r>
              <a:rPr lang="en-US" sz="1800" dirty="0"/>
              <a:t>*p = a; /* may be removed if p==q */</a:t>
            </a:r>
          </a:p>
          <a:p>
            <a:pPr marL="693737" lvl="2" indent="0">
              <a:lnSpc>
                <a:spcPct val="80000"/>
              </a:lnSpc>
              <a:buNone/>
            </a:pPr>
            <a:r>
              <a:rPr lang="en-US" sz="1800" dirty="0"/>
              <a:t>*q = b; /* may be reordered if p!=q */</a:t>
            </a:r>
            <a:endParaRPr lang="cs-CZ" sz="1800" dirty="0"/>
          </a:p>
          <a:p>
            <a:pPr lvl="1">
              <a:lnSpc>
                <a:spcPct val="80000"/>
              </a:lnSpc>
            </a:pPr>
            <a:r>
              <a:rPr lang="en-US" sz="2200" dirty="0"/>
              <a:t>A typical example:</a:t>
            </a:r>
          </a:p>
          <a:p>
            <a:pPr marL="693737" lvl="2" indent="0">
              <a:lnSpc>
                <a:spcPct val="80000"/>
              </a:lnSpc>
              <a:buNone/>
            </a:pPr>
            <a:r>
              <a:rPr lang="en-US" sz="2000" dirty="0"/>
              <a:t>void copy(const int * a, int * b, n)</a:t>
            </a:r>
          </a:p>
          <a:p>
            <a:pPr marL="693737" lvl="2" indent="0">
              <a:lnSpc>
                <a:spcPct val="80000"/>
              </a:lnSpc>
              <a:buNone/>
            </a:pPr>
            <a:r>
              <a:rPr lang="en-US" sz="2000" dirty="0"/>
              <a:t>{ while (n--) *b++ = *a++; }</a:t>
            </a:r>
          </a:p>
          <a:p>
            <a:pPr lvl="2">
              <a:lnSpc>
                <a:spcPct val="80000"/>
              </a:lnSpc>
            </a:pPr>
            <a:r>
              <a:rPr lang="en-US" sz="2000" dirty="0"/>
              <a:t>The loop may be parallelized only if the arrays don't overlap</a:t>
            </a:r>
          </a:p>
          <a:p>
            <a:pPr lvl="2">
              <a:lnSpc>
                <a:spcPct val="80000"/>
              </a:lnSpc>
            </a:pPr>
            <a:r>
              <a:rPr lang="en-US" sz="2000" dirty="0"/>
              <a:t>Remedied by hints from the programmer:</a:t>
            </a:r>
          </a:p>
          <a:p>
            <a:pPr marL="693737" lvl="2" indent="0">
              <a:lnSpc>
                <a:spcPct val="80000"/>
              </a:lnSpc>
              <a:buNone/>
            </a:pPr>
            <a:r>
              <a:rPr lang="en-US" sz="2000" dirty="0"/>
              <a:t>void copy(const int * a, int * </a:t>
            </a:r>
            <a:r>
              <a:rPr lang="en-US" sz="2000" u="sng" dirty="0"/>
              <a:t>restrict</a:t>
            </a:r>
            <a:r>
              <a:rPr lang="en-US" sz="2000" dirty="0"/>
              <a:t> b, n)</a:t>
            </a:r>
          </a:p>
          <a:p>
            <a:pPr marL="693737" lvl="2" indent="0">
              <a:lnSpc>
                <a:spcPct val="80000"/>
              </a:lnSpc>
              <a:buNone/>
            </a:pPr>
            <a:r>
              <a:rPr lang="en-US" sz="2000" dirty="0"/>
              <a:t>{ while (n--) *b++ = *a++; }</a:t>
            </a:r>
          </a:p>
          <a:p>
            <a:pPr lvl="2">
              <a:lnSpc>
                <a:spcPct val="80000"/>
              </a:lnSpc>
            </a:pPr>
            <a:r>
              <a:rPr lang="en-US" sz="2000" dirty="0"/>
              <a:t>The semantics of the </a:t>
            </a:r>
            <a:r>
              <a:rPr lang="en-US" sz="2000" u="sng" dirty="0"/>
              <a:t>restrict</a:t>
            </a:r>
            <a:r>
              <a:rPr lang="en-US" sz="2000" dirty="0"/>
              <a:t> keyword (in C): </a:t>
            </a:r>
          </a:p>
          <a:p>
            <a:pPr lvl="3">
              <a:lnSpc>
                <a:spcPct val="80000"/>
              </a:lnSpc>
            </a:pPr>
            <a:r>
              <a:rPr lang="en-US" sz="1800" dirty="0"/>
              <a:t>for any memory location written through b, all accesses to the location </a:t>
            </a:r>
            <a:r>
              <a:rPr lang="en-US" sz="1800"/>
              <a:t>are made </a:t>
            </a:r>
            <a:r>
              <a:rPr lang="en-US" sz="1800" dirty="0"/>
              <a:t>through b</a:t>
            </a:r>
          </a:p>
        </p:txBody>
      </p:sp>
    </p:spTree>
    <p:extLst>
      <p:ext uri="{BB962C8B-B14F-4D97-AF65-F5344CB8AC3E}">
        <p14:creationId xmlns:p14="http://schemas.microsoft.com/office/powerpoint/2010/main" val="2727189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 of the code optimizer</a:t>
            </a:r>
            <a:endParaRPr lang="cs-CZ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719264"/>
            <a:ext cx="8229600" cy="15652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600" dirty="0"/>
              <a:t>Control-flow analysis</a:t>
            </a:r>
            <a:endParaRPr lang="cs-CZ" sz="2600" dirty="0"/>
          </a:p>
          <a:p>
            <a:pPr lvl="1">
              <a:lnSpc>
                <a:spcPct val="80000"/>
              </a:lnSpc>
            </a:pPr>
            <a:r>
              <a:rPr lang="en-US" sz="2200" dirty="0"/>
              <a:t>Construct the control flow graph</a:t>
            </a:r>
            <a:endParaRPr lang="cs-CZ" sz="2200" dirty="0"/>
          </a:p>
          <a:p>
            <a:pPr>
              <a:lnSpc>
                <a:spcPct val="80000"/>
              </a:lnSpc>
            </a:pPr>
            <a:r>
              <a:rPr lang="en-US" sz="2600" dirty="0"/>
              <a:t>Data-flow analysis</a:t>
            </a:r>
            <a:endParaRPr lang="cs-CZ" sz="2600" dirty="0"/>
          </a:p>
          <a:p>
            <a:pPr lvl="1">
              <a:lnSpc>
                <a:spcPct val="80000"/>
              </a:lnSpc>
            </a:pPr>
            <a:r>
              <a:rPr lang="en-US" sz="2200" dirty="0"/>
              <a:t>Live variables</a:t>
            </a:r>
            <a:endParaRPr lang="cs-CZ" sz="2200" dirty="0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5087938" y="3500438"/>
            <a:ext cx="1439862" cy="79216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Code </a:t>
            </a:r>
            <a:br>
              <a:rPr lang="en-US" dirty="0"/>
            </a:br>
            <a:r>
              <a:rPr lang="en-US" dirty="0"/>
              <a:t>optimizer</a:t>
            </a:r>
            <a:endParaRPr lang="cs-CZ" dirty="0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2566988" y="3500438"/>
            <a:ext cx="1439862" cy="792162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/>
              <a:t>Front end</a:t>
            </a:r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7608888" y="3500438"/>
            <a:ext cx="1439862" cy="792162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Code</a:t>
            </a:r>
            <a:br>
              <a:rPr lang="en-US" dirty="0"/>
            </a:br>
            <a:r>
              <a:rPr lang="en-US" dirty="0"/>
              <a:t>generator</a:t>
            </a:r>
            <a:endParaRPr lang="cs-CZ" dirty="0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4008438" y="3933825"/>
            <a:ext cx="107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>
            <a:off x="6527800" y="3933825"/>
            <a:ext cx="10810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2782888" y="5445126"/>
            <a:ext cx="1439862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Control-flow</a:t>
            </a:r>
            <a:br>
              <a:rPr lang="en-US" dirty="0"/>
            </a:br>
            <a:r>
              <a:rPr lang="en-US" dirty="0"/>
              <a:t>analysis</a:t>
            </a:r>
            <a:endParaRPr lang="cs-CZ" dirty="0"/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5087938" y="5445126"/>
            <a:ext cx="1439862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/>
              <a:t>Data-flow</a:t>
            </a:r>
            <a:br>
              <a:rPr lang="en-US" dirty="0"/>
            </a:br>
            <a:r>
              <a:rPr lang="en-US" dirty="0"/>
              <a:t>analysis</a:t>
            </a:r>
            <a:endParaRPr lang="cs-CZ" dirty="0"/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7391401" y="5445126"/>
            <a:ext cx="1439863" cy="7921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dirty="0" err="1"/>
              <a:t>Transfor</a:t>
            </a:r>
            <a:r>
              <a:rPr lang="en-US" dirty="0"/>
              <a:t>-</a:t>
            </a:r>
            <a:br>
              <a:rPr lang="en-US" dirty="0"/>
            </a:br>
            <a:r>
              <a:rPr lang="en-US" dirty="0" err="1"/>
              <a:t>mations</a:t>
            </a:r>
            <a:r>
              <a:rPr lang="en-US" dirty="0"/>
              <a:t> </a:t>
            </a:r>
            <a:endParaRPr lang="cs-CZ" dirty="0"/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>
            <a:off x="4224338" y="5876925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6527800" y="5876925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 flipH="1">
            <a:off x="2782888" y="4292601"/>
            <a:ext cx="2305050" cy="1152525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6527800" y="4292601"/>
            <a:ext cx="2305050" cy="1152525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</p:spPr>
        <p:txBody>
          <a:bodyPr wrap="none"/>
          <a:lstStyle/>
          <a:p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1" grpId="0" animBg="1"/>
      <p:bldP spid="13322" grpId="0" animBg="1"/>
      <p:bldP spid="13323" grpId="0" animBg="1"/>
      <p:bldP spid="13324" grpId="0" animBg="1"/>
      <p:bldP spid="13325" grpId="0" animBg="1"/>
      <p:bldP spid="13326" grpId="0" animBg="1"/>
      <p:bldP spid="133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22238"/>
            <a:ext cx="10058400" cy="426442"/>
          </a:xfrm>
        </p:spPr>
        <p:txBody>
          <a:bodyPr/>
          <a:lstStyle/>
          <a:p>
            <a:r>
              <a:rPr lang="en-US" dirty="0"/>
              <a:t>Basic block</a:t>
            </a:r>
            <a:endParaRPr lang="cs-CZ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692696"/>
            <a:ext cx="10972800" cy="5438229"/>
          </a:xfrm>
        </p:spPr>
        <p:txBody>
          <a:bodyPr/>
          <a:lstStyle/>
          <a:p>
            <a:r>
              <a:rPr lang="en-US" dirty="0"/>
              <a:t>A sequence of consecutive three-address statements in which flow of control enters at the beginning and leaves at the end without halt or possibility of branching except at the end</a:t>
            </a:r>
            <a:endParaRPr lang="cs-CZ" dirty="0"/>
          </a:p>
          <a:p>
            <a:r>
              <a:rPr lang="en-US" dirty="0"/>
              <a:t>Algorithm for partitioning a sequence of three-address statements into basic blocks</a:t>
            </a:r>
            <a:endParaRPr lang="cs-CZ" dirty="0"/>
          </a:p>
          <a:p>
            <a:pPr lvl="1"/>
            <a:r>
              <a:rPr lang="en-US" dirty="0"/>
              <a:t>Determine the set of leaders</a:t>
            </a:r>
            <a:endParaRPr lang="cs-CZ" dirty="0"/>
          </a:p>
          <a:p>
            <a:pPr lvl="2"/>
            <a:r>
              <a:rPr lang="en-US" dirty="0"/>
              <a:t>The first statement is a leader</a:t>
            </a:r>
            <a:endParaRPr lang="cs-CZ" dirty="0"/>
          </a:p>
          <a:p>
            <a:pPr lvl="2"/>
            <a:r>
              <a:rPr lang="en-US" dirty="0"/>
              <a:t>Any statement that is the target of a jump is a leader</a:t>
            </a:r>
            <a:endParaRPr lang="cs-CZ" dirty="0"/>
          </a:p>
          <a:p>
            <a:pPr lvl="2"/>
            <a:r>
              <a:rPr lang="en-US" dirty="0"/>
              <a:t>Any statement that immediately follows a jump is a leader</a:t>
            </a:r>
            <a:endParaRPr lang="cs-CZ" dirty="0"/>
          </a:p>
          <a:p>
            <a:pPr lvl="1"/>
            <a:r>
              <a:rPr lang="en-US" dirty="0"/>
              <a:t>For each leader, its basic block consists of the leader and all statements up to but not including the next leader or the end of the sequence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83092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22238"/>
            <a:ext cx="10058400" cy="426442"/>
          </a:xfrm>
        </p:spPr>
        <p:txBody>
          <a:bodyPr/>
          <a:lstStyle/>
          <a:p>
            <a:r>
              <a:rPr lang="en-US" dirty="0"/>
              <a:t>Construction of control flow graph</a:t>
            </a:r>
            <a:endParaRPr lang="cs-CZ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692696"/>
            <a:ext cx="10972800" cy="5438229"/>
          </a:xfrm>
        </p:spPr>
        <p:txBody>
          <a:bodyPr/>
          <a:lstStyle/>
          <a:p>
            <a:r>
              <a:rPr lang="en-US" dirty="0"/>
              <a:t>A directed graph</a:t>
            </a:r>
            <a:endParaRPr lang="cs-CZ" dirty="0"/>
          </a:p>
          <a:p>
            <a:r>
              <a:rPr lang="en-US" dirty="0"/>
              <a:t>The nodes are the basic blocks</a:t>
            </a:r>
            <a:endParaRPr lang="cs-CZ" dirty="0"/>
          </a:p>
          <a:p>
            <a:r>
              <a:rPr lang="en-US" dirty="0"/>
              <a:t>One node is initial</a:t>
            </a:r>
            <a:r>
              <a:rPr lang="cs-CZ" dirty="0"/>
              <a:t> – </a:t>
            </a:r>
            <a:r>
              <a:rPr lang="en-US" dirty="0"/>
              <a:t>a block whose leader is the first statement in the sequence</a:t>
            </a:r>
            <a:endParaRPr lang="cs-CZ" dirty="0"/>
          </a:p>
          <a:p>
            <a:r>
              <a:rPr lang="en-US" dirty="0"/>
              <a:t>There is a directed edge from block</a:t>
            </a:r>
            <a:r>
              <a:rPr lang="cs-CZ" dirty="0"/>
              <a:t> B1 </a:t>
            </a:r>
            <a:r>
              <a:rPr lang="en-US" dirty="0"/>
              <a:t>to block</a:t>
            </a:r>
            <a:r>
              <a:rPr lang="cs-CZ" dirty="0"/>
              <a:t> B2, </a:t>
            </a:r>
            <a:r>
              <a:rPr lang="en-US" dirty="0"/>
              <a:t>if one of the following condition holds</a:t>
            </a:r>
            <a:endParaRPr lang="cs-CZ" dirty="0"/>
          </a:p>
          <a:p>
            <a:pPr lvl="1"/>
            <a:r>
              <a:rPr lang="en-US" dirty="0"/>
              <a:t>The last statement of </a:t>
            </a:r>
            <a:r>
              <a:rPr lang="cs-CZ" dirty="0"/>
              <a:t>B1 </a:t>
            </a:r>
            <a:r>
              <a:rPr lang="en-US" dirty="0"/>
              <a:t>is a jump to the leader of </a:t>
            </a:r>
            <a:r>
              <a:rPr lang="cs-CZ" dirty="0"/>
              <a:t>B2</a:t>
            </a:r>
          </a:p>
          <a:p>
            <a:pPr lvl="1"/>
            <a:r>
              <a:rPr lang="cs-CZ" dirty="0"/>
              <a:t>B2 </a:t>
            </a:r>
            <a:r>
              <a:rPr lang="en-US" dirty="0"/>
              <a:t>immediately follows </a:t>
            </a:r>
            <a:r>
              <a:rPr lang="cs-CZ" dirty="0"/>
              <a:t>B1 </a:t>
            </a:r>
            <a:r>
              <a:rPr lang="en-US" dirty="0"/>
              <a:t>and</a:t>
            </a:r>
            <a:r>
              <a:rPr lang="cs-CZ" dirty="0"/>
              <a:t> B1 </a:t>
            </a:r>
            <a:r>
              <a:rPr lang="en-US" dirty="0"/>
              <a:t>does not end in an unconditional jump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3194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 of control flow graph</a:t>
            </a:r>
            <a:endParaRPr lang="cs-CZ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719263"/>
            <a:ext cx="8229600" cy="557212"/>
          </a:xfrm>
        </p:spPr>
        <p:txBody>
          <a:bodyPr/>
          <a:lstStyle/>
          <a:p>
            <a:pPr eaLnBrk="1" hangingPunct="1"/>
            <a:r>
              <a:rPr lang="cs-CZ" noProof="1"/>
              <a:t>for(V1;V2;V3) P</a:t>
            </a:r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7104063" y="2276475"/>
            <a:ext cx="2089150" cy="4535488"/>
            <a:chOff x="3515" y="1434"/>
            <a:chExt cx="1316" cy="2857"/>
          </a:xfrm>
        </p:grpSpPr>
        <p:sp>
          <p:nvSpPr>
            <p:cNvPr id="17424" name="Rectangle 4"/>
            <p:cNvSpPr>
              <a:spLocks noChangeArrowheads="1"/>
            </p:cNvSpPr>
            <p:nvPr/>
          </p:nvSpPr>
          <p:spPr bwMode="auto">
            <a:xfrm>
              <a:off x="3833" y="1751"/>
              <a:ext cx="635" cy="31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V1</a:t>
              </a:r>
              <a:endParaRPr lang="cs-CZ"/>
            </a:p>
          </p:txBody>
        </p:sp>
        <p:sp>
          <p:nvSpPr>
            <p:cNvPr id="17425" name="Rectangle 6"/>
            <p:cNvSpPr>
              <a:spLocks noChangeArrowheads="1"/>
            </p:cNvSpPr>
            <p:nvPr/>
          </p:nvSpPr>
          <p:spPr bwMode="auto">
            <a:xfrm>
              <a:off x="3833" y="3657"/>
              <a:ext cx="635" cy="31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V2</a:t>
              </a:r>
              <a:endParaRPr lang="cs-CZ"/>
            </a:p>
          </p:txBody>
        </p:sp>
        <p:sp>
          <p:nvSpPr>
            <p:cNvPr id="17426" name="Rectangle 7"/>
            <p:cNvSpPr>
              <a:spLocks noChangeArrowheads="1"/>
            </p:cNvSpPr>
            <p:nvPr/>
          </p:nvSpPr>
          <p:spPr bwMode="auto">
            <a:xfrm>
              <a:off x="3833" y="2386"/>
              <a:ext cx="635" cy="31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P</a:t>
              </a:r>
              <a:endParaRPr lang="cs-CZ"/>
            </a:p>
          </p:txBody>
        </p:sp>
        <p:sp>
          <p:nvSpPr>
            <p:cNvPr id="17427" name="Rectangle 8"/>
            <p:cNvSpPr>
              <a:spLocks noChangeArrowheads="1"/>
            </p:cNvSpPr>
            <p:nvPr/>
          </p:nvSpPr>
          <p:spPr bwMode="auto">
            <a:xfrm>
              <a:off x="3833" y="3021"/>
              <a:ext cx="635" cy="31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V3</a:t>
              </a:r>
              <a:endParaRPr lang="cs-CZ"/>
            </a:p>
          </p:txBody>
        </p:sp>
        <p:sp>
          <p:nvSpPr>
            <p:cNvPr id="17428" name="Line 10"/>
            <p:cNvSpPr>
              <a:spLocks noChangeShapeType="1"/>
            </p:cNvSpPr>
            <p:nvPr/>
          </p:nvSpPr>
          <p:spPr bwMode="auto">
            <a:xfrm>
              <a:off x="4150" y="1434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cs-CZ"/>
            </a:p>
          </p:txBody>
        </p:sp>
        <p:sp>
          <p:nvSpPr>
            <p:cNvPr id="17429" name="Line 11"/>
            <p:cNvSpPr>
              <a:spLocks noChangeShapeType="1"/>
            </p:cNvSpPr>
            <p:nvPr/>
          </p:nvSpPr>
          <p:spPr bwMode="auto">
            <a:xfrm>
              <a:off x="4150" y="2704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cs-CZ"/>
            </a:p>
          </p:txBody>
        </p:sp>
        <p:sp>
          <p:nvSpPr>
            <p:cNvPr id="17430" name="Line 12"/>
            <p:cNvSpPr>
              <a:spLocks noChangeShapeType="1"/>
            </p:cNvSpPr>
            <p:nvPr/>
          </p:nvSpPr>
          <p:spPr bwMode="auto">
            <a:xfrm>
              <a:off x="4150" y="3339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cs-CZ"/>
            </a:p>
          </p:txBody>
        </p:sp>
        <p:sp>
          <p:nvSpPr>
            <p:cNvPr id="17431" name="Line 13"/>
            <p:cNvSpPr>
              <a:spLocks noChangeShapeType="1"/>
            </p:cNvSpPr>
            <p:nvPr/>
          </p:nvSpPr>
          <p:spPr bwMode="auto">
            <a:xfrm>
              <a:off x="4150" y="3974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cs-CZ"/>
            </a:p>
          </p:txBody>
        </p:sp>
        <p:sp>
          <p:nvSpPr>
            <p:cNvPr id="17432" name="Freeform 17"/>
            <p:cNvSpPr>
              <a:spLocks/>
            </p:cNvSpPr>
            <p:nvPr/>
          </p:nvSpPr>
          <p:spPr bwMode="auto">
            <a:xfrm>
              <a:off x="4468" y="2386"/>
              <a:ext cx="363" cy="1588"/>
            </a:xfrm>
            <a:custGeom>
              <a:avLst/>
              <a:gdLst>
                <a:gd name="T0" fmla="*/ 0 w 363"/>
                <a:gd name="T1" fmla="*/ 1588 h 1588"/>
                <a:gd name="T2" fmla="*/ 363 w 363"/>
                <a:gd name="T3" fmla="*/ 1588 h 1588"/>
                <a:gd name="T4" fmla="*/ 363 w 363"/>
                <a:gd name="T5" fmla="*/ 0 h 1588"/>
                <a:gd name="T6" fmla="*/ 0 w 363"/>
                <a:gd name="T7" fmla="*/ 0 h 15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3"/>
                <a:gd name="T13" fmla="*/ 0 h 1588"/>
                <a:gd name="T14" fmla="*/ 363 w 363"/>
                <a:gd name="T15" fmla="*/ 1588 h 15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3" h="1588">
                  <a:moveTo>
                    <a:pt x="0" y="1588"/>
                  </a:moveTo>
                  <a:lnTo>
                    <a:pt x="363" y="1588"/>
                  </a:lnTo>
                  <a:lnTo>
                    <a:pt x="363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cs-CZ"/>
            </a:p>
          </p:txBody>
        </p:sp>
        <p:sp>
          <p:nvSpPr>
            <p:cNvPr id="17433" name="Freeform 30"/>
            <p:cNvSpPr>
              <a:spLocks/>
            </p:cNvSpPr>
            <p:nvPr/>
          </p:nvSpPr>
          <p:spPr bwMode="auto">
            <a:xfrm>
              <a:off x="3515" y="2069"/>
              <a:ext cx="635" cy="1588"/>
            </a:xfrm>
            <a:custGeom>
              <a:avLst/>
              <a:gdLst>
                <a:gd name="T0" fmla="*/ 635 w 635"/>
                <a:gd name="T1" fmla="*/ 0 h 1588"/>
                <a:gd name="T2" fmla="*/ 635 w 635"/>
                <a:gd name="T3" fmla="*/ 181 h 1588"/>
                <a:gd name="T4" fmla="*/ 0 w 635"/>
                <a:gd name="T5" fmla="*/ 181 h 1588"/>
                <a:gd name="T6" fmla="*/ 0 w 635"/>
                <a:gd name="T7" fmla="*/ 1588 h 1588"/>
                <a:gd name="T8" fmla="*/ 318 w 635"/>
                <a:gd name="T9" fmla="*/ 1588 h 15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5"/>
                <a:gd name="T16" fmla="*/ 0 h 1588"/>
                <a:gd name="T17" fmla="*/ 635 w 635"/>
                <a:gd name="T18" fmla="*/ 1588 h 15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5" h="1588">
                  <a:moveTo>
                    <a:pt x="635" y="0"/>
                  </a:moveTo>
                  <a:lnTo>
                    <a:pt x="635" y="181"/>
                  </a:lnTo>
                  <a:lnTo>
                    <a:pt x="0" y="181"/>
                  </a:lnTo>
                  <a:lnTo>
                    <a:pt x="0" y="1588"/>
                  </a:lnTo>
                  <a:lnTo>
                    <a:pt x="318" y="158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cs-CZ"/>
            </a:p>
          </p:txBody>
        </p:sp>
      </p:grpSp>
      <p:grpSp>
        <p:nvGrpSpPr>
          <p:cNvPr id="17413" name="Group 33"/>
          <p:cNvGrpSpPr>
            <a:grpSpLocks/>
          </p:cNvGrpSpPr>
          <p:nvPr/>
        </p:nvGrpSpPr>
        <p:grpSpPr bwMode="auto">
          <a:xfrm>
            <a:off x="3000376" y="2278064"/>
            <a:ext cx="2016125" cy="4537075"/>
            <a:chOff x="930" y="1435"/>
            <a:chExt cx="1270" cy="2858"/>
          </a:xfrm>
        </p:grpSpPr>
        <p:sp>
          <p:nvSpPr>
            <p:cNvPr id="17414" name="Rectangle 18"/>
            <p:cNvSpPr>
              <a:spLocks noChangeArrowheads="1"/>
            </p:cNvSpPr>
            <p:nvPr/>
          </p:nvSpPr>
          <p:spPr bwMode="auto">
            <a:xfrm>
              <a:off x="1247" y="1752"/>
              <a:ext cx="635" cy="31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V1</a:t>
              </a:r>
              <a:endParaRPr lang="cs-CZ"/>
            </a:p>
          </p:txBody>
        </p:sp>
        <p:sp>
          <p:nvSpPr>
            <p:cNvPr id="17415" name="Rectangle 19"/>
            <p:cNvSpPr>
              <a:spLocks noChangeArrowheads="1"/>
            </p:cNvSpPr>
            <p:nvPr/>
          </p:nvSpPr>
          <p:spPr bwMode="auto">
            <a:xfrm>
              <a:off x="1247" y="2387"/>
              <a:ext cx="635" cy="31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V2</a:t>
              </a:r>
              <a:endParaRPr lang="cs-CZ"/>
            </a:p>
          </p:txBody>
        </p:sp>
        <p:sp>
          <p:nvSpPr>
            <p:cNvPr id="17416" name="Rectangle 20"/>
            <p:cNvSpPr>
              <a:spLocks noChangeArrowheads="1"/>
            </p:cNvSpPr>
            <p:nvPr/>
          </p:nvSpPr>
          <p:spPr bwMode="auto">
            <a:xfrm>
              <a:off x="1247" y="3022"/>
              <a:ext cx="635" cy="31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P</a:t>
              </a:r>
              <a:endParaRPr lang="cs-CZ"/>
            </a:p>
          </p:txBody>
        </p:sp>
        <p:sp>
          <p:nvSpPr>
            <p:cNvPr id="17417" name="Rectangle 21"/>
            <p:cNvSpPr>
              <a:spLocks noChangeArrowheads="1"/>
            </p:cNvSpPr>
            <p:nvPr/>
          </p:nvSpPr>
          <p:spPr bwMode="auto">
            <a:xfrm>
              <a:off x="1247" y="3658"/>
              <a:ext cx="635" cy="31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V3</a:t>
              </a:r>
              <a:endParaRPr lang="cs-CZ"/>
            </a:p>
          </p:txBody>
        </p:sp>
        <p:sp>
          <p:nvSpPr>
            <p:cNvPr id="17418" name="Line 22"/>
            <p:cNvSpPr>
              <a:spLocks noChangeShapeType="1"/>
            </p:cNvSpPr>
            <p:nvPr/>
          </p:nvSpPr>
          <p:spPr bwMode="auto">
            <a:xfrm>
              <a:off x="1564" y="2070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cs-CZ"/>
            </a:p>
          </p:txBody>
        </p:sp>
        <p:sp>
          <p:nvSpPr>
            <p:cNvPr id="17419" name="Line 23"/>
            <p:cNvSpPr>
              <a:spLocks noChangeShapeType="1"/>
            </p:cNvSpPr>
            <p:nvPr/>
          </p:nvSpPr>
          <p:spPr bwMode="auto">
            <a:xfrm>
              <a:off x="1564" y="1435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cs-CZ"/>
            </a:p>
          </p:txBody>
        </p:sp>
        <p:sp>
          <p:nvSpPr>
            <p:cNvPr id="17420" name="Line 24"/>
            <p:cNvSpPr>
              <a:spLocks noChangeShapeType="1"/>
            </p:cNvSpPr>
            <p:nvPr/>
          </p:nvSpPr>
          <p:spPr bwMode="auto">
            <a:xfrm>
              <a:off x="1564" y="2705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cs-CZ"/>
            </a:p>
          </p:txBody>
        </p:sp>
        <p:sp>
          <p:nvSpPr>
            <p:cNvPr id="17421" name="Line 25"/>
            <p:cNvSpPr>
              <a:spLocks noChangeShapeType="1"/>
            </p:cNvSpPr>
            <p:nvPr/>
          </p:nvSpPr>
          <p:spPr bwMode="auto">
            <a:xfrm>
              <a:off x="1564" y="3340"/>
              <a:ext cx="0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cs-CZ"/>
            </a:p>
          </p:txBody>
        </p:sp>
        <p:sp>
          <p:nvSpPr>
            <p:cNvPr id="17422" name="Freeform 28"/>
            <p:cNvSpPr>
              <a:spLocks/>
            </p:cNvSpPr>
            <p:nvPr/>
          </p:nvSpPr>
          <p:spPr bwMode="auto">
            <a:xfrm>
              <a:off x="1882" y="2387"/>
              <a:ext cx="318" cy="1588"/>
            </a:xfrm>
            <a:custGeom>
              <a:avLst/>
              <a:gdLst>
                <a:gd name="T0" fmla="*/ 0 w 318"/>
                <a:gd name="T1" fmla="*/ 1588 h 1588"/>
                <a:gd name="T2" fmla="*/ 318 w 318"/>
                <a:gd name="T3" fmla="*/ 1588 h 1588"/>
                <a:gd name="T4" fmla="*/ 318 w 318"/>
                <a:gd name="T5" fmla="*/ 0 h 1588"/>
                <a:gd name="T6" fmla="*/ 0 w 318"/>
                <a:gd name="T7" fmla="*/ 0 h 15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8"/>
                <a:gd name="T13" fmla="*/ 0 h 1588"/>
                <a:gd name="T14" fmla="*/ 318 w 318"/>
                <a:gd name="T15" fmla="*/ 1588 h 15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8" h="1588">
                  <a:moveTo>
                    <a:pt x="0" y="1588"/>
                  </a:moveTo>
                  <a:lnTo>
                    <a:pt x="318" y="1588"/>
                  </a:lnTo>
                  <a:lnTo>
                    <a:pt x="318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cs-CZ"/>
            </a:p>
          </p:txBody>
        </p:sp>
        <p:sp>
          <p:nvSpPr>
            <p:cNvPr id="17423" name="Freeform 31"/>
            <p:cNvSpPr>
              <a:spLocks/>
            </p:cNvSpPr>
            <p:nvPr/>
          </p:nvSpPr>
          <p:spPr bwMode="auto">
            <a:xfrm>
              <a:off x="930" y="2705"/>
              <a:ext cx="635" cy="1588"/>
            </a:xfrm>
            <a:custGeom>
              <a:avLst/>
              <a:gdLst>
                <a:gd name="T0" fmla="*/ 317 w 635"/>
                <a:gd name="T1" fmla="*/ 0 h 1588"/>
                <a:gd name="T2" fmla="*/ 0 w 635"/>
                <a:gd name="T3" fmla="*/ 0 h 1588"/>
                <a:gd name="T4" fmla="*/ 0 w 635"/>
                <a:gd name="T5" fmla="*/ 1406 h 1588"/>
                <a:gd name="T6" fmla="*/ 635 w 635"/>
                <a:gd name="T7" fmla="*/ 1406 h 1588"/>
                <a:gd name="T8" fmla="*/ 635 w 635"/>
                <a:gd name="T9" fmla="*/ 1588 h 15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5"/>
                <a:gd name="T16" fmla="*/ 0 h 1588"/>
                <a:gd name="T17" fmla="*/ 635 w 635"/>
                <a:gd name="T18" fmla="*/ 1588 h 15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5" h="1588">
                  <a:moveTo>
                    <a:pt x="317" y="0"/>
                  </a:moveTo>
                  <a:lnTo>
                    <a:pt x="0" y="0"/>
                  </a:lnTo>
                  <a:lnTo>
                    <a:pt x="0" y="1406"/>
                  </a:lnTo>
                  <a:lnTo>
                    <a:pt x="635" y="1406"/>
                  </a:lnTo>
                  <a:lnTo>
                    <a:pt x="635" y="158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endParaRPr lang="cs-CZ"/>
            </a:p>
          </p:txBody>
        </p:sp>
      </p:grpSp>
    </p:spTree>
    <p:extLst>
      <p:ext uri="{BB962C8B-B14F-4D97-AF65-F5344CB8AC3E}">
        <p14:creationId xmlns:p14="http://schemas.microsoft.com/office/powerpoint/2010/main" val="123418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Data-flow analysis</a:t>
            </a:r>
            <a:endParaRPr lang="cs-CZ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 dirty="0"/>
              <a:t>Assign live variables to nodes of the control-flow graph</a:t>
            </a:r>
            <a:endParaRPr lang="cs-CZ" sz="2600" dirty="0"/>
          </a:p>
          <a:p>
            <a:pPr lvl="1">
              <a:lnSpc>
                <a:spcPct val="90000"/>
              </a:lnSpc>
            </a:pPr>
            <a:r>
              <a:rPr lang="en-US" sz="2200" dirty="0"/>
              <a:t>Variables need not to be live in the whole basic block</a:t>
            </a:r>
            <a:endParaRPr lang="cs-CZ" sz="2200" dirty="0"/>
          </a:p>
          <a:p>
            <a:pPr lvl="1">
              <a:lnSpc>
                <a:spcPct val="90000"/>
              </a:lnSpc>
            </a:pPr>
            <a:r>
              <a:rPr lang="en-US" sz="2200" dirty="0"/>
              <a:t>Compute exact lifespan inside the basic block</a:t>
            </a:r>
            <a:endParaRPr lang="cs-CZ" sz="2200" dirty="0"/>
          </a:p>
          <a:p>
            <a:pPr>
              <a:lnSpc>
                <a:spcPct val="90000"/>
              </a:lnSpc>
            </a:pPr>
            <a:r>
              <a:rPr lang="en-US" sz="2600" dirty="0"/>
              <a:t>Evaluation order</a:t>
            </a:r>
            <a:endParaRPr lang="cs-CZ" sz="2600" dirty="0"/>
          </a:p>
          <a:p>
            <a:pPr lvl="1">
              <a:lnSpc>
                <a:spcPct val="90000"/>
              </a:lnSpc>
            </a:pPr>
            <a:r>
              <a:rPr lang="en-US" sz="2200" dirty="0"/>
              <a:t>Topological sort of DAG</a:t>
            </a:r>
          </a:p>
          <a:p>
            <a:pPr lvl="2">
              <a:lnSpc>
                <a:spcPct val="90000"/>
              </a:lnSpc>
            </a:pPr>
            <a:r>
              <a:rPr lang="en-US" sz="1900" dirty="0"/>
              <a:t>Nodes are definitions and uses of a variable</a:t>
            </a:r>
          </a:p>
          <a:p>
            <a:pPr lvl="2">
              <a:lnSpc>
                <a:spcPct val="90000"/>
              </a:lnSpc>
            </a:pPr>
            <a:r>
              <a:rPr lang="en-US" sz="1900" dirty="0"/>
              <a:t>Oriented edges are from a use to a definition in a computation</a:t>
            </a:r>
            <a:endParaRPr lang="cs-CZ" sz="1900" dirty="0"/>
          </a:p>
          <a:p>
            <a:pPr>
              <a:lnSpc>
                <a:spcPct val="90000"/>
              </a:lnSpc>
            </a:pPr>
            <a:r>
              <a:rPr lang="en-US" sz="2600" dirty="0"/>
              <a:t>Pointer modeling</a:t>
            </a:r>
            <a:endParaRPr lang="cs-CZ" sz="2600" dirty="0"/>
          </a:p>
          <a:p>
            <a:pPr lvl="1">
              <a:lnSpc>
                <a:spcPct val="90000"/>
              </a:lnSpc>
            </a:pPr>
            <a:r>
              <a:rPr lang="cs-CZ" sz="2200" dirty="0"/>
              <a:t>Pointer </a:t>
            </a:r>
            <a:r>
              <a:rPr lang="en-US" sz="2200" dirty="0"/>
              <a:t>aliasing</a:t>
            </a:r>
          </a:p>
          <a:p>
            <a:pPr>
              <a:lnSpc>
                <a:spcPct val="90000"/>
              </a:lnSpc>
            </a:pPr>
            <a:r>
              <a:rPr lang="en-US" sz="2600" dirty="0"/>
              <a:t>Function calls modeling</a:t>
            </a:r>
            <a:endParaRPr lang="cs-CZ" sz="2600" dirty="0"/>
          </a:p>
          <a:p>
            <a:pPr lvl="1">
              <a:lnSpc>
                <a:spcPct val="90000"/>
              </a:lnSpc>
            </a:pPr>
            <a:r>
              <a:rPr lang="en-US" sz="2200" dirty="0" err="1"/>
              <a:t>Interprocedural</a:t>
            </a:r>
            <a:r>
              <a:rPr lang="en-US" sz="2200" dirty="0"/>
              <a:t> optimization</a:t>
            </a:r>
            <a:endParaRPr lang="cs-CZ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Live variable analysis</a:t>
            </a:r>
            <a:endParaRPr lang="cs-CZ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Three-address instruction </a:t>
            </a:r>
            <a:r>
              <a:rPr lang="cs-CZ" dirty="0"/>
              <a:t>x := y op z </a:t>
            </a:r>
          </a:p>
          <a:p>
            <a:pPr lvl="1"/>
            <a:r>
              <a:rPr lang="en-US" i="1" dirty="0"/>
              <a:t>defines</a:t>
            </a:r>
            <a:r>
              <a:rPr lang="cs-CZ" dirty="0"/>
              <a:t> x </a:t>
            </a:r>
          </a:p>
          <a:p>
            <a:pPr lvl="1"/>
            <a:r>
              <a:rPr lang="en-US" i="1" dirty="0"/>
              <a:t>uses</a:t>
            </a:r>
            <a:r>
              <a:rPr lang="cs-CZ" dirty="0"/>
              <a:t> y </a:t>
            </a:r>
            <a:r>
              <a:rPr lang="en-US" dirty="0"/>
              <a:t>and</a:t>
            </a:r>
            <a:r>
              <a:rPr lang="cs-CZ" dirty="0"/>
              <a:t> z</a:t>
            </a:r>
          </a:p>
          <a:p>
            <a:pPr eaLnBrk="1" hangingPunct="1"/>
            <a:r>
              <a:rPr lang="en-US" dirty="0"/>
              <a:t>A variable is </a:t>
            </a:r>
            <a:r>
              <a:rPr lang="en-US" i="1" dirty="0"/>
              <a:t>live</a:t>
            </a:r>
            <a:r>
              <a:rPr lang="en-US" dirty="0"/>
              <a:t> at some point of the intermediate code, if the point </a:t>
            </a:r>
            <a:r>
              <a:rPr lang="cs-CZ" dirty="0" err="1"/>
              <a:t>is</a:t>
            </a:r>
            <a:r>
              <a:rPr lang="en-US" dirty="0"/>
              <a:t> on a path from </a:t>
            </a:r>
            <a:r>
              <a:rPr lang="cs-CZ" dirty="0"/>
              <a:t>a</a:t>
            </a:r>
            <a:r>
              <a:rPr lang="en-US" dirty="0"/>
              <a:t> point, where it is defined, to a point, where it is used, at the same time there are no other definitions on the path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45129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Kinds of optimizations</a:t>
            </a:r>
            <a:endParaRPr lang="cs-CZ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cs-CZ" sz="2400" i="1" dirty="0" err="1"/>
              <a:t>Local</a:t>
            </a:r>
            <a:r>
              <a:rPr lang="cs-CZ" sz="2400" dirty="0"/>
              <a:t>: </a:t>
            </a:r>
            <a:r>
              <a:rPr lang="en-US" sz="2400" dirty="0"/>
              <a:t>Inside a basic block</a:t>
            </a:r>
            <a:endParaRPr lang="cs-CZ" sz="24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No jumps</a:t>
            </a:r>
            <a:endParaRPr lang="cs-CZ" sz="2000" dirty="0"/>
          </a:p>
          <a:p>
            <a:pPr>
              <a:lnSpc>
                <a:spcPct val="90000"/>
              </a:lnSpc>
            </a:pPr>
            <a:r>
              <a:rPr lang="cs-CZ" sz="2400" i="1" dirty="0" err="1"/>
              <a:t>Global</a:t>
            </a:r>
            <a:r>
              <a:rPr lang="cs-CZ" sz="2400" dirty="0"/>
              <a:t>: </a:t>
            </a:r>
            <a:r>
              <a:rPr lang="en-US" sz="2400" dirty="0"/>
              <a:t>Inside a function</a:t>
            </a:r>
            <a:endParaRPr lang="cs-CZ" sz="24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Code movement between basic blocks</a:t>
            </a:r>
            <a:endParaRPr lang="cs-CZ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Create, remove basic blocks</a:t>
            </a:r>
            <a:endParaRPr lang="cs-CZ" sz="2000" dirty="0"/>
          </a:p>
          <a:p>
            <a:pPr>
              <a:lnSpc>
                <a:spcPct val="90000"/>
              </a:lnSpc>
            </a:pPr>
            <a:r>
              <a:rPr lang="en-US" sz="2400" i="1" dirty="0"/>
              <a:t>Procedure integration </a:t>
            </a:r>
            <a:r>
              <a:rPr lang="en-US" sz="2400" dirty="0"/>
              <a:t>(aka </a:t>
            </a:r>
            <a:r>
              <a:rPr lang="en-US" sz="2400" i="1" dirty="0"/>
              <a:t>inlining</a:t>
            </a:r>
            <a:r>
              <a:rPr lang="en-US" sz="240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Insert procedure code instead of call instruction</a:t>
            </a:r>
          </a:p>
          <a:p>
            <a:pPr>
              <a:lnSpc>
                <a:spcPct val="90000"/>
              </a:lnSpc>
            </a:pPr>
            <a:r>
              <a:rPr lang="en-US" sz="2400" i="1" dirty="0" err="1"/>
              <a:t>Interprocedural</a:t>
            </a:r>
            <a:r>
              <a:rPr lang="en-US" sz="2400" dirty="0"/>
              <a:t>: Whole program</a:t>
            </a:r>
            <a:endParaRPr lang="cs-CZ" sz="24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Analyze procedure behavior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Adjust calling convention or the code surrounding a call, depending on the behavior</a:t>
            </a:r>
            <a:endParaRPr lang="cs-CZ" sz="2000" dirty="0"/>
          </a:p>
          <a:p>
            <a:pPr lvl="1">
              <a:lnSpc>
                <a:spcPct val="90000"/>
              </a:lnSpc>
            </a:pPr>
            <a:r>
              <a:rPr lang="en-US" sz="2000" i="1" dirty="0"/>
              <a:t>LTO</a:t>
            </a:r>
            <a:r>
              <a:rPr lang="en-US" sz="2000" dirty="0"/>
              <a:t>: Link-time optimization</a:t>
            </a:r>
            <a:endParaRPr lang="cs-CZ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optimization</a:t>
            </a:r>
            <a:endParaRPr lang="cs-CZ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Inside one basic block</a:t>
            </a:r>
            <a:endParaRPr lang="cs-CZ" dirty="0"/>
          </a:p>
          <a:p>
            <a:pPr lvl="1"/>
            <a:r>
              <a:rPr lang="en-US" dirty="0"/>
              <a:t>Common subexpression elimination (CSE)</a:t>
            </a:r>
            <a:endParaRPr lang="cs-CZ" dirty="0"/>
          </a:p>
          <a:p>
            <a:pPr lvl="1"/>
            <a:r>
              <a:rPr lang="en-US" dirty="0"/>
              <a:t>Copy propagation</a:t>
            </a:r>
            <a:endParaRPr lang="cs-CZ" dirty="0"/>
          </a:p>
          <a:p>
            <a:pPr lvl="1"/>
            <a:r>
              <a:rPr lang="en-US" dirty="0"/>
              <a:t>Dead-code elimination</a:t>
            </a:r>
            <a:endParaRPr lang="cs-CZ" dirty="0"/>
          </a:p>
          <a:p>
            <a:pPr lvl="2"/>
            <a:r>
              <a:rPr lang="cs-CZ" dirty="0"/>
              <a:t>x = </a:t>
            </a:r>
            <a:r>
              <a:rPr lang="cs-CZ" dirty="0" err="1"/>
              <a:t>y+z</a:t>
            </a:r>
            <a:r>
              <a:rPr lang="cs-CZ" dirty="0"/>
              <a:t>, </a:t>
            </a:r>
            <a:r>
              <a:rPr lang="en-US" dirty="0"/>
              <a:t>and</a:t>
            </a:r>
            <a:r>
              <a:rPr lang="cs-CZ" dirty="0"/>
              <a:t> </a:t>
            </a:r>
            <a:r>
              <a:rPr lang="cs-CZ" i="1" dirty="0"/>
              <a:t>x</a:t>
            </a:r>
            <a:r>
              <a:rPr lang="cs-CZ" dirty="0"/>
              <a:t> </a:t>
            </a:r>
            <a:r>
              <a:rPr lang="en-US" dirty="0"/>
              <a:t>is not used any more</a:t>
            </a:r>
            <a:endParaRPr lang="cs-CZ" dirty="0"/>
          </a:p>
          <a:p>
            <a:pPr lvl="1"/>
            <a:r>
              <a:rPr lang="en-US" dirty="0"/>
              <a:t>Constant folding</a:t>
            </a:r>
            <a:endParaRPr lang="cs-CZ" dirty="0"/>
          </a:p>
          <a:p>
            <a:pPr lvl="1"/>
            <a:r>
              <a:rPr lang="en-US" dirty="0"/>
              <a:t>Algebraic transformations/identities</a:t>
            </a:r>
            <a:endParaRPr lang="cs-CZ" dirty="0"/>
          </a:p>
          <a:p>
            <a:pPr lvl="2"/>
            <a:r>
              <a:rPr lang="cs-CZ" dirty="0"/>
              <a:t>x = x + 0, x = x * 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Local CSE</a:t>
            </a:r>
            <a:endParaRPr lang="cs-CZ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719263"/>
            <a:ext cx="4038600" cy="22145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sz="2600"/>
              <a:t>a = b + c</a:t>
            </a:r>
          </a:p>
          <a:p>
            <a:pPr>
              <a:lnSpc>
                <a:spcPct val="90000"/>
              </a:lnSpc>
            </a:pPr>
            <a:r>
              <a:rPr lang="cs-CZ" sz="2600"/>
              <a:t>b = a – d</a:t>
            </a:r>
          </a:p>
          <a:p>
            <a:pPr>
              <a:lnSpc>
                <a:spcPct val="90000"/>
              </a:lnSpc>
            </a:pPr>
            <a:r>
              <a:rPr lang="cs-CZ" sz="2600"/>
              <a:t>c = b + c</a:t>
            </a:r>
          </a:p>
          <a:p>
            <a:pPr>
              <a:lnSpc>
                <a:spcPct val="90000"/>
              </a:lnSpc>
            </a:pPr>
            <a:r>
              <a:rPr lang="cs-CZ" sz="2600"/>
              <a:t>d = a – d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cs-CZ" sz="2600"/>
              <a:t> 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172200" y="1719263"/>
            <a:ext cx="4038600" cy="22145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cs-CZ" sz="2600"/>
              <a:t>a = b + c</a:t>
            </a:r>
          </a:p>
          <a:p>
            <a:pPr>
              <a:lnSpc>
                <a:spcPct val="90000"/>
              </a:lnSpc>
            </a:pPr>
            <a:r>
              <a:rPr lang="cs-CZ" sz="2600"/>
              <a:t>b = a – d</a:t>
            </a:r>
          </a:p>
          <a:p>
            <a:pPr>
              <a:lnSpc>
                <a:spcPct val="90000"/>
              </a:lnSpc>
            </a:pPr>
            <a:r>
              <a:rPr lang="cs-CZ" sz="2600"/>
              <a:t>c = b + c</a:t>
            </a:r>
          </a:p>
          <a:p>
            <a:pPr>
              <a:lnSpc>
                <a:spcPct val="90000"/>
              </a:lnSpc>
            </a:pPr>
            <a:r>
              <a:rPr lang="cs-CZ" sz="2600"/>
              <a:t>d = b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1992314" y="3789364"/>
            <a:ext cx="820737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2600" dirty="0"/>
              <a:t>There is a hidden problem</a:t>
            </a:r>
            <a:endParaRPr lang="cs-CZ" sz="2600" dirty="0"/>
          </a:p>
          <a:p>
            <a:pPr marL="692150" lvl="1" indent="-34766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</a:pPr>
            <a:r>
              <a:rPr lang="en-US" sz="2200" dirty="0"/>
              <a:t>Pointer aliasing</a:t>
            </a:r>
          </a:p>
          <a:p>
            <a:pPr marL="692150" lvl="1" indent="-34766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</a:pPr>
            <a:r>
              <a:rPr lang="en-US" sz="2200" noProof="1"/>
              <a:t>ap = &amp;a</a:t>
            </a:r>
          </a:p>
          <a:p>
            <a:pPr marL="692150" lvl="1" indent="-34766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</a:pPr>
            <a:r>
              <a:rPr lang="en-US" sz="2200" noProof="1"/>
              <a:t>b = a + c</a:t>
            </a:r>
          </a:p>
          <a:p>
            <a:pPr marL="692150" lvl="1" indent="-34766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</a:pPr>
            <a:r>
              <a:rPr lang="en-US" sz="2200" noProof="1"/>
              <a:t>*ap = d</a:t>
            </a:r>
          </a:p>
          <a:p>
            <a:pPr marL="692150" lvl="1" indent="-34766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</a:pPr>
            <a:r>
              <a:rPr lang="en-US" sz="2200" noProof="1"/>
              <a:t>e = a + 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optimization</a:t>
            </a:r>
            <a:endParaRPr lang="cs-CZ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Movement of code between BB, control-flow graph modification</a:t>
            </a:r>
            <a:endParaRPr lang="cs-CZ" dirty="0"/>
          </a:p>
          <a:p>
            <a:pPr lvl="1">
              <a:lnSpc>
                <a:spcPct val="90000"/>
              </a:lnSpc>
            </a:pPr>
            <a:r>
              <a:rPr lang="en-US" dirty="0"/>
              <a:t>Common subexpression elimination</a:t>
            </a:r>
            <a:endParaRPr lang="cs-CZ" dirty="0"/>
          </a:p>
          <a:p>
            <a:pPr lvl="1">
              <a:lnSpc>
                <a:spcPct val="90000"/>
              </a:lnSpc>
            </a:pPr>
            <a:r>
              <a:rPr lang="en-US" dirty="0"/>
              <a:t>Copy propagation</a:t>
            </a:r>
            <a:endParaRPr lang="cs-CZ" dirty="0"/>
          </a:p>
          <a:p>
            <a:pPr lvl="1">
              <a:lnSpc>
                <a:spcPct val="90000"/>
              </a:lnSpc>
            </a:pPr>
            <a:r>
              <a:rPr lang="en-US" dirty="0"/>
              <a:t>Dead-code elimination</a:t>
            </a:r>
            <a:endParaRPr lang="cs-CZ" dirty="0"/>
          </a:p>
          <a:p>
            <a:pPr lvl="1">
              <a:lnSpc>
                <a:spcPct val="90000"/>
              </a:lnSpc>
            </a:pPr>
            <a:r>
              <a:rPr lang="en-US" dirty="0"/>
              <a:t>Loop optimization</a:t>
            </a:r>
            <a:endParaRPr lang="cs-CZ" dirty="0"/>
          </a:p>
          <a:p>
            <a:pPr lvl="2">
              <a:lnSpc>
                <a:spcPct val="90000"/>
              </a:lnSpc>
            </a:pPr>
            <a:r>
              <a:rPr lang="en-US" dirty="0"/>
              <a:t>Invariant code motion</a:t>
            </a:r>
            <a:endParaRPr lang="cs-CZ" dirty="0"/>
          </a:p>
          <a:p>
            <a:pPr lvl="2">
              <a:lnSpc>
                <a:spcPct val="90000"/>
              </a:lnSpc>
            </a:pPr>
            <a:r>
              <a:rPr lang="en-US" dirty="0"/>
              <a:t>Reduction in strength of operation</a:t>
            </a:r>
            <a:endParaRPr lang="cs-CZ" dirty="0"/>
          </a:p>
          <a:p>
            <a:pPr lvl="2">
              <a:lnSpc>
                <a:spcPct val="90000"/>
              </a:lnSpc>
            </a:pPr>
            <a:r>
              <a:rPr lang="en-US" dirty="0"/>
              <a:t>Removing induction variable</a:t>
            </a:r>
            <a:endParaRPr lang="cs-CZ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optimization – 1</a:t>
            </a:r>
            <a:endParaRPr lang="cs-CZ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19288" y="3500438"/>
            <a:ext cx="4038600" cy="2646362"/>
          </a:xfrm>
        </p:spPr>
        <p:txBody>
          <a:bodyPr/>
          <a:lstStyle/>
          <a:p>
            <a:pPr lvl="1">
              <a:buFont typeface="Wingdings" pitchFamily="2" charset="2"/>
              <a:buNone/>
            </a:pPr>
            <a:r>
              <a:rPr lang="cs-CZ" b="1" noProof="1">
                <a:latin typeface="Courier New" pitchFamily="49" charset="0"/>
              </a:rPr>
              <a:t>while(i&lt;limit-5) </a:t>
            </a:r>
            <a:endParaRPr lang="en-US" b="1" noProof="1">
              <a:latin typeface="Courier New" pitchFamily="49" charset="0"/>
            </a:endParaRPr>
          </a:p>
          <a:p>
            <a:pPr lvl="1">
              <a:buFont typeface="Wingdings" pitchFamily="2" charset="2"/>
              <a:buNone/>
            </a:pPr>
            <a:r>
              <a:rPr lang="en-US" b="1" noProof="1">
                <a:latin typeface="Courier New" pitchFamily="49" charset="0"/>
              </a:rPr>
              <a:t>	</a:t>
            </a:r>
            <a:r>
              <a:rPr lang="cs-CZ" b="1" noProof="1">
                <a:latin typeface="Courier New" pitchFamily="49" charset="0"/>
              </a:rPr>
              <a:t>S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172200" y="3500439"/>
            <a:ext cx="4038600" cy="2630487"/>
          </a:xfrm>
        </p:spPr>
        <p:txBody>
          <a:bodyPr/>
          <a:lstStyle/>
          <a:p>
            <a:pPr lvl="1">
              <a:buFont typeface="Wingdings" pitchFamily="2" charset="2"/>
              <a:buNone/>
            </a:pPr>
            <a:r>
              <a:rPr lang="cs-CZ" b="1" noProof="1">
                <a:latin typeface="Courier New" pitchFamily="49" charset="0"/>
              </a:rPr>
              <a:t>t = limit – 5;</a:t>
            </a:r>
          </a:p>
          <a:p>
            <a:pPr lvl="1">
              <a:buFont typeface="Wingdings" pitchFamily="2" charset="2"/>
              <a:buNone/>
            </a:pPr>
            <a:r>
              <a:rPr lang="cs-CZ" b="1" noProof="1">
                <a:latin typeface="Courier New" pitchFamily="49" charset="0"/>
              </a:rPr>
              <a:t>while(i&lt;t) </a:t>
            </a:r>
            <a:endParaRPr lang="en-US" b="1" noProof="1">
              <a:latin typeface="Courier New" pitchFamily="49" charset="0"/>
            </a:endParaRPr>
          </a:p>
          <a:p>
            <a:pPr lvl="1">
              <a:buFont typeface="Wingdings" pitchFamily="2" charset="2"/>
              <a:buNone/>
            </a:pPr>
            <a:r>
              <a:rPr lang="en-US" b="1" noProof="1">
                <a:latin typeface="Courier New" pitchFamily="49" charset="0"/>
              </a:rPr>
              <a:t>	</a:t>
            </a:r>
            <a:r>
              <a:rPr lang="cs-CZ" b="1" noProof="1">
                <a:latin typeface="Courier New" pitchFamily="49" charset="0"/>
              </a:rPr>
              <a:t>S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992314" y="1700214"/>
            <a:ext cx="7920037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sz="2600" dirty="0"/>
              <a:t>Invariant code motion</a:t>
            </a:r>
            <a:endParaRPr lang="cs-CZ" sz="2600" dirty="0"/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</a:pPr>
            <a:r>
              <a:rPr lang="en-US" sz="2200" dirty="0"/>
              <a:t>Expression yields the same result independent of the number of times a loop is executed</a:t>
            </a:r>
            <a:endParaRPr lang="cs-CZ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</a:t>
            </a:r>
            <a:r>
              <a:rPr lang="cs-CZ" dirty="0"/>
              <a:t>–</a:t>
            </a:r>
            <a:r>
              <a:rPr lang="en-US" dirty="0"/>
              <a:t> </a:t>
            </a:r>
            <a:r>
              <a:rPr lang="cs-CZ" dirty="0"/>
              <a:t>C </a:t>
            </a:r>
            <a:r>
              <a:rPr lang="en-US" dirty="0"/>
              <a:t>code</a:t>
            </a:r>
            <a:endParaRPr lang="cs-CZ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719264"/>
            <a:ext cx="8229600" cy="430212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cs-CZ" b="1" noProof="1">
                <a:latin typeface="Courier New" pitchFamily="49" charset="0"/>
              </a:rPr>
              <a:t>i=m-1; j=n; v=a[n];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cs-CZ" b="1" noProof="1">
                <a:latin typeface="Courier New" pitchFamily="49" charset="0"/>
              </a:rPr>
              <a:t>for(;;) 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cs-CZ" b="1" noProof="1">
                <a:latin typeface="Courier New" pitchFamily="49" charset="0"/>
              </a:rPr>
              <a:t>	do ++i; while(a[i]&lt;v);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cs-CZ" b="1" noProof="1">
                <a:latin typeface="Courier New" pitchFamily="49" charset="0"/>
              </a:rPr>
              <a:t>	do --j; while(a[j]&gt;v);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cs-CZ" b="1" noProof="1">
                <a:latin typeface="Courier New" pitchFamily="49" charset="0"/>
              </a:rPr>
              <a:t>	if(i&gt;=j) break;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cs-CZ" b="1" noProof="1">
                <a:latin typeface="Courier New" pitchFamily="49" charset="0"/>
              </a:rPr>
              <a:t>	x=a[i]; a[i]=a[j]; a[j]=x;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cs-CZ" b="1" noProof="1">
                <a:latin typeface="Courier New" pitchFamily="49" charset="0"/>
              </a:rPr>
              <a:t>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cs-CZ" b="1" noProof="1">
                <a:latin typeface="Courier New" pitchFamily="49" charset="0"/>
              </a:rPr>
              <a:t>x=a[i]; a[i]=a[n]; a[n]=x;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</a:t>
            </a:r>
            <a:r>
              <a:rPr lang="cs-CZ" dirty="0"/>
              <a:t>– </a:t>
            </a:r>
            <a:r>
              <a:rPr lang="en-US" dirty="0"/>
              <a:t>three-address code</a:t>
            </a:r>
            <a:endParaRPr lang="cs-CZ" dirty="0"/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1" y="1700213"/>
            <a:ext cx="2601913" cy="4411662"/>
          </a:xfrm>
        </p:spPr>
        <p:txBody>
          <a:bodyPr/>
          <a:lstStyle/>
          <a:p>
            <a:pPr marL="495300" indent="-495300">
              <a:lnSpc>
                <a:spcPct val="90000"/>
              </a:lnSpc>
              <a:buSzTx/>
              <a:buFont typeface="Wingdings" pitchFamily="2" charset="2"/>
              <a:buAutoNum type="arabicParenR"/>
            </a:pPr>
            <a:r>
              <a:rPr lang="cs-CZ" sz="2600"/>
              <a:t>i = m-</a:t>
            </a:r>
            <a:r>
              <a:rPr lang="en-US" sz="2600"/>
              <a:t>1</a:t>
            </a:r>
          </a:p>
          <a:p>
            <a:pPr marL="495300" indent="-495300">
              <a:lnSpc>
                <a:spcPct val="90000"/>
              </a:lnSpc>
              <a:buSzTx/>
              <a:buFont typeface="Wingdings" pitchFamily="2" charset="2"/>
              <a:buAutoNum type="arabicParenR"/>
            </a:pPr>
            <a:r>
              <a:rPr lang="en-US" sz="2600"/>
              <a:t>j = n</a:t>
            </a:r>
          </a:p>
          <a:p>
            <a:pPr marL="495300" indent="-495300">
              <a:lnSpc>
                <a:spcPct val="90000"/>
              </a:lnSpc>
              <a:buSzTx/>
              <a:buFont typeface="Wingdings" pitchFamily="2" charset="2"/>
              <a:buAutoNum type="arabicParenR"/>
            </a:pPr>
            <a:r>
              <a:rPr lang="en-US" sz="2600"/>
              <a:t>t1 = 4*n</a:t>
            </a:r>
          </a:p>
          <a:p>
            <a:pPr marL="495300" indent="-495300">
              <a:lnSpc>
                <a:spcPct val="90000"/>
              </a:lnSpc>
              <a:buSzTx/>
              <a:buFont typeface="Wingdings" pitchFamily="2" charset="2"/>
              <a:buAutoNum type="arabicParenR"/>
            </a:pPr>
            <a:r>
              <a:rPr lang="en-US" sz="2600"/>
              <a:t>v = a[t1]</a:t>
            </a:r>
          </a:p>
          <a:p>
            <a:pPr marL="495300" indent="-495300">
              <a:lnSpc>
                <a:spcPct val="90000"/>
              </a:lnSpc>
              <a:buSzTx/>
              <a:buFont typeface="Wingdings" pitchFamily="2" charset="2"/>
              <a:buAutoNum type="arabicParenR"/>
            </a:pPr>
            <a:r>
              <a:rPr lang="en-US" sz="2600"/>
              <a:t>i = i+1</a:t>
            </a:r>
          </a:p>
          <a:p>
            <a:pPr marL="495300" indent="-495300">
              <a:lnSpc>
                <a:spcPct val="90000"/>
              </a:lnSpc>
              <a:buSzTx/>
              <a:buFont typeface="Wingdings" pitchFamily="2" charset="2"/>
              <a:buAutoNum type="arabicParenR"/>
            </a:pPr>
            <a:r>
              <a:rPr lang="en-US" sz="2600"/>
              <a:t>t2 = 4*i</a:t>
            </a:r>
          </a:p>
          <a:p>
            <a:pPr marL="495300" indent="-495300">
              <a:lnSpc>
                <a:spcPct val="90000"/>
              </a:lnSpc>
              <a:buSzTx/>
              <a:buFont typeface="Wingdings" pitchFamily="2" charset="2"/>
              <a:buAutoNum type="arabicParenR"/>
            </a:pPr>
            <a:r>
              <a:rPr lang="en-US" sz="2600"/>
              <a:t>t3 = a[t2]</a:t>
            </a:r>
          </a:p>
          <a:p>
            <a:pPr marL="495300" indent="-495300">
              <a:lnSpc>
                <a:spcPct val="90000"/>
              </a:lnSpc>
              <a:buSzTx/>
              <a:buFont typeface="Wingdings" pitchFamily="2" charset="2"/>
              <a:buAutoNum type="arabicParenR"/>
            </a:pPr>
            <a:r>
              <a:rPr lang="en-US" sz="2600"/>
              <a:t>if t3&lt;v goto 5</a:t>
            </a:r>
          </a:p>
          <a:p>
            <a:pPr marL="495300" indent="-495300">
              <a:lnSpc>
                <a:spcPct val="90000"/>
              </a:lnSpc>
              <a:buSzTx/>
              <a:buFont typeface="Wingdings" pitchFamily="2" charset="2"/>
              <a:buAutoNum type="arabicParenR"/>
            </a:pPr>
            <a:r>
              <a:rPr lang="en-US" sz="2600"/>
              <a:t>j = j-1</a:t>
            </a:r>
          </a:p>
          <a:p>
            <a:pPr marL="495300" indent="-495300">
              <a:lnSpc>
                <a:spcPct val="90000"/>
              </a:lnSpc>
              <a:buSzTx/>
              <a:buFont typeface="Wingdings" pitchFamily="2" charset="2"/>
              <a:buAutoNum type="arabicParenR"/>
            </a:pPr>
            <a:r>
              <a:rPr lang="en-US" sz="2600"/>
              <a:t>t4 = 4*j</a:t>
            </a:r>
            <a:endParaRPr lang="cs-CZ" sz="2600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727575" y="1700213"/>
            <a:ext cx="2736850" cy="4411662"/>
          </a:xfrm>
        </p:spPr>
        <p:txBody>
          <a:bodyPr/>
          <a:lstStyle/>
          <a:p>
            <a:pPr marL="495300" indent="-495300">
              <a:lnSpc>
                <a:spcPct val="90000"/>
              </a:lnSpc>
              <a:buSzTx/>
              <a:buFont typeface="Wingdings" pitchFamily="2" charset="2"/>
              <a:buAutoNum type="arabicParenR" startAt="11"/>
            </a:pPr>
            <a:r>
              <a:rPr lang="en-US" sz="2600"/>
              <a:t>t5 = a[t4]</a:t>
            </a:r>
          </a:p>
          <a:p>
            <a:pPr marL="495300" indent="-495300">
              <a:lnSpc>
                <a:spcPct val="90000"/>
              </a:lnSpc>
              <a:buSzTx/>
              <a:buFont typeface="Wingdings" pitchFamily="2" charset="2"/>
              <a:buAutoNum type="arabicParenR" startAt="11"/>
            </a:pPr>
            <a:r>
              <a:rPr lang="en-US" sz="2600"/>
              <a:t>if t5&gt;v goto 9</a:t>
            </a:r>
          </a:p>
          <a:p>
            <a:pPr marL="495300" indent="-495300">
              <a:lnSpc>
                <a:spcPct val="90000"/>
              </a:lnSpc>
              <a:buSzTx/>
              <a:buFont typeface="Wingdings" pitchFamily="2" charset="2"/>
              <a:buAutoNum type="arabicParenR" startAt="11"/>
            </a:pPr>
            <a:r>
              <a:rPr lang="en-US" sz="2600"/>
              <a:t>if i&gt;=j goto 23</a:t>
            </a:r>
          </a:p>
          <a:p>
            <a:pPr marL="495300" indent="-495300">
              <a:lnSpc>
                <a:spcPct val="90000"/>
              </a:lnSpc>
              <a:buSzTx/>
              <a:buFont typeface="Wingdings" pitchFamily="2" charset="2"/>
              <a:buAutoNum type="arabicParenR" startAt="11"/>
            </a:pPr>
            <a:r>
              <a:rPr lang="en-US" sz="2600"/>
              <a:t>t6 = 4*i</a:t>
            </a:r>
          </a:p>
          <a:p>
            <a:pPr marL="495300" indent="-495300">
              <a:lnSpc>
                <a:spcPct val="90000"/>
              </a:lnSpc>
              <a:buSzTx/>
              <a:buFont typeface="Wingdings" pitchFamily="2" charset="2"/>
              <a:buAutoNum type="arabicParenR" startAt="11"/>
            </a:pPr>
            <a:r>
              <a:rPr lang="en-US" sz="2600"/>
              <a:t>x = a[t6]</a:t>
            </a:r>
          </a:p>
          <a:p>
            <a:pPr marL="495300" indent="-495300">
              <a:lnSpc>
                <a:spcPct val="90000"/>
              </a:lnSpc>
              <a:buSzTx/>
              <a:buFont typeface="Wingdings" pitchFamily="2" charset="2"/>
              <a:buAutoNum type="arabicParenR" startAt="11"/>
            </a:pPr>
            <a:r>
              <a:rPr lang="en-US" sz="2600"/>
              <a:t>t7 = 4*i</a:t>
            </a:r>
          </a:p>
          <a:p>
            <a:pPr marL="495300" indent="-495300">
              <a:lnSpc>
                <a:spcPct val="90000"/>
              </a:lnSpc>
              <a:buSzTx/>
              <a:buFont typeface="Wingdings" pitchFamily="2" charset="2"/>
              <a:buAutoNum type="arabicParenR" startAt="11"/>
            </a:pPr>
            <a:r>
              <a:rPr lang="en-US" sz="2600"/>
              <a:t>t8 = 4*j</a:t>
            </a:r>
          </a:p>
          <a:p>
            <a:pPr marL="495300" indent="-495300">
              <a:lnSpc>
                <a:spcPct val="90000"/>
              </a:lnSpc>
              <a:buSzTx/>
              <a:buFont typeface="Wingdings" pitchFamily="2" charset="2"/>
              <a:buAutoNum type="arabicParenR" startAt="11"/>
            </a:pPr>
            <a:r>
              <a:rPr lang="en-US" sz="2600"/>
              <a:t>t9 = a[t8]</a:t>
            </a:r>
          </a:p>
          <a:p>
            <a:pPr marL="495300" indent="-495300">
              <a:lnSpc>
                <a:spcPct val="90000"/>
              </a:lnSpc>
              <a:buSzTx/>
              <a:buFont typeface="Wingdings" pitchFamily="2" charset="2"/>
              <a:buAutoNum type="arabicParenR" startAt="11"/>
            </a:pPr>
            <a:r>
              <a:rPr lang="en-US" sz="2600"/>
              <a:t>a[t7] = t9</a:t>
            </a:r>
          </a:p>
          <a:p>
            <a:pPr marL="495300" indent="-495300">
              <a:lnSpc>
                <a:spcPct val="90000"/>
              </a:lnSpc>
              <a:buSzTx/>
              <a:buFont typeface="Wingdings" pitchFamily="2" charset="2"/>
              <a:buAutoNum type="arabicParenR" startAt="11"/>
            </a:pPr>
            <a:r>
              <a:rPr lang="en-US" sz="2600"/>
              <a:t>t10 = 4*j</a:t>
            </a:r>
            <a:endParaRPr lang="cs-CZ" sz="2600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7608888" y="1700213"/>
            <a:ext cx="273685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95300" indent="-4953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AutoNum type="arabicParenR" startAt="21"/>
            </a:pPr>
            <a:r>
              <a:rPr lang="en-US" sz="2600"/>
              <a:t>a[t10] = x</a:t>
            </a:r>
          </a:p>
          <a:p>
            <a:pPr marL="495300" indent="-4953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AutoNum type="arabicParenR" startAt="21"/>
            </a:pPr>
            <a:r>
              <a:rPr lang="en-US" sz="2600"/>
              <a:t>goto 5</a:t>
            </a:r>
          </a:p>
          <a:p>
            <a:pPr marL="495300" indent="-4953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AutoNum type="arabicParenR" startAt="21"/>
            </a:pPr>
            <a:r>
              <a:rPr lang="en-US" sz="2600"/>
              <a:t>t11 = 4*i</a:t>
            </a:r>
          </a:p>
          <a:p>
            <a:pPr marL="495300" indent="-4953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AutoNum type="arabicParenR" startAt="21"/>
            </a:pPr>
            <a:r>
              <a:rPr lang="en-US" sz="2600"/>
              <a:t>x = a[t11]</a:t>
            </a:r>
          </a:p>
          <a:p>
            <a:pPr marL="495300" indent="-4953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AutoNum type="arabicParenR" startAt="21"/>
            </a:pPr>
            <a:r>
              <a:rPr lang="en-US" sz="2600"/>
              <a:t>t12 = 4*i</a:t>
            </a:r>
          </a:p>
          <a:p>
            <a:pPr marL="495300" indent="-4953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AutoNum type="arabicParenR" startAt="21"/>
            </a:pPr>
            <a:r>
              <a:rPr lang="en-US" sz="2600"/>
              <a:t>t13 = 4*n</a:t>
            </a:r>
          </a:p>
          <a:p>
            <a:pPr marL="495300" indent="-4953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AutoNum type="arabicParenR" startAt="21"/>
            </a:pPr>
            <a:r>
              <a:rPr lang="en-US" sz="2600"/>
              <a:t>t14 = a[t13]</a:t>
            </a:r>
          </a:p>
          <a:p>
            <a:pPr marL="495300" indent="-4953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AutoNum type="arabicParenR" startAt="21"/>
            </a:pPr>
            <a:r>
              <a:rPr lang="en-US" sz="2600"/>
              <a:t>a[t12] = t14</a:t>
            </a:r>
          </a:p>
          <a:p>
            <a:pPr marL="495300" indent="-4953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AutoNum type="arabicParenR" startAt="21"/>
            </a:pPr>
            <a:r>
              <a:rPr lang="en-US" sz="2600"/>
              <a:t>t15 = 4*n</a:t>
            </a:r>
          </a:p>
          <a:p>
            <a:pPr marL="495300" indent="-4953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AutoNum type="arabicParenR" startAt="21"/>
            </a:pPr>
            <a:r>
              <a:rPr lang="en-US" sz="2600"/>
              <a:t>a[t15] = x</a:t>
            </a:r>
            <a:endParaRPr lang="cs-CZ" sz="26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</a:t>
            </a:r>
            <a:r>
              <a:rPr lang="cs-CZ" dirty="0"/>
              <a:t>– </a:t>
            </a:r>
            <a:r>
              <a:rPr lang="en-US" dirty="0"/>
              <a:t>control-flow graph</a:t>
            </a:r>
            <a:endParaRPr lang="cs-CZ" dirty="0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2424113" y="1700214"/>
            <a:ext cx="1727200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cs-CZ"/>
              <a:t>i = m-</a:t>
            </a:r>
            <a:r>
              <a:rPr lang="en-US"/>
              <a:t>1</a:t>
            </a:r>
          </a:p>
          <a:p>
            <a:pPr marL="342900" indent="-342900" algn="ctr"/>
            <a:r>
              <a:rPr lang="en-US"/>
              <a:t>j = n</a:t>
            </a:r>
          </a:p>
          <a:p>
            <a:pPr marL="342900" indent="-342900" algn="ctr"/>
            <a:r>
              <a:rPr lang="en-US"/>
              <a:t>t1 = 4*n</a:t>
            </a:r>
          </a:p>
          <a:p>
            <a:pPr marL="342900" indent="-342900" algn="ctr"/>
            <a:r>
              <a:rPr lang="en-US"/>
              <a:t>v = a[t1]</a:t>
            </a:r>
            <a:endParaRPr lang="cs-CZ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2424113" y="3284539"/>
            <a:ext cx="1727200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i = i+1</a:t>
            </a:r>
          </a:p>
          <a:p>
            <a:pPr marL="342900" indent="-342900" algn="ctr"/>
            <a:r>
              <a:rPr lang="en-US"/>
              <a:t>t2 = 4*i</a:t>
            </a:r>
          </a:p>
          <a:p>
            <a:pPr marL="342900" indent="-342900" algn="ctr"/>
            <a:r>
              <a:rPr lang="en-US"/>
              <a:t>t3 = a[t2]</a:t>
            </a:r>
          </a:p>
          <a:p>
            <a:pPr marL="342900" indent="-342900" algn="ctr"/>
            <a:r>
              <a:rPr lang="en-US"/>
              <a:t>if t3&lt;v goto </a:t>
            </a:r>
            <a:r>
              <a:rPr lang="cs-CZ"/>
              <a:t>B2</a:t>
            </a:r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2424113" y="4868864"/>
            <a:ext cx="1727200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j = j-1</a:t>
            </a:r>
          </a:p>
          <a:p>
            <a:pPr marL="342900" indent="-342900" algn="ctr"/>
            <a:r>
              <a:rPr lang="en-US"/>
              <a:t>t4 = 4*j</a:t>
            </a:r>
            <a:endParaRPr lang="cs-CZ"/>
          </a:p>
          <a:p>
            <a:pPr marL="342900" indent="-342900" algn="ctr"/>
            <a:r>
              <a:rPr lang="en-US"/>
              <a:t>t5 = a[t4]</a:t>
            </a:r>
          </a:p>
          <a:p>
            <a:pPr marL="342900" indent="-342900" algn="ctr"/>
            <a:r>
              <a:rPr lang="en-US"/>
              <a:t>if t5&gt;v goto </a:t>
            </a:r>
            <a:r>
              <a:rPr lang="cs-CZ"/>
              <a:t>B3</a:t>
            </a: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6816725" y="1700214"/>
            <a:ext cx="1727200" cy="4333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if i&gt;=j goto </a:t>
            </a:r>
            <a:r>
              <a:rPr lang="cs-CZ"/>
              <a:t>B6</a:t>
            </a: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5303838" y="2781300"/>
            <a:ext cx="1727200" cy="25923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t6 = 4*</a:t>
            </a:r>
            <a:r>
              <a:rPr lang="cs-CZ"/>
              <a:t>i</a:t>
            </a:r>
            <a:endParaRPr lang="en-US"/>
          </a:p>
          <a:p>
            <a:pPr marL="342900" indent="-342900" algn="ctr"/>
            <a:r>
              <a:rPr lang="en-US"/>
              <a:t>x = a[t6]</a:t>
            </a:r>
          </a:p>
          <a:p>
            <a:pPr marL="342900" indent="-342900" algn="ctr"/>
            <a:r>
              <a:rPr lang="en-US"/>
              <a:t>t7 = 4*</a:t>
            </a:r>
            <a:r>
              <a:rPr lang="cs-CZ"/>
              <a:t>i</a:t>
            </a:r>
            <a:endParaRPr lang="en-US"/>
          </a:p>
          <a:p>
            <a:pPr marL="342900" indent="-342900" algn="ctr"/>
            <a:r>
              <a:rPr lang="en-US"/>
              <a:t>t8 = 4*j</a:t>
            </a:r>
          </a:p>
          <a:p>
            <a:pPr marL="342900" indent="-342900" algn="ctr"/>
            <a:r>
              <a:rPr lang="en-US"/>
              <a:t>t9 = a[t8]</a:t>
            </a:r>
          </a:p>
          <a:p>
            <a:pPr marL="342900" indent="-342900" algn="ctr"/>
            <a:r>
              <a:rPr lang="en-US"/>
              <a:t>a[t7] = t9</a:t>
            </a:r>
          </a:p>
          <a:p>
            <a:pPr marL="342900" indent="-342900" algn="ctr"/>
            <a:r>
              <a:rPr lang="en-US"/>
              <a:t>t10 = 4*j</a:t>
            </a:r>
            <a:endParaRPr lang="cs-CZ"/>
          </a:p>
          <a:p>
            <a:pPr marL="342900" indent="-342900" algn="ctr"/>
            <a:r>
              <a:rPr lang="en-US"/>
              <a:t>a[t10] = x</a:t>
            </a:r>
          </a:p>
          <a:p>
            <a:pPr marL="342900" indent="-342900" algn="ctr"/>
            <a:r>
              <a:rPr lang="en-US"/>
              <a:t>goto </a:t>
            </a:r>
            <a:r>
              <a:rPr lang="cs-CZ"/>
              <a:t>B2</a:t>
            </a:r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8401050" y="2781300"/>
            <a:ext cx="1727200" cy="25923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t11 = 4*i</a:t>
            </a:r>
          </a:p>
          <a:p>
            <a:pPr marL="342900" indent="-342900" algn="ctr"/>
            <a:r>
              <a:rPr lang="en-US"/>
              <a:t>x = a[t11]</a:t>
            </a:r>
          </a:p>
          <a:p>
            <a:pPr marL="342900" indent="-342900" algn="ctr"/>
            <a:r>
              <a:rPr lang="en-US"/>
              <a:t>t12 = 4*i</a:t>
            </a:r>
          </a:p>
          <a:p>
            <a:pPr marL="342900" indent="-342900" algn="ctr"/>
            <a:r>
              <a:rPr lang="en-US"/>
              <a:t>t13 = 4*n</a:t>
            </a:r>
          </a:p>
          <a:p>
            <a:pPr marL="342900" indent="-342900" algn="ctr"/>
            <a:r>
              <a:rPr lang="en-US"/>
              <a:t>t14 = a[t13]</a:t>
            </a:r>
          </a:p>
          <a:p>
            <a:pPr marL="342900" indent="-342900" algn="ctr"/>
            <a:r>
              <a:rPr lang="en-US"/>
              <a:t>a[t12] = t14</a:t>
            </a:r>
          </a:p>
          <a:p>
            <a:pPr marL="342900" indent="-342900" algn="ctr"/>
            <a:r>
              <a:rPr lang="en-US"/>
              <a:t>t15 = 4*n</a:t>
            </a:r>
          </a:p>
          <a:p>
            <a:pPr marL="342900" indent="-342900" algn="ctr"/>
            <a:r>
              <a:rPr lang="en-US"/>
              <a:t>a[t15] = x</a:t>
            </a:r>
            <a:endParaRPr lang="cs-CZ"/>
          </a:p>
        </p:txBody>
      </p:sp>
      <p:sp>
        <p:nvSpPr>
          <p:cNvPr id="25610" name="Line 10"/>
          <p:cNvSpPr>
            <a:spLocks noChangeShapeType="1"/>
          </p:cNvSpPr>
          <p:nvPr/>
        </p:nvSpPr>
        <p:spPr bwMode="auto">
          <a:xfrm flipH="1">
            <a:off x="6240463" y="2133600"/>
            <a:ext cx="10795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5611" name="Line 11"/>
          <p:cNvSpPr>
            <a:spLocks noChangeShapeType="1"/>
          </p:cNvSpPr>
          <p:nvPr/>
        </p:nvSpPr>
        <p:spPr bwMode="auto">
          <a:xfrm>
            <a:off x="7967664" y="2133600"/>
            <a:ext cx="129698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5612" name="Line 12"/>
          <p:cNvSpPr>
            <a:spLocks noChangeShapeType="1"/>
          </p:cNvSpPr>
          <p:nvPr/>
        </p:nvSpPr>
        <p:spPr bwMode="auto">
          <a:xfrm>
            <a:off x="3287713" y="285273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>
            <a:off x="3287713" y="443706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5614" name="Freeform 14"/>
          <p:cNvSpPr>
            <a:spLocks/>
          </p:cNvSpPr>
          <p:nvPr/>
        </p:nvSpPr>
        <p:spPr bwMode="auto">
          <a:xfrm>
            <a:off x="3287713" y="1246189"/>
            <a:ext cx="4392612" cy="5405437"/>
          </a:xfrm>
          <a:custGeom>
            <a:avLst/>
            <a:gdLst/>
            <a:ahLst/>
            <a:cxnLst>
              <a:cxn ang="0">
                <a:pos x="0" y="3008"/>
              </a:cxn>
              <a:cxn ang="0">
                <a:pos x="633" y="3127"/>
              </a:cxn>
              <a:cxn ang="0">
                <a:pos x="1439" y="231"/>
              </a:cxn>
              <a:cxn ang="0">
                <a:pos x="2767" y="286"/>
              </a:cxn>
            </a:cxnLst>
            <a:rect l="0" t="0" r="r" b="b"/>
            <a:pathLst>
              <a:path w="2767" h="3405">
                <a:moveTo>
                  <a:pt x="0" y="3008"/>
                </a:moveTo>
                <a:cubicBezTo>
                  <a:pt x="105" y="3028"/>
                  <a:pt x="172" y="3405"/>
                  <a:pt x="633" y="3127"/>
                </a:cubicBezTo>
                <a:cubicBezTo>
                  <a:pt x="1094" y="2849"/>
                  <a:pt x="946" y="462"/>
                  <a:pt x="1439" y="231"/>
                </a:cubicBezTo>
                <a:cubicBezTo>
                  <a:pt x="1932" y="0"/>
                  <a:pt x="2490" y="275"/>
                  <a:pt x="2767" y="28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5615" name="Freeform 15"/>
          <p:cNvSpPr>
            <a:spLocks/>
          </p:cNvSpPr>
          <p:nvPr/>
        </p:nvSpPr>
        <p:spPr bwMode="auto">
          <a:xfrm>
            <a:off x="3719514" y="2941638"/>
            <a:ext cx="2447925" cy="3117850"/>
          </a:xfrm>
          <a:custGeom>
            <a:avLst/>
            <a:gdLst/>
            <a:ahLst/>
            <a:cxnLst>
              <a:cxn ang="0">
                <a:pos x="1542" y="1532"/>
              </a:cxn>
              <a:cxn ang="0">
                <a:pos x="1010" y="1723"/>
              </a:cxn>
              <a:cxn ang="0">
                <a:pos x="345" y="84"/>
              </a:cxn>
              <a:cxn ang="0">
                <a:pos x="0" y="216"/>
              </a:cxn>
            </a:cxnLst>
            <a:rect l="0" t="0" r="r" b="b"/>
            <a:pathLst>
              <a:path w="1542" h="1964">
                <a:moveTo>
                  <a:pt x="1542" y="1532"/>
                </a:moveTo>
                <a:cubicBezTo>
                  <a:pt x="1542" y="1532"/>
                  <a:pt x="1209" y="1964"/>
                  <a:pt x="1010" y="1723"/>
                </a:cubicBezTo>
                <a:cubicBezTo>
                  <a:pt x="811" y="1482"/>
                  <a:pt x="643" y="168"/>
                  <a:pt x="345" y="84"/>
                </a:cubicBezTo>
                <a:cubicBezTo>
                  <a:pt x="47" y="0"/>
                  <a:pt x="72" y="189"/>
                  <a:pt x="0" y="21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5616" name="Freeform 16"/>
          <p:cNvSpPr>
            <a:spLocks/>
          </p:cNvSpPr>
          <p:nvPr/>
        </p:nvSpPr>
        <p:spPr bwMode="auto">
          <a:xfrm>
            <a:off x="2178050" y="2919413"/>
            <a:ext cx="604838" cy="1795462"/>
          </a:xfrm>
          <a:custGeom>
            <a:avLst/>
            <a:gdLst/>
            <a:ahLst/>
            <a:cxnLst>
              <a:cxn ang="0">
                <a:pos x="381" y="956"/>
              </a:cxn>
              <a:cxn ang="0">
                <a:pos x="54" y="994"/>
              </a:cxn>
              <a:cxn ang="0">
                <a:pos x="54" y="135"/>
              </a:cxn>
              <a:cxn ang="0">
                <a:pos x="381" y="230"/>
              </a:cxn>
            </a:cxnLst>
            <a:rect l="0" t="0" r="r" b="b"/>
            <a:pathLst>
              <a:path w="381" h="1131">
                <a:moveTo>
                  <a:pt x="381" y="956"/>
                </a:moveTo>
                <a:cubicBezTo>
                  <a:pt x="327" y="962"/>
                  <a:pt x="108" y="1131"/>
                  <a:pt x="54" y="994"/>
                </a:cubicBezTo>
                <a:cubicBezTo>
                  <a:pt x="0" y="857"/>
                  <a:pt x="0" y="270"/>
                  <a:pt x="54" y="135"/>
                </a:cubicBezTo>
                <a:cubicBezTo>
                  <a:pt x="108" y="0"/>
                  <a:pt x="313" y="210"/>
                  <a:pt x="381" y="23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5617" name="Freeform 17"/>
          <p:cNvSpPr>
            <a:spLocks/>
          </p:cNvSpPr>
          <p:nvPr/>
        </p:nvSpPr>
        <p:spPr bwMode="auto">
          <a:xfrm>
            <a:off x="2208214" y="4508501"/>
            <a:ext cx="604837" cy="1870075"/>
          </a:xfrm>
          <a:custGeom>
            <a:avLst/>
            <a:gdLst/>
            <a:ahLst/>
            <a:cxnLst>
              <a:cxn ang="0">
                <a:pos x="381" y="956"/>
              </a:cxn>
              <a:cxn ang="0">
                <a:pos x="59" y="1041"/>
              </a:cxn>
              <a:cxn ang="0">
                <a:pos x="54" y="135"/>
              </a:cxn>
              <a:cxn ang="0">
                <a:pos x="381" y="230"/>
              </a:cxn>
            </a:cxnLst>
            <a:rect l="0" t="0" r="r" b="b"/>
            <a:pathLst>
              <a:path w="381" h="1178">
                <a:moveTo>
                  <a:pt x="381" y="956"/>
                </a:moveTo>
                <a:cubicBezTo>
                  <a:pt x="381" y="956"/>
                  <a:pt x="113" y="1178"/>
                  <a:pt x="59" y="1041"/>
                </a:cubicBezTo>
                <a:cubicBezTo>
                  <a:pt x="5" y="904"/>
                  <a:pt x="0" y="270"/>
                  <a:pt x="54" y="135"/>
                </a:cubicBezTo>
                <a:cubicBezTo>
                  <a:pt x="108" y="0"/>
                  <a:pt x="313" y="210"/>
                  <a:pt x="381" y="23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5618" name="Text Box 18"/>
          <p:cNvSpPr txBox="1">
            <a:spLocks noChangeArrowheads="1"/>
          </p:cNvSpPr>
          <p:nvPr/>
        </p:nvSpPr>
        <p:spPr bwMode="auto">
          <a:xfrm>
            <a:off x="1682750" y="1504951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B1</a:t>
            </a:r>
          </a:p>
        </p:txBody>
      </p:sp>
      <p:sp>
        <p:nvSpPr>
          <p:cNvPr id="25619" name="Text Box 19"/>
          <p:cNvSpPr txBox="1">
            <a:spLocks noChangeArrowheads="1"/>
          </p:cNvSpPr>
          <p:nvPr/>
        </p:nvSpPr>
        <p:spPr bwMode="auto">
          <a:xfrm>
            <a:off x="1631950" y="3141663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B2</a:t>
            </a:r>
          </a:p>
        </p:txBody>
      </p:sp>
      <p:sp>
        <p:nvSpPr>
          <p:cNvPr id="25620" name="Text Box 20"/>
          <p:cNvSpPr txBox="1">
            <a:spLocks noChangeArrowheads="1"/>
          </p:cNvSpPr>
          <p:nvPr/>
        </p:nvSpPr>
        <p:spPr bwMode="auto">
          <a:xfrm>
            <a:off x="1631950" y="4724401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B3</a:t>
            </a:r>
          </a:p>
        </p:txBody>
      </p:sp>
      <p:sp>
        <p:nvSpPr>
          <p:cNvPr id="25621" name="Text Box 21"/>
          <p:cNvSpPr txBox="1">
            <a:spLocks noChangeArrowheads="1"/>
          </p:cNvSpPr>
          <p:nvPr/>
        </p:nvSpPr>
        <p:spPr bwMode="auto">
          <a:xfrm>
            <a:off x="8759825" y="1484313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B4</a:t>
            </a:r>
          </a:p>
        </p:txBody>
      </p:sp>
      <p:sp>
        <p:nvSpPr>
          <p:cNvPr id="25622" name="Text Box 22"/>
          <p:cNvSpPr txBox="1">
            <a:spLocks noChangeArrowheads="1"/>
          </p:cNvSpPr>
          <p:nvPr/>
        </p:nvSpPr>
        <p:spPr bwMode="auto">
          <a:xfrm>
            <a:off x="7175500" y="26368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B5</a:t>
            </a:r>
          </a:p>
        </p:txBody>
      </p:sp>
      <p:sp>
        <p:nvSpPr>
          <p:cNvPr id="25623" name="Text Box 23"/>
          <p:cNvSpPr txBox="1">
            <a:spLocks noChangeArrowheads="1"/>
          </p:cNvSpPr>
          <p:nvPr/>
        </p:nvSpPr>
        <p:spPr bwMode="auto">
          <a:xfrm>
            <a:off x="7751763" y="26368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</a:t>
            </a:r>
            <a:r>
              <a:rPr lang="cs-CZ" dirty="0"/>
              <a:t>- LCSE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2927350" y="2565400"/>
            <a:ext cx="1727200" cy="25923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t6 = 4*</a:t>
            </a:r>
            <a:r>
              <a:rPr lang="cs-CZ"/>
              <a:t>i</a:t>
            </a:r>
            <a:endParaRPr lang="en-US"/>
          </a:p>
          <a:p>
            <a:pPr marL="342900" indent="-342900" algn="ctr"/>
            <a:r>
              <a:rPr lang="en-US"/>
              <a:t>x = a[t6]</a:t>
            </a:r>
          </a:p>
          <a:p>
            <a:pPr marL="342900" indent="-342900" algn="ctr"/>
            <a:r>
              <a:rPr lang="en-US"/>
              <a:t>t7 = 4*</a:t>
            </a:r>
            <a:r>
              <a:rPr lang="cs-CZ"/>
              <a:t>i</a:t>
            </a:r>
            <a:endParaRPr lang="en-US"/>
          </a:p>
          <a:p>
            <a:pPr marL="342900" indent="-342900" algn="ctr"/>
            <a:r>
              <a:rPr lang="en-US"/>
              <a:t>t8 = 4*j</a:t>
            </a:r>
          </a:p>
          <a:p>
            <a:pPr marL="342900" indent="-342900" algn="ctr"/>
            <a:r>
              <a:rPr lang="en-US"/>
              <a:t>t9 = a[t8]</a:t>
            </a:r>
          </a:p>
          <a:p>
            <a:pPr marL="342900" indent="-342900" algn="ctr"/>
            <a:r>
              <a:rPr lang="en-US"/>
              <a:t>a[t7] = t9</a:t>
            </a:r>
          </a:p>
          <a:p>
            <a:pPr marL="342900" indent="-342900" algn="ctr"/>
            <a:r>
              <a:rPr lang="en-US"/>
              <a:t>t10 = 4*j</a:t>
            </a:r>
            <a:endParaRPr lang="cs-CZ"/>
          </a:p>
          <a:p>
            <a:pPr marL="342900" indent="-342900" algn="ctr"/>
            <a:r>
              <a:rPr lang="en-US"/>
              <a:t>a[t10] = x</a:t>
            </a:r>
          </a:p>
          <a:p>
            <a:pPr marL="342900" indent="-342900" algn="ctr"/>
            <a:r>
              <a:rPr lang="en-US"/>
              <a:t>goto </a:t>
            </a:r>
            <a:r>
              <a:rPr lang="cs-CZ"/>
              <a:t>B2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2279650" y="24209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B5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7032625" y="2565400"/>
            <a:ext cx="1727200" cy="25923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t6 = 4*</a:t>
            </a:r>
            <a:r>
              <a:rPr lang="cs-CZ"/>
              <a:t>i</a:t>
            </a:r>
            <a:endParaRPr lang="en-US"/>
          </a:p>
          <a:p>
            <a:pPr marL="342900" indent="-342900" algn="ctr"/>
            <a:r>
              <a:rPr lang="en-US"/>
              <a:t>x = a[t6]</a:t>
            </a:r>
          </a:p>
          <a:p>
            <a:pPr marL="342900" indent="-342900" algn="ctr"/>
            <a:r>
              <a:rPr lang="en-US"/>
              <a:t>t8 = 4*j</a:t>
            </a:r>
          </a:p>
          <a:p>
            <a:pPr marL="342900" indent="-342900" algn="ctr"/>
            <a:r>
              <a:rPr lang="en-US"/>
              <a:t>t9 = a[t8]</a:t>
            </a:r>
          </a:p>
          <a:p>
            <a:pPr marL="342900" indent="-342900" algn="ctr"/>
            <a:r>
              <a:rPr lang="en-US"/>
              <a:t>a[t</a:t>
            </a:r>
            <a:r>
              <a:rPr lang="cs-CZ"/>
              <a:t>6</a:t>
            </a:r>
            <a:r>
              <a:rPr lang="en-US"/>
              <a:t>] = t9</a:t>
            </a:r>
          </a:p>
          <a:p>
            <a:pPr marL="342900" indent="-342900" algn="ctr"/>
            <a:r>
              <a:rPr lang="en-US"/>
              <a:t>a[t</a:t>
            </a:r>
            <a:r>
              <a:rPr lang="cs-CZ"/>
              <a:t>8</a:t>
            </a:r>
            <a:r>
              <a:rPr lang="en-US"/>
              <a:t>] = x</a:t>
            </a:r>
          </a:p>
          <a:p>
            <a:pPr marL="342900" indent="-342900" algn="ctr"/>
            <a:r>
              <a:rPr lang="en-US"/>
              <a:t>goto </a:t>
            </a:r>
            <a:r>
              <a:rPr lang="cs-CZ"/>
              <a:t>B2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6384925" y="24209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</a:t>
            </a:r>
            <a:r>
              <a:rPr lang="cs-CZ" dirty="0"/>
              <a:t>– GCSE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424113" y="1700214"/>
            <a:ext cx="1727200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cs-CZ"/>
              <a:t>i = m-</a:t>
            </a:r>
            <a:r>
              <a:rPr lang="en-US"/>
              <a:t>1</a:t>
            </a:r>
          </a:p>
          <a:p>
            <a:pPr marL="342900" indent="-342900" algn="ctr"/>
            <a:r>
              <a:rPr lang="en-US"/>
              <a:t>j = n</a:t>
            </a:r>
          </a:p>
          <a:p>
            <a:pPr marL="342900" indent="-342900" algn="ctr"/>
            <a:r>
              <a:rPr lang="en-US"/>
              <a:t>t1 = 4*n</a:t>
            </a:r>
          </a:p>
          <a:p>
            <a:pPr marL="342900" indent="-342900" algn="ctr"/>
            <a:r>
              <a:rPr lang="en-US"/>
              <a:t>v = a[t1]</a:t>
            </a:r>
            <a:endParaRPr lang="cs-CZ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2424113" y="3284539"/>
            <a:ext cx="1727200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i = i+1</a:t>
            </a:r>
          </a:p>
          <a:p>
            <a:pPr marL="342900" indent="-342900" algn="ctr"/>
            <a:r>
              <a:rPr lang="en-US"/>
              <a:t>t2 = 4*i</a:t>
            </a:r>
          </a:p>
          <a:p>
            <a:pPr marL="342900" indent="-342900" algn="ctr"/>
            <a:r>
              <a:rPr lang="en-US"/>
              <a:t>t3 = a[t2]</a:t>
            </a:r>
          </a:p>
          <a:p>
            <a:pPr marL="342900" indent="-342900" algn="ctr"/>
            <a:r>
              <a:rPr lang="en-US"/>
              <a:t>if t3&lt;v goto </a:t>
            </a:r>
            <a:r>
              <a:rPr lang="cs-CZ"/>
              <a:t>B2</a:t>
            </a: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2424113" y="4868864"/>
            <a:ext cx="1727200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j = j-1</a:t>
            </a:r>
          </a:p>
          <a:p>
            <a:pPr marL="342900" indent="-342900" algn="ctr"/>
            <a:r>
              <a:rPr lang="en-US"/>
              <a:t>t4 = 4*j</a:t>
            </a:r>
            <a:endParaRPr lang="cs-CZ"/>
          </a:p>
          <a:p>
            <a:pPr marL="342900" indent="-342900" algn="ctr"/>
            <a:r>
              <a:rPr lang="en-US"/>
              <a:t>t5 = a[t4]</a:t>
            </a:r>
          </a:p>
          <a:p>
            <a:pPr marL="342900" indent="-342900" algn="ctr"/>
            <a:r>
              <a:rPr lang="en-US"/>
              <a:t>if t5&gt;v goto </a:t>
            </a:r>
            <a:r>
              <a:rPr lang="cs-CZ"/>
              <a:t>B3</a:t>
            </a: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6816725" y="1700214"/>
            <a:ext cx="1727200" cy="4333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if i&gt;=j goto </a:t>
            </a:r>
            <a:r>
              <a:rPr lang="cs-CZ"/>
              <a:t>B6</a:t>
            </a:r>
          </a:p>
        </p:txBody>
      </p:sp>
      <p:sp>
        <p:nvSpPr>
          <p:cNvPr id="27656" name="Rectangle 8"/>
          <p:cNvSpPr>
            <a:spLocks noChangeArrowheads="1"/>
          </p:cNvSpPr>
          <p:nvPr/>
        </p:nvSpPr>
        <p:spPr bwMode="auto">
          <a:xfrm>
            <a:off x="5303838" y="2781301"/>
            <a:ext cx="1727200" cy="1223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x = </a:t>
            </a:r>
            <a:r>
              <a:rPr lang="cs-CZ"/>
              <a:t>t3</a:t>
            </a:r>
            <a:endParaRPr lang="en-US"/>
          </a:p>
          <a:p>
            <a:pPr marL="342900" indent="-342900" algn="ctr"/>
            <a:r>
              <a:rPr lang="en-US"/>
              <a:t>a[t</a:t>
            </a:r>
            <a:r>
              <a:rPr lang="cs-CZ"/>
              <a:t>2</a:t>
            </a:r>
            <a:r>
              <a:rPr lang="en-US"/>
              <a:t>] = t</a:t>
            </a:r>
            <a:r>
              <a:rPr lang="cs-CZ"/>
              <a:t>5</a:t>
            </a:r>
            <a:endParaRPr lang="en-US"/>
          </a:p>
          <a:p>
            <a:pPr marL="342900" indent="-342900" algn="ctr"/>
            <a:r>
              <a:rPr lang="en-US"/>
              <a:t>a[t</a:t>
            </a:r>
            <a:r>
              <a:rPr lang="cs-CZ"/>
              <a:t>4</a:t>
            </a:r>
            <a:r>
              <a:rPr lang="en-US"/>
              <a:t>] = x</a:t>
            </a:r>
          </a:p>
          <a:p>
            <a:pPr marL="342900" indent="-342900" algn="ctr"/>
            <a:r>
              <a:rPr lang="en-US"/>
              <a:t>goto </a:t>
            </a:r>
            <a:r>
              <a:rPr lang="cs-CZ"/>
              <a:t>B2</a:t>
            </a: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8401050" y="2781301"/>
            <a:ext cx="1727200" cy="1223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x = t3</a:t>
            </a:r>
          </a:p>
          <a:p>
            <a:pPr marL="342900" indent="-342900" algn="ctr"/>
            <a:r>
              <a:rPr lang="en-US"/>
              <a:t>t14 = a[t1]</a:t>
            </a:r>
          </a:p>
          <a:p>
            <a:pPr marL="342900" indent="-342900" algn="ctr"/>
            <a:r>
              <a:rPr lang="en-US"/>
              <a:t>a[t2] = t14</a:t>
            </a:r>
          </a:p>
          <a:p>
            <a:pPr marL="342900" indent="-342900" algn="ctr"/>
            <a:r>
              <a:rPr lang="en-US"/>
              <a:t>a[t1] = x</a:t>
            </a:r>
            <a:endParaRPr lang="cs-CZ"/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H="1">
            <a:off x="6240463" y="2133600"/>
            <a:ext cx="10795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7659" name="Line 11"/>
          <p:cNvSpPr>
            <a:spLocks noChangeShapeType="1"/>
          </p:cNvSpPr>
          <p:nvPr/>
        </p:nvSpPr>
        <p:spPr bwMode="auto">
          <a:xfrm>
            <a:off x="7967664" y="2133600"/>
            <a:ext cx="129698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>
            <a:off x="3287713" y="2852738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>
            <a:off x="3287713" y="443706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7662" name="Freeform 14"/>
          <p:cNvSpPr>
            <a:spLocks/>
          </p:cNvSpPr>
          <p:nvPr/>
        </p:nvSpPr>
        <p:spPr bwMode="auto">
          <a:xfrm>
            <a:off x="3727450" y="2997201"/>
            <a:ext cx="2393950" cy="1597025"/>
          </a:xfrm>
          <a:custGeom>
            <a:avLst/>
            <a:gdLst/>
            <a:ahLst/>
            <a:cxnLst>
              <a:cxn ang="0">
                <a:pos x="1508" y="641"/>
              </a:cxn>
              <a:cxn ang="0">
                <a:pos x="1005" y="906"/>
              </a:cxn>
              <a:cxn ang="0">
                <a:pos x="340" y="44"/>
              </a:cxn>
              <a:cxn ang="0">
                <a:pos x="0" y="175"/>
              </a:cxn>
            </a:cxnLst>
            <a:rect l="0" t="0" r="r" b="b"/>
            <a:pathLst>
              <a:path w="1508" h="1006">
                <a:moveTo>
                  <a:pt x="1508" y="641"/>
                </a:moveTo>
                <a:cubicBezTo>
                  <a:pt x="1423" y="684"/>
                  <a:pt x="1200" y="1006"/>
                  <a:pt x="1005" y="906"/>
                </a:cubicBezTo>
                <a:cubicBezTo>
                  <a:pt x="806" y="779"/>
                  <a:pt x="638" y="88"/>
                  <a:pt x="340" y="44"/>
                </a:cubicBezTo>
                <a:cubicBezTo>
                  <a:pt x="42" y="0"/>
                  <a:pt x="71" y="148"/>
                  <a:pt x="0" y="17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7663" name="Freeform 15"/>
          <p:cNvSpPr>
            <a:spLocks/>
          </p:cNvSpPr>
          <p:nvPr/>
        </p:nvSpPr>
        <p:spPr bwMode="auto">
          <a:xfrm>
            <a:off x="2178050" y="2919413"/>
            <a:ext cx="604838" cy="1795462"/>
          </a:xfrm>
          <a:custGeom>
            <a:avLst/>
            <a:gdLst/>
            <a:ahLst/>
            <a:cxnLst>
              <a:cxn ang="0">
                <a:pos x="381" y="956"/>
              </a:cxn>
              <a:cxn ang="0">
                <a:pos x="54" y="994"/>
              </a:cxn>
              <a:cxn ang="0">
                <a:pos x="54" y="135"/>
              </a:cxn>
              <a:cxn ang="0">
                <a:pos x="381" y="230"/>
              </a:cxn>
            </a:cxnLst>
            <a:rect l="0" t="0" r="r" b="b"/>
            <a:pathLst>
              <a:path w="381" h="1131">
                <a:moveTo>
                  <a:pt x="381" y="956"/>
                </a:moveTo>
                <a:cubicBezTo>
                  <a:pt x="327" y="962"/>
                  <a:pt x="108" y="1131"/>
                  <a:pt x="54" y="994"/>
                </a:cubicBezTo>
                <a:cubicBezTo>
                  <a:pt x="0" y="857"/>
                  <a:pt x="0" y="270"/>
                  <a:pt x="54" y="135"/>
                </a:cubicBezTo>
                <a:cubicBezTo>
                  <a:pt x="108" y="0"/>
                  <a:pt x="313" y="210"/>
                  <a:pt x="381" y="23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7664" name="Freeform 16"/>
          <p:cNvSpPr>
            <a:spLocks/>
          </p:cNvSpPr>
          <p:nvPr/>
        </p:nvSpPr>
        <p:spPr bwMode="auto">
          <a:xfrm>
            <a:off x="2208214" y="4508501"/>
            <a:ext cx="604837" cy="1870075"/>
          </a:xfrm>
          <a:custGeom>
            <a:avLst/>
            <a:gdLst/>
            <a:ahLst/>
            <a:cxnLst>
              <a:cxn ang="0">
                <a:pos x="381" y="956"/>
              </a:cxn>
              <a:cxn ang="0">
                <a:pos x="59" y="1041"/>
              </a:cxn>
              <a:cxn ang="0">
                <a:pos x="54" y="135"/>
              </a:cxn>
              <a:cxn ang="0">
                <a:pos x="381" y="230"/>
              </a:cxn>
            </a:cxnLst>
            <a:rect l="0" t="0" r="r" b="b"/>
            <a:pathLst>
              <a:path w="381" h="1178">
                <a:moveTo>
                  <a:pt x="381" y="956"/>
                </a:moveTo>
                <a:cubicBezTo>
                  <a:pt x="381" y="956"/>
                  <a:pt x="113" y="1178"/>
                  <a:pt x="59" y="1041"/>
                </a:cubicBezTo>
                <a:cubicBezTo>
                  <a:pt x="5" y="904"/>
                  <a:pt x="0" y="270"/>
                  <a:pt x="54" y="135"/>
                </a:cubicBezTo>
                <a:cubicBezTo>
                  <a:pt x="108" y="0"/>
                  <a:pt x="313" y="210"/>
                  <a:pt x="381" y="23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7665" name="Text Box 17"/>
          <p:cNvSpPr txBox="1">
            <a:spLocks noChangeArrowheads="1"/>
          </p:cNvSpPr>
          <p:nvPr/>
        </p:nvSpPr>
        <p:spPr bwMode="auto">
          <a:xfrm>
            <a:off x="1682750" y="1504951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B1</a:t>
            </a:r>
          </a:p>
        </p:txBody>
      </p:sp>
      <p:sp>
        <p:nvSpPr>
          <p:cNvPr id="27666" name="Text Box 18"/>
          <p:cNvSpPr txBox="1">
            <a:spLocks noChangeArrowheads="1"/>
          </p:cNvSpPr>
          <p:nvPr/>
        </p:nvSpPr>
        <p:spPr bwMode="auto">
          <a:xfrm>
            <a:off x="8759825" y="1484313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B4</a:t>
            </a:r>
          </a:p>
        </p:txBody>
      </p:sp>
      <p:sp>
        <p:nvSpPr>
          <p:cNvPr id="27667" name="Text Box 19"/>
          <p:cNvSpPr txBox="1">
            <a:spLocks noChangeArrowheads="1"/>
          </p:cNvSpPr>
          <p:nvPr/>
        </p:nvSpPr>
        <p:spPr bwMode="auto">
          <a:xfrm>
            <a:off x="7175500" y="26368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B5</a:t>
            </a:r>
          </a:p>
        </p:txBody>
      </p:sp>
      <p:sp>
        <p:nvSpPr>
          <p:cNvPr id="27668" name="Text Box 20"/>
          <p:cNvSpPr txBox="1">
            <a:spLocks noChangeArrowheads="1"/>
          </p:cNvSpPr>
          <p:nvPr/>
        </p:nvSpPr>
        <p:spPr bwMode="auto">
          <a:xfrm>
            <a:off x="7751763" y="26368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B6</a:t>
            </a:r>
          </a:p>
        </p:txBody>
      </p:sp>
      <p:sp>
        <p:nvSpPr>
          <p:cNvPr id="27669" name="Text Box 21"/>
          <p:cNvSpPr txBox="1">
            <a:spLocks noChangeArrowheads="1"/>
          </p:cNvSpPr>
          <p:nvPr/>
        </p:nvSpPr>
        <p:spPr bwMode="auto">
          <a:xfrm>
            <a:off x="1682750" y="3141663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B2</a:t>
            </a:r>
          </a:p>
        </p:txBody>
      </p:sp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1682750" y="4724401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B3</a:t>
            </a:r>
          </a:p>
        </p:txBody>
      </p:sp>
      <p:sp>
        <p:nvSpPr>
          <p:cNvPr id="27671" name="Freeform 23"/>
          <p:cNvSpPr>
            <a:spLocks/>
          </p:cNvSpPr>
          <p:nvPr/>
        </p:nvSpPr>
        <p:spPr bwMode="auto">
          <a:xfrm>
            <a:off x="3287713" y="1246189"/>
            <a:ext cx="4392612" cy="5405437"/>
          </a:xfrm>
          <a:custGeom>
            <a:avLst/>
            <a:gdLst/>
            <a:ahLst/>
            <a:cxnLst>
              <a:cxn ang="0">
                <a:pos x="0" y="3008"/>
              </a:cxn>
              <a:cxn ang="0">
                <a:pos x="633" y="3127"/>
              </a:cxn>
              <a:cxn ang="0">
                <a:pos x="1439" y="231"/>
              </a:cxn>
              <a:cxn ang="0">
                <a:pos x="2767" y="286"/>
              </a:cxn>
            </a:cxnLst>
            <a:rect l="0" t="0" r="r" b="b"/>
            <a:pathLst>
              <a:path w="2767" h="3405">
                <a:moveTo>
                  <a:pt x="0" y="3008"/>
                </a:moveTo>
                <a:cubicBezTo>
                  <a:pt x="105" y="3028"/>
                  <a:pt x="172" y="3405"/>
                  <a:pt x="633" y="3127"/>
                </a:cubicBezTo>
                <a:cubicBezTo>
                  <a:pt x="1094" y="2849"/>
                  <a:pt x="946" y="462"/>
                  <a:pt x="1439" y="231"/>
                </a:cubicBezTo>
                <a:cubicBezTo>
                  <a:pt x="1932" y="0"/>
                  <a:pt x="2490" y="275"/>
                  <a:pt x="2767" y="28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</a:t>
            </a:r>
            <a:r>
              <a:rPr lang="cs-CZ" dirty="0"/>
              <a:t>– </a:t>
            </a:r>
            <a:r>
              <a:rPr lang="en-US" dirty="0"/>
              <a:t>copy propagation and dead-code elimination</a:t>
            </a:r>
            <a:endParaRPr lang="cs-CZ" dirty="0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2135188" y="2133601"/>
            <a:ext cx="1727200" cy="1223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x = </a:t>
            </a:r>
            <a:r>
              <a:rPr lang="cs-CZ"/>
              <a:t>t3</a:t>
            </a:r>
            <a:endParaRPr lang="en-US"/>
          </a:p>
          <a:p>
            <a:pPr marL="342900" indent="-342900" algn="ctr"/>
            <a:r>
              <a:rPr lang="en-US"/>
              <a:t>a[t</a:t>
            </a:r>
            <a:r>
              <a:rPr lang="cs-CZ"/>
              <a:t>2</a:t>
            </a:r>
            <a:r>
              <a:rPr lang="en-US"/>
              <a:t>] = t</a:t>
            </a:r>
            <a:r>
              <a:rPr lang="cs-CZ"/>
              <a:t>5</a:t>
            </a:r>
            <a:endParaRPr lang="en-US"/>
          </a:p>
          <a:p>
            <a:pPr marL="342900" indent="-342900" algn="ctr"/>
            <a:r>
              <a:rPr lang="en-US"/>
              <a:t>a[t</a:t>
            </a:r>
            <a:r>
              <a:rPr lang="cs-CZ"/>
              <a:t>4</a:t>
            </a:r>
            <a:r>
              <a:rPr lang="en-US"/>
              <a:t>] = x</a:t>
            </a:r>
          </a:p>
          <a:p>
            <a:pPr marL="342900" indent="-342900" algn="ctr"/>
            <a:r>
              <a:rPr lang="en-US"/>
              <a:t>goto </a:t>
            </a:r>
            <a:r>
              <a:rPr lang="cs-CZ"/>
              <a:t>B2</a:t>
            </a: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4006850" y="19891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B5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5735638" y="2133601"/>
            <a:ext cx="1727200" cy="1223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x = </a:t>
            </a:r>
            <a:r>
              <a:rPr lang="cs-CZ"/>
              <a:t>t3</a:t>
            </a:r>
            <a:endParaRPr lang="en-US"/>
          </a:p>
          <a:p>
            <a:pPr marL="342900" indent="-342900" algn="ctr"/>
            <a:r>
              <a:rPr lang="en-US"/>
              <a:t>a[t</a:t>
            </a:r>
            <a:r>
              <a:rPr lang="cs-CZ"/>
              <a:t>2</a:t>
            </a:r>
            <a:r>
              <a:rPr lang="en-US"/>
              <a:t>] = t</a:t>
            </a:r>
            <a:r>
              <a:rPr lang="cs-CZ"/>
              <a:t>5</a:t>
            </a:r>
            <a:endParaRPr lang="en-US"/>
          </a:p>
          <a:p>
            <a:pPr marL="342900" indent="-342900" algn="ctr"/>
            <a:r>
              <a:rPr lang="en-US"/>
              <a:t>a[t</a:t>
            </a:r>
            <a:r>
              <a:rPr lang="cs-CZ"/>
              <a:t>4</a:t>
            </a:r>
            <a:r>
              <a:rPr lang="en-US"/>
              <a:t>] = t3</a:t>
            </a:r>
          </a:p>
          <a:p>
            <a:pPr marL="342900" indent="-342900" algn="ctr"/>
            <a:r>
              <a:rPr lang="en-US"/>
              <a:t>goto </a:t>
            </a:r>
            <a:r>
              <a:rPr lang="cs-CZ"/>
              <a:t>B2</a:t>
            </a: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7607300" y="19891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B5</a:t>
            </a: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2135188" y="4724401"/>
            <a:ext cx="1727200" cy="1223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x = </a:t>
            </a:r>
            <a:r>
              <a:rPr lang="cs-CZ"/>
              <a:t>t3</a:t>
            </a:r>
            <a:endParaRPr lang="en-US"/>
          </a:p>
          <a:p>
            <a:pPr marL="342900" indent="-342900" algn="ctr"/>
            <a:r>
              <a:rPr lang="en-US"/>
              <a:t>a[t</a:t>
            </a:r>
            <a:r>
              <a:rPr lang="cs-CZ"/>
              <a:t>2</a:t>
            </a:r>
            <a:r>
              <a:rPr lang="en-US"/>
              <a:t>] = t</a:t>
            </a:r>
            <a:r>
              <a:rPr lang="cs-CZ"/>
              <a:t>5</a:t>
            </a:r>
            <a:endParaRPr lang="en-US"/>
          </a:p>
          <a:p>
            <a:pPr marL="342900" indent="-342900" algn="ctr"/>
            <a:r>
              <a:rPr lang="en-US"/>
              <a:t>a[t</a:t>
            </a:r>
            <a:r>
              <a:rPr lang="cs-CZ"/>
              <a:t>4</a:t>
            </a:r>
            <a:r>
              <a:rPr lang="en-US"/>
              <a:t>] = t3</a:t>
            </a:r>
          </a:p>
          <a:p>
            <a:pPr marL="342900" indent="-342900" algn="ctr"/>
            <a:r>
              <a:rPr lang="en-US"/>
              <a:t>goto </a:t>
            </a:r>
            <a:r>
              <a:rPr lang="cs-CZ"/>
              <a:t>B2</a:t>
            </a: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4006850" y="45799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B5</a:t>
            </a:r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>
            <a:off x="5735638" y="4724401"/>
            <a:ext cx="1727200" cy="12239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a[t</a:t>
            </a:r>
            <a:r>
              <a:rPr lang="cs-CZ"/>
              <a:t>2</a:t>
            </a:r>
            <a:r>
              <a:rPr lang="en-US"/>
              <a:t>] = t</a:t>
            </a:r>
            <a:r>
              <a:rPr lang="cs-CZ"/>
              <a:t>5</a:t>
            </a:r>
            <a:endParaRPr lang="en-US"/>
          </a:p>
          <a:p>
            <a:pPr marL="342900" indent="-342900" algn="ctr"/>
            <a:r>
              <a:rPr lang="en-US"/>
              <a:t>a[t</a:t>
            </a:r>
            <a:r>
              <a:rPr lang="cs-CZ"/>
              <a:t>4</a:t>
            </a:r>
            <a:r>
              <a:rPr lang="en-US"/>
              <a:t>] = t3</a:t>
            </a:r>
          </a:p>
          <a:p>
            <a:pPr marL="342900" indent="-342900" algn="ctr"/>
            <a:r>
              <a:rPr lang="en-US"/>
              <a:t>goto </a:t>
            </a:r>
            <a:r>
              <a:rPr lang="cs-CZ"/>
              <a:t>B2</a:t>
            </a: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7607300" y="45799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</a:t>
            </a:r>
            <a:r>
              <a:rPr lang="cs-CZ" dirty="0"/>
              <a:t>– </a:t>
            </a:r>
            <a:r>
              <a:rPr lang="en-US" dirty="0"/>
              <a:t>reduction in strength</a:t>
            </a:r>
            <a:endParaRPr lang="cs-CZ" dirty="0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2741613" y="1689101"/>
            <a:ext cx="1727200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cs-CZ"/>
              <a:t>i = m-</a:t>
            </a:r>
            <a:r>
              <a:rPr lang="en-US"/>
              <a:t>1</a:t>
            </a:r>
          </a:p>
          <a:p>
            <a:pPr marL="342900" indent="-342900" algn="ctr"/>
            <a:r>
              <a:rPr lang="en-US"/>
              <a:t>j = n</a:t>
            </a:r>
          </a:p>
          <a:p>
            <a:pPr marL="342900" indent="-342900" algn="ctr"/>
            <a:r>
              <a:rPr lang="en-US"/>
              <a:t>t1 = 4*n</a:t>
            </a:r>
          </a:p>
          <a:p>
            <a:pPr marL="342900" indent="-342900" algn="ctr"/>
            <a:r>
              <a:rPr lang="en-US"/>
              <a:t>v = a[t1]</a:t>
            </a:r>
            <a:endParaRPr lang="cs-CZ"/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4541838" y="1546226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B1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2741613" y="3778251"/>
            <a:ext cx="1727200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j = j-1</a:t>
            </a:r>
          </a:p>
          <a:p>
            <a:pPr marL="342900" indent="-342900" algn="ctr"/>
            <a:r>
              <a:rPr lang="en-US"/>
              <a:t>t4 = 4*j</a:t>
            </a:r>
            <a:endParaRPr lang="cs-CZ"/>
          </a:p>
          <a:p>
            <a:pPr marL="342900" indent="-342900" algn="ctr"/>
            <a:r>
              <a:rPr lang="en-US"/>
              <a:t>t5 = a[t4]</a:t>
            </a:r>
          </a:p>
          <a:p>
            <a:pPr marL="342900" indent="-342900" algn="ctr"/>
            <a:r>
              <a:rPr lang="en-US"/>
              <a:t>if t5&gt;v goto </a:t>
            </a:r>
            <a:r>
              <a:rPr lang="cs-CZ"/>
              <a:t>B3</a:t>
            </a:r>
          </a:p>
        </p:txBody>
      </p:sp>
      <p:sp>
        <p:nvSpPr>
          <p:cNvPr id="29703" name="Freeform 7"/>
          <p:cNvSpPr>
            <a:spLocks/>
          </p:cNvSpPr>
          <p:nvPr/>
        </p:nvSpPr>
        <p:spPr bwMode="auto">
          <a:xfrm>
            <a:off x="2525714" y="3417889"/>
            <a:ext cx="604837" cy="1870075"/>
          </a:xfrm>
          <a:custGeom>
            <a:avLst/>
            <a:gdLst/>
            <a:ahLst/>
            <a:cxnLst>
              <a:cxn ang="0">
                <a:pos x="381" y="956"/>
              </a:cxn>
              <a:cxn ang="0">
                <a:pos x="59" y="1041"/>
              </a:cxn>
              <a:cxn ang="0">
                <a:pos x="54" y="135"/>
              </a:cxn>
              <a:cxn ang="0">
                <a:pos x="381" y="230"/>
              </a:cxn>
            </a:cxnLst>
            <a:rect l="0" t="0" r="r" b="b"/>
            <a:pathLst>
              <a:path w="381" h="1178">
                <a:moveTo>
                  <a:pt x="381" y="956"/>
                </a:moveTo>
                <a:cubicBezTo>
                  <a:pt x="381" y="956"/>
                  <a:pt x="113" y="1178"/>
                  <a:pt x="59" y="1041"/>
                </a:cubicBezTo>
                <a:cubicBezTo>
                  <a:pt x="5" y="904"/>
                  <a:pt x="0" y="270"/>
                  <a:pt x="54" y="135"/>
                </a:cubicBezTo>
                <a:cubicBezTo>
                  <a:pt x="108" y="0"/>
                  <a:pt x="313" y="210"/>
                  <a:pt x="381" y="23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4541838" y="363378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B3</a:t>
            </a:r>
          </a:p>
        </p:txBody>
      </p:sp>
      <p:sp>
        <p:nvSpPr>
          <p:cNvPr id="29705" name="Rectangle 9"/>
          <p:cNvSpPr>
            <a:spLocks noChangeArrowheads="1"/>
          </p:cNvSpPr>
          <p:nvPr/>
        </p:nvSpPr>
        <p:spPr bwMode="auto">
          <a:xfrm>
            <a:off x="2741613" y="3201988"/>
            <a:ext cx="17272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4541838" y="3057526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B2</a:t>
            </a:r>
          </a:p>
        </p:txBody>
      </p:sp>
      <p:sp>
        <p:nvSpPr>
          <p:cNvPr id="29707" name="Line 11"/>
          <p:cNvSpPr>
            <a:spLocks noChangeShapeType="1"/>
          </p:cNvSpPr>
          <p:nvPr/>
        </p:nvSpPr>
        <p:spPr bwMode="auto">
          <a:xfrm>
            <a:off x="3605213" y="2841626"/>
            <a:ext cx="0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9708" name="Line 12"/>
          <p:cNvSpPr>
            <a:spLocks noChangeShapeType="1"/>
          </p:cNvSpPr>
          <p:nvPr/>
        </p:nvSpPr>
        <p:spPr bwMode="auto">
          <a:xfrm>
            <a:off x="3605213" y="3417888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9709" name="Rectangle 13"/>
          <p:cNvSpPr>
            <a:spLocks noChangeArrowheads="1"/>
          </p:cNvSpPr>
          <p:nvPr/>
        </p:nvSpPr>
        <p:spPr bwMode="auto">
          <a:xfrm>
            <a:off x="2741613" y="5218114"/>
            <a:ext cx="1727200" cy="4333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if i&gt;=j goto </a:t>
            </a:r>
            <a:r>
              <a:rPr lang="cs-CZ"/>
              <a:t>B6</a:t>
            </a:r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4541838" y="5002213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B4</a:t>
            </a:r>
          </a:p>
        </p:txBody>
      </p:sp>
      <p:sp>
        <p:nvSpPr>
          <p:cNvPr id="29711" name="Line 15"/>
          <p:cNvSpPr>
            <a:spLocks noChangeShapeType="1"/>
          </p:cNvSpPr>
          <p:nvPr/>
        </p:nvSpPr>
        <p:spPr bwMode="auto">
          <a:xfrm>
            <a:off x="3605213" y="493077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9712" name="Rectangle 16"/>
          <p:cNvSpPr>
            <a:spLocks noChangeArrowheads="1"/>
          </p:cNvSpPr>
          <p:nvPr/>
        </p:nvSpPr>
        <p:spPr bwMode="auto">
          <a:xfrm>
            <a:off x="2020889" y="6081713"/>
            <a:ext cx="1368425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9713" name="Rectangle 17"/>
          <p:cNvSpPr>
            <a:spLocks noChangeArrowheads="1"/>
          </p:cNvSpPr>
          <p:nvPr/>
        </p:nvSpPr>
        <p:spPr bwMode="auto">
          <a:xfrm>
            <a:off x="3676651" y="6081713"/>
            <a:ext cx="1368425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9714" name="Line 18"/>
          <p:cNvSpPr>
            <a:spLocks noChangeShapeType="1"/>
          </p:cNvSpPr>
          <p:nvPr/>
        </p:nvSpPr>
        <p:spPr bwMode="auto">
          <a:xfrm flipH="1">
            <a:off x="2957513" y="5649913"/>
            <a:ext cx="4318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9715" name="Line 19"/>
          <p:cNvSpPr>
            <a:spLocks noChangeShapeType="1"/>
          </p:cNvSpPr>
          <p:nvPr/>
        </p:nvSpPr>
        <p:spPr bwMode="auto">
          <a:xfrm>
            <a:off x="3892551" y="5649913"/>
            <a:ext cx="504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9716" name="Text Box 20"/>
          <p:cNvSpPr txBox="1">
            <a:spLocks noChangeArrowheads="1"/>
          </p:cNvSpPr>
          <p:nvPr/>
        </p:nvSpPr>
        <p:spPr bwMode="auto">
          <a:xfrm>
            <a:off x="2525713" y="57229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B5</a:t>
            </a:r>
          </a:p>
        </p:txBody>
      </p:sp>
      <p:sp>
        <p:nvSpPr>
          <p:cNvPr id="29717" name="Text Box 21"/>
          <p:cNvSpPr txBox="1">
            <a:spLocks noChangeArrowheads="1"/>
          </p:cNvSpPr>
          <p:nvPr/>
        </p:nvSpPr>
        <p:spPr bwMode="auto">
          <a:xfrm>
            <a:off x="4468813" y="57229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B6</a:t>
            </a:r>
          </a:p>
        </p:txBody>
      </p:sp>
      <p:sp>
        <p:nvSpPr>
          <p:cNvPr id="29718" name="Freeform 22"/>
          <p:cNvSpPr>
            <a:spLocks/>
          </p:cNvSpPr>
          <p:nvPr/>
        </p:nvSpPr>
        <p:spPr bwMode="auto">
          <a:xfrm>
            <a:off x="1847850" y="2781300"/>
            <a:ext cx="1181100" cy="3759200"/>
          </a:xfrm>
          <a:custGeom>
            <a:avLst/>
            <a:gdLst/>
            <a:ahLst/>
            <a:cxnLst>
              <a:cxn ang="0">
                <a:pos x="245" y="2215"/>
              </a:cxn>
              <a:cxn ang="0">
                <a:pos x="27" y="2242"/>
              </a:cxn>
              <a:cxn ang="0">
                <a:pos x="205" y="231"/>
              </a:cxn>
              <a:cxn ang="0">
                <a:pos x="744" y="265"/>
              </a:cxn>
            </a:cxnLst>
            <a:rect l="0" t="0" r="r" b="b"/>
            <a:pathLst>
              <a:path w="744" h="2368">
                <a:moveTo>
                  <a:pt x="245" y="2215"/>
                </a:moveTo>
                <a:cubicBezTo>
                  <a:pt x="245" y="2215"/>
                  <a:pt x="42" y="2368"/>
                  <a:pt x="27" y="2242"/>
                </a:cubicBezTo>
                <a:cubicBezTo>
                  <a:pt x="12" y="2116"/>
                  <a:pt x="0" y="462"/>
                  <a:pt x="205" y="231"/>
                </a:cubicBezTo>
                <a:cubicBezTo>
                  <a:pt x="410" y="0"/>
                  <a:pt x="632" y="258"/>
                  <a:pt x="744" y="26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9719" name="Rectangle 23"/>
          <p:cNvSpPr>
            <a:spLocks noChangeArrowheads="1"/>
          </p:cNvSpPr>
          <p:nvPr/>
        </p:nvSpPr>
        <p:spPr bwMode="auto">
          <a:xfrm>
            <a:off x="6959600" y="1700213"/>
            <a:ext cx="1727200" cy="14414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cs-CZ"/>
              <a:t>i = m-</a:t>
            </a:r>
            <a:r>
              <a:rPr lang="en-US"/>
              <a:t>1</a:t>
            </a:r>
          </a:p>
          <a:p>
            <a:pPr marL="342900" indent="-342900" algn="ctr"/>
            <a:r>
              <a:rPr lang="en-US"/>
              <a:t>j = n</a:t>
            </a:r>
          </a:p>
          <a:p>
            <a:pPr marL="342900" indent="-342900" algn="ctr"/>
            <a:r>
              <a:rPr lang="en-US"/>
              <a:t>t1 = 4*n</a:t>
            </a:r>
          </a:p>
          <a:p>
            <a:pPr marL="342900" indent="-342900" algn="ctr"/>
            <a:r>
              <a:rPr lang="en-US"/>
              <a:t>v = a[t1]</a:t>
            </a:r>
            <a:endParaRPr lang="cs-CZ"/>
          </a:p>
          <a:p>
            <a:pPr marL="342900" indent="-342900" algn="ctr"/>
            <a:r>
              <a:rPr lang="cs-CZ"/>
              <a:t>t4 = 4*j</a:t>
            </a:r>
          </a:p>
        </p:txBody>
      </p:sp>
      <p:sp>
        <p:nvSpPr>
          <p:cNvPr id="29720" name="Text Box 24"/>
          <p:cNvSpPr txBox="1">
            <a:spLocks noChangeArrowheads="1"/>
          </p:cNvSpPr>
          <p:nvPr/>
        </p:nvSpPr>
        <p:spPr bwMode="auto">
          <a:xfrm>
            <a:off x="8759825" y="15573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B1</a:t>
            </a:r>
          </a:p>
        </p:txBody>
      </p:sp>
      <p:sp>
        <p:nvSpPr>
          <p:cNvPr id="29721" name="Rectangle 25"/>
          <p:cNvSpPr>
            <a:spLocks noChangeArrowheads="1"/>
          </p:cNvSpPr>
          <p:nvPr/>
        </p:nvSpPr>
        <p:spPr bwMode="auto">
          <a:xfrm>
            <a:off x="6959600" y="3789364"/>
            <a:ext cx="1727200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j = j-1</a:t>
            </a:r>
          </a:p>
          <a:p>
            <a:pPr marL="342900" indent="-342900" algn="ctr"/>
            <a:r>
              <a:rPr lang="en-US"/>
              <a:t>t4 = </a:t>
            </a:r>
            <a:r>
              <a:rPr lang="cs-CZ"/>
              <a:t>t4-4</a:t>
            </a:r>
          </a:p>
          <a:p>
            <a:pPr marL="342900" indent="-342900" algn="ctr"/>
            <a:r>
              <a:rPr lang="en-US"/>
              <a:t>t5 = a[t4]</a:t>
            </a:r>
          </a:p>
          <a:p>
            <a:pPr marL="342900" indent="-342900" algn="ctr"/>
            <a:r>
              <a:rPr lang="en-US"/>
              <a:t>if t5&gt;v goto </a:t>
            </a:r>
            <a:r>
              <a:rPr lang="cs-CZ"/>
              <a:t>B3</a:t>
            </a:r>
          </a:p>
        </p:txBody>
      </p:sp>
      <p:sp>
        <p:nvSpPr>
          <p:cNvPr id="29722" name="Freeform 26"/>
          <p:cNvSpPr>
            <a:spLocks/>
          </p:cNvSpPr>
          <p:nvPr/>
        </p:nvSpPr>
        <p:spPr bwMode="auto">
          <a:xfrm>
            <a:off x="6734176" y="3635376"/>
            <a:ext cx="614363" cy="1654175"/>
          </a:xfrm>
          <a:custGeom>
            <a:avLst/>
            <a:gdLst/>
            <a:ahLst/>
            <a:cxnLst>
              <a:cxn ang="0">
                <a:pos x="387" y="826"/>
              </a:cxn>
              <a:cxn ang="0">
                <a:pos x="65" y="911"/>
              </a:cxn>
              <a:cxn ang="0">
                <a:pos x="80" y="40"/>
              </a:cxn>
              <a:cxn ang="0">
                <a:pos x="387" y="100"/>
              </a:cxn>
            </a:cxnLst>
            <a:rect l="0" t="0" r="r" b="b"/>
            <a:pathLst>
              <a:path w="387" h="1042">
                <a:moveTo>
                  <a:pt x="387" y="826"/>
                </a:moveTo>
                <a:cubicBezTo>
                  <a:pt x="387" y="826"/>
                  <a:pt x="116" y="1042"/>
                  <a:pt x="65" y="911"/>
                </a:cubicBezTo>
                <a:cubicBezTo>
                  <a:pt x="11" y="774"/>
                  <a:pt x="0" y="80"/>
                  <a:pt x="80" y="40"/>
                </a:cubicBezTo>
                <a:cubicBezTo>
                  <a:pt x="160" y="0"/>
                  <a:pt x="323" y="88"/>
                  <a:pt x="387" y="1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9723" name="Text Box 27"/>
          <p:cNvSpPr txBox="1">
            <a:spLocks noChangeArrowheads="1"/>
          </p:cNvSpPr>
          <p:nvPr/>
        </p:nvSpPr>
        <p:spPr bwMode="auto">
          <a:xfrm>
            <a:off x="8759825" y="3644901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B3</a:t>
            </a:r>
          </a:p>
        </p:txBody>
      </p:sp>
      <p:sp>
        <p:nvSpPr>
          <p:cNvPr id="29724" name="Rectangle 28"/>
          <p:cNvSpPr>
            <a:spLocks noChangeArrowheads="1"/>
          </p:cNvSpPr>
          <p:nvPr/>
        </p:nvSpPr>
        <p:spPr bwMode="auto">
          <a:xfrm>
            <a:off x="6959600" y="3357563"/>
            <a:ext cx="17272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9725" name="Text Box 29"/>
          <p:cNvSpPr txBox="1">
            <a:spLocks noChangeArrowheads="1"/>
          </p:cNvSpPr>
          <p:nvPr/>
        </p:nvSpPr>
        <p:spPr bwMode="auto">
          <a:xfrm>
            <a:off x="8759825" y="30686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B2</a:t>
            </a:r>
          </a:p>
        </p:txBody>
      </p:sp>
      <p:sp>
        <p:nvSpPr>
          <p:cNvPr id="29726" name="Line 30"/>
          <p:cNvSpPr>
            <a:spLocks noChangeShapeType="1"/>
          </p:cNvSpPr>
          <p:nvPr/>
        </p:nvSpPr>
        <p:spPr bwMode="auto">
          <a:xfrm>
            <a:off x="7824788" y="3141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9727" name="Line 31"/>
          <p:cNvSpPr>
            <a:spLocks noChangeShapeType="1"/>
          </p:cNvSpPr>
          <p:nvPr/>
        </p:nvSpPr>
        <p:spPr bwMode="auto">
          <a:xfrm flipH="1">
            <a:off x="7823200" y="3573463"/>
            <a:ext cx="1588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9728" name="Rectangle 32"/>
          <p:cNvSpPr>
            <a:spLocks noChangeArrowheads="1"/>
          </p:cNvSpPr>
          <p:nvPr/>
        </p:nvSpPr>
        <p:spPr bwMode="auto">
          <a:xfrm>
            <a:off x="6959600" y="5229225"/>
            <a:ext cx="1727200" cy="4333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if i&gt;=j goto </a:t>
            </a:r>
            <a:r>
              <a:rPr lang="cs-CZ"/>
              <a:t>B6</a:t>
            </a:r>
          </a:p>
        </p:txBody>
      </p:sp>
      <p:sp>
        <p:nvSpPr>
          <p:cNvPr id="29729" name="Text Box 33"/>
          <p:cNvSpPr txBox="1">
            <a:spLocks noChangeArrowheads="1"/>
          </p:cNvSpPr>
          <p:nvPr/>
        </p:nvSpPr>
        <p:spPr bwMode="auto">
          <a:xfrm>
            <a:off x="8759825" y="5013326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B4</a:t>
            </a:r>
          </a:p>
        </p:txBody>
      </p:sp>
      <p:sp>
        <p:nvSpPr>
          <p:cNvPr id="29730" name="Line 34"/>
          <p:cNvSpPr>
            <a:spLocks noChangeShapeType="1"/>
          </p:cNvSpPr>
          <p:nvPr/>
        </p:nvSpPr>
        <p:spPr bwMode="auto">
          <a:xfrm>
            <a:off x="7823200" y="4941889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9731" name="Rectangle 35"/>
          <p:cNvSpPr>
            <a:spLocks noChangeArrowheads="1"/>
          </p:cNvSpPr>
          <p:nvPr/>
        </p:nvSpPr>
        <p:spPr bwMode="auto">
          <a:xfrm>
            <a:off x="6238876" y="6092825"/>
            <a:ext cx="1368425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9732" name="Rectangle 36"/>
          <p:cNvSpPr>
            <a:spLocks noChangeArrowheads="1"/>
          </p:cNvSpPr>
          <p:nvPr/>
        </p:nvSpPr>
        <p:spPr bwMode="auto">
          <a:xfrm>
            <a:off x="7894639" y="6092825"/>
            <a:ext cx="1368425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9733" name="Line 37"/>
          <p:cNvSpPr>
            <a:spLocks noChangeShapeType="1"/>
          </p:cNvSpPr>
          <p:nvPr/>
        </p:nvSpPr>
        <p:spPr bwMode="auto">
          <a:xfrm flipH="1">
            <a:off x="7175500" y="5661025"/>
            <a:ext cx="4318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9734" name="Line 38"/>
          <p:cNvSpPr>
            <a:spLocks noChangeShapeType="1"/>
          </p:cNvSpPr>
          <p:nvPr/>
        </p:nvSpPr>
        <p:spPr bwMode="auto">
          <a:xfrm>
            <a:off x="8110539" y="5661025"/>
            <a:ext cx="504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29735" name="Text Box 39"/>
          <p:cNvSpPr txBox="1">
            <a:spLocks noChangeArrowheads="1"/>
          </p:cNvSpPr>
          <p:nvPr/>
        </p:nvSpPr>
        <p:spPr bwMode="auto">
          <a:xfrm>
            <a:off x="6743700" y="5734051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B5</a:t>
            </a:r>
          </a:p>
        </p:txBody>
      </p:sp>
      <p:sp>
        <p:nvSpPr>
          <p:cNvPr id="29736" name="Text Box 40"/>
          <p:cNvSpPr txBox="1">
            <a:spLocks noChangeArrowheads="1"/>
          </p:cNvSpPr>
          <p:nvPr/>
        </p:nvSpPr>
        <p:spPr bwMode="auto">
          <a:xfrm>
            <a:off x="8686800" y="5734051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B6</a:t>
            </a:r>
          </a:p>
        </p:txBody>
      </p:sp>
      <p:sp>
        <p:nvSpPr>
          <p:cNvPr id="29737" name="Freeform 41"/>
          <p:cNvSpPr>
            <a:spLocks/>
          </p:cNvSpPr>
          <p:nvPr/>
        </p:nvSpPr>
        <p:spPr bwMode="auto">
          <a:xfrm>
            <a:off x="5913438" y="3008314"/>
            <a:ext cx="1346200" cy="3387725"/>
          </a:xfrm>
          <a:custGeom>
            <a:avLst/>
            <a:gdLst/>
            <a:ahLst/>
            <a:cxnLst>
              <a:cxn ang="0">
                <a:pos x="360" y="2072"/>
              </a:cxn>
              <a:cxn ang="0">
                <a:pos x="142" y="2099"/>
              </a:cxn>
              <a:cxn ang="0">
                <a:pos x="304" y="231"/>
              </a:cxn>
              <a:cxn ang="0">
                <a:pos x="848" y="205"/>
              </a:cxn>
            </a:cxnLst>
            <a:rect l="0" t="0" r="r" b="b"/>
            <a:pathLst>
              <a:path w="848" h="2134">
                <a:moveTo>
                  <a:pt x="360" y="2072"/>
                </a:moveTo>
                <a:cubicBezTo>
                  <a:pt x="360" y="2072"/>
                  <a:pt x="284" y="2134"/>
                  <a:pt x="142" y="2099"/>
                </a:cubicBezTo>
                <a:cubicBezTo>
                  <a:pt x="0" y="2064"/>
                  <a:pt x="99" y="462"/>
                  <a:pt x="304" y="231"/>
                </a:cubicBezTo>
                <a:cubicBezTo>
                  <a:pt x="509" y="0"/>
                  <a:pt x="735" y="211"/>
                  <a:pt x="848" y="20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</a:t>
            </a:r>
            <a:r>
              <a:rPr lang="cs-CZ" dirty="0"/>
              <a:t>– </a:t>
            </a:r>
            <a:r>
              <a:rPr lang="en-US" dirty="0"/>
              <a:t>removing induction variable</a:t>
            </a:r>
            <a:endParaRPr lang="cs-CZ" dirty="0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2927350" y="1700213"/>
            <a:ext cx="1727200" cy="14414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cs-CZ"/>
              <a:t>i = m-</a:t>
            </a:r>
            <a:r>
              <a:rPr lang="en-US"/>
              <a:t>1</a:t>
            </a:r>
          </a:p>
          <a:p>
            <a:pPr marL="342900" indent="-342900" algn="ctr"/>
            <a:r>
              <a:rPr lang="en-US"/>
              <a:t>j = n</a:t>
            </a:r>
          </a:p>
          <a:p>
            <a:pPr marL="342900" indent="-342900" algn="ctr"/>
            <a:r>
              <a:rPr lang="en-US"/>
              <a:t>t1 = 4*n</a:t>
            </a:r>
          </a:p>
          <a:p>
            <a:pPr marL="342900" indent="-342900" algn="ctr"/>
            <a:r>
              <a:rPr lang="en-US"/>
              <a:t>v = a[t1]</a:t>
            </a:r>
            <a:endParaRPr lang="cs-CZ"/>
          </a:p>
          <a:p>
            <a:pPr marL="342900" indent="-342900" algn="ctr"/>
            <a:r>
              <a:rPr lang="cs-CZ"/>
              <a:t>t4 = 4*j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4727575" y="15573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B1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2927350" y="3789364"/>
            <a:ext cx="1727200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j = j-1</a:t>
            </a:r>
          </a:p>
          <a:p>
            <a:pPr marL="342900" indent="-342900" algn="ctr"/>
            <a:r>
              <a:rPr lang="en-US"/>
              <a:t>t4 = </a:t>
            </a:r>
            <a:r>
              <a:rPr lang="cs-CZ"/>
              <a:t>t4-4</a:t>
            </a:r>
          </a:p>
          <a:p>
            <a:pPr marL="342900" indent="-342900" algn="ctr"/>
            <a:r>
              <a:rPr lang="en-US"/>
              <a:t>t5 = a[t4]</a:t>
            </a:r>
          </a:p>
          <a:p>
            <a:pPr marL="342900" indent="-342900" algn="ctr"/>
            <a:r>
              <a:rPr lang="en-US"/>
              <a:t>if t5&gt;v goto </a:t>
            </a:r>
            <a:r>
              <a:rPr lang="cs-CZ"/>
              <a:t>B3</a:t>
            </a:r>
          </a:p>
        </p:txBody>
      </p:sp>
      <p:sp>
        <p:nvSpPr>
          <p:cNvPr id="30727" name="Freeform 7"/>
          <p:cNvSpPr>
            <a:spLocks/>
          </p:cNvSpPr>
          <p:nvPr/>
        </p:nvSpPr>
        <p:spPr bwMode="auto">
          <a:xfrm>
            <a:off x="2701926" y="3635376"/>
            <a:ext cx="614363" cy="1654175"/>
          </a:xfrm>
          <a:custGeom>
            <a:avLst/>
            <a:gdLst/>
            <a:ahLst/>
            <a:cxnLst>
              <a:cxn ang="0">
                <a:pos x="387" y="826"/>
              </a:cxn>
              <a:cxn ang="0">
                <a:pos x="65" y="911"/>
              </a:cxn>
              <a:cxn ang="0">
                <a:pos x="80" y="40"/>
              </a:cxn>
              <a:cxn ang="0">
                <a:pos x="387" y="100"/>
              </a:cxn>
            </a:cxnLst>
            <a:rect l="0" t="0" r="r" b="b"/>
            <a:pathLst>
              <a:path w="387" h="1042">
                <a:moveTo>
                  <a:pt x="387" y="826"/>
                </a:moveTo>
                <a:cubicBezTo>
                  <a:pt x="387" y="826"/>
                  <a:pt x="116" y="1042"/>
                  <a:pt x="65" y="911"/>
                </a:cubicBezTo>
                <a:cubicBezTo>
                  <a:pt x="11" y="774"/>
                  <a:pt x="0" y="80"/>
                  <a:pt x="80" y="40"/>
                </a:cubicBezTo>
                <a:cubicBezTo>
                  <a:pt x="160" y="0"/>
                  <a:pt x="323" y="88"/>
                  <a:pt x="387" y="1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4727575" y="3644901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B3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2927350" y="3357563"/>
            <a:ext cx="17272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4727575" y="30686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B2</a:t>
            </a:r>
          </a:p>
        </p:txBody>
      </p:sp>
      <p:sp>
        <p:nvSpPr>
          <p:cNvPr id="30731" name="Line 11"/>
          <p:cNvSpPr>
            <a:spLocks noChangeShapeType="1"/>
          </p:cNvSpPr>
          <p:nvPr/>
        </p:nvSpPr>
        <p:spPr bwMode="auto">
          <a:xfrm>
            <a:off x="3792538" y="3141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0732" name="Line 12"/>
          <p:cNvSpPr>
            <a:spLocks noChangeShapeType="1"/>
          </p:cNvSpPr>
          <p:nvPr/>
        </p:nvSpPr>
        <p:spPr bwMode="auto">
          <a:xfrm flipH="1">
            <a:off x="3790950" y="3573463"/>
            <a:ext cx="1588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0733" name="Rectangle 13"/>
          <p:cNvSpPr>
            <a:spLocks noChangeArrowheads="1"/>
          </p:cNvSpPr>
          <p:nvPr/>
        </p:nvSpPr>
        <p:spPr bwMode="auto">
          <a:xfrm>
            <a:off x="2927350" y="5229225"/>
            <a:ext cx="1727200" cy="4333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if i&gt;=j goto </a:t>
            </a:r>
            <a:r>
              <a:rPr lang="cs-CZ"/>
              <a:t>B6</a:t>
            </a: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4727575" y="5013326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B4</a:t>
            </a:r>
          </a:p>
        </p:txBody>
      </p:sp>
      <p:sp>
        <p:nvSpPr>
          <p:cNvPr id="30735" name="Line 15"/>
          <p:cNvSpPr>
            <a:spLocks noChangeShapeType="1"/>
          </p:cNvSpPr>
          <p:nvPr/>
        </p:nvSpPr>
        <p:spPr bwMode="auto">
          <a:xfrm>
            <a:off x="3790950" y="4941889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2206626" y="6092825"/>
            <a:ext cx="1368425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30737" name="Rectangle 17"/>
          <p:cNvSpPr>
            <a:spLocks noChangeArrowheads="1"/>
          </p:cNvSpPr>
          <p:nvPr/>
        </p:nvSpPr>
        <p:spPr bwMode="auto">
          <a:xfrm>
            <a:off x="3862389" y="6092825"/>
            <a:ext cx="1368425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30738" name="Line 18"/>
          <p:cNvSpPr>
            <a:spLocks noChangeShapeType="1"/>
          </p:cNvSpPr>
          <p:nvPr/>
        </p:nvSpPr>
        <p:spPr bwMode="auto">
          <a:xfrm flipH="1">
            <a:off x="3143250" y="5661025"/>
            <a:ext cx="4318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0739" name="Line 19"/>
          <p:cNvSpPr>
            <a:spLocks noChangeShapeType="1"/>
          </p:cNvSpPr>
          <p:nvPr/>
        </p:nvSpPr>
        <p:spPr bwMode="auto">
          <a:xfrm>
            <a:off x="4078289" y="5661025"/>
            <a:ext cx="504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2711450" y="5734051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B5</a:t>
            </a:r>
          </a:p>
        </p:txBody>
      </p:sp>
      <p:sp>
        <p:nvSpPr>
          <p:cNvPr id="30741" name="Text Box 21"/>
          <p:cNvSpPr txBox="1">
            <a:spLocks noChangeArrowheads="1"/>
          </p:cNvSpPr>
          <p:nvPr/>
        </p:nvSpPr>
        <p:spPr bwMode="auto">
          <a:xfrm>
            <a:off x="4654550" y="5734051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B6</a:t>
            </a:r>
          </a:p>
        </p:txBody>
      </p:sp>
      <p:sp>
        <p:nvSpPr>
          <p:cNvPr id="30742" name="Freeform 22"/>
          <p:cNvSpPr>
            <a:spLocks/>
          </p:cNvSpPr>
          <p:nvPr/>
        </p:nvSpPr>
        <p:spPr bwMode="auto">
          <a:xfrm>
            <a:off x="1881188" y="3008314"/>
            <a:ext cx="1346200" cy="3387725"/>
          </a:xfrm>
          <a:custGeom>
            <a:avLst/>
            <a:gdLst/>
            <a:ahLst/>
            <a:cxnLst>
              <a:cxn ang="0">
                <a:pos x="360" y="2072"/>
              </a:cxn>
              <a:cxn ang="0">
                <a:pos x="142" y="2099"/>
              </a:cxn>
              <a:cxn ang="0">
                <a:pos x="304" y="231"/>
              </a:cxn>
              <a:cxn ang="0">
                <a:pos x="848" y="205"/>
              </a:cxn>
            </a:cxnLst>
            <a:rect l="0" t="0" r="r" b="b"/>
            <a:pathLst>
              <a:path w="848" h="2134">
                <a:moveTo>
                  <a:pt x="360" y="2072"/>
                </a:moveTo>
                <a:cubicBezTo>
                  <a:pt x="360" y="2072"/>
                  <a:pt x="284" y="2134"/>
                  <a:pt x="142" y="2099"/>
                </a:cubicBezTo>
                <a:cubicBezTo>
                  <a:pt x="0" y="2064"/>
                  <a:pt x="99" y="462"/>
                  <a:pt x="304" y="231"/>
                </a:cubicBezTo>
                <a:cubicBezTo>
                  <a:pt x="509" y="0"/>
                  <a:pt x="735" y="211"/>
                  <a:pt x="848" y="20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0743" name="Rectangle 23"/>
          <p:cNvSpPr>
            <a:spLocks noChangeArrowheads="1"/>
          </p:cNvSpPr>
          <p:nvPr/>
        </p:nvSpPr>
        <p:spPr bwMode="auto">
          <a:xfrm>
            <a:off x="6959600" y="1700213"/>
            <a:ext cx="1727200" cy="14414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cs-CZ"/>
              <a:t>i = m-</a:t>
            </a:r>
            <a:r>
              <a:rPr lang="en-US"/>
              <a:t>1</a:t>
            </a:r>
          </a:p>
          <a:p>
            <a:pPr marL="342900" indent="-342900" algn="ctr"/>
            <a:r>
              <a:rPr lang="en-US"/>
              <a:t>j = n</a:t>
            </a:r>
          </a:p>
          <a:p>
            <a:pPr marL="342900" indent="-342900" algn="ctr"/>
            <a:r>
              <a:rPr lang="en-US"/>
              <a:t>t1 = 4*n</a:t>
            </a:r>
          </a:p>
          <a:p>
            <a:pPr marL="342900" indent="-342900" algn="ctr"/>
            <a:r>
              <a:rPr lang="en-US"/>
              <a:t>v = a[t1]</a:t>
            </a:r>
            <a:endParaRPr lang="cs-CZ"/>
          </a:p>
          <a:p>
            <a:pPr marL="342900" indent="-342900" algn="ctr"/>
            <a:r>
              <a:rPr lang="cs-CZ"/>
              <a:t>t4 = 4*j</a:t>
            </a:r>
          </a:p>
        </p:txBody>
      </p:sp>
      <p:sp>
        <p:nvSpPr>
          <p:cNvPr id="30744" name="Text Box 24"/>
          <p:cNvSpPr txBox="1">
            <a:spLocks noChangeArrowheads="1"/>
          </p:cNvSpPr>
          <p:nvPr/>
        </p:nvSpPr>
        <p:spPr bwMode="auto">
          <a:xfrm>
            <a:off x="8759825" y="15573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B1</a:t>
            </a:r>
          </a:p>
        </p:txBody>
      </p:sp>
      <p:sp>
        <p:nvSpPr>
          <p:cNvPr id="30745" name="Rectangle 25"/>
          <p:cNvSpPr>
            <a:spLocks noChangeArrowheads="1"/>
          </p:cNvSpPr>
          <p:nvPr/>
        </p:nvSpPr>
        <p:spPr bwMode="auto">
          <a:xfrm>
            <a:off x="6959600" y="3789364"/>
            <a:ext cx="1727200" cy="1152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t4 = </a:t>
            </a:r>
            <a:r>
              <a:rPr lang="cs-CZ"/>
              <a:t>t4-4</a:t>
            </a:r>
          </a:p>
          <a:p>
            <a:pPr marL="342900" indent="-342900" algn="ctr"/>
            <a:r>
              <a:rPr lang="en-US"/>
              <a:t>t5 = a[t4]</a:t>
            </a:r>
          </a:p>
          <a:p>
            <a:pPr marL="342900" indent="-342900" algn="ctr"/>
            <a:r>
              <a:rPr lang="en-US"/>
              <a:t>if t5&gt;v goto </a:t>
            </a:r>
            <a:r>
              <a:rPr lang="cs-CZ"/>
              <a:t>B3</a:t>
            </a:r>
          </a:p>
        </p:txBody>
      </p:sp>
      <p:sp>
        <p:nvSpPr>
          <p:cNvPr id="30746" name="Freeform 26"/>
          <p:cNvSpPr>
            <a:spLocks/>
          </p:cNvSpPr>
          <p:nvPr/>
        </p:nvSpPr>
        <p:spPr bwMode="auto">
          <a:xfrm>
            <a:off x="6734176" y="3635376"/>
            <a:ext cx="614363" cy="1654175"/>
          </a:xfrm>
          <a:custGeom>
            <a:avLst/>
            <a:gdLst/>
            <a:ahLst/>
            <a:cxnLst>
              <a:cxn ang="0">
                <a:pos x="387" y="826"/>
              </a:cxn>
              <a:cxn ang="0">
                <a:pos x="65" y="911"/>
              </a:cxn>
              <a:cxn ang="0">
                <a:pos x="80" y="40"/>
              </a:cxn>
              <a:cxn ang="0">
                <a:pos x="387" y="100"/>
              </a:cxn>
            </a:cxnLst>
            <a:rect l="0" t="0" r="r" b="b"/>
            <a:pathLst>
              <a:path w="387" h="1042">
                <a:moveTo>
                  <a:pt x="387" y="826"/>
                </a:moveTo>
                <a:cubicBezTo>
                  <a:pt x="387" y="826"/>
                  <a:pt x="116" y="1042"/>
                  <a:pt x="65" y="911"/>
                </a:cubicBezTo>
                <a:cubicBezTo>
                  <a:pt x="11" y="774"/>
                  <a:pt x="0" y="80"/>
                  <a:pt x="80" y="40"/>
                </a:cubicBezTo>
                <a:cubicBezTo>
                  <a:pt x="160" y="0"/>
                  <a:pt x="323" y="88"/>
                  <a:pt x="387" y="1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0747" name="Text Box 27"/>
          <p:cNvSpPr txBox="1">
            <a:spLocks noChangeArrowheads="1"/>
          </p:cNvSpPr>
          <p:nvPr/>
        </p:nvSpPr>
        <p:spPr bwMode="auto">
          <a:xfrm>
            <a:off x="8759825" y="3644901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B3</a:t>
            </a:r>
          </a:p>
        </p:txBody>
      </p:sp>
      <p:sp>
        <p:nvSpPr>
          <p:cNvPr id="30748" name="Rectangle 28"/>
          <p:cNvSpPr>
            <a:spLocks noChangeArrowheads="1"/>
          </p:cNvSpPr>
          <p:nvPr/>
        </p:nvSpPr>
        <p:spPr bwMode="auto">
          <a:xfrm>
            <a:off x="6959600" y="3357563"/>
            <a:ext cx="1727200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30749" name="Text Box 29"/>
          <p:cNvSpPr txBox="1">
            <a:spLocks noChangeArrowheads="1"/>
          </p:cNvSpPr>
          <p:nvPr/>
        </p:nvSpPr>
        <p:spPr bwMode="auto">
          <a:xfrm>
            <a:off x="8759825" y="30686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B2</a:t>
            </a:r>
          </a:p>
        </p:txBody>
      </p:sp>
      <p:sp>
        <p:nvSpPr>
          <p:cNvPr id="30750" name="Line 30"/>
          <p:cNvSpPr>
            <a:spLocks noChangeShapeType="1"/>
          </p:cNvSpPr>
          <p:nvPr/>
        </p:nvSpPr>
        <p:spPr bwMode="auto">
          <a:xfrm>
            <a:off x="7824788" y="3141663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0751" name="Line 31"/>
          <p:cNvSpPr>
            <a:spLocks noChangeShapeType="1"/>
          </p:cNvSpPr>
          <p:nvPr/>
        </p:nvSpPr>
        <p:spPr bwMode="auto">
          <a:xfrm flipH="1">
            <a:off x="7823200" y="3573463"/>
            <a:ext cx="1588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0752" name="Rectangle 32"/>
          <p:cNvSpPr>
            <a:spLocks noChangeArrowheads="1"/>
          </p:cNvSpPr>
          <p:nvPr/>
        </p:nvSpPr>
        <p:spPr bwMode="auto">
          <a:xfrm>
            <a:off x="6959600" y="5229225"/>
            <a:ext cx="1727200" cy="4333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if i&gt;=j goto </a:t>
            </a:r>
            <a:r>
              <a:rPr lang="cs-CZ"/>
              <a:t>B6</a:t>
            </a:r>
          </a:p>
        </p:txBody>
      </p:sp>
      <p:sp>
        <p:nvSpPr>
          <p:cNvPr id="30753" name="Text Box 33"/>
          <p:cNvSpPr txBox="1">
            <a:spLocks noChangeArrowheads="1"/>
          </p:cNvSpPr>
          <p:nvPr/>
        </p:nvSpPr>
        <p:spPr bwMode="auto">
          <a:xfrm>
            <a:off x="8759825" y="5013326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B4</a:t>
            </a:r>
          </a:p>
        </p:txBody>
      </p:sp>
      <p:sp>
        <p:nvSpPr>
          <p:cNvPr id="30754" name="Line 34"/>
          <p:cNvSpPr>
            <a:spLocks noChangeShapeType="1"/>
          </p:cNvSpPr>
          <p:nvPr/>
        </p:nvSpPr>
        <p:spPr bwMode="auto">
          <a:xfrm>
            <a:off x="7823200" y="4941889"/>
            <a:ext cx="0" cy="287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0755" name="Rectangle 35"/>
          <p:cNvSpPr>
            <a:spLocks noChangeArrowheads="1"/>
          </p:cNvSpPr>
          <p:nvPr/>
        </p:nvSpPr>
        <p:spPr bwMode="auto">
          <a:xfrm>
            <a:off x="6238876" y="6092825"/>
            <a:ext cx="1368425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30756" name="Rectangle 36"/>
          <p:cNvSpPr>
            <a:spLocks noChangeArrowheads="1"/>
          </p:cNvSpPr>
          <p:nvPr/>
        </p:nvSpPr>
        <p:spPr bwMode="auto">
          <a:xfrm>
            <a:off x="7894639" y="6092825"/>
            <a:ext cx="1368425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30757" name="Line 37"/>
          <p:cNvSpPr>
            <a:spLocks noChangeShapeType="1"/>
          </p:cNvSpPr>
          <p:nvPr/>
        </p:nvSpPr>
        <p:spPr bwMode="auto">
          <a:xfrm flipH="1">
            <a:off x="7175500" y="5661025"/>
            <a:ext cx="4318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0758" name="Line 38"/>
          <p:cNvSpPr>
            <a:spLocks noChangeShapeType="1"/>
          </p:cNvSpPr>
          <p:nvPr/>
        </p:nvSpPr>
        <p:spPr bwMode="auto">
          <a:xfrm>
            <a:off x="8110539" y="5661025"/>
            <a:ext cx="504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0759" name="Text Box 39"/>
          <p:cNvSpPr txBox="1">
            <a:spLocks noChangeArrowheads="1"/>
          </p:cNvSpPr>
          <p:nvPr/>
        </p:nvSpPr>
        <p:spPr bwMode="auto">
          <a:xfrm>
            <a:off x="6743700" y="5734051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B5</a:t>
            </a:r>
          </a:p>
        </p:txBody>
      </p:sp>
      <p:sp>
        <p:nvSpPr>
          <p:cNvPr id="30760" name="Text Box 40"/>
          <p:cNvSpPr txBox="1">
            <a:spLocks noChangeArrowheads="1"/>
          </p:cNvSpPr>
          <p:nvPr/>
        </p:nvSpPr>
        <p:spPr bwMode="auto">
          <a:xfrm>
            <a:off x="8686800" y="5734051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B6</a:t>
            </a:r>
          </a:p>
        </p:txBody>
      </p:sp>
      <p:sp>
        <p:nvSpPr>
          <p:cNvPr id="30761" name="Freeform 41"/>
          <p:cNvSpPr>
            <a:spLocks/>
          </p:cNvSpPr>
          <p:nvPr/>
        </p:nvSpPr>
        <p:spPr bwMode="auto">
          <a:xfrm>
            <a:off x="5913438" y="3008314"/>
            <a:ext cx="1346200" cy="3387725"/>
          </a:xfrm>
          <a:custGeom>
            <a:avLst/>
            <a:gdLst/>
            <a:ahLst/>
            <a:cxnLst>
              <a:cxn ang="0">
                <a:pos x="360" y="2072"/>
              </a:cxn>
              <a:cxn ang="0">
                <a:pos x="142" y="2099"/>
              </a:cxn>
              <a:cxn ang="0">
                <a:pos x="304" y="231"/>
              </a:cxn>
              <a:cxn ang="0">
                <a:pos x="848" y="205"/>
              </a:cxn>
            </a:cxnLst>
            <a:rect l="0" t="0" r="r" b="b"/>
            <a:pathLst>
              <a:path w="848" h="2134">
                <a:moveTo>
                  <a:pt x="360" y="2072"/>
                </a:moveTo>
                <a:cubicBezTo>
                  <a:pt x="360" y="2072"/>
                  <a:pt x="284" y="2134"/>
                  <a:pt x="142" y="2099"/>
                </a:cubicBezTo>
                <a:cubicBezTo>
                  <a:pt x="0" y="2064"/>
                  <a:pt x="99" y="462"/>
                  <a:pt x="304" y="231"/>
                </a:cubicBezTo>
                <a:cubicBezTo>
                  <a:pt x="509" y="0"/>
                  <a:pt x="735" y="211"/>
                  <a:pt x="848" y="20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</a:t>
            </a:r>
            <a:r>
              <a:rPr lang="cs-CZ" dirty="0"/>
              <a:t>– </a:t>
            </a:r>
            <a:r>
              <a:rPr lang="en-US" dirty="0"/>
              <a:t>result</a:t>
            </a:r>
            <a:endParaRPr lang="cs-CZ" dirty="0"/>
          </a:p>
        </p:txBody>
      </p:sp>
      <p:sp>
        <p:nvSpPr>
          <p:cNvPr id="31767" name="Rectangle 23"/>
          <p:cNvSpPr>
            <a:spLocks noChangeArrowheads="1"/>
          </p:cNvSpPr>
          <p:nvPr/>
        </p:nvSpPr>
        <p:spPr bwMode="auto">
          <a:xfrm>
            <a:off x="2424113" y="1700213"/>
            <a:ext cx="1727200" cy="1657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cs-CZ"/>
              <a:t>i = m-</a:t>
            </a:r>
            <a:r>
              <a:rPr lang="en-US"/>
              <a:t>1</a:t>
            </a:r>
          </a:p>
          <a:p>
            <a:pPr marL="342900" indent="-342900" algn="ctr"/>
            <a:r>
              <a:rPr lang="en-US"/>
              <a:t>j = n</a:t>
            </a:r>
          </a:p>
          <a:p>
            <a:pPr marL="342900" indent="-342900" algn="ctr"/>
            <a:r>
              <a:rPr lang="en-US"/>
              <a:t>t1 = 4*n</a:t>
            </a:r>
          </a:p>
          <a:p>
            <a:pPr marL="342900" indent="-342900" algn="ctr"/>
            <a:r>
              <a:rPr lang="en-US"/>
              <a:t>v = a[t1]</a:t>
            </a:r>
            <a:endParaRPr lang="cs-CZ"/>
          </a:p>
          <a:p>
            <a:pPr marL="342900" indent="-342900" algn="ctr"/>
            <a:r>
              <a:rPr lang="cs-CZ"/>
              <a:t>t2</a:t>
            </a:r>
            <a:r>
              <a:rPr lang="en-US"/>
              <a:t> = 4*i</a:t>
            </a:r>
          </a:p>
          <a:p>
            <a:pPr marL="342900" indent="-342900" algn="ctr"/>
            <a:r>
              <a:rPr lang="en-US"/>
              <a:t>t4 = 4*j</a:t>
            </a:r>
            <a:endParaRPr lang="cs-CZ"/>
          </a:p>
        </p:txBody>
      </p:sp>
      <p:sp>
        <p:nvSpPr>
          <p:cNvPr id="31768" name="Rectangle 24"/>
          <p:cNvSpPr>
            <a:spLocks noChangeArrowheads="1"/>
          </p:cNvSpPr>
          <p:nvPr/>
        </p:nvSpPr>
        <p:spPr bwMode="auto">
          <a:xfrm>
            <a:off x="2424113" y="3789363"/>
            <a:ext cx="1727200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t2 = t2+4</a:t>
            </a:r>
          </a:p>
          <a:p>
            <a:pPr marL="342900" indent="-342900" algn="ctr"/>
            <a:r>
              <a:rPr lang="en-US"/>
              <a:t>t3 = a[t2]</a:t>
            </a:r>
          </a:p>
          <a:p>
            <a:pPr marL="342900" indent="-342900" algn="ctr"/>
            <a:r>
              <a:rPr lang="en-US"/>
              <a:t>if t3&lt;v goto </a:t>
            </a:r>
            <a:r>
              <a:rPr lang="cs-CZ"/>
              <a:t>B2</a:t>
            </a:r>
          </a:p>
        </p:txBody>
      </p:sp>
      <p:sp>
        <p:nvSpPr>
          <p:cNvPr id="31769" name="Rectangle 25"/>
          <p:cNvSpPr>
            <a:spLocks noChangeArrowheads="1"/>
          </p:cNvSpPr>
          <p:nvPr/>
        </p:nvSpPr>
        <p:spPr bwMode="auto">
          <a:xfrm>
            <a:off x="2424113" y="5084764"/>
            <a:ext cx="1727200" cy="9366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t4 = t4-4</a:t>
            </a:r>
            <a:endParaRPr lang="cs-CZ"/>
          </a:p>
          <a:p>
            <a:pPr marL="342900" indent="-342900" algn="ctr"/>
            <a:r>
              <a:rPr lang="en-US"/>
              <a:t>t5 = a[t4]</a:t>
            </a:r>
          </a:p>
          <a:p>
            <a:pPr marL="342900" indent="-342900" algn="ctr"/>
            <a:r>
              <a:rPr lang="en-US"/>
              <a:t>if t5&gt;v goto </a:t>
            </a:r>
            <a:r>
              <a:rPr lang="cs-CZ"/>
              <a:t>B3</a:t>
            </a:r>
          </a:p>
        </p:txBody>
      </p:sp>
      <p:sp>
        <p:nvSpPr>
          <p:cNvPr id="31770" name="Rectangle 26"/>
          <p:cNvSpPr>
            <a:spLocks noChangeArrowheads="1"/>
          </p:cNvSpPr>
          <p:nvPr/>
        </p:nvSpPr>
        <p:spPr bwMode="auto">
          <a:xfrm>
            <a:off x="6816725" y="1700214"/>
            <a:ext cx="1727200" cy="4333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if t2&gt;=t4 goto </a:t>
            </a:r>
            <a:r>
              <a:rPr lang="cs-CZ"/>
              <a:t>B6</a:t>
            </a:r>
          </a:p>
        </p:txBody>
      </p:sp>
      <p:sp>
        <p:nvSpPr>
          <p:cNvPr id="31771" name="Rectangle 27"/>
          <p:cNvSpPr>
            <a:spLocks noChangeArrowheads="1"/>
          </p:cNvSpPr>
          <p:nvPr/>
        </p:nvSpPr>
        <p:spPr bwMode="auto">
          <a:xfrm>
            <a:off x="5303838" y="2781300"/>
            <a:ext cx="1727200" cy="9350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a[t</a:t>
            </a:r>
            <a:r>
              <a:rPr lang="cs-CZ"/>
              <a:t>2</a:t>
            </a:r>
            <a:r>
              <a:rPr lang="en-US"/>
              <a:t>] = t</a:t>
            </a:r>
            <a:r>
              <a:rPr lang="cs-CZ"/>
              <a:t>5</a:t>
            </a:r>
            <a:endParaRPr lang="en-US"/>
          </a:p>
          <a:p>
            <a:pPr marL="342900" indent="-342900" algn="ctr"/>
            <a:r>
              <a:rPr lang="en-US"/>
              <a:t>a[t</a:t>
            </a:r>
            <a:r>
              <a:rPr lang="cs-CZ"/>
              <a:t>4</a:t>
            </a:r>
            <a:r>
              <a:rPr lang="en-US"/>
              <a:t>] = t3</a:t>
            </a:r>
          </a:p>
          <a:p>
            <a:pPr marL="342900" indent="-342900" algn="ctr"/>
            <a:r>
              <a:rPr lang="en-US"/>
              <a:t>goto </a:t>
            </a:r>
            <a:r>
              <a:rPr lang="cs-CZ"/>
              <a:t>B2</a:t>
            </a:r>
          </a:p>
        </p:txBody>
      </p:sp>
      <p:sp>
        <p:nvSpPr>
          <p:cNvPr id="31772" name="Rectangle 28"/>
          <p:cNvSpPr>
            <a:spLocks noChangeArrowheads="1"/>
          </p:cNvSpPr>
          <p:nvPr/>
        </p:nvSpPr>
        <p:spPr bwMode="auto">
          <a:xfrm>
            <a:off x="8401050" y="2781300"/>
            <a:ext cx="1727200" cy="9350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t14 = a[t1]</a:t>
            </a:r>
          </a:p>
          <a:p>
            <a:pPr marL="342900" indent="-342900" algn="ctr"/>
            <a:r>
              <a:rPr lang="en-US"/>
              <a:t>a[t2] = t14</a:t>
            </a:r>
          </a:p>
          <a:p>
            <a:pPr marL="342900" indent="-342900" algn="ctr"/>
            <a:r>
              <a:rPr lang="en-US"/>
              <a:t>a[t1] = t3</a:t>
            </a:r>
            <a:endParaRPr lang="cs-CZ"/>
          </a:p>
        </p:txBody>
      </p:sp>
      <p:sp>
        <p:nvSpPr>
          <p:cNvPr id="31773" name="Line 29"/>
          <p:cNvSpPr>
            <a:spLocks noChangeShapeType="1"/>
          </p:cNvSpPr>
          <p:nvPr/>
        </p:nvSpPr>
        <p:spPr bwMode="auto">
          <a:xfrm flipH="1">
            <a:off x="6240463" y="2133600"/>
            <a:ext cx="10795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1774" name="Line 30"/>
          <p:cNvSpPr>
            <a:spLocks noChangeShapeType="1"/>
          </p:cNvSpPr>
          <p:nvPr/>
        </p:nvSpPr>
        <p:spPr bwMode="auto">
          <a:xfrm>
            <a:off x="7967664" y="2133600"/>
            <a:ext cx="129698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1775" name="Line 31"/>
          <p:cNvSpPr>
            <a:spLocks noChangeShapeType="1"/>
          </p:cNvSpPr>
          <p:nvPr/>
        </p:nvSpPr>
        <p:spPr bwMode="auto">
          <a:xfrm>
            <a:off x="3287713" y="335756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1776" name="Line 32"/>
          <p:cNvSpPr>
            <a:spLocks noChangeShapeType="1"/>
          </p:cNvSpPr>
          <p:nvPr/>
        </p:nvSpPr>
        <p:spPr bwMode="auto">
          <a:xfrm>
            <a:off x="3287713" y="465296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1777" name="Freeform 33"/>
          <p:cNvSpPr>
            <a:spLocks/>
          </p:cNvSpPr>
          <p:nvPr/>
        </p:nvSpPr>
        <p:spPr bwMode="auto">
          <a:xfrm>
            <a:off x="3719513" y="3500439"/>
            <a:ext cx="2476500" cy="581025"/>
          </a:xfrm>
          <a:custGeom>
            <a:avLst/>
            <a:gdLst/>
            <a:ahLst/>
            <a:cxnLst>
              <a:cxn ang="0">
                <a:pos x="1560" y="151"/>
              </a:cxn>
              <a:cxn ang="0">
                <a:pos x="1089" y="366"/>
              </a:cxn>
              <a:cxn ang="0">
                <a:pos x="340" y="44"/>
              </a:cxn>
              <a:cxn ang="0">
                <a:pos x="0" y="175"/>
              </a:cxn>
            </a:cxnLst>
            <a:rect l="0" t="0" r="r" b="b"/>
            <a:pathLst>
              <a:path w="1560" h="366">
                <a:moveTo>
                  <a:pt x="1560" y="151"/>
                </a:moveTo>
                <a:cubicBezTo>
                  <a:pt x="1482" y="187"/>
                  <a:pt x="1303" y="366"/>
                  <a:pt x="1089" y="366"/>
                </a:cubicBezTo>
                <a:cubicBezTo>
                  <a:pt x="875" y="366"/>
                  <a:pt x="638" y="88"/>
                  <a:pt x="340" y="44"/>
                </a:cubicBezTo>
                <a:cubicBezTo>
                  <a:pt x="42" y="0"/>
                  <a:pt x="71" y="148"/>
                  <a:pt x="0" y="17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1778" name="Freeform 34"/>
          <p:cNvSpPr>
            <a:spLocks/>
          </p:cNvSpPr>
          <p:nvPr/>
        </p:nvSpPr>
        <p:spPr bwMode="auto">
          <a:xfrm>
            <a:off x="2179638" y="3482975"/>
            <a:ext cx="633412" cy="1398588"/>
          </a:xfrm>
          <a:custGeom>
            <a:avLst/>
            <a:gdLst/>
            <a:ahLst/>
            <a:cxnLst>
              <a:cxn ang="0">
                <a:pos x="399" y="741"/>
              </a:cxn>
              <a:cxn ang="0">
                <a:pos x="72" y="779"/>
              </a:cxn>
              <a:cxn ang="0">
                <a:pos x="84" y="126"/>
              </a:cxn>
              <a:cxn ang="0">
                <a:pos x="393" y="183"/>
              </a:cxn>
            </a:cxnLst>
            <a:rect l="0" t="0" r="r" b="b"/>
            <a:pathLst>
              <a:path w="399" h="881">
                <a:moveTo>
                  <a:pt x="399" y="741"/>
                </a:moveTo>
                <a:cubicBezTo>
                  <a:pt x="345" y="747"/>
                  <a:pt x="124" y="881"/>
                  <a:pt x="72" y="779"/>
                </a:cubicBezTo>
                <a:cubicBezTo>
                  <a:pt x="18" y="642"/>
                  <a:pt x="0" y="252"/>
                  <a:pt x="84" y="126"/>
                </a:cubicBezTo>
                <a:cubicBezTo>
                  <a:pt x="168" y="0"/>
                  <a:pt x="329" y="171"/>
                  <a:pt x="393" y="18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1779" name="Freeform 35"/>
          <p:cNvSpPr>
            <a:spLocks/>
          </p:cNvSpPr>
          <p:nvPr/>
        </p:nvSpPr>
        <p:spPr bwMode="auto">
          <a:xfrm>
            <a:off x="2216150" y="4822826"/>
            <a:ext cx="604838" cy="1503363"/>
          </a:xfrm>
          <a:custGeom>
            <a:avLst/>
            <a:gdLst/>
            <a:ahLst/>
            <a:cxnLst>
              <a:cxn ang="0">
                <a:pos x="376" y="758"/>
              </a:cxn>
              <a:cxn ang="0">
                <a:pos x="54" y="843"/>
              </a:cxn>
              <a:cxn ang="0">
                <a:pos x="56" y="135"/>
              </a:cxn>
              <a:cxn ang="0">
                <a:pos x="381" y="151"/>
              </a:cxn>
            </a:cxnLst>
            <a:rect l="0" t="0" r="r" b="b"/>
            <a:pathLst>
              <a:path w="381" h="947">
                <a:moveTo>
                  <a:pt x="376" y="758"/>
                </a:moveTo>
                <a:cubicBezTo>
                  <a:pt x="376" y="758"/>
                  <a:pt x="107" y="947"/>
                  <a:pt x="54" y="843"/>
                </a:cubicBezTo>
                <a:cubicBezTo>
                  <a:pt x="0" y="706"/>
                  <a:pt x="2" y="270"/>
                  <a:pt x="56" y="135"/>
                </a:cubicBezTo>
                <a:cubicBezTo>
                  <a:pt x="110" y="0"/>
                  <a:pt x="313" y="148"/>
                  <a:pt x="381" y="15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1780" name="Text Box 36"/>
          <p:cNvSpPr txBox="1">
            <a:spLocks noChangeArrowheads="1"/>
          </p:cNvSpPr>
          <p:nvPr/>
        </p:nvSpPr>
        <p:spPr bwMode="auto">
          <a:xfrm>
            <a:off x="1682750" y="1504951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B1</a:t>
            </a:r>
          </a:p>
        </p:txBody>
      </p:sp>
      <p:sp>
        <p:nvSpPr>
          <p:cNvPr id="31781" name="Text Box 37"/>
          <p:cNvSpPr txBox="1">
            <a:spLocks noChangeArrowheads="1"/>
          </p:cNvSpPr>
          <p:nvPr/>
        </p:nvSpPr>
        <p:spPr bwMode="auto">
          <a:xfrm>
            <a:off x="8759825" y="1484313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B4</a:t>
            </a:r>
          </a:p>
        </p:txBody>
      </p:sp>
      <p:sp>
        <p:nvSpPr>
          <p:cNvPr id="31782" name="Text Box 38"/>
          <p:cNvSpPr txBox="1">
            <a:spLocks noChangeArrowheads="1"/>
          </p:cNvSpPr>
          <p:nvPr/>
        </p:nvSpPr>
        <p:spPr bwMode="auto">
          <a:xfrm>
            <a:off x="7175500" y="26368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B5</a:t>
            </a:r>
          </a:p>
        </p:txBody>
      </p:sp>
      <p:sp>
        <p:nvSpPr>
          <p:cNvPr id="31783" name="Text Box 39"/>
          <p:cNvSpPr txBox="1">
            <a:spLocks noChangeArrowheads="1"/>
          </p:cNvSpPr>
          <p:nvPr/>
        </p:nvSpPr>
        <p:spPr bwMode="auto">
          <a:xfrm>
            <a:off x="7751763" y="26368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B6</a:t>
            </a:r>
          </a:p>
        </p:txBody>
      </p:sp>
      <p:sp>
        <p:nvSpPr>
          <p:cNvPr id="31784" name="Text Box 40"/>
          <p:cNvSpPr txBox="1">
            <a:spLocks noChangeArrowheads="1"/>
          </p:cNvSpPr>
          <p:nvPr/>
        </p:nvSpPr>
        <p:spPr bwMode="auto">
          <a:xfrm>
            <a:off x="1682750" y="3141663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B2</a:t>
            </a:r>
          </a:p>
        </p:txBody>
      </p:sp>
      <p:sp>
        <p:nvSpPr>
          <p:cNvPr id="31785" name="Text Box 41"/>
          <p:cNvSpPr txBox="1">
            <a:spLocks noChangeArrowheads="1"/>
          </p:cNvSpPr>
          <p:nvPr/>
        </p:nvSpPr>
        <p:spPr bwMode="auto">
          <a:xfrm>
            <a:off x="1682750" y="4724401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B3</a:t>
            </a:r>
          </a:p>
        </p:txBody>
      </p:sp>
      <p:sp>
        <p:nvSpPr>
          <p:cNvPr id="31786" name="Freeform 42"/>
          <p:cNvSpPr>
            <a:spLocks/>
          </p:cNvSpPr>
          <p:nvPr/>
        </p:nvSpPr>
        <p:spPr bwMode="auto">
          <a:xfrm>
            <a:off x="3287713" y="1246189"/>
            <a:ext cx="4392612" cy="5405437"/>
          </a:xfrm>
          <a:custGeom>
            <a:avLst/>
            <a:gdLst/>
            <a:ahLst/>
            <a:cxnLst>
              <a:cxn ang="0">
                <a:pos x="0" y="3008"/>
              </a:cxn>
              <a:cxn ang="0">
                <a:pos x="633" y="3127"/>
              </a:cxn>
              <a:cxn ang="0">
                <a:pos x="1439" y="231"/>
              </a:cxn>
              <a:cxn ang="0">
                <a:pos x="2767" y="286"/>
              </a:cxn>
            </a:cxnLst>
            <a:rect l="0" t="0" r="r" b="b"/>
            <a:pathLst>
              <a:path w="2767" h="3405">
                <a:moveTo>
                  <a:pt x="0" y="3008"/>
                </a:moveTo>
                <a:cubicBezTo>
                  <a:pt x="105" y="3028"/>
                  <a:pt x="172" y="3405"/>
                  <a:pt x="633" y="3127"/>
                </a:cubicBezTo>
                <a:cubicBezTo>
                  <a:pt x="1094" y="2849"/>
                  <a:pt x="946" y="462"/>
                  <a:pt x="1439" y="231"/>
                </a:cubicBezTo>
                <a:cubicBezTo>
                  <a:pt x="1932" y="0"/>
                  <a:pt x="2490" y="275"/>
                  <a:pt x="2767" y="28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1787" name="Rectangle 43"/>
          <p:cNvSpPr>
            <a:spLocks noGrp="1" noChangeArrowheads="1"/>
          </p:cNvSpPr>
          <p:nvPr>
            <p:ph type="body" idx="1"/>
          </p:nvPr>
        </p:nvSpPr>
        <p:spPr>
          <a:xfrm>
            <a:off x="5519738" y="5157789"/>
            <a:ext cx="4691062" cy="719137"/>
          </a:xfrm>
          <a:noFill/>
          <a:ln/>
        </p:spPr>
        <p:txBody>
          <a:bodyPr/>
          <a:lstStyle/>
          <a:p>
            <a:r>
              <a:rPr lang="en-US" dirty="0"/>
              <a:t>Is it OK</a:t>
            </a:r>
            <a:r>
              <a:rPr lang="cs-CZ" dirty="0"/>
              <a:t>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</a:t>
            </a:r>
            <a:r>
              <a:rPr lang="cs-CZ" dirty="0"/>
              <a:t>– </a:t>
            </a:r>
            <a:r>
              <a:rPr lang="en-US" dirty="0"/>
              <a:t>final result</a:t>
            </a:r>
            <a:endParaRPr lang="cs-CZ" dirty="0"/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2424113" y="1700213"/>
            <a:ext cx="1727200" cy="16573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cs-CZ"/>
              <a:t>i = m-</a:t>
            </a:r>
            <a:r>
              <a:rPr lang="en-US"/>
              <a:t>1</a:t>
            </a:r>
          </a:p>
          <a:p>
            <a:pPr marL="342900" indent="-342900" algn="ctr"/>
            <a:r>
              <a:rPr lang="en-US"/>
              <a:t>t1 = 4*n</a:t>
            </a:r>
          </a:p>
          <a:p>
            <a:pPr marL="342900" indent="-342900" algn="ctr"/>
            <a:r>
              <a:rPr lang="en-US"/>
              <a:t>v = a[t1]</a:t>
            </a:r>
            <a:endParaRPr lang="cs-CZ"/>
          </a:p>
          <a:p>
            <a:pPr marL="342900" indent="-342900" algn="ctr"/>
            <a:r>
              <a:rPr lang="cs-CZ"/>
              <a:t>t2</a:t>
            </a:r>
            <a:r>
              <a:rPr lang="en-US"/>
              <a:t> = 4*</a:t>
            </a:r>
            <a:r>
              <a:rPr lang="cs-CZ"/>
              <a:t>i</a:t>
            </a:r>
            <a:endParaRPr lang="en-US"/>
          </a:p>
          <a:p>
            <a:pPr marL="342900" indent="-342900" algn="ctr"/>
            <a:r>
              <a:rPr lang="en-US"/>
              <a:t>t4 = </a:t>
            </a:r>
            <a:r>
              <a:rPr lang="cs-CZ"/>
              <a:t>t1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2424113" y="3789363"/>
            <a:ext cx="1727200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t2 = t2+4</a:t>
            </a:r>
          </a:p>
          <a:p>
            <a:pPr marL="342900" indent="-342900" algn="ctr"/>
            <a:r>
              <a:rPr lang="en-US"/>
              <a:t>t3 = a[t2]</a:t>
            </a:r>
          </a:p>
          <a:p>
            <a:pPr marL="342900" indent="-342900" algn="ctr"/>
            <a:r>
              <a:rPr lang="en-US"/>
              <a:t>if t3&lt;v goto </a:t>
            </a:r>
            <a:r>
              <a:rPr lang="cs-CZ"/>
              <a:t>B2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2424113" y="5084764"/>
            <a:ext cx="1727200" cy="9366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t4 = t4-4</a:t>
            </a:r>
            <a:endParaRPr lang="cs-CZ"/>
          </a:p>
          <a:p>
            <a:pPr marL="342900" indent="-342900" algn="ctr"/>
            <a:r>
              <a:rPr lang="en-US"/>
              <a:t>t5 = a[t4]</a:t>
            </a:r>
          </a:p>
          <a:p>
            <a:pPr marL="342900" indent="-342900" algn="ctr"/>
            <a:r>
              <a:rPr lang="en-US"/>
              <a:t>if t5&gt;v goto </a:t>
            </a:r>
            <a:r>
              <a:rPr lang="cs-CZ"/>
              <a:t>B3</a:t>
            </a:r>
          </a:p>
        </p:txBody>
      </p:sp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6816725" y="1700214"/>
            <a:ext cx="1727200" cy="4333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if t2&gt;=t4 goto </a:t>
            </a:r>
            <a:r>
              <a:rPr lang="cs-CZ"/>
              <a:t>B6</a:t>
            </a:r>
          </a:p>
        </p:txBody>
      </p:sp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5303838" y="2781300"/>
            <a:ext cx="1727200" cy="9350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a[t</a:t>
            </a:r>
            <a:r>
              <a:rPr lang="cs-CZ"/>
              <a:t>2</a:t>
            </a:r>
            <a:r>
              <a:rPr lang="en-US"/>
              <a:t>] = t</a:t>
            </a:r>
            <a:r>
              <a:rPr lang="cs-CZ"/>
              <a:t>5</a:t>
            </a:r>
            <a:endParaRPr lang="en-US"/>
          </a:p>
          <a:p>
            <a:pPr marL="342900" indent="-342900" algn="ctr"/>
            <a:r>
              <a:rPr lang="en-US"/>
              <a:t>a[t</a:t>
            </a:r>
            <a:r>
              <a:rPr lang="cs-CZ"/>
              <a:t>4</a:t>
            </a:r>
            <a:r>
              <a:rPr lang="en-US"/>
              <a:t>] = t3</a:t>
            </a:r>
          </a:p>
          <a:p>
            <a:pPr marL="342900" indent="-342900" algn="ctr"/>
            <a:r>
              <a:rPr lang="en-US"/>
              <a:t>goto </a:t>
            </a:r>
            <a:r>
              <a:rPr lang="cs-CZ"/>
              <a:t>B2</a:t>
            </a: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8401050" y="2781300"/>
            <a:ext cx="1727200" cy="9350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342900" indent="-342900" algn="ctr"/>
            <a:r>
              <a:rPr lang="en-US"/>
              <a:t>t14 = a[t1]</a:t>
            </a:r>
          </a:p>
          <a:p>
            <a:pPr marL="342900" indent="-342900" algn="ctr"/>
            <a:r>
              <a:rPr lang="en-US"/>
              <a:t>a[t2] = t14</a:t>
            </a:r>
          </a:p>
          <a:p>
            <a:pPr marL="342900" indent="-342900" algn="ctr"/>
            <a:r>
              <a:rPr lang="en-US"/>
              <a:t>a[t1] = t3</a:t>
            </a:r>
            <a:endParaRPr lang="cs-CZ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 flipH="1">
            <a:off x="6240463" y="2133600"/>
            <a:ext cx="10795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>
            <a:off x="7967664" y="2133600"/>
            <a:ext cx="1296987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2780" name="Line 12"/>
          <p:cNvSpPr>
            <a:spLocks noChangeShapeType="1"/>
          </p:cNvSpPr>
          <p:nvPr/>
        </p:nvSpPr>
        <p:spPr bwMode="auto">
          <a:xfrm>
            <a:off x="3287713" y="335756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2781" name="Line 13"/>
          <p:cNvSpPr>
            <a:spLocks noChangeShapeType="1"/>
          </p:cNvSpPr>
          <p:nvPr/>
        </p:nvSpPr>
        <p:spPr bwMode="auto">
          <a:xfrm>
            <a:off x="3287713" y="465296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2782" name="Freeform 14"/>
          <p:cNvSpPr>
            <a:spLocks/>
          </p:cNvSpPr>
          <p:nvPr/>
        </p:nvSpPr>
        <p:spPr bwMode="auto">
          <a:xfrm>
            <a:off x="3719513" y="3500439"/>
            <a:ext cx="2476500" cy="581025"/>
          </a:xfrm>
          <a:custGeom>
            <a:avLst/>
            <a:gdLst/>
            <a:ahLst/>
            <a:cxnLst>
              <a:cxn ang="0">
                <a:pos x="1560" y="151"/>
              </a:cxn>
              <a:cxn ang="0">
                <a:pos x="1089" y="366"/>
              </a:cxn>
              <a:cxn ang="0">
                <a:pos x="340" y="44"/>
              </a:cxn>
              <a:cxn ang="0">
                <a:pos x="0" y="175"/>
              </a:cxn>
            </a:cxnLst>
            <a:rect l="0" t="0" r="r" b="b"/>
            <a:pathLst>
              <a:path w="1560" h="366">
                <a:moveTo>
                  <a:pt x="1560" y="151"/>
                </a:moveTo>
                <a:cubicBezTo>
                  <a:pt x="1482" y="187"/>
                  <a:pt x="1303" y="366"/>
                  <a:pt x="1089" y="366"/>
                </a:cubicBezTo>
                <a:cubicBezTo>
                  <a:pt x="875" y="366"/>
                  <a:pt x="638" y="88"/>
                  <a:pt x="340" y="44"/>
                </a:cubicBezTo>
                <a:cubicBezTo>
                  <a:pt x="42" y="0"/>
                  <a:pt x="71" y="148"/>
                  <a:pt x="0" y="17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2783" name="Freeform 15"/>
          <p:cNvSpPr>
            <a:spLocks/>
          </p:cNvSpPr>
          <p:nvPr/>
        </p:nvSpPr>
        <p:spPr bwMode="auto">
          <a:xfrm>
            <a:off x="2179638" y="3482975"/>
            <a:ext cx="633412" cy="1398588"/>
          </a:xfrm>
          <a:custGeom>
            <a:avLst/>
            <a:gdLst/>
            <a:ahLst/>
            <a:cxnLst>
              <a:cxn ang="0">
                <a:pos x="399" y="741"/>
              </a:cxn>
              <a:cxn ang="0">
                <a:pos x="72" y="779"/>
              </a:cxn>
              <a:cxn ang="0">
                <a:pos x="84" y="126"/>
              </a:cxn>
              <a:cxn ang="0">
                <a:pos x="393" y="183"/>
              </a:cxn>
            </a:cxnLst>
            <a:rect l="0" t="0" r="r" b="b"/>
            <a:pathLst>
              <a:path w="399" h="881">
                <a:moveTo>
                  <a:pt x="399" y="741"/>
                </a:moveTo>
                <a:cubicBezTo>
                  <a:pt x="345" y="747"/>
                  <a:pt x="124" y="881"/>
                  <a:pt x="72" y="779"/>
                </a:cubicBezTo>
                <a:cubicBezTo>
                  <a:pt x="18" y="642"/>
                  <a:pt x="0" y="252"/>
                  <a:pt x="84" y="126"/>
                </a:cubicBezTo>
                <a:cubicBezTo>
                  <a:pt x="168" y="0"/>
                  <a:pt x="329" y="171"/>
                  <a:pt x="393" y="183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2784" name="Freeform 16"/>
          <p:cNvSpPr>
            <a:spLocks/>
          </p:cNvSpPr>
          <p:nvPr/>
        </p:nvSpPr>
        <p:spPr bwMode="auto">
          <a:xfrm>
            <a:off x="2216150" y="4822826"/>
            <a:ext cx="604838" cy="1503363"/>
          </a:xfrm>
          <a:custGeom>
            <a:avLst/>
            <a:gdLst/>
            <a:ahLst/>
            <a:cxnLst>
              <a:cxn ang="0">
                <a:pos x="376" y="758"/>
              </a:cxn>
              <a:cxn ang="0">
                <a:pos x="54" y="843"/>
              </a:cxn>
              <a:cxn ang="0">
                <a:pos x="56" y="135"/>
              </a:cxn>
              <a:cxn ang="0">
                <a:pos x="381" y="151"/>
              </a:cxn>
            </a:cxnLst>
            <a:rect l="0" t="0" r="r" b="b"/>
            <a:pathLst>
              <a:path w="381" h="947">
                <a:moveTo>
                  <a:pt x="376" y="758"/>
                </a:moveTo>
                <a:cubicBezTo>
                  <a:pt x="376" y="758"/>
                  <a:pt x="107" y="947"/>
                  <a:pt x="54" y="843"/>
                </a:cubicBezTo>
                <a:cubicBezTo>
                  <a:pt x="0" y="706"/>
                  <a:pt x="2" y="270"/>
                  <a:pt x="56" y="135"/>
                </a:cubicBezTo>
                <a:cubicBezTo>
                  <a:pt x="110" y="0"/>
                  <a:pt x="313" y="148"/>
                  <a:pt x="381" y="15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cs-CZ"/>
          </a:p>
        </p:txBody>
      </p:sp>
      <p:sp>
        <p:nvSpPr>
          <p:cNvPr id="32785" name="Text Box 17"/>
          <p:cNvSpPr txBox="1">
            <a:spLocks noChangeArrowheads="1"/>
          </p:cNvSpPr>
          <p:nvPr/>
        </p:nvSpPr>
        <p:spPr bwMode="auto">
          <a:xfrm>
            <a:off x="1682750" y="1504951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B1</a:t>
            </a:r>
          </a:p>
        </p:txBody>
      </p:sp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8759825" y="1484313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B4</a:t>
            </a:r>
          </a:p>
        </p:txBody>
      </p: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7175500" y="26368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B5</a:t>
            </a:r>
          </a:p>
        </p:txBody>
      </p:sp>
      <p:sp>
        <p:nvSpPr>
          <p:cNvPr id="32788" name="Text Box 20"/>
          <p:cNvSpPr txBox="1">
            <a:spLocks noChangeArrowheads="1"/>
          </p:cNvSpPr>
          <p:nvPr/>
        </p:nvSpPr>
        <p:spPr bwMode="auto">
          <a:xfrm>
            <a:off x="7751763" y="2636838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B6</a:t>
            </a:r>
          </a:p>
        </p:txBody>
      </p:sp>
      <p:sp>
        <p:nvSpPr>
          <p:cNvPr id="32789" name="Text Box 21"/>
          <p:cNvSpPr txBox="1">
            <a:spLocks noChangeArrowheads="1"/>
          </p:cNvSpPr>
          <p:nvPr/>
        </p:nvSpPr>
        <p:spPr bwMode="auto">
          <a:xfrm>
            <a:off x="1682750" y="3141663"/>
            <a:ext cx="463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B2</a:t>
            </a:r>
          </a:p>
        </p:txBody>
      </p:sp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1682750" y="4724401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/>
              <a:t>B3</a:t>
            </a:r>
          </a:p>
        </p:txBody>
      </p:sp>
      <p:sp>
        <p:nvSpPr>
          <p:cNvPr id="32791" name="Rectangle 23"/>
          <p:cNvSpPr>
            <a:spLocks noGrp="1" noChangeArrowheads="1"/>
          </p:cNvSpPr>
          <p:nvPr>
            <p:ph type="body" idx="1"/>
          </p:nvPr>
        </p:nvSpPr>
        <p:spPr>
          <a:xfrm>
            <a:off x="5519738" y="5157789"/>
            <a:ext cx="4691062" cy="1150937"/>
          </a:xfrm>
          <a:noFill/>
          <a:ln/>
        </p:spPr>
        <p:txBody>
          <a:bodyPr/>
          <a:lstStyle/>
          <a:p>
            <a:r>
              <a:rPr lang="en-US" dirty="0"/>
              <a:t>Another application of LCSE on B1</a:t>
            </a:r>
            <a:endParaRPr lang="cs-CZ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Parallelization and vectorization</a:t>
            </a:r>
            <a:endParaRPr lang="cs-CZ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Parallelization</a:t>
            </a:r>
            <a:endParaRPr lang="cs-CZ" dirty="0"/>
          </a:p>
          <a:p>
            <a:pPr lvl="1"/>
            <a:r>
              <a:rPr lang="en-US" dirty="0"/>
              <a:t>Implicit </a:t>
            </a:r>
            <a:r>
              <a:rPr lang="cs-CZ" dirty="0"/>
              <a:t>× </a:t>
            </a:r>
            <a:r>
              <a:rPr lang="en-US" dirty="0"/>
              <a:t>explicit</a:t>
            </a:r>
            <a:endParaRPr lang="cs-CZ" dirty="0"/>
          </a:p>
          <a:p>
            <a:pPr lvl="1"/>
            <a:r>
              <a:rPr lang="en-US" dirty="0"/>
              <a:t>Code parts allowing concurrent execution</a:t>
            </a:r>
            <a:endParaRPr lang="cs-CZ" dirty="0"/>
          </a:p>
          <a:p>
            <a:pPr lvl="1"/>
            <a:r>
              <a:rPr lang="en-US" dirty="0" err="1"/>
              <a:t>Prefetch</a:t>
            </a:r>
            <a:r>
              <a:rPr lang="en-US" dirty="0"/>
              <a:t> variables to a cache</a:t>
            </a:r>
          </a:p>
          <a:p>
            <a:r>
              <a:rPr lang="en-US" dirty="0"/>
              <a:t>Vectorization</a:t>
            </a:r>
            <a:endParaRPr lang="cs-CZ" dirty="0"/>
          </a:p>
          <a:p>
            <a:pPr lvl="1"/>
            <a:r>
              <a:rPr lang="en-US" dirty="0"/>
              <a:t>Expression parallelization using SIMD operations</a:t>
            </a:r>
            <a:endParaRPr lang="cs-CZ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uba">
  <a:themeElements>
    <a:clrScheme name="kuba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kub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uba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uba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kuba</Template>
  <TotalTime>636</TotalTime>
  <Words>2427</Words>
  <Application>Microsoft Office PowerPoint</Application>
  <PresentationFormat>Widescreen</PresentationFormat>
  <Paragraphs>460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Courier New</vt:lpstr>
      <vt:lpstr>Wingdings</vt:lpstr>
      <vt:lpstr>kuba</vt:lpstr>
      <vt:lpstr>Compiler principles</vt:lpstr>
      <vt:lpstr>Criteria for transformation</vt:lpstr>
      <vt:lpstr>Profile Guided Optimization</vt:lpstr>
      <vt:lpstr>Fundamental sources of execution time improvements</vt:lpstr>
      <vt:lpstr>Fundamental barriers for optimization</vt:lpstr>
      <vt:lpstr>Aliasing</vt:lpstr>
      <vt:lpstr>Organization of the code optimizer</vt:lpstr>
      <vt:lpstr>Basic block</vt:lpstr>
      <vt:lpstr>Construction of control flow graph</vt:lpstr>
      <vt:lpstr>Example of control flow graph</vt:lpstr>
      <vt:lpstr>Data-flow analysis</vt:lpstr>
      <vt:lpstr>Live variable analysis</vt:lpstr>
      <vt:lpstr>Kinds of optimizations</vt:lpstr>
      <vt:lpstr>Local optimization</vt:lpstr>
      <vt:lpstr>Local CSE</vt:lpstr>
      <vt:lpstr>Global optimization</vt:lpstr>
      <vt:lpstr>Loop optimization – 1</vt:lpstr>
      <vt:lpstr>Example – C code</vt:lpstr>
      <vt:lpstr>Example – three-address code</vt:lpstr>
      <vt:lpstr>Example – control-flow graph</vt:lpstr>
      <vt:lpstr>Example - LCSE</vt:lpstr>
      <vt:lpstr>Example – GCSE</vt:lpstr>
      <vt:lpstr>Example – copy propagation and dead-code elimination</vt:lpstr>
      <vt:lpstr>Example – reduction in strength</vt:lpstr>
      <vt:lpstr>Example – removing induction variable</vt:lpstr>
      <vt:lpstr>Example – result</vt:lpstr>
      <vt:lpstr>Example – final result</vt:lpstr>
      <vt:lpstr>Parallelization and vectorization</vt:lpstr>
    </vt:vector>
  </TitlesOfParts>
  <Company>Ulita, KSI, MFF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Principy překladačů</dc:title>
  <dc:creator>Jakub Yaghob</dc:creator>
  <cp:lastModifiedBy>David Bednárek</cp:lastModifiedBy>
  <cp:revision>76</cp:revision>
  <dcterms:created xsi:type="dcterms:W3CDTF">2005-09-28T09:53:52Z</dcterms:created>
  <dcterms:modified xsi:type="dcterms:W3CDTF">2026-01-05T09:10:43Z</dcterms:modified>
</cp:coreProperties>
</file>