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9" r:id="rId3"/>
    <p:sldId id="263" r:id="rId4"/>
    <p:sldId id="270" r:id="rId5"/>
    <p:sldId id="271" r:id="rId6"/>
    <p:sldId id="268" r:id="rId7"/>
    <p:sldId id="264" r:id="rId8"/>
    <p:sldId id="265" r:id="rId9"/>
    <p:sldId id="267" r:id="rId1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14" y="4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DBDD690-997F-4B07-9B9A-AF092058497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8" name="Line 8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9A9576-F2BC-4ECB-8433-DCE67A9D12F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36E2E1-39EE-48BA-8AD6-22E1FD0BDF8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3E9C07-4C4B-4103-8756-AE3F54DC121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C5EB9A-E2B0-4FD8-978A-0226D12DE37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7C16C-4207-4D5D-B00B-98828D8967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A5B7CD-4745-4BC7-B017-5A24D46B23E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699002-FF99-4390-A565-BDEFE7C6A44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2C336F-5824-4A11-98BA-90F7BBA00FC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7A7856-D8A5-47AC-BA3E-CFA35861526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8A761-1096-446E-829C-F10B7600675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22238"/>
            <a:ext cx="10058400" cy="354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548683"/>
            <a:ext cx="10972800" cy="5582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 alt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 alt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2945998-8515-428E-A32E-90B7D7F9A761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372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800">
          <a:solidFill>
            <a:schemeClr val="tx1"/>
          </a:solidFill>
          <a:latin typeface="+mn-lt"/>
        </a:defRPr>
      </a:lvl2pPr>
      <a:lvl3pPr marL="987425" indent="-293688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600">
          <a:solidFill>
            <a:schemeClr val="tx1"/>
          </a:solidFill>
          <a:latin typeface="+mn-lt"/>
        </a:defRPr>
      </a:lvl3pPr>
      <a:lvl4pPr marL="1281113" indent="-29210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400">
          <a:solidFill>
            <a:schemeClr val="tx1"/>
          </a:solidFill>
          <a:latin typeface="+mn-lt"/>
        </a:defRPr>
      </a:lvl4pPr>
      <a:lvl5pPr marL="15986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Compiler principles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Intermediate code generation</a:t>
            </a:r>
            <a:endParaRPr lang="cs-CZ" dirty="0"/>
          </a:p>
          <a:p>
            <a:endParaRPr lang="cs-CZ" dirty="0"/>
          </a:p>
          <a:p>
            <a:endParaRPr lang="en-US" dirty="0"/>
          </a:p>
          <a:p>
            <a:r>
              <a:rPr lang="cs-CZ" dirty="0"/>
              <a:t>David Bednárek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0348C-92F0-540B-FEB2-5522A3F90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F0BEA-5FD0-985B-819F-4BD1D25D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Aggregates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9B21A7-A5A8-3CEE-54AB-3AB22B5689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Generating</a:t>
            </a:r>
            <a:r>
              <a:rPr lang="cs-CZ" dirty="0"/>
              <a:t> </a:t>
            </a:r>
            <a:r>
              <a:rPr lang="cs-CZ" dirty="0" err="1"/>
              <a:t>intermediate</a:t>
            </a:r>
            <a:r>
              <a:rPr lang="cs-CZ" dirty="0"/>
              <a:t> </a:t>
            </a:r>
            <a:r>
              <a:rPr lang="cs-CZ" dirty="0" err="1"/>
              <a:t>code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9423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Structures</a:t>
            </a:r>
            <a:r>
              <a:rPr lang="cs-CZ" dirty="0"/>
              <a:t> and </a:t>
            </a:r>
            <a:r>
              <a:rPr lang="cs-CZ" dirty="0" err="1"/>
              <a:t>classes</a:t>
            </a:r>
            <a:endParaRPr lang="cs-CZ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2400" dirty="0" err="1"/>
              <a:t>Structure</a:t>
            </a:r>
            <a:r>
              <a:rPr lang="cs-CZ" sz="2400" dirty="0"/>
              <a:t> layout </a:t>
            </a:r>
            <a:r>
              <a:rPr lang="cs-CZ" sz="2400" dirty="0" err="1"/>
              <a:t>determined</a:t>
            </a:r>
            <a:r>
              <a:rPr lang="cs-CZ" sz="2400" dirty="0"/>
              <a:t> by </a:t>
            </a:r>
            <a:r>
              <a:rPr lang="cs-CZ" sz="2400" dirty="0" err="1"/>
              <a:t>language</a:t>
            </a:r>
            <a:r>
              <a:rPr lang="cs-CZ" sz="2400" dirty="0"/>
              <a:t>/CPU ABI</a:t>
            </a:r>
          </a:p>
          <a:p>
            <a:pPr lvl="1">
              <a:lnSpc>
                <a:spcPct val="80000"/>
              </a:lnSpc>
            </a:pPr>
            <a:r>
              <a:rPr lang="cs-CZ" sz="2000" dirty="0" err="1"/>
              <a:t>Separately</a:t>
            </a:r>
            <a:r>
              <a:rPr lang="cs-CZ" sz="2000" dirty="0"/>
              <a:t> </a:t>
            </a:r>
            <a:r>
              <a:rPr lang="cs-CZ" sz="2000" dirty="0" err="1"/>
              <a:t>compiled</a:t>
            </a:r>
            <a:r>
              <a:rPr lang="cs-CZ" sz="2000" dirty="0"/>
              <a:t> </a:t>
            </a:r>
            <a:r>
              <a:rPr lang="cs-CZ" sz="2000" dirty="0" err="1"/>
              <a:t>code</a:t>
            </a:r>
            <a:r>
              <a:rPr lang="cs-CZ" sz="2000" dirty="0"/>
              <a:t> </a:t>
            </a:r>
            <a:r>
              <a:rPr lang="cs-CZ" sz="2000" dirty="0" err="1"/>
              <a:t>must</a:t>
            </a:r>
            <a:r>
              <a:rPr lang="cs-CZ" sz="2000" dirty="0"/>
              <a:t> use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same</a:t>
            </a:r>
            <a:r>
              <a:rPr lang="cs-CZ" sz="2000" dirty="0"/>
              <a:t> layout</a:t>
            </a:r>
          </a:p>
          <a:p>
            <a:pPr lvl="1">
              <a:lnSpc>
                <a:spcPct val="80000"/>
              </a:lnSpc>
            </a:pPr>
            <a:r>
              <a:rPr lang="cs-CZ" sz="2000" dirty="0" err="1"/>
              <a:t>Alignment</a:t>
            </a:r>
            <a:r>
              <a:rPr lang="cs-CZ" sz="2000" dirty="0"/>
              <a:t> </a:t>
            </a:r>
            <a:r>
              <a:rPr lang="cs-CZ" sz="2000" dirty="0" err="1"/>
              <a:t>requirements</a:t>
            </a:r>
            <a:r>
              <a:rPr lang="cs-CZ" sz="2000" dirty="0"/>
              <a:t> (</a:t>
            </a:r>
            <a:r>
              <a:rPr lang="cs-CZ" sz="2000" dirty="0" err="1"/>
              <a:t>dependent</a:t>
            </a:r>
            <a:r>
              <a:rPr lang="cs-CZ" sz="2000" dirty="0"/>
              <a:t> on </a:t>
            </a:r>
            <a:r>
              <a:rPr lang="cs-CZ" sz="2000" dirty="0" err="1"/>
              <a:t>target</a:t>
            </a:r>
            <a:r>
              <a:rPr lang="cs-CZ" sz="2000" dirty="0"/>
              <a:t> CPU + </a:t>
            </a:r>
            <a:r>
              <a:rPr lang="cs-CZ" sz="2000" dirty="0" err="1"/>
              <a:t>optimization</a:t>
            </a:r>
            <a:r>
              <a:rPr lang="cs-CZ" sz="2000" dirty="0"/>
              <a:t> level)</a:t>
            </a:r>
          </a:p>
          <a:p>
            <a:pPr lvl="2">
              <a:lnSpc>
                <a:spcPct val="80000"/>
              </a:lnSpc>
            </a:pPr>
            <a:r>
              <a:rPr lang="cs-CZ" sz="1700" dirty="0"/>
              <a:t>Layout </a:t>
            </a:r>
            <a:r>
              <a:rPr lang="cs-CZ" sz="1700" dirty="0" err="1"/>
              <a:t>may</a:t>
            </a:r>
            <a:r>
              <a:rPr lang="cs-CZ" sz="1700" dirty="0"/>
              <a:t> </a:t>
            </a:r>
            <a:r>
              <a:rPr lang="cs-CZ" sz="1700" dirty="0" err="1"/>
              <a:t>contain</a:t>
            </a:r>
            <a:r>
              <a:rPr lang="cs-CZ" sz="1700" dirty="0"/>
              <a:t> </a:t>
            </a:r>
            <a:r>
              <a:rPr lang="cs-CZ" sz="1700" dirty="0" err="1"/>
              <a:t>holes</a:t>
            </a:r>
            <a:endParaRPr lang="cs-CZ" sz="1700" dirty="0"/>
          </a:p>
          <a:p>
            <a:pPr lvl="2">
              <a:lnSpc>
                <a:spcPct val="80000"/>
              </a:lnSpc>
            </a:pPr>
            <a:r>
              <a:rPr lang="cs-CZ" sz="1700" dirty="0" err="1"/>
              <a:t>Elements</a:t>
            </a:r>
            <a:r>
              <a:rPr lang="cs-CZ" sz="1700" dirty="0"/>
              <a:t> </a:t>
            </a:r>
            <a:r>
              <a:rPr lang="cs-CZ" sz="1700" dirty="0" err="1"/>
              <a:t>may</a:t>
            </a:r>
            <a:r>
              <a:rPr lang="cs-CZ" sz="1700" dirty="0"/>
              <a:t> </a:t>
            </a:r>
            <a:r>
              <a:rPr lang="cs-CZ" sz="1700" dirty="0" err="1"/>
              <a:t>be</a:t>
            </a:r>
            <a:r>
              <a:rPr lang="cs-CZ" sz="1700" dirty="0"/>
              <a:t> </a:t>
            </a:r>
            <a:r>
              <a:rPr lang="cs-CZ" sz="1700" dirty="0" err="1"/>
              <a:t>reordered</a:t>
            </a:r>
            <a:r>
              <a:rPr lang="cs-CZ" sz="1700" dirty="0"/>
              <a:t> (</a:t>
            </a:r>
            <a:r>
              <a:rPr lang="cs-CZ" sz="1700" dirty="0" err="1"/>
              <a:t>if</a:t>
            </a:r>
            <a:r>
              <a:rPr lang="cs-CZ" sz="1700" dirty="0"/>
              <a:t> </a:t>
            </a:r>
            <a:r>
              <a:rPr lang="cs-CZ" sz="1700" dirty="0" err="1"/>
              <a:t>language</a:t>
            </a:r>
            <a:r>
              <a:rPr lang="cs-CZ" sz="1700" dirty="0"/>
              <a:t> </a:t>
            </a:r>
            <a:r>
              <a:rPr lang="cs-CZ" sz="1700" dirty="0" err="1"/>
              <a:t>permits</a:t>
            </a:r>
            <a:r>
              <a:rPr lang="cs-CZ" sz="1700" dirty="0"/>
              <a:t>)</a:t>
            </a:r>
          </a:p>
          <a:p>
            <a:pPr>
              <a:lnSpc>
                <a:spcPct val="80000"/>
              </a:lnSpc>
            </a:pPr>
            <a:r>
              <a:rPr lang="cs-CZ" sz="2400" dirty="0"/>
              <a:t>Access to </a:t>
            </a:r>
            <a:r>
              <a:rPr lang="cs-CZ" sz="2400" dirty="0" err="1"/>
              <a:t>structure</a:t>
            </a:r>
            <a:r>
              <a:rPr lang="cs-CZ" sz="2400" dirty="0"/>
              <a:t> </a:t>
            </a:r>
            <a:r>
              <a:rPr lang="cs-CZ" sz="2400" dirty="0" err="1"/>
              <a:t>elements</a:t>
            </a:r>
            <a:r>
              <a:rPr lang="cs-CZ" sz="2400" dirty="0"/>
              <a:t> (data </a:t>
            </a:r>
            <a:r>
              <a:rPr lang="cs-CZ" sz="2400" dirty="0" err="1"/>
              <a:t>members</a:t>
            </a:r>
            <a:r>
              <a:rPr lang="cs-CZ" sz="2400" dirty="0"/>
              <a:t>)</a:t>
            </a:r>
          </a:p>
          <a:p>
            <a:pPr lvl="1">
              <a:lnSpc>
                <a:spcPct val="80000"/>
              </a:lnSpc>
            </a:pPr>
            <a:r>
              <a:rPr lang="cs-CZ" sz="2000" dirty="0"/>
              <a:t>In </a:t>
            </a:r>
            <a:r>
              <a:rPr lang="cs-CZ" sz="2000" dirty="0" err="1"/>
              <a:t>high</a:t>
            </a:r>
            <a:r>
              <a:rPr lang="cs-CZ" sz="2000" dirty="0"/>
              <a:t>/medium level </a:t>
            </a:r>
            <a:r>
              <a:rPr lang="cs-CZ" sz="2000" dirty="0" err="1"/>
              <a:t>intermediate</a:t>
            </a:r>
            <a:r>
              <a:rPr lang="cs-CZ" sz="2000" dirty="0"/>
              <a:t> </a:t>
            </a:r>
            <a:r>
              <a:rPr lang="cs-CZ" sz="2000" dirty="0" err="1"/>
              <a:t>code</a:t>
            </a:r>
            <a:endParaRPr lang="cs-CZ" sz="2000" dirty="0"/>
          </a:p>
          <a:p>
            <a:pPr lvl="2">
              <a:lnSpc>
                <a:spcPct val="80000"/>
              </a:lnSpc>
            </a:pPr>
            <a:r>
              <a:rPr lang="cs-CZ" sz="1700" dirty="0" err="1"/>
              <a:t>Usually</a:t>
            </a:r>
            <a:r>
              <a:rPr lang="cs-CZ" sz="1700" dirty="0"/>
              <a:t>, data </a:t>
            </a:r>
            <a:r>
              <a:rPr lang="cs-CZ" sz="1700" dirty="0" err="1"/>
              <a:t>members</a:t>
            </a:r>
            <a:r>
              <a:rPr lang="cs-CZ" sz="1700" dirty="0"/>
              <a:t> </a:t>
            </a:r>
            <a:r>
              <a:rPr lang="cs-CZ" sz="1700" dirty="0" err="1"/>
              <a:t>denoted</a:t>
            </a:r>
            <a:r>
              <a:rPr lang="cs-CZ" sz="1700" dirty="0"/>
              <a:t> </a:t>
            </a:r>
            <a:r>
              <a:rPr lang="cs-CZ" sz="1700" dirty="0" err="1"/>
              <a:t>symbolically</a:t>
            </a:r>
            <a:endParaRPr lang="cs-CZ" sz="1700" dirty="0"/>
          </a:p>
          <a:p>
            <a:pPr lvl="2">
              <a:lnSpc>
                <a:spcPct val="80000"/>
              </a:lnSpc>
            </a:pPr>
            <a:r>
              <a:rPr lang="cs-CZ" sz="1700" dirty="0" err="1"/>
              <a:t>Local</a:t>
            </a:r>
            <a:r>
              <a:rPr lang="cs-CZ" sz="1700" dirty="0"/>
              <a:t> </a:t>
            </a:r>
            <a:r>
              <a:rPr lang="cs-CZ" sz="1700" dirty="0" err="1"/>
              <a:t>variables</a:t>
            </a:r>
            <a:r>
              <a:rPr lang="cs-CZ" sz="1700" dirty="0"/>
              <a:t> </a:t>
            </a:r>
            <a:r>
              <a:rPr lang="cs-CZ" sz="1700" dirty="0" err="1"/>
              <a:t>of</a:t>
            </a:r>
            <a:r>
              <a:rPr lang="cs-CZ" sz="1700" dirty="0"/>
              <a:t> </a:t>
            </a:r>
            <a:r>
              <a:rPr lang="cs-CZ" sz="1700" dirty="0" err="1"/>
              <a:t>structure</a:t>
            </a:r>
            <a:r>
              <a:rPr lang="cs-CZ" sz="1700" dirty="0"/>
              <a:t> </a:t>
            </a:r>
            <a:r>
              <a:rPr lang="cs-CZ" sz="1700" dirty="0" err="1"/>
              <a:t>types</a:t>
            </a:r>
            <a:r>
              <a:rPr lang="cs-CZ" sz="1700" dirty="0"/>
              <a:t> </a:t>
            </a:r>
            <a:r>
              <a:rPr lang="cs-CZ" sz="1700" dirty="0" err="1"/>
              <a:t>may</a:t>
            </a:r>
            <a:r>
              <a:rPr lang="cs-CZ" sz="1700" dirty="0"/>
              <a:t> </a:t>
            </a:r>
            <a:r>
              <a:rPr lang="cs-CZ" sz="1700" dirty="0" err="1"/>
              <a:t>be</a:t>
            </a:r>
            <a:r>
              <a:rPr lang="cs-CZ" sz="1700" dirty="0"/>
              <a:t> </a:t>
            </a:r>
            <a:r>
              <a:rPr lang="cs-CZ" sz="1700" dirty="0" err="1"/>
              <a:t>later</a:t>
            </a:r>
            <a:r>
              <a:rPr lang="cs-CZ" sz="1700" dirty="0"/>
              <a:t> </a:t>
            </a:r>
            <a:r>
              <a:rPr lang="cs-CZ" sz="1700" dirty="0" err="1"/>
              <a:t>broken</a:t>
            </a:r>
            <a:r>
              <a:rPr lang="cs-CZ" sz="1700" dirty="0"/>
              <a:t> </a:t>
            </a:r>
            <a:r>
              <a:rPr lang="cs-CZ" sz="1700" dirty="0" err="1"/>
              <a:t>into</a:t>
            </a:r>
            <a:r>
              <a:rPr lang="cs-CZ" sz="1700" dirty="0"/>
              <a:t> </a:t>
            </a:r>
            <a:r>
              <a:rPr lang="cs-CZ" sz="1700" dirty="0" err="1"/>
              <a:t>elements</a:t>
            </a:r>
            <a:endParaRPr lang="cs-CZ" sz="1700" dirty="0"/>
          </a:p>
          <a:p>
            <a:pPr lvl="1">
              <a:lnSpc>
                <a:spcPct val="80000"/>
              </a:lnSpc>
            </a:pPr>
            <a:r>
              <a:rPr lang="cs-CZ" sz="2000" dirty="0"/>
              <a:t>In </a:t>
            </a:r>
            <a:r>
              <a:rPr lang="cs-CZ" sz="2000" dirty="0" err="1"/>
              <a:t>low</a:t>
            </a:r>
            <a:r>
              <a:rPr lang="cs-CZ" sz="2000" dirty="0"/>
              <a:t>-level </a:t>
            </a:r>
            <a:r>
              <a:rPr lang="cs-CZ" sz="2000" dirty="0" err="1"/>
              <a:t>code</a:t>
            </a:r>
            <a:endParaRPr lang="cs-CZ" sz="2000" dirty="0"/>
          </a:p>
          <a:p>
            <a:pPr lvl="2">
              <a:lnSpc>
                <a:spcPct val="80000"/>
              </a:lnSpc>
            </a:pPr>
            <a:r>
              <a:rPr lang="cs-CZ" sz="1700" dirty="0"/>
              <a:t>Access </a:t>
            </a:r>
            <a:r>
              <a:rPr lang="cs-CZ" sz="1700" dirty="0" err="1"/>
              <a:t>specified</a:t>
            </a:r>
            <a:r>
              <a:rPr lang="cs-CZ" sz="1700" dirty="0"/>
              <a:t> by element </a:t>
            </a:r>
            <a:r>
              <a:rPr lang="cs-CZ" sz="1700" dirty="0" err="1"/>
              <a:t>offsets</a:t>
            </a:r>
            <a:r>
              <a:rPr lang="cs-CZ" sz="1700" dirty="0"/>
              <a:t> in </a:t>
            </a:r>
            <a:r>
              <a:rPr lang="cs-CZ" sz="1700" dirty="0" err="1"/>
              <a:t>bytes</a:t>
            </a:r>
            <a:endParaRPr lang="cs-CZ" sz="1700" dirty="0"/>
          </a:p>
          <a:p>
            <a:pPr lvl="2">
              <a:lnSpc>
                <a:spcPct val="80000"/>
              </a:lnSpc>
            </a:pPr>
            <a:r>
              <a:rPr lang="cs-CZ" sz="1700" dirty="0" err="1"/>
              <a:t>Equivalent</a:t>
            </a:r>
            <a:r>
              <a:rPr lang="cs-CZ" sz="1700" dirty="0"/>
              <a:t> </a:t>
            </a:r>
            <a:r>
              <a:rPr lang="cs-CZ" sz="1700" dirty="0" err="1"/>
              <a:t>of</a:t>
            </a:r>
            <a:r>
              <a:rPr lang="cs-CZ" sz="1700" dirty="0"/>
              <a:t> pointer</a:t>
            </a:r>
            <a:r>
              <a:rPr lang="en-US" sz="1700" dirty="0"/>
              <a:t>/address </a:t>
            </a:r>
            <a:r>
              <a:rPr lang="en-US" sz="1700" dirty="0" err="1"/>
              <a:t>arithmetics</a:t>
            </a:r>
            <a:endParaRPr lang="cs-CZ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5C7E0-75B5-BF75-3093-21743569E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7E9994C0-D83A-4570-75F6-FC96DE8AF9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Arrays</a:t>
            </a:r>
            <a:endParaRPr lang="cs-CZ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6A7F0A8C-A079-5161-8ED3-F7C128888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cs-CZ" sz="2100" dirty="0" err="1"/>
              <a:t>Multidimensional</a:t>
            </a:r>
            <a:r>
              <a:rPr lang="cs-CZ" sz="2100" dirty="0"/>
              <a:t> </a:t>
            </a:r>
            <a:r>
              <a:rPr lang="cs-CZ" sz="2100" dirty="0" err="1"/>
              <a:t>arrays</a:t>
            </a:r>
            <a:r>
              <a:rPr lang="cs-CZ" sz="2100" dirty="0"/>
              <a:t> - </a:t>
            </a:r>
            <a:r>
              <a:rPr lang="en-US" sz="2100" dirty="0"/>
              <a:t>Array unfolding</a:t>
            </a:r>
            <a:endParaRPr lang="cs-CZ" sz="21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Multidimensional-arrays are high-level illusion </a:t>
            </a:r>
          </a:p>
          <a:p>
            <a:pPr lvl="2">
              <a:lnSpc>
                <a:spcPct val="80000"/>
              </a:lnSpc>
            </a:pPr>
            <a:r>
              <a:rPr lang="en-US" sz="1700" dirty="0"/>
              <a:t>The hardware memory is one-dimensional</a:t>
            </a:r>
          </a:p>
          <a:p>
            <a:pPr lvl="2">
              <a:lnSpc>
                <a:spcPct val="80000"/>
              </a:lnSpc>
            </a:pPr>
            <a:r>
              <a:rPr lang="en-US" sz="1700" dirty="0"/>
              <a:t>Stored in one of the two forms</a:t>
            </a:r>
          </a:p>
          <a:p>
            <a:pPr lvl="3">
              <a:lnSpc>
                <a:spcPct val="80000"/>
              </a:lnSpc>
            </a:pPr>
            <a:r>
              <a:rPr lang="en-US" dirty="0"/>
              <a:t>row-major (C)</a:t>
            </a:r>
          </a:p>
          <a:p>
            <a:pPr lvl="3">
              <a:lnSpc>
                <a:spcPct val="80000"/>
              </a:lnSpc>
            </a:pPr>
            <a:r>
              <a:rPr lang="en-US" dirty="0"/>
              <a:t>column-major (Fortran)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Access using address </a:t>
            </a:r>
            <a:r>
              <a:rPr lang="en-US" sz="2400" dirty="0" err="1"/>
              <a:t>arithmetics</a:t>
            </a:r>
            <a:endParaRPr lang="cs-CZ" sz="24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One-dimensional array</a:t>
            </a:r>
            <a:r>
              <a:rPr lang="cs-CZ" sz="2000" dirty="0"/>
              <a:t> A</a:t>
            </a:r>
            <a:r>
              <a:rPr lang="en-US" sz="2000" dirty="0"/>
              <a:t>[</a:t>
            </a:r>
            <a:r>
              <a:rPr lang="en-US" sz="2000" dirty="0" err="1"/>
              <a:t>lb</a:t>
            </a:r>
            <a:r>
              <a:rPr lang="en-US" sz="2000" dirty="0"/>
              <a:t>..</a:t>
            </a:r>
            <a:r>
              <a:rPr lang="en-US" sz="2000" dirty="0" err="1"/>
              <a:t>ub</a:t>
            </a:r>
            <a:r>
              <a:rPr lang="en-US" sz="2000" dirty="0"/>
              <a:t>] – access to A[</a:t>
            </a:r>
            <a:r>
              <a:rPr lang="en-US" sz="2000" dirty="0" err="1"/>
              <a:t>i</a:t>
            </a:r>
            <a:r>
              <a:rPr lang="en-US" sz="2000" dirty="0"/>
              <a:t>]</a:t>
            </a:r>
          </a:p>
          <a:p>
            <a:pPr lvl="2">
              <a:lnSpc>
                <a:spcPct val="80000"/>
              </a:lnSpc>
            </a:pPr>
            <a:r>
              <a:rPr lang="cs-CZ" sz="1800" dirty="0"/>
              <a:t>(base – </a:t>
            </a:r>
            <a:r>
              <a:rPr lang="en-US" sz="1800" dirty="0"/>
              <a:t>w</a:t>
            </a:r>
            <a:r>
              <a:rPr lang="cs-CZ" sz="1800" dirty="0"/>
              <a:t> * </a:t>
            </a:r>
            <a:r>
              <a:rPr lang="en-US" sz="1800" dirty="0" err="1"/>
              <a:t>lb</a:t>
            </a:r>
            <a:r>
              <a:rPr lang="cs-CZ" sz="1800" dirty="0"/>
              <a:t>)</a:t>
            </a:r>
            <a:r>
              <a:rPr lang="en-US" sz="1800" dirty="0"/>
              <a:t> + w</a:t>
            </a:r>
            <a:r>
              <a:rPr lang="cs-CZ" sz="1800" dirty="0"/>
              <a:t> * </a:t>
            </a:r>
            <a:r>
              <a:rPr lang="en-US" sz="1800" dirty="0" err="1"/>
              <a:t>i</a:t>
            </a:r>
            <a:endParaRPr lang="en-US" sz="1800" dirty="0"/>
          </a:p>
          <a:p>
            <a:pPr lvl="2">
              <a:lnSpc>
                <a:spcPct val="80000"/>
              </a:lnSpc>
            </a:pPr>
            <a:r>
              <a:rPr lang="en-US" sz="1800" dirty="0"/>
              <a:t>base is the address of the array (beginning of the memory block)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w is the element size (including alignment)</a:t>
            </a:r>
            <a:endParaRPr lang="cs-CZ" sz="18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Two-dimensional array </a:t>
            </a:r>
            <a:r>
              <a:rPr lang="cs-CZ" sz="2000" dirty="0"/>
              <a:t>A</a:t>
            </a:r>
            <a:r>
              <a:rPr lang="en-US" sz="2000" dirty="0"/>
              <a:t>[lb</a:t>
            </a:r>
            <a:r>
              <a:rPr lang="en-US" sz="2000" baseline="-25000" dirty="0"/>
              <a:t>1</a:t>
            </a:r>
            <a:r>
              <a:rPr lang="en-US" sz="2000" dirty="0"/>
              <a:t>..ub</a:t>
            </a:r>
            <a:r>
              <a:rPr lang="en-US" sz="2000" baseline="-25000" dirty="0"/>
              <a:t>1</a:t>
            </a:r>
            <a:r>
              <a:rPr lang="en-US" sz="2000" dirty="0"/>
              <a:t>,lb</a:t>
            </a:r>
            <a:r>
              <a:rPr lang="en-US" sz="2000" baseline="-25000" dirty="0"/>
              <a:t>2</a:t>
            </a:r>
            <a:r>
              <a:rPr lang="en-US" sz="2000" dirty="0"/>
              <a:t>..ub</a:t>
            </a:r>
            <a:r>
              <a:rPr lang="en-US" sz="2000" baseline="-25000" dirty="0"/>
              <a:t>2</a:t>
            </a:r>
            <a:r>
              <a:rPr lang="en-US" sz="2000" dirty="0"/>
              <a:t>] – access to A[i</a:t>
            </a:r>
            <a:r>
              <a:rPr lang="en-US" sz="2000" baseline="-25000" dirty="0"/>
              <a:t>1</a:t>
            </a:r>
            <a:r>
              <a:rPr lang="en-US" sz="2000" dirty="0"/>
              <a:t>, i</a:t>
            </a:r>
            <a:r>
              <a:rPr lang="en-US" sz="2000" baseline="-25000" dirty="0"/>
              <a:t>2</a:t>
            </a:r>
            <a:r>
              <a:rPr lang="en-US" sz="2000" dirty="0"/>
              <a:t>]</a:t>
            </a:r>
          </a:p>
          <a:p>
            <a:pPr lvl="2">
              <a:lnSpc>
                <a:spcPct val="80000"/>
              </a:lnSpc>
            </a:pPr>
            <a:r>
              <a:rPr lang="en-US" sz="1700" dirty="0"/>
              <a:t>Row-major mode</a:t>
            </a:r>
          </a:p>
          <a:p>
            <a:pPr lvl="2">
              <a:lnSpc>
                <a:spcPct val="80000"/>
              </a:lnSpc>
            </a:pPr>
            <a:r>
              <a:rPr lang="en-US" sz="1800" dirty="0"/>
              <a:t>(base – w * lb</a:t>
            </a:r>
            <a:r>
              <a:rPr lang="en-US" sz="1800" baseline="-25000" dirty="0"/>
              <a:t>1</a:t>
            </a:r>
            <a:r>
              <a:rPr lang="en-US" sz="1800" dirty="0"/>
              <a:t> * </a:t>
            </a:r>
            <a:r>
              <a:rPr lang="cs-CZ" sz="1800" dirty="0"/>
              <a:t>(ub</a:t>
            </a:r>
            <a:r>
              <a:rPr lang="cs-CZ" sz="1800" baseline="-25000" dirty="0"/>
              <a:t>2</a:t>
            </a:r>
            <a:r>
              <a:rPr lang="cs-CZ" sz="1800" dirty="0"/>
              <a:t>-lb</a:t>
            </a:r>
            <a:r>
              <a:rPr lang="cs-CZ" sz="1800" baseline="-25000" dirty="0"/>
              <a:t>2</a:t>
            </a:r>
            <a:r>
              <a:rPr lang="cs-CZ" sz="1800" dirty="0"/>
              <a:t>+1)</a:t>
            </a:r>
            <a:r>
              <a:rPr lang="en-US" sz="1800" dirty="0"/>
              <a:t> – w * </a:t>
            </a:r>
            <a:r>
              <a:rPr lang="cs-CZ" sz="1800" dirty="0"/>
              <a:t>lb</a:t>
            </a:r>
            <a:r>
              <a:rPr lang="cs-CZ" sz="1800" baseline="-25000" dirty="0"/>
              <a:t>2</a:t>
            </a:r>
            <a:r>
              <a:rPr lang="en-US" sz="1800" dirty="0"/>
              <a:t>) + w * </a:t>
            </a:r>
            <a:r>
              <a:rPr lang="cs-CZ" sz="1800" dirty="0"/>
              <a:t>(ub</a:t>
            </a:r>
            <a:r>
              <a:rPr lang="cs-CZ" sz="1800" baseline="-25000" dirty="0"/>
              <a:t>2</a:t>
            </a:r>
            <a:r>
              <a:rPr lang="cs-CZ" sz="1800" dirty="0"/>
              <a:t>-lb</a:t>
            </a:r>
            <a:r>
              <a:rPr lang="cs-CZ" sz="1800" baseline="-25000" dirty="0"/>
              <a:t>2</a:t>
            </a:r>
            <a:r>
              <a:rPr lang="cs-CZ" sz="1800" dirty="0"/>
              <a:t>+1) </a:t>
            </a:r>
            <a:r>
              <a:rPr lang="en-US" sz="1800" dirty="0"/>
              <a:t>* i</a:t>
            </a:r>
            <a:r>
              <a:rPr lang="en-US" sz="1800" baseline="-25000" dirty="0"/>
              <a:t>1</a:t>
            </a:r>
            <a:r>
              <a:rPr lang="cs-CZ" sz="1800" dirty="0"/>
              <a:t> + </a:t>
            </a:r>
            <a:r>
              <a:rPr lang="en-US" sz="1800" dirty="0"/>
              <a:t>w * </a:t>
            </a:r>
            <a:r>
              <a:rPr lang="cs-CZ" sz="1800" dirty="0"/>
              <a:t>i</a:t>
            </a:r>
            <a:r>
              <a:rPr lang="cs-CZ" sz="1800" baseline="-25000" dirty="0"/>
              <a:t>2</a:t>
            </a:r>
            <a:endParaRPr lang="en-US" sz="1800" baseline="-25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In general, a linear form </a:t>
            </a:r>
            <a:r>
              <a:rPr lang="en-US" sz="2000" dirty="0" err="1"/>
              <a:t>wrt</a:t>
            </a:r>
            <a:r>
              <a:rPr lang="en-US" sz="2000" dirty="0"/>
              <a:t>. indexes</a:t>
            </a:r>
          </a:p>
          <a:p>
            <a:pPr lvl="2">
              <a:lnSpc>
                <a:spcPct val="80000"/>
              </a:lnSpc>
            </a:pPr>
            <a:r>
              <a:rPr lang="en-US" sz="1700" dirty="0"/>
              <a:t>If indexes themselves are linear forms, constants may be merged</a:t>
            </a:r>
            <a:endParaRPr lang="cs-CZ" sz="1700" dirty="0"/>
          </a:p>
        </p:txBody>
      </p:sp>
    </p:spTree>
    <p:extLst>
      <p:ext uri="{BB962C8B-B14F-4D97-AF65-F5344CB8AC3E}">
        <p14:creationId xmlns:p14="http://schemas.microsoft.com/office/powerpoint/2010/main" val="1305230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optimization</a:t>
            </a:r>
            <a:endParaRPr lang="cs-CZ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19264"/>
            <a:ext cx="8229600" cy="199707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Reduction in strength of operation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Transform multiplication by a constant to addition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multiplication is often a hidden part of array access</a:t>
            </a:r>
            <a:endParaRPr lang="cs-CZ" dirty="0"/>
          </a:p>
          <a:p>
            <a:pPr>
              <a:lnSpc>
                <a:spcPct val="90000"/>
              </a:lnSpc>
            </a:pPr>
            <a:r>
              <a:rPr lang="en-US" dirty="0"/>
              <a:t>Removing induction variable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Only one induction variable for one loop</a:t>
            </a:r>
            <a:endParaRPr lang="cs-CZ" dirty="0"/>
          </a:p>
          <a:p>
            <a:pPr lvl="1">
              <a:lnSpc>
                <a:spcPct val="90000"/>
              </a:lnSpc>
            </a:pPr>
            <a:r>
              <a:rPr lang="en-US" dirty="0"/>
              <a:t>Usually removed during reduction in strength</a:t>
            </a:r>
            <a:endParaRPr lang="cs-CZ" dirty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919288" y="3933826"/>
            <a:ext cx="4038600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36000" rIns="18000" bIns="36000"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for(i=3;i&lt;8;i+=3)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{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	j = i*2;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	a[j] = j;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}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172200" y="3933825"/>
            <a:ext cx="4038600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8000" tIns="36000" rIns="18000" bIns="36000"/>
          <a:lstStyle/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for(t=6;t&lt;16;t+=6)</a:t>
            </a:r>
          </a:p>
          <a:p>
            <a:pPr marL="692150" lvl="1" indent="-347663">
              <a:spcBef>
                <a:spcPct val="20000"/>
              </a:spcBef>
              <a:buClr>
                <a:schemeClr val="accent2"/>
              </a:buClr>
              <a:buSzPct val="70000"/>
            </a:pPr>
            <a:r>
              <a:rPr lang="cs-CZ" sz="2400" b="1" noProof="1">
                <a:latin typeface="Courier New" pitchFamily="49" charset="0"/>
              </a:rPr>
              <a:t>	a[t] = t;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AF9FE-61B7-8849-C2F1-D1351EB71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Expressions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71575-8C8E-85B0-60EC-C200805B3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Generating</a:t>
            </a:r>
            <a:r>
              <a:rPr lang="cs-CZ" dirty="0"/>
              <a:t> </a:t>
            </a:r>
            <a:r>
              <a:rPr lang="cs-CZ" dirty="0" err="1"/>
              <a:t>intermediate</a:t>
            </a:r>
            <a:r>
              <a:rPr lang="cs-CZ" dirty="0"/>
              <a:t> </a:t>
            </a:r>
            <a:r>
              <a:rPr lang="cs-CZ" dirty="0" err="1"/>
              <a:t>code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21272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354434"/>
          </a:xfrm>
        </p:spPr>
        <p:txBody>
          <a:bodyPr/>
          <a:lstStyle/>
          <a:p>
            <a:r>
              <a:rPr lang="en-US" dirty="0"/>
              <a:t>Boolean expression</a:t>
            </a:r>
            <a:endParaRPr lang="cs-CZ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548683"/>
            <a:ext cx="10972800" cy="5582243"/>
          </a:xfrm>
        </p:spPr>
        <p:txBody>
          <a:bodyPr/>
          <a:lstStyle/>
          <a:p>
            <a:r>
              <a:rPr lang="en-US" dirty="0"/>
              <a:t>Binary operators AND, OR</a:t>
            </a:r>
          </a:p>
          <a:p>
            <a:pPr lvl="1"/>
            <a:r>
              <a:rPr lang="en-US" dirty="0"/>
              <a:t>Numeric</a:t>
            </a:r>
            <a:r>
              <a:rPr lang="cs-CZ" dirty="0"/>
              <a:t> (</a:t>
            </a:r>
            <a:r>
              <a:rPr lang="en-US" dirty="0"/>
              <a:t>full</a:t>
            </a:r>
            <a:r>
              <a:rPr lang="cs-CZ" dirty="0"/>
              <a:t>) </a:t>
            </a:r>
            <a:r>
              <a:rPr lang="en-US" dirty="0"/>
              <a:t>evaluation</a:t>
            </a:r>
            <a:endParaRPr lang="cs-CZ" dirty="0"/>
          </a:p>
          <a:p>
            <a:pPr lvl="2"/>
            <a:r>
              <a:rPr lang="en-US" dirty="0"/>
              <a:t>All parts of the expression are evaluated</a:t>
            </a:r>
            <a:endParaRPr lang="cs-CZ" dirty="0"/>
          </a:p>
          <a:p>
            <a:pPr lvl="2"/>
            <a:r>
              <a:rPr lang="cs-CZ" dirty="0"/>
              <a:t>Pascal</a:t>
            </a:r>
          </a:p>
          <a:p>
            <a:pPr lvl="1"/>
            <a:r>
              <a:rPr lang="en-US" dirty="0"/>
              <a:t>Short-circuit evaluation</a:t>
            </a:r>
            <a:endParaRPr lang="cs-CZ" dirty="0"/>
          </a:p>
          <a:p>
            <a:pPr lvl="2"/>
            <a:r>
              <a:rPr lang="en-US" dirty="0"/>
              <a:t>if the result is already known during the evaluation, it won’t be evaluated further</a:t>
            </a:r>
            <a:endParaRPr lang="cs-CZ" dirty="0"/>
          </a:p>
          <a:p>
            <a:pPr lvl="3"/>
            <a:r>
              <a:rPr lang="en-US" dirty="0"/>
              <a:t>Jumps in the evaluation</a:t>
            </a:r>
          </a:p>
          <a:p>
            <a:pPr lvl="2"/>
            <a:r>
              <a:rPr lang="en-US" dirty="0"/>
              <a:t>Changes the semantics if side-effects present</a:t>
            </a:r>
            <a:endParaRPr lang="cs-CZ" dirty="0"/>
          </a:p>
          <a:p>
            <a:pPr lvl="3"/>
            <a:r>
              <a:rPr lang="cs-CZ" dirty="0"/>
              <a:t>C</a:t>
            </a:r>
            <a:r>
              <a:rPr lang="en-US" dirty="0"/>
              <a:t>, C++: short-circuit evaluation is mandatory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354434"/>
          </a:xfrm>
        </p:spPr>
        <p:txBody>
          <a:bodyPr/>
          <a:lstStyle/>
          <a:p>
            <a:r>
              <a:rPr lang="en-US" dirty="0"/>
              <a:t>Switch</a:t>
            </a:r>
            <a:endParaRPr lang="cs-CZ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548683"/>
            <a:ext cx="10972800" cy="5582243"/>
          </a:xfrm>
        </p:spPr>
        <p:txBody>
          <a:bodyPr>
            <a:normAutofit/>
          </a:bodyPr>
          <a:lstStyle/>
          <a:p>
            <a:r>
              <a:rPr lang="en-US" dirty="0"/>
              <a:t>What we need</a:t>
            </a:r>
            <a:endParaRPr lang="cs-CZ" dirty="0"/>
          </a:p>
          <a:p>
            <a:pPr lvl="1"/>
            <a:r>
              <a:rPr lang="en-US" dirty="0"/>
              <a:t>Evaluate the expression</a:t>
            </a:r>
            <a:endParaRPr lang="cs-CZ" dirty="0"/>
          </a:p>
          <a:p>
            <a:pPr lvl="1"/>
            <a:r>
              <a:rPr lang="en-US" dirty="0"/>
              <a:t>Find which value in the list of cases is the same as the value of the expression</a:t>
            </a:r>
            <a:endParaRPr lang="cs-CZ" dirty="0"/>
          </a:p>
          <a:p>
            <a:pPr lvl="1"/>
            <a:r>
              <a:rPr lang="en-US" dirty="0"/>
              <a:t>Execute the statement associated with the value found</a:t>
            </a:r>
            <a:endParaRPr lang="cs-CZ" dirty="0"/>
          </a:p>
          <a:p>
            <a:r>
              <a:rPr lang="en-US" dirty="0"/>
              <a:t>Finding the case</a:t>
            </a:r>
            <a:endParaRPr lang="cs-CZ" dirty="0"/>
          </a:p>
          <a:p>
            <a:pPr lvl="1"/>
            <a:r>
              <a:rPr lang="en-US" dirty="0"/>
              <a:t>Sequence of conditional branches</a:t>
            </a:r>
            <a:endParaRPr lang="cs-CZ" dirty="0"/>
          </a:p>
          <a:p>
            <a:pPr lvl="2"/>
            <a:r>
              <a:rPr lang="en-US" dirty="0"/>
              <a:t>Small number of cases (&lt;10)</a:t>
            </a:r>
            <a:endParaRPr lang="cs-CZ" dirty="0"/>
          </a:p>
          <a:p>
            <a:pPr lvl="1"/>
            <a:r>
              <a:rPr lang="en-US" dirty="0"/>
              <a:t>Binary search in table</a:t>
            </a:r>
            <a:r>
              <a:rPr lang="cs-CZ" dirty="0"/>
              <a:t> </a:t>
            </a:r>
            <a:r>
              <a:rPr lang="en-US" dirty="0"/>
              <a:t>[value</a:t>
            </a:r>
            <a:r>
              <a:rPr lang="cs-CZ" dirty="0"/>
              <a:t>,</a:t>
            </a:r>
            <a:r>
              <a:rPr lang="en-US" dirty="0" err="1"/>
              <a:t>caseptr</a:t>
            </a:r>
            <a:r>
              <a:rPr lang="en-US" dirty="0"/>
              <a:t>]</a:t>
            </a:r>
          </a:p>
          <a:p>
            <a:pPr lvl="1"/>
            <a:r>
              <a:rPr lang="en-US" dirty="0"/>
              <a:t>Binary tree of conditions</a:t>
            </a:r>
            <a:endParaRPr lang="cs-CZ" dirty="0"/>
          </a:p>
          <a:p>
            <a:pPr lvl="1"/>
            <a:r>
              <a:rPr lang="en-US" dirty="0"/>
              <a:t>Table of pointers indexed by value</a:t>
            </a:r>
            <a:endParaRPr lang="cs-CZ" dirty="0"/>
          </a:p>
          <a:p>
            <a:pPr lvl="2"/>
            <a:r>
              <a:rPr lang="en-US" dirty="0"/>
              <a:t>High density of values in the range of case values</a:t>
            </a:r>
          </a:p>
          <a:p>
            <a:pPr lvl="2"/>
            <a:r>
              <a:rPr lang="en-US" dirty="0"/>
              <a:t>Value may be hashed by a perfect hash function selected by the compiler</a:t>
            </a:r>
            <a:endParaRPr 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Procedure calls</a:t>
            </a:r>
            <a:endParaRPr lang="cs-CZ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Binding actual to formal parameters</a:t>
            </a:r>
            <a:endParaRPr lang="cs-CZ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Positional</a:t>
            </a:r>
            <a:endParaRPr lang="cs-CZ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Named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Parameters passed by value or by reference</a:t>
            </a:r>
            <a:endParaRPr lang="cs-CZ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Intermediate-code sequence</a:t>
            </a:r>
            <a:r>
              <a:rPr lang="cs-CZ" sz="2400" dirty="0"/>
              <a:t>: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Evaluate actual parameter expressions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Perform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actual</a:t>
            </a:r>
            <a:r>
              <a:rPr lang="cs-CZ" sz="2000" dirty="0"/>
              <a:t> call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Store return value somewhere</a:t>
            </a:r>
            <a:endParaRPr lang="cs-CZ" sz="2000" dirty="0"/>
          </a:p>
          <a:p>
            <a:pPr>
              <a:lnSpc>
                <a:spcPct val="90000"/>
              </a:lnSpc>
            </a:pPr>
            <a:r>
              <a:rPr lang="cs-CZ" sz="2400" dirty="0" err="1"/>
              <a:t>Low</a:t>
            </a:r>
            <a:r>
              <a:rPr lang="cs-CZ" sz="2400" dirty="0"/>
              <a:t>-level </a:t>
            </a:r>
            <a:r>
              <a:rPr lang="cs-CZ" sz="2400" dirty="0" err="1"/>
              <a:t>code</a:t>
            </a:r>
            <a:r>
              <a:rPr lang="cs-CZ" sz="2400" dirty="0"/>
              <a:t> - </a:t>
            </a:r>
            <a:r>
              <a:rPr lang="cs-CZ" sz="2400" dirty="0" err="1"/>
              <a:t>calling</a:t>
            </a:r>
            <a:r>
              <a:rPr lang="cs-CZ" sz="2400" dirty="0"/>
              <a:t> </a:t>
            </a:r>
            <a:r>
              <a:rPr lang="cs-CZ" sz="2400" dirty="0" err="1"/>
              <a:t>convention</a:t>
            </a:r>
            <a:r>
              <a:rPr lang="cs-CZ" sz="2400" dirty="0"/>
              <a:t> - ABI</a:t>
            </a:r>
          </a:p>
          <a:p>
            <a:pPr lvl="1">
              <a:lnSpc>
                <a:spcPct val="90000"/>
              </a:lnSpc>
            </a:pPr>
            <a:r>
              <a:rPr lang="cs-CZ" sz="2000" dirty="0" err="1"/>
              <a:t>Where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parameters</a:t>
            </a:r>
            <a:r>
              <a:rPr lang="cs-CZ" sz="2000" dirty="0"/>
              <a:t> are </a:t>
            </a:r>
            <a:r>
              <a:rPr lang="cs-CZ" sz="2000" dirty="0" err="1"/>
              <a:t>passed</a:t>
            </a:r>
            <a:endParaRPr lang="cs-CZ" sz="2000" dirty="0"/>
          </a:p>
          <a:p>
            <a:pPr lvl="2">
              <a:lnSpc>
                <a:spcPct val="90000"/>
              </a:lnSpc>
            </a:pPr>
            <a:r>
              <a:rPr lang="cs-CZ" sz="1800" dirty="0"/>
              <a:t>A </a:t>
            </a:r>
            <a:r>
              <a:rPr lang="cs-CZ" sz="1800" dirty="0" err="1"/>
              <a:t>deterministic</a:t>
            </a:r>
            <a:r>
              <a:rPr lang="cs-CZ" sz="1800" dirty="0"/>
              <a:t> </a:t>
            </a:r>
            <a:r>
              <a:rPr lang="cs-CZ" sz="1800" dirty="0" err="1"/>
              <a:t>algorithm</a:t>
            </a:r>
            <a:r>
              <a:rPr lang="cs-CZ" sz="1800" dirty="0"/>
              <a:t> to </a:t>
            </a:r>
            <a:r>
              <a:rPr lang="cs-CZ" sz="1800" dirty="0" err="1"/>
              <a:t>derive</a:t>
            </a:r>
            <a:r>
              <a:rPr lang="cs-CZ" sz="1800" dirty="0"/>
              <a:t> </a:t>
            </a:r>
            <a:r>
              <a:rPr lang="cs-CZ" sz="1800" dirty="0" err="1"/>
              <a:t>location</a:t>
            </a:r>
            <a:endParaRPr lang="cs-CZ" sz="1800" dirty="0"/>
          </a:p>
          <a:p>
            <a:pPr lvl="1">
              <a:lnSpc>
                <a:spcPct val="90000"/>
              </a:lnSpc>
            </a:pPr>
            <a:r>
              <a:rPr lang="cs-CZ" sz="2000" dirty="0" err="1"/>
              <a:t>How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return </a:t>
            </a:r>
            <a:r>
              <a:rPr lang="cs-CZ" sz="2000" dirty="0" err="1"/>
              <a:t>values</a:t>
            </a:r>
            <a:r>
              <a:rPr lang="cs-CZ" sz="2000" dirty="0"/>
              <a:t> are </a:t>
            </a:r>
            <a:r>
              <a:rPr lang="cs-CZ" sz="2000" dirty="0" err="1"/>
              <a:t>passed</a:t>
            </a:r>
            <a:endParaRPr lang="cs-CZ" sz="2000" dirty="0"/>
          </a:p>
          <a:p>
            <a:pPr lvl="1">
              <a:lnSpc>
                <a:spcPct val="90000"/>
              </a:lnSpc>
            </a:pPr>
            <a:r>
              <a:rPr lang="cs-CZ" sz="2000" dirty="0" err="1"/>
              <a:t>How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err="1"/>
              <a:t>stack</a:t>
            </a:r>
            <a:r>
              <a:rPr lang="cs-CZ" sz="2000" dirty="0"/>
              <a:t>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manipulated</a:t>
            </a:r>
            <a:endParaRPr lang="en-US" sz="2000" dirty="0"/>
          </a:p>
          <a:p>
            <a:pPr lvl="1">
              <a:lnSpc>
                <a:spcPct val="90000"/>
              </a:lnSpc>
            </a:pPr>
            <a:r>
              <a:rPr lang="en-US" sz="2000" dirty="0"/>
              <a:t>Which registers must be preserved</a:t>
            </a:r>
            <a:endParaRPr lang="cs-CZ" sz="2000" dirty="0"/>
          </a:p>
          <a:p>
            <a:pPr lvl="1">
              <a:lnSpc>
                <a:spcPct val="90000"/>
              </a:lnSpc>
            </a:pPr>
            <a:endParaRPr lang="cs-CZ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828</TotalTime>
  <Words>560</Words>
  <Application>Microsoft Office PowerPoint</Application>
  <PresentationFormat>Widescreen</PresentationFormat>
  <Paragraphs>91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Courier New</vt:lpstr>
      <vt:lpstr>Wingdings</vt:lpstr>
      <vt:lpstr>kuba</vt:lpstr>
      <vt:lpstr>Compiler principles</vt:lpstr>
      <vt:lpstr>Aggregates</vt:lpstr>
      <vt:lpstr>Structures and classes</vt:lpstr>
      <vt:lpstr>Arrays</vt:lpstr>
      <vt:lpstr>Loop optimization</vt:lpstr>
      <vt:lpstr>Expressions</vt:lpstr>
      <vt:lpstr>Boolean expression</vt:lpstr>
      <vt:lpstr>Switch</vt:lpstr>
      <vt:lpstr>Procedure calls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David Bednárek</cp:lastModifiedBy>
  <cp:revision>52</cp:revision>
  <dcterms:created xsi:type="dcterms:W3CDTF">2005-09-28T09:53:52Z</dcterms:created>
  <dcterms:modified xsi:type="dcterms:W3CDTF">2025-12-08T11:41:08Z</dcterms:modified>
</cp:coreProperties>
</file>