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8"/>
  </p:notesMasterIdLst>
  <p:sldIdLst>
    <p:sldId id="256" r:id="rId2"/>
    <p:sldId id="257" r:id="rId3"/>
    <p:sldId id="258" r:id="rId4"/>
    <p:sldId id="259" r:id="rId5"/>
    <p:sldId id="270" r:id="rId6"/>
    <p:sldId id="271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</p:sldIdLst>
  <p:sldSz cx="9144000" cy="6858000" type="screen4x3"/>
  <p:notesSz cx="7099300" cy="10234613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6984" autoAdjust="0"/>
  </p:normalViewPr>
  <p:slideViewPr>
    <p:cSldViewPr>
      <p:cViewPr varScale="1">
        <p:scale>
          <a:sx n="135" d="100"/>
          <a:sy n="135" d="100"/>
        </p:scale>
        <p:origin x="690" y="12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1294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/>
            </a:lvl1pPr>
          </a:lstStyle>
          <a:p>
            <a:fld id="{960BC3CE-3DC6-48EE-A131-04D020AF1818}" type="datetimeFigureOut">
              <a:rPr lang="cs-CZ" smtClean="0"/>
              <a:pPr/>
              <a:t>17.02.2022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92188" y="768350"/>
            <a:ext cx="5114925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48" tIns="49524" rIns="99048" bIns="49524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9930" y="4861441"/>
            <a:ext cx="5679440" cy="4605576"/>
          </a:xfrm>
          <a:prstGeom prst="rect">
            <a:avLst/>
          </a:prstGeom>
        </p:spPr>
        <p:txBody>
          <a:bodyPr vert="horz" lIns="99048" tIns="49524" rIns="99048" bIns="49524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1294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/>
            </a:lvl1pPr>
          </a:lstStyle>
          <a:p>
            <a:fld id="{28FDD85E-490B-4ECE-A416-B9AD062DD090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736547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Date Placeholder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72DAF8-66BC-43C5-9CCD-39D794002F00}" type="datetime1">
              <a:rPr lang="cs-CZ" smtClean="0"/>
              <a:t>17.02.2022</a:t>
            </a:fld>
            <a:endParaRPr lang="cs-CZ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‹#›</a:t>
            </a:fld>
            <a:endParaRPr lang="cs-CZ" dirty="0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NPRG054 High Performance Software Development- 201</a:t>
            </a:r>
            <a:r>
              <a:rPr lang="en-US" dirty="0"/>
              <a:t>6</a:t>
            </a:r>
            <a:r>
              <a:rPr lang="cs-CZ" dirty="0"/>
              <a:t>/201</a:t>
            </a:r>
            <a:r>
              <a:rPr lang="en-US" dirty="0"/>
              <a:t>7</a:t>
            </a:r>
            <a:r>
              <a:rPr lang="cs-CZ" dirty="0"/>
              <a:t> David Bednárek</a:t>
            </a:r>
          </a:p>
        </p:txBody>
      </p:sp>
      <p:sp>
        <p:nvSpPr>
          <p:cNvPr id="14" name="Title 13"/>
          <p:cNvSpPr>
            <a:spLocks noGrp="1"/>
          </p:cNvSpPr>
          <p:nvPr>
            <p:ph type="title"/>
          </p:nvPr>
        </p:nvSpPr>
        <p:spPr>
          <a:xfrm>
            <a:off x="0" y="1988840"/>
            <a:ext cx="9144000" cy="2880320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ottom Half Com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11"/>
          <p:cNvSpPr>
            <a:spLocks noGrp="1"/>
          </p:cNvSpPr>
          <p:nvPr>
            <p:ph sz="quarter" idx="1"/>
          </p:nvPr>
        </p:nvSpPr>
        <p:spPr>
          <a:xfrm>
            <a:off x="107504" y="3573015"/>
            <a:ext cx="8928992" cy="2880321"/>
          </a:xfrm>
        </p:spPr>
        <p:txBody>
          <a:bodyPr/>
          <a:lstStyle/>
          <a:p>
            <a:pPr lvl="0" eaLnBrk="1" latinLnBrk="0" hangingPunct="1"/>
            <a:r>
              <a:rPr lang="en-US" dirty="0"/>
              <a:t>Click to edit Master text styles</a:t>
            </a:r>
          </a:p>
          <a:p>
            <a:pPr lvl="1" eaLnBrk="1" latinLnBrk="0" hangingPunct="1"/>
            <a:r>
              <a:rPr lang="en-US" dirty="0"/>
              <a:t>Second level</a:t>
            </a:r>
          </a:p>
          <a:p>
            <a:pPr lvl="2" eaLnBrk="1" latinLnBrk="0" hangingPunct="1"/>
            <a:r>
              <a:rPr lang="en-US" dirty="0"/>
              <a:t>Third level</a:t>
            </a:r>
          </a:p>
          <a:p>
            <a:pPr lvl="3" eaLnBrk="1" latinLnBrk="0" hangingPunct="1"/>
            <a:r>
              <a:rPr lang="en-US" dirty="0"/>
              <a:t>Fourth level</a:t>
            </a:r>
          </a:p>
          <a:p>
            <a:pPr lvl="4" eaLnBrk="1" latinLnBrk="0" hangingPunct="1"/>
            <a:r>
              <a:rPr lang="en-US" dirty="0"/>
              <a:t>Fifth level</a:t>
            </a:r>
            <a:endParaRPr kumimoji="0" lang="en-US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107504" y="3429000"/>
            <a:ext cx="8928992" cy="0"/>
          </a:xfrm>
          <a:prstGeom prst="line">
            <a:avLst/>
          </a:prstGeom>
          <a:ln w="508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3C8747-E21F-4B74-BCD4-923F2C6F931D}" type="datetime1">
              <a:rPr lang="cs-CZ" smtClean="0"/>
              <a:t>17.02.2022</a:t>
            </a:fld>
            <a:endParaRPr lang="cs-CZ" dirty="0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‹#›</a:t>
            </a:fld>
            <a:endParaRPr lang="cs-CZ" dirty="0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NPRG054 High Performance Software Development- 201</a:t>
            </a:r>
            <a:r>
              <a:rPr lang="en-US" dirty="0"/>
              <a:t>6</a:t>
            </a:r>
            <a:r>
              <a:rPr lang="cs-CZ" dirty="0"/>
              <a:t>/201</a:t>
            </a:r>
            <a:r>
              <a:rPr lang="en-US" dirty="0"/>
              <a:t>7</a:t>
            </a:r>
            <a:r>
              <a:rPr lang="cs-CZ" dirty="0"/>
              <a:t> David Bednárek</a:t>
            </a:r>
          </a:p>
        </p:txBody>
      </p:sp>
    </p:spTree>
    <p:extLst>
      <p:ext uri="{BB962C8B-B14F-4D97-AF65-F5344CB8AC3E}">
        <p14:creationId xmlns:p14="http://schemas.microsoft.com/office/powerpoint/2010/main" val="33473198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icture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7504" y="548680"/>
            <a:ext cx="8928992" cy="5976664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7E35A-58AB-4294-B732-60C494B69933}" type="datetime1">
              <a:rPr lang="cs-CZ" smtClean="0"/>
              <a:t>17.02.2022</a:t>
            </a:fld>
            <a:endParaRPr lang="cs-CZ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‹#›</a:t>
            </a:fld>
            <a:endParaRPr lang="cs-CZ" dirty="0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NPRG054 High Performance Software Development- 201</a:t>
            </a:r>
            <a:r>
              <a:rPr lang="en-US" dirty="0"/>
              <a:t>6</a:t>
            </a:r>
            <a:r>
              <a:rPr lang="cs-CZ" dirty="0"/>
              <a:t>/201</a:t>
            </a:r>
            <a:r>
              <a:rPr lang="en-US" dirty="0"/>
              <a:t>7</a:t>
            </a:r>
            <a:r>
              <a:rPr lang="cs-CZ" dirty="0"/>
              <a:t> David Bednárek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D0FC46-34CE-41D6-90D2-5483FF721D39}" type="datetime1">
              <a:rPr lang="cs-CZ" smtClean="0"/>
              <a:t>17.02.2022</a:t>
            </a:fld>
            <a:endParaRPr lang="cs-CZ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‹#›</a:t>
            </a:fld>
            <a:endParaRPr lang="cs-CZ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NPRG054 High Performance Software Development- 201</a:t>
            </a:r>
            <a:r>
              <a:rPr lang="en-US" dirty="0"/>
              <a:t>6</a:t>
            </a:r>
            <a:r>
              <a:rPr lang="cs-CZ" dirty="0"/>
              <a:t>/201</a:t>
            </a:r>
            <a:r>
              <a:rPr lang="en-US" dirty="0"/>
              <a:t>7</a:t>
            </a:r>
            <a:r>
              <a:rPr lang="cs-CZ" dirty="0"/>
              <a:t> David Bednárek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7504" y="476672"/>
            <a:ext cx="8928992" cy="6048672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7F6C5-D0C8-4FAD-A7E1-6B961D038397}" type="datetime1">
              <a:rPr lang="cs-CZ" smtClean="0"/>
              <a:t>17.02.2022</a:t>
            </a:fld>
            <a:endParaRPr lang="cs-CZ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‹#›</a:t>
            </a:fld>
            <a:endParaRPr lang="cs-CZ" dirty="0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NPRG054 High Performance Software Development- 201</a:t>
            </a:r>
            <a:r>
              <a:rPr lang="en-US" dirty="0"/>
              <a:t>6</a:t>
            </a:r>
            <a:r>
              <a:rPr lang="cs-CZ" dirty="0"/>
              <a:t>/201</a:t>
            </a:r>
            <a:r>
              <a:rPr lang="en-US" dirty="0"/>
              <a:t>7</a:t>
            </a:r>
            <a:r>
              <a:rPr lang="cs-CZ" dirty="0"/>
              <a:t> David Bednárek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88742-43D4-4EDC-8761-B33F98BB136E}" type="datetime1">
              <a:rPr lang="cs-CZ" smtClean="0"/>
              <a:t>17.02.2022</a:t>
            </a:fld>
            <a:endParaRPr lang="cs-CZ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‹#›</a:t>
            </a:fld>
            <a:endParaRPr lang="cs-CZ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NPRG054 High Performance Software Development- 201</a:t>
            </a:r>
            <a:r>
              <a:rPr lang="en-US" dirty="0"/>
              <a:t>6</a:t>
            </a:r>
            <a:r>
              <a:rPr lang="cs-CZ" dirty="0"/>
              <a:t>/201</a:t>
            </a:r>
            <a:r>
              <a:rPr lang="en-US" dirty="0"/>
              <a:t>7</a:t>
            </a:r>
            <a:r>
              <a:rPr lang="cs-CZ" dirty="0"/>
              <a:t> David Bednárek</a:t>
            </a:r>
          </a:p>
        </p:txBody>
      </p:sp>
      <p:sp>
        <p:nvSpPr>
          <p:cNvPr id="15" name="Content Placeholder 14"/>
          <p:cNvSpPr>
            <a:spLocks noGrp="1"/>
          </p:cNvSpPr>
          <p:nvPr>
            <p:ph sz="quarter" idx="13"/>
          </p:nvPr>
        </p:nvSpPr>
        <p:spPr/>
        <p:txBody>
          <a:bodyPr anchor="ctr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75F521-3675-4978-8DDA-235CC3B81404}" type="datetime1">
              <a:rPr lang="cs-CZ" smtClean="0"/>
              <a:t>17.02.2022</a:t>
            </a:fld>
            <a:endParaRPr lang="cs-CZ" dirty="0"/>
          </a:p>
        </p:txBody>
      </p:sp>
      <p:sp>
        <p:nvSpPr>
          <p:cNvPr id="17" name="Slide Number Placeholder 1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‹#›</a:t>
            </a:fld>
            <a:endParaRPr lang="cs-CZ" dirty="0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NPRG054 High Performance Software Development- 201</a:t>
            </a:r>
            <a:r>
              <a:rPr lang="en-US" dirty="0"/>
              <a:t>6</a:t>
            </a:r>
            <a:r>
              <a:rPr lang="cs-CZ" dirty="0"/>
              <a:t>/201</a:t>
            </a:r>
            <a:r>
              <a:rPr lang="en-US" dirty="0"/>
              <a:t>7</a:t>
            </a:r>
            <a:r>
              <a:rPr lang="cs-CZ" dirty="0"/>
              <a:t> David Bednárek</a:t>
            </a:r>
          </a:p>
        </p:txBody>
      </p:sp>
      <p:sp>
        <p:nvSpPr>
          <p:cNvPr id="19" name="Title 18"/>
          <p:cNvSpPr>
            <a:spLocks noGrp="1"/>
          </p:cNvSpPr>
          <p:nvPr>
            <p:ph type="title"/>
          </p:nvPr>
        </p:nvSpPr>
        <p:spPr>
          <a:xfrm>
            <a:off x="0" y="3212976"/>
            <a:ext cx="9144000" cy="404664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107504" y="548680"/>
            <a:ext cx="4320480" cy="5904656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716016" y="548680"/>
            <a:ext cx="4320480" cy="5904656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cs-CZ"/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4572000" y="476672"/>
            <a:ext cx="0" cy="6048672"/>
          </a:xfrm>
          <a:prstGeom prst="line">
            <a:avLst/>
          </a:prstGeom>
          <a:ln w="508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CD63BE-EEB6-4B2F-830F-9344D749CDF7}" type="datetime1">
              <a:rPr lang="cs-CZ" smtClean="0"/>
              <a:t>17.02.2022</a:t>
            </a:fld>
            <a:endParaRPr lang="cs-CZ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‹#›</a:t>
            </a:fld>
            <a:endParaRPr lang="cs-CZ" dirty="0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NPRG054 High Performance Software Development- 201</a:t>
            </a:r>
            <a:r>
              <a:rPr lang="en-US" dirty="0"/>
              <a:t>6</a:t>
            </a:r>
            <a:r>
              <a:rPr lang="cs-CZ" dirty="0"/>
              <a:t>/201</a:t>
            </a:r>
            <a:r>
              <a:rPr lang="en-US" dirty="0"/>
              <a:t>7</a:t>
            </a:r>
            <a:r>
              <a:rPr lang="cs-CZ" dirty="0"/>
              <a:t> David Bednárek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9512" y="548680"/>
            <a:ext cx="4328220" cy="36004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 algn="r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dirty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4008" y="548680"/>
            <a:ext cx="4392488" cy="36004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kumimoji="0" lang="en-US" sz="2400" b="1" kern="1200" dirty="0" smtClean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dirty="0"/>
              <a:t>Click to edit Master text styles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179512" y="980728"/>
            <a:ext cx="4316288" cy="5544616"/>
          </a:xfrm>
        </p:spPr>
        <p:txBody>
          <a:bodyPr/>
          <a:lstStyle/>
          <a:p>
            <a:pPr lvl="0" eaLnBrk="1" latinLnBrk="0" hangingPunct="1"/>
            <a:r>
              <a:rPr lang="en-US" dirty="0"/>
              <a:t>Click to edit Master text styles</a:t>
            </a:r>
          </a:p>
          <a:p>
            <a:pPr lvl="1" eaLnBrk="1" latinLnBrk="0" hangingPunct="1"/>
            <a:r>
              <a:rPr lang="en-US" dirty="0"/>
              <a:t>Second level</a:t>
            </a:r>
          </a:p>
          <a:p>
            <a:pPr lvl="2" eaLnBrk="1" latinLnBrk="0" hangingPunct="1"/>
            <a:r>
              <a:rPr lang="en-US" dirty="0"/>
              <a:t>Third level</a:t>
            </a:r>
          </a:p>
          <a:p>
            <a:pPr lvl="3" eaLnBrk="1" latinLnBrk="0" hangingPunct="1"/>
            <a:r>
              <a:rPr lang="en-US" dirty="0"/>
              <a:t>Fourth level</a:t>
            </a:r>
          </a:p>
          <a:p>
            <a:pPr lvl="4" eaLnBrk="1" latinLnBrk="0" hangingPunct="1"/>
            <a:r>
              <a:rPr lang="en-US" dirty="0"/>
              <a:t>Fifth level</a:t>
            </a:r>
            <a:endParaRPr kumimoji="0"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648200" y="980728"/>
            <a:ext cx="4388296" cy="5544616"/>
          </a:xfrm>
        </p:spPr>
        <p:txBody>
          <a:bodyPr/>
          <a:lstStyle/>
          <a:p>
            <a:pPr lvl="0" eaLnBrk="1" latinLnBrk="0" hangingPunct="1"/>
            <a:r>
              <a:rPr lang="en-US" dirty="0"/>
              <a:t>Click to edit Master text styles</a:t>
            </a:r>
          </a:p>
          <a:p>
            <a:pPr lvl="1" eaLnBrk="1" latinLnBrk="0" hangingPunct="1"/>
            <a:r>
              <a:rPr lang="en-US" dirty="0"/>
              <a:t>Second level</a:t>
            </a:r>
          </a:p>
          <a:p>
            <a:pPr lvl="2" eaLnBrk="1" latinLnBrk="0" hangingPunct="1"/>
            <a:r>
              <a:rPr lang="en-US" dirty="0"/>
              <a:t>Third level</a:t>
            </a:r>
          </a:p>
          <a:p>
            <a:pPr lvl="3" eaLnBrk="1" latinLnBrk="0" hangingPunct="1"/>
            <a:r>
              <a:rPr lang="en-US" dirty="0"/>
              <a:t>Fourth level</a:t>
            </a:r>
          </a:p>
          <a:p>
            <a:pPr lvl="4" eaLnBrk="1" latinLnBrk="0" hangingPunct="1"/>
            <a:r>
              <a:rPr lang="en-US" dirty="0"/>
              <a:t>Fifth level</a:t>
            </a:r>
            <a:endParaRPr kumimoji="0"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cs-CZ"/>
          </a:p>
        </p:txBody>
      </p:sp>
      <p:cxnSp>
        <p:nvCxnSpPr>
          <p:cNvPr id="14" name="Straight Connector 13"/>
          <p:cNvCxnSpPr/>
          <p:nvPr userDrawn="1"/>
        </p:nvCxnSpPr>
        <p:spPr>
          <a:xfrm>
            <a:off x="4572000" y="476672"/>
            <a:ext cx="0" cy="6048672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9FE76A-BDA4-4AF6-AC8F-B26CDA63CC10}" type="datetime1">
              <a:rPr lang="cs-CZ" smtClean="0"/>
              <a:t>17.02.2022</a:t>
            </a:fld>
            <a:endParaRPr lang="cs-CZ" dirty="0"/>
          </a:p>
        </p:txBody>
      </p:sp>
      <p:sp>
        <p:nvSpPr>
          <p:cNvPr id="17" name="Slide Number Placeholder 1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‹#›</a:t>
            </a:fld>
            <a:endParaRPr lang="cs-CZ" dirty="0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NPRG054 High Performance Software Development- 201</a:t>
            </a:r>
            <a:r>
              <a:rPr lang="en-US" dirty="0"/>
              <a:t>6</a:t>
            </a:r>
            <a:r>
              <a:rPr lang="cs-CZ" dirty="0"/>
              <a:t>/201</a:t>
            </a:r>
            <a:r>
              <a:rPr lang="en-US" dirty="0"/>
              <a:t>7</a:t>
            </a:r>
            <a:r>
              <a:rPr lang="cs-CZ" dirty="0"/>
              <a:t> David Bednárek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85004-823A-4F68-886F-3E1F2CC60AA1}" type="datetime1">
              <a:rPr lang="cs-CZ" smtClean="0"/>
              <a:t>17.02.2022</a:t>
            </a:fld>
            <a:endParaRPr lang="cs-CZ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‹#›</a:t>
            </a:fld>
            <a:endParaRPr lang="cs-CZ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NPRG054 High Performance Software Development- 201</a:t>
            </a:r>
            <a:r>
              <a:rPr lang="en-US" dirty="0"/>
              <a:t>6</a:t>
            </a:r>
            <a:r>
              <a:rPr lang="cs-CZ" dirty="0"/>
              <a:t>/201</a:t>
            </a:r>
            <a:r>
              <a:rPr lang="en-US" dirty="0"/>
              <a:t>7</a:t>
            </a:r>
            <a:r>
              <a:rPr lang="cs-CZ" dirty="0"/>
              <a:t> David Bednárek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DA6F4A-56F2-4C7A-972B-DF601EA54D19}" type="datetime1">
              <a:rPr lang="cs-CZ" smtClean="0"/>
              <a:t>17.02.2022</a:t>
            </a:fld>
            <a:endParaRPr lang="cs-CZ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‹#›</a:t>
            </a:fld>
            <a:endParaRPr lang="cs-CZ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NPRG054 High Performance Software Development- 201</a:t>
            </a:r>
            <a:r>
              <a:rPr lang="en-US" dirty="0"/>
              <a:t>6</a:t>
            </a:r>
            <a:r>
              <a:rPr lang="cs-CZ" dirty="0"/>
              <a:t>/201</a:t>
            </a:r>
            <a:r>
              <a:rPr lang="en-US" dirty="0"/>
              <a:t>7</a:t>
            </a:r>
            <a:r>
              <a:rPr lang="cs-CZ" dirty="0"/>
              <a:t> David Bednárek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516216" y="548680"/>
            <a:ext cx="2520280" cy="5904656"/>
          </a:xfrm>
        </p:spPr>
        <p:txBody>
          <a:bodyPr vert="horz">
            <a:normAutofit/>
          </a:bodyPr>
          <a:lstStyle>
            <a:lvl1pPr marL="0" indent="0" algn="l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kumimoji="0" lang="en-US" sz="2400" kern="1200" dirty="0" smtClean="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1pPr>
            <a:lvl2pPr algn="l" rtl="0" eaLnBrk="1" latinLnBrk="0" hangingPunct="1">
              <a:buFont typeface="Arial" pitchFamily="34" charset="0"/>
              <a:buChar char="•"/>
              <a:defRPr kumimoji="0" 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algn="l" rtl="0" eaLnBrk="1" latinLnBrk="0" hangingPunct="1">
              <a:buFont typeface="Arial" pitchFamily="34" charset="0"/>
              <a:buChar char="•"/>
              <a:defRPr kumimoji="0" lang="en-US" sz="1800" kern="1200" dirty="0" smtClean="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3pPr>
            <a:lvl4pPr algn="l" rtl="0" eaLnBrk="1" latinLnBrk="0" hangingPunct="1">
              <a:buFont typeface="Arial" pitchFamily="34" charset="0"/>
              <a:buChar char="•"/>
              <a:defRPr kumimoji="0" lang="en-US" sz="16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l" rtl="0" eaLnBrk="1" latinLnBrk="0" hangingPunct="1">
              <a:buNone/>
              <a:defRPr kumimoji="0" lang="en-US" sz="1400" b="1" kern="1200" dirty="0">
                <a:solidFill>
                  <a:schemeClr val="accent5"/>
                </a:solidFill>
                <a:latin typeface="Consolas" pitchFamily="49" charset="0"/>
                <a:ea typeface="+mn-ea"/>
                <a:cs typeface="Consolas" pitchFamily="49" charset="0"/>
              </a:defRPr>
            </a:lvl5pPr>
          </a:lstStyle>
          <a:p>
            <a:pPr marL="274320" lvl="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6000"/>
              <a:buFont typeface="Wingdings 3"/>
              <a:buChar char=""/>
            </a:pPr>
            <a:r>
              <a:rPr lang="en-US" dirty="0"/>
              <a:t>Click to edit Master text styles</a:t>
            </a:r>
          </a:p>
          <a:p>
            <a:pPr marL="548640" lvl="1" indent="-274320" algn="l" rtl="0" eaLnBrk="1" latinLnBrk="0" hangingPunct="1">
              <a:spcBef>
                <a:spcPts val="500"/>
              </a:spcBef>
              <a:buClr>
                <a:schemeClr val="tx1"/>
              </a:buClr>
              <a:buSzPct val="76000"/>
              <a:buFont typeface="Wingdings 3"/>
              <a:buChar char=""/>
            </a:pPr>
            <a:r>
              <a:rPr lang="en-US" dirty="0"/>
              <a:t>Second level</a:t>
            </a:r>
          </a:p>
          <a:p>
            <a:pPr marL="822960" lvl="2" indent="-228600" algn="l" rtl="0" eaLnBrk="1" latinLnBrk="0" hangingPunct="1">
              <a:spcBef>
                <a:spcPts val="500"/>
              </a:spcBef>
              <a:buClr>
                <a:schemeClr val="accent6"/>
              </a:buClr>
              <a:buSzPct val="76000"/>
              <a:buFont typeface="Wingdings" pitchFamily="2" charset="2"/>
              <a:buChar char="§"/>
            </a:pPr>
            <a:r>
              <a:rPr lang="en-US" dirty="0"/>
              <a:t>Third level</a:t>
            </a:r>
          </a:p>
          <a:p>
            <a:pPr marL="1097280" lvl="3" indent="-228600" algn="l" rtl="0" eaLnBrk="1" latinLnBrk="0" hangingPunct="1">
              <a:spcBef>
                <a:spcPts val="400"/>
              </a:spcBef>
              <a:buClr>
                <a:schemeClr val="tx1"/>
              </a:buClr>
              <a:buSzPct val="70000"/>
              <a:buFont typeface="Wingdings" pitchFamily="2" charset="2"/>
              <a:buChar char="§"/>
            </a:pPr>
            <a:r>
              <a:rPr lang="en-US" dirty="0"/>
              <a:t>Fourth level</a:t>
            </a:r>
          </a:p>
          <a:p>
            <a:pPr marL="180000" lvl="4" indent="-228600" algn="l" rtl="0" eaLnBrk="1" latinLnBrk="0" hangingPunct="1"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70000"/>
              <a:buFont typeface="Wingdings"/>
              <a:buNone/>
            </a:pPr>
            <a:r>
              <a:rPr lang="en-US" dirty="0"/>
              <a:t>Fifth level</a:t>
            </a:r>
            <a:endParaRPr kumimoji="0" lang="en-US" dirty="0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"/>
          </p:nvPr>
        </p:nvSpPr>
        <p:spPr>
          <a:xfrm>
            <a:off x="107504" y="548680"/>
            <a:ext cx="6120680" cy="5904656"/>
          </a:xfrm>
        </p:spPr>
        <p:txBody>
          <a:bodyPr/>
          <a:lstStyle/>
          <a:p>
            <a:pPr lvl="0" eaLnBrk="1" latinLnBrk="0" hangingPunct="1"/>
            <a:r>
              <a:rPr lang="en-US" dirty="0"/>
              <a:t>Click to edit Master text styles</a:t>
            </a:r>
          </a:p>
          <a:p>
            <a:pPr lvl="1" eaLnBrk="1" latinLnBrk="0" hangingPunct="1"/>
            <a:r>
              <a:rPr lang="en-US" dirty="0"/>
              <a:t>Second level</a:t>
            </a:r>
          </a:p>
          <a:p>
            <a:pPr lvl="2" eaLnBrk="1" latinLnBrk="0" hangingPunct="1"/>
            <a:r>
              <a:rPr lang="en-US" dirty="0"/>
              <a:t>Third level</a:t>
            </a:r>
          </a:p>
          <a:p>
            <a:pPr lvl="3" eaLnBrk="1" latinLnBrk="0" hangingPunct="1"/>
            <a:r>
              <a:rPr lang="en-US" dirty="0"/>
              <a:t>Fourth level</a:t>
            </a:r>
          </a:p>
          <a:p>
            <a:pPr lvl="4" eaLnBrk="1" latinLnBrk="0" hangingPunct="1"/>
            <a:r>
              <a:rPr lang="en-US" dirty="0"/>
              <a:t>Fifth level</a:t>
            </a:r>
            <a:endParaRPr kumimoji="0" lang="en-US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6372200" y="476672"/>
            <a:ext cx="0" cy="6048672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7524A-4A8B-4BB2-AE26-F13A643689CD}" type="datetime1">
              <a:rPr lang="cs-CZ" smtClean="0"/>
              <a:t>17.02.2022</a:t>
            </a:fld>
            <a:endParaRPr lang="cs-CZ" dirty="0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‹#›</a:t>
            </a:fld>
            <a:endParaRPr lang="cs-CZ" dirty="0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NPRG054 High Performance Software Development- 201</a:t>
            </a:r>
            <a:r>
              <a:rPr lang="en-US" dirty="0"/>
              <a:t>6</a:t>
            </a:r>
            <a:r>
              <a:rPr lang="cs-CZ" dirty="0"/>
              <a:t>/201</a:t>
            </a:r>
            <a:r>
              <a:rPr lang="en-US" dirty="0"/>
              <a:t>7</a:t>
            </a:r>
            <a:r>
              <a:rPr lang="cs-CZ" dirty="0"/>
              <a:t> David Bednárek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ottom Com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11"/>
          <p:cNvSpPr>
            <a:spLocks noGrp="1"/>
          </p:cNvSpPr>
          <p:nvPr>
            <p:ph sz="quarter" idx="1"/>
          </p:nvPr>
        </p:nvSpPr>
        <p:spPr>
          <a:xfrm>
            <a:off x="107504" y="4725144"/>
            <a:ext cx="8928992" cy="1728192"/>
          </a:xfrm>
        </p:spPr>
        <p:txBody>
          <a:bodyPr/>
          <a:lstStyle/>
          <a:p>
            <a:pPr lvl="0" eaLnBrk="1" latinLnBrk="0" hangingPunct="1"/>
            <a:r>
              <a:rPr lang="en-US" dirty="0"/>
              <a:t>Click to edit Master text styles</a:t>
            </a:r>
          </a:p>
          <a:p>
            <a:pPr lvl="1" eaLnBrk="1" latinLnBrk="0" hangingPunct="1"/>
            <a:r>
              <a:rPr lang="en-US" dirty="0"/>
              <a:t>Second level</a:t>
            </a:r>
          </a:p>
          <a:p>
            <a:pPr lvl="2" eaLnBrk="1" latinLnBrk="0" hangingPunct="1"/>
            <a:r>
              <a:rPr lang="en-US" dirty="0"/>
              <a:t>Third level</a:t>
            </a:r>
          </a:p>
          <a:p>
            <a:pPr lvl="3" eaLnBrk="1" latinLnBrk="0" hangingPunct="1"/>
            <a:r>
              <a:rPr lang="en-US" dirty="0"/>
              <a:t>Fourth level</a:t>
            </a:r>
          </a:p>
          <a:p>
            <a:pPr lvl="4" eaLnBrk="1" latinLnBrk="0" hangingPunct="1"/>
            <a:r>
              <a:rPr lang="en-US" dirty="0"/>
              <a:t>Fifth level</a:t>
            </a:r>
            <a:endParaRPr kumimoji="0" lang="en-US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107504" y="4581128"/>
            <a:ext cx="8928992" cy="0"/>
          </a:xfrm>
          <a:prstGeom prst="line">
            <a:avLst/>
          </a:prstGeom>
          <a:ln w="508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3C8747-E21F-4B74-BCD4-923F2C6F931D}" type="datetime1">
              <a:rPr lang="cs-CZ" smtClean="0"/>
              <a:t>17.02.2022</a:t>
            </a:fld>
            <a:endParaRPr lang="cs-CZ" dirty="0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‹#›</a:t>
            </a:fld>
            <a:endParaRPr lang="cs-CZ" dirty="0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NPRG054 High Performance Software Development- 201</a:t>
            </a:r>
            <a:r>
              <a:rPr lang="en-US" dirty="0"/>
              <a:t>6</a:t>
            </a:r>
            <a:r>
              <a:rPr lang="cs-CZ" dirty="0"/>
              <a:t>/201</a:t>
            </a:r>
            <a:r>
              <a:rPr lang="en-US" dirty="0"/>
              <a:t>7</a:t>
            </a:r>
            <a:r>
              <a:rPr lang="cs-CZ" dirty="0"/>
              <a:t> David Bednárek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404664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none"/>
        </p:style>
        <p:txBody>
          <a:bodyPr vert="horz" anchor="ctr" anchorCtr="0">
            <a:noAutofit/>
          </a:bodyPr>
          <a:lstStyle/>
          <a:p>
            <a:r>
              <a:rPr kumimoji="0" lang="en-US" dirty="0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107504" y="548680"/>
            <a:ext cx="8928992" cy="5904656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dirty="0"/>
              <a:t>Click to edit Master text styles</a:t>
            </a:r>
            <a:r>
              <a:rPr kumimoji="0" lang="cs-CZ" dirty="0"/>
              <a:t> </a:t>
            </a:r>
            <a:r>
              <a:rPr kumimoji="0" lang="en-US" dirty="0"/>
              <a:t>!@#$%^&amp;*(){}|:"&lt;&gt;?</a:t>
            </a:r>
          </a:p>
          <a:p>
            <a:pPr lvl="1" eaLnBrk="1" latinLnBrk="0" hangingPunct="1"/>
            <a:r>
              <a:rPr kumimoji="0" lang="en-US" dirty="0"/>
              <a:t>Second level</a:t>
            </a:r>
            <a:r>
              <a:rPr kumimoji="0" lang="cs-CZ" dirty="0"/>
              <a:t> +</a:t>
            </a:r>
            <a:r>
              <a:rPr kumimoji="0" lang="cs-CZ" dirty="0" err="1"/>
              <a:t>ěščřžýáíéúů</a:t>
            </a:r>
            <a:endParaRPr kumimoji="0" lang="en-US" dirty="0"/>
          </a:p>
          <a:p>
            <a:pPr lvl="2" eaLnBrk="1" latinLnBrk="0" hangingPunct="1"/>
            <a:r>
              <a:rPr kumimoji="0" lang="en-US" dirty="0"/>
              <a:t>Third level</a:t>
            </a:r>
          </a:p>
          <a:p>
            <a:pPr lvl="3" eaLnBrk="1" latinLnBrk="0" hangingPunct="1"/>
            <a:r>
              <a:rPr kumimoji="0" lang="en-US" dirty="0"/>
              <a:t>Fourth level</a:t>
            </a:r>
          </a:p>
          <a:p>
            <a:pPr lvl="4" eaLnBrk="1" latinLnBrk="0" hangingPunct="1"/>
            <a:r>
              <a:rPr kumimoji="0" lang="en-US" dirty="0"/>
              <a:t>Fifth level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0" y="6597352"/>
            <a:ext cx="8604448" cy="260648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none"/>
        </p:style>
        <p:txBody>
          <a:bodyPr vert="horz" anchor="ctr" anchorCtr="0"/>
          <a:lstStyle>
            <a:lvl1pPr algn="l" eaLnBrk="1" latinLnBrk="0" hangingPunct="1">
              <a:defRPr kumimoji="0" sz="1000" b="0" cap="none" spc="0">
                <a:ln>
                  <a:noFill/>
                </a:ln>
                <a:solidFill>
                  <a:schemeClr val="bg1"/>
                </a:solidFill>
                <a:effectLst/>
              </a:defRPr>
            </a:lvl1pPr>
          </a:lstStyle>
          <a:p>
            <a:r>
              <a:rPr lang="cs-CZ" dirty="0"/>
              <a:t>NPRG054 High Performance Software Development- 201</a:t>
            </a:r>
            <a:r>
              <a:rPr lang="en-US" dirty="0"/>
              <a:t>6</a:t>
            </a:r>
            <a:r>
              <a:rPr lang="cs-CZ" dirty="0"/>
              <a:t>/201</a:t>
            </a:r>
            <a:r>
              <a:rPr lang="en-US" dirty="0"/>
              <a:t>7</a:t>
            </a:r>
            <a:r>
              <a:rPr lang="cs-CZ" dirty="0"/>
              <a:t> David Bednárek</a:t>
            </a:r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604448" y="6597352"/>
            <a:ext cx="539552" cy="260648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none"/>
        </p:style>
        <p:txBody>
          <a:bodyPr vert="horz" anchor="ctr" anchorCtr="0"/>
          <a:lstStyle>
            <a:lvl1pPr algn="l" eaLnBrk="1" latinLnBrk="0" hangingPunct="1">
              <a:defRPr kumimoji="0" sz="1000" b="0" cap="none" spc="0">
                <a:ln>
                  <a:noFill/>
                </a:ln>
                <a:solidFill>
                  <a:schemeClr val="bg1"/>
                </a:solidFill>
                <a:effectLst/>
              </a:defRPr>
            </a:lvl1pPr>
          </a:lstStyle>
          <a:p>
            <a:pPr algn="r"/>
            <a:fld id="{5A8723E3-C62D-4372-A5B7-F817763A1A22}" type="slidenum">
              <a:rPr lang="cs-CZ" smtClean="0"/>
              <a:pPr algn="r"/>
              <a:t>‹#›</a:t>
            </a:fld>
            <a:endParaRPr lang="cs-CZ" dirty="0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7452320" y="6597352"/>
            <a:ext cx="1136920" cy="2606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000" b="0" cap="none" spc="0">
                <a:ln>
                  <a:noFill/>
                </a:ln>
                <a:solidFill>
                  <a:schemeClr val="bg1"/>
                </a:solidFill>
                <a:effectLst/>
              </a:defRPr>
            </a:lvl1pPr>
          </a:lstStyle>
          <a:p>
            <a:fld id="{9FEF60E2-7ACB-4E46-A771-4412D8AFEC6D}" type="datetime1">
              <a:rPr lang="cs-CZ" smtClean="0"/>
              <a:t>17.02.2022</a:t>
            </a:fld>
            <a:endParaRPr lang="cs-CZ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72" r:id="rId9"/>
    <p:sldLayoutId id="2147483673" r:id="rId10"/>
    <p:sldLayoutId id="2147483669" r:id="rId11"/>
    <p:sldLayoutId id="2147483670" r:id="rId12"/>
    <p:sldLayoutId id="2147483671" r:id="rId13"/>
  </p:sldLayoutIdLst>
  <p:hf hdr="0" dt="0"/>
  <p:txStyles>
    <p:titleStyle>
      <a:lvl1pPr algn="l" rtl="0" eaLnBrk="1" latinLnBrk="0" hangingPunct="1">
        <a:spcBef>
          <a:spcPct val="0"/>
        </a:spcBef>
        <a:buNone/>
        <a:defRPr kumimoji="0" sz="2400" b="0" kern="1200" cap="none" spc="0">
          <a:ln>
            <a:noFill/>
          </a:ln>
          <a:solidFill>
            <a:schemeClr val="bg1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400" kern="1200">
          <a:solidFill>
            <a:schemeClr val="accent6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tx1"/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accent6"/>
        </a:buClr>
        <a:buSzPct val="76000"/>
        <a:buFont typeface="Wingdings" pitchFamily="2" charset="2"/>
        <a:buChar char="§"/>
        <a:defRPr kumimoji="0" sz="1800" kern="1200">
          <a:solidFill>
            <a:schemeClr val="accent6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tx1"/>
        </a:buClr>
        <a:buSzPct val="70000"/>
        <a:buFont typeface="Wingdings" pitchFamily="2" charset="2"/>
        <a:buChar char="§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80000" indent="-228600" algn="l" rtl="0" eaLnBrk="1" latinLnBrk="0" hangingPunct="1">
        <a:spcBef>
          <a:spcPts val="600"/>
        </a:spcBef>
        <a:spcAft>
          <a:spcPts val="600"/>
        </a:spcAft>
        <a:buClr>
          <a:schemeClr val="accent2"/>
        </a:buClr>
        <a:buSzPct val="70000"/>
        <a:buFont typeface="Wingdings"/>
        <a:buNone/>
        <a:defRPr kumimoji="0" lang="en-US" sz="1400" b="1" kern="1200" dirty="0">
          <a:solidFill>
            <a:schemeClr val="accent5"/>
          </a:solidFill>
          <a:latin typeface="Consolas" pitchFamily="49" charset="0"/>
          <a:ea typeface="+mn-ea"/>
          <a:cs typeface="Consolas" pitchFamily="49" charset="0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1</a:t>
            </a:fld>
            <a:endParaRPr lang="cs-CZ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dirty="0"/>
              <a:t>NPRG054 High Performance Software Development- 2016/2017 David Bednárek</a:t>
            </a:r>
            <a:endParaRPr lang="cs-CZ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Progress in CPU Performance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098302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10</a:t>
            </a:fld>
            <a:endParaRPr lang="cs-CZ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dirty="0"/>
              <a:t>Bill Dally, </a:t>
            </a:r>
            <a:r>
              <a:rPr lang="en-US" dirty="0" err="1"/>
              <a:t>nVidia</a:t>
            </a:r>
            <a:r>
              <a:rPr lang="en-US" dirty="0"/>
              <a:t> at </a:t>
            </a:r>
            <a:r>
              <a:rPr lang="en-US" dirty="0" err="1"/>
              <a:t>HiPEAC</a:t>
            </a:r>
            <a:r>
              <a:rPr lang="en-US" dirty="0"/>
              <a:t> 2015</a:t>
            </a:r>
            <a:endParaRPr lang="cs-CZ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06" y="649292"/>
            <a:ext cx="9103794" cy="5083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05861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11</a:t>
            </a:fld>
            <a:endParaRPr lang="cs-CZ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dirty="0"/>
              <a:t>Bill Dally, </a:t>
            </a:r>
            <a:r>
              <a:rPr lang="en-US" dirty="0" err="1"/>
              <a:t>nVidia</a:t>
            </a:r>
            <a:r>
              <a:rPr lang="en-US" dirty="0"/>
              <a:t> at </a:t>
            </a:r>
            <a:r>
              <a:rPr lang="en-US" dirty="0" err="1"/>
              <a:t>HiPEAC</a:t>
            </a:r>
            <a:r>
              <a:rPr lang="en-US" dirty="0"/>
              <a:t> 2015</a:t>
            </a:r>
            <a:endParaRPr lang="cs-CZ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0161" y="577878"/>
            <a:ext cx="7643678" cy="58462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7231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12</a:t>
            </a:fld>
            <a:endParaRPr lang="cs-CZ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dirty="0"/>
              <a:t>Bill Dally, </a:t>
            </a:r>
            <a:r>
              <a:rPr lang="en-US" dirty="0" err="1"/>
              <a:t>nVidia</a:t>
            </a:r>
            <a:r>
              <a:rPr lang="en-US" dirty="0"/>
              <a:t> at </a:t>
            </a:r>
            <a:r>
              <a:rPr lang="en-US" dirty="0" err="1"/>
              <a:t>HiPEAC</a:t>
            </a:r>
            <a:r>
              <a:rPr lang="en-US" dirty="0"/>
              <a:t> 2015</a:t>
            </a:r>
            <a:endParaRPr lang="cs-CZ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09" y="980728"/>
            <a:ext cx="9101844" cy="5112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558433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13</a:t>
            </a:fld>
            <a:endParaRPr lang="cs-CZ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dirty="0"/>
              <a:t>NPRG054 High Performance Software Development- 2016/2017 David Bednárek</a:t>
            </a:r>
            <a:endParaRPr lang="cs-CZ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CPU architectures used in high-performance computing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6371591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14</a:t>
            </a:fld>
            <a:endParaRPr lang="cs-CZ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dirty="0"/>
              <a:t>NPRG054 High Performance Software Development- 2016/2017 David Bednárek</a:t>
            </a:r>
            <a:endParaRPr lang="cs-CZ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t="9977"/>
          <a:stretch/>
        </p:blipFill>
        <p:spPr>
          <a:xfrm>
            <a:off x="307014" y="423283"/>
            <a:ext cx="8513458" cy="6140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702133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Top500 Supercomputers (Nov 2019) – CPU types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15</a:t>
            </a:fld>
            <a:endParaRPr lang="cs-CZ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dirty="0"/>
              <a:t>NPRG054 High Performance Software Development- 2016/2017 David Bednárek</a:t>
            </a:r>
            <a:endParaRPr lang="cs-CZ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4320" y="476672"/>
            <a:ext cx="8675360" cy="6098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886385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TOP500 list – Nov 2019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16</a:t>
            </a:fld>
            <a:endParaRPr lang="cs-CZ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dirty="0"/>
              <a:t>NPRG054 High Performance Software Development- 2016/2017 David Bednárek</a:t>
            </a:r>
            <a:endParaRPr lang="cs-CZ" dirty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sz="quarter" idx="13"/>
          </p:nvPr>
        </p:nvGraphicFramePr>
        <p:xfrm>
          <a:off x="107950" y="548680"/>
          <a:ext cx="8928099" cy="6035040"/>
        </p:xfrm>
        <a:graphic>
          <a:graphicData uri="http://schemas.openxmlformats.org/drawingml/2006/table">
            <a:tbl>
              <a:tblPr firstRow="1" firstCol="1" bandRow="1">
                <a:tableStyleId>{8A107856-5554-42FB-B03E-39F5DBC370BA}</a:tableStyleId>
              </a:tblPr>
              <a:tblGrid>
                <a:gridCol w="431602">
                  <a:extLst>
                    <a:ext uri="{9D8B030D-6E8A-4147-A177-3AD203B41FA5}">
                      <a16:colId xmlns:a16="http://schemas.microsoft.com/office/drawing/2014/main" val="2231230191"/>
                    </a:ext>
                  </a:extLst>
                </a:gridCol>
                <a:gridCol w="648072">
                  <a:extLst>
                    <a:ext uri="{9D8B030D-6E8A-4147-A177-3AD203B41FA5}">
                      <a16:colId xmlns:a16="http://schemas.microsoft.com/office/drawing/2014/main" val="3214726552"/>
                    </a:ext>
                  </a:extLst>
                </a:gridCol>
                <a:gridCol w="792088">
                  <a:extLst>
                    <a:ext uri="{9D8B030D-6E8A-4147-A177-3AD203B41FA5}">
                      <a16:colId xmlns:a16="http://schemas.microsoft.com/office/drawing/2014/main" val="2458243634"/>
                    </a:ext>
                  </a:extLst>
                </a:gridCol>
                <a:gridCol w="720080">
                  <a:extLst>
                    <a:ext uri="{9D8B030D-6E8A-4147-A177-3AD203B41FA5}">
                      <a16:colId xmlns:a16="http://schemas.microsoft.com/office/drawing/2014/main" val="2060786481"/>
                    </a:ext>
                  </a:extLst>
                </a:gridCol>
                <a:gridCol w="720080">
                  <a:extLst>
                    <a:ext uri="{9D8B030D-6E8A-4147-A177-3AD203B41FA5}">
                      <a16:colId xmlns:a16="http://schemas.microsoft.com/office/drawing/2014/main" val="2838942833"/>
                    </a:ext>
                  </a:extLst>
                </a:gridCol>
                <a:gridCol w="576064">
                  <a:extLst>
                    <a:ext uri="{9D8B030D-6E8A-4147-A177-3AD203B41FA5}">
                      <a16:colId xmlns:a16="http://schemas.microsoft.com/office/drawing/2014/main" val="4037889572"/>
                    </a:ext>
                  </a:extLst>
                </a:gridCol>
                <a:gridCol w="1512168">
                  <a:extLst>
                    <a:ext uri="{9D8B030D-6E8A-4147-A177-3AD203B41FA5}">
                      <a16:colId xmlns:a16="http://schemas.microsoft.com/office/drawing/2014/main" val="1980152482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val="3525431781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val="672131820"/>
                    </a:ext>
                  </a:extLst>
                </a:gridCol>
                <a:gridCol w="1367705">
                  <a:extLst>
                    <a:ext uri="{9D8B030D-6E8A-4147-A177-3AD203B41FA5}">
                      <a16:colId xmlns:a16="http://schemas.microsoft.com/office/drawing/2014/main" val="87070160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Rank</a:t>
                      </a:r>
                      <a:endParaRPr lang="en-US" sz="12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err="1">
                          <a:effectLst/>
                        </a:rPr>
                        <a:t>TFlop</a:t>
                      </a:r>
                      <a:r>
                        <a:rPr lang="en-US" sz="1200" u="none" strike="noStrike" dirty="0">
                          <a:effectLst/>
                        </a:rPr>
                        <a:t>/s</a:t>
                      </a:r>
                      <a:endParaRPr lang="en-US" sz="12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Name</a:t>
                      </a:r>
                      <a:endParaRPr lang="en-US" sz="12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Country</a:t>
                      </a:r>
                      <a:endParaRPr lang="en-US" sz="12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Total Cores</a:t>
                      </a:r>
                      <a:endParaRPr lang="en-US" sz="12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Cores per Socket</a:t>
                      </a:r>
                      <a:endParaRPr lang="en-US" sz="12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Processor Generation</a:t>
                      </a:r>
                      <a:endParaRPr lang="en-US" sz="12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Accelerator/Co-Processor Cores</a:t>
                      </a:r>
                      <a:endParaRPr lang="en-US" sz="12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Accelerator/Co-Processor</a:t>
                      </a:r>
                      <a:endParaRPr lang="en-US" sz="12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Interconnect</a:t>
                      </a:r>
                      <a:endParaRPr lang="en-US" sz="12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/>
                </a:tc>
                <a:extLst>
                  <a:ext uri="{0D108BD9-81ED-4DB2-BD59-A6C34878D82A}">
                    <a16:rowId xmlns:a16="http://schemas.microsoft.com/office/drawing/2014/main" val="287953776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 dirty="0">
                          <a:effectLst/>
                        </a:rPr>
                        <a:t>1</a:t>
                      </a:r>
                      <a:endParaRPr lang="en-US" sz="12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 dirty="0">
                          <a:effectLst/>
                        </a:rPr>
                        <a:t>148600</a:t>
                      </a:r>
                      <a:endParaRPr lang="en-US" sz="12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Summit</a:t>
                      </a:r>
                      <a:endParaRPr lang="en-US" sz="12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United States</a:t>
                      </a:r>
                      <a:endParaRPr lang="en-US" sz="12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 dirty="0">
                          <a:effectLst/>
                        </a:rPr>
                        <a:t>2414592</a:t>
                      </a:r>
                      <a:endParaRPr lang="en-US" sz="12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 dirty="0">
                          <a:effectLst/>
                        </a:rPr>
                        <a:t>22</a:t>
                      </a:r>
                      <a:endParaRPr lang="en-US" sz="12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IBM POWER9</a:t>
                      </a:r>
                      <a:endParaRPr lang="en-US" sz="12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 dirty="0">
                          <a:effectLst/>
                        </a:rPr>
                        <a:t>2211840</a:t>
                      </a:r>
                      <a:endParaRPr lang="en-US" sz="12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NVIDIA Volta GV100</a:t>
                      </a:r>
                      <a:endParaRPr lang="en-US" sz="12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Dual-rail </a:t>
                      </a:r>
                      <a:r>
                        <a:rPr lang="en-US" sz="1200" u="none" strike="noStrike" dirty="0" err="1">
                          <a:effectLst/>
                        </a:rPr>
                        <a:t>Mellanox</a:t>
                      </a:r>
                      <a:r>
                        <a:rPr lang="en-US" sz="1200" u="none" strike="noStrike" dirty="0">
                          <a:effectLst/>
                        </a:rPr>
                        <a:t> EDR </a:t>
                      </a:r>
                      <a:r>
                        <a:rPr lang="en-US" sz="1200" u="none" strike="noStrike" dirty="0" err="1">
                          <a:effectLst/>
                        </a:rPr>
                        <a:t>Infiniband</a:t>
                      </a:r>
                      <a:endParaRPr lang="en-US" sz="12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/>
                </a:tc>
                <a:extLst>
                  <a:ext uri="{0D108BD9-81ED-4DB2-BD59-A6C34878D82A}">
                    <a16:rowId xmlns:a16="http://schemas.microsoft.com/office/drawing/2014/main" val="98954834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 dirty="0">
                          <a:effectLst/>
                        </a:rPr>
                        <a:t>2</a:t>
                      </a:r>
                      <a:endParaRPr lang="en-US" sz="12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 dirty="0">
                          <a:effectLst/>
                        </a:rPr>
                        <a:t>94640</a:t>
                      </a:r>
                      <a:endParaRPr lang="en-US" sz="12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Sierra</a:t>
                      </a:r>
                      <a:endParaRPr lang="en-US" sz="1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United States</a:t>
                      </a:r>
                      <a:endParaRPr lang="en-US" sz="1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1572480</a:t>
                      </a:r>
                      <a:endParaRPr lang="en-US" sz="1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22</a:t>
                      </a:r>
                      <a:endParaRPr lang="en-US" sz="1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IBM POWER9</a:t>
                      </a:r>
                      <a:endParaRPr lang="en-US" sz="12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1382400</a:t>
                      </a:r>
                      <a:endParaRPr lang="en-US" sz="1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NVIDIA Volta GV100</a:t>
                      </a:r>
                      <a:endParaRPr lang="en-US" sz="12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Dual-rail Mellanox EDR Infiniband</a:t>
                      </a:r>
                      <a:endParaRPr lang="en-US" sz="1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/>
                </a:tc>
                <a:extLst>
                  <a:ext uri="{0D108BD9-81ED-4DB2-BD59-A6C34878D82A}">
                    <a16:rowId xmlns:a16="http://schemas.microsoft.com/office/drawing/2014/main" val="364404491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3</a:t>
                      </a:r>
                      <a:endParaRPr lang="en-US" sz="1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93015</a:t>
                      </a:r>
                      <a:endParaRPr lang="en-US" sz="1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Sunway TaihuLight</a:t>
                      </a:r>
                      <a:endParaRPr lang="en-US" sz="1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China</a:t>
                      </a:r>
                      <a:endParaRPr lang="en-US" sz="1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10649600</a:t>
                      </a:r>
                      <a:endParaRPr lang="en-US" sz="1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260</a:t>
                      </a:r>
                      <a:endParaRPr lang="en-US" sz="1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Sunway</a:t>
                      </a:r>
                      <a:endParaRPr lang="en-US" sz="12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Sunway</a:t>
                      </a:r>
                      <a:endParaRPr lang="en-US" sz="1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/>
                </a:tc>
                <a:extLst>
                  <a:ext uri="{0D108BD9-81ED-4DB2-BD59-A6C34878D82A}">
                    <a16:rowId xmlns:a16="http://schemas.microsoft.com/office/drawing/2014/main" val="18384688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4</a:t>
                      </a:r>
                      <a:endParaRPr lang="en-US" sz="1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61445</a:t>
                      </a:r>
                      <a:endParaRPr lang="en-US" sz="1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Tianhe-2A</a:t>
                      </a:r>
                      <a:endParaRPr lang="en-US" sz="1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China</a:t>
                      </a:r>
                      <a:endParaRPr lang="en-US" sz="1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4981760</a:t>
                      </a:r>
                      <a:endParaRPr lang="en-US" sz="1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12</a:t>
                      </a:r>
                      <a:endParaRPr lang="en-US" sz="1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Intel Xeon E5 (</a:t>
                      </a:r>
                      <a:r>
                        <a:rPr lang="en-US" sz="1200" u="none" strike="noStrike" dirty="0" err="1">
                          <a:effectLst/>
                        </a:rPr>
                        <a:t>IvyBridge</a:t>
                      </a:r>
                      <a:r>
                        <a:rPr lang="en-US" sz="1200" u="none" strike="noStrike" dirty="0">
                          <a:effectLst/>
                        </a:rPr>
                        <a:t>)</a:t>
                      </a:r>
                      <a:endParaRPr lang="en-US" sz="12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4554752</a:t>
                      </a:r>
                      <a:endParaRPr lang="en-US" sz="1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Matrix-2000</a:t>
                      </a:r>
                      <a:endParaRPr lang="en-US" sz="1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TH Express-2</a:t>
                      </a:r>
                      <a:endParaRPr lang="en-US" sz="1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/>
                </a:tc>
                <a:extLst>
                  <a:ext uri="{0D108BD9-81ED-4DB2-BD59-A6C34878D82A}">
                    <a16:rowId xmlns:a16="http://schemas.microsoft.com/office/drawing/2014/main" val="394104019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5</a:t>
                      </a:r>
                      <a:endParaRPr lang="en-US" sz="1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23516</a:t>
                      </a:r>
                      <a:endParaRPr lang="en-US" sz="1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err="1">
                          <a:effectLst/>
                        </a:rPr>
                        <a:t>Frontera</a:t>
                      </a:r>
                      <a:endParaRPr lang="en-US" sz="12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United States</a:t>
                      </a:r>
                      <a:endParaRPr lang="en-US" sz="1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448448</a:t>
                      </a:r>
                      <a:endParaRPr lang="en-US" sz="1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28</a:t>
                      </a:r>
                      <a:endParaRPr lang="en-US" sz="1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 dirty="0">
                          <a:effectLst/>
                        </a:rPr>
                        <a:t>Xeon Platinum 82xx (Cascade Lake)</a:t>
                      </a:r>
                      <a:endParaRPr lang="pt-BR" sz="12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Mellanox InfiniBand HDR</a:t>
                      </a:r>
                      <a:endParaRPr lang="en-US" sz="1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/>
                </a:tc>
                <a:extLst>
                  <a:ext uri="{0D108BD9-81ED-4DB2-BD59-A6C34878D82A}">
                    <a16:rowId xmlns:a16="http://schemas.microsoft.com/office/drawing/2014/main" val="22205782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6</a:t>
                      </a:r>
                      <a:endParaRPr lang="en-US" sz="1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21230</a:t>
                      </a:r>
                      <a:endParaRPr lang="en-US" sz="1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Piz Daint</a:t>
                      </a:r>
                      <a:endParaRPr lang="en-US" sz="1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Switzerland</a:t>
                      </a:r>
                      <a:endParaRPr lang="en-US" sz="1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387872</a:t>
                      </a:r>
                      <a:endParaRPr lang="en-US" sz="1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12</a:t>
                      </a:r>
                      <a:endParaRPr lang="en-US" sz="1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Intel Xeon E5 (</a:t>
                      </a:r>
                      <a:r>
                        <a:rPr lang="en-US" sz="1200" u="none" strike="noStrike" dirty="0" err="1">
                          <a:effectLst/>
                        </a:rPr>
                        <a:t>Haswell</a:t>
                      </a:r>
                      <a:r>
                        <a:rPr lang="en-US" sz="1200" u="none" strike="noStrike" dirty="0">
                          <a:effectLst/>
                        </a:rPr>
                        <a:t>)</a:t>
                      </a:r>
                      <a:endParaRPr lang="en-US" sz="12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319424</a:t>
                      </a:r>
                      <a:endParaRPr lang="en-US" sz="1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NVIDIA Tesla P100</a:t>
                      </a:r>
                      <a:endParaRPr lang="en-US" sz="1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Aries interconnect </a:t>
                      </a:r>
                      <a:endParaRPr lang="en-US" sz="1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/>
                </a:tc>
                <a:extLst>
                  <a:ext uri="{0D108BD9-81ED-4DB2-BD59-A6C34878D82A}">
                    <a16:rowId xmlns:a16="http://schemas.microsoft.com/office/drawing/2014/main" val="160624496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7</a:t>
                      </a:r>
                      <a:endParaRPr lang="en-US" sz="1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20159</a:t>
                      </a:r>
                      <a:endParaRPr lang="en-US" sz="1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Trinity</a:t>
                      </a:r>
                      <a:endParaRPr lang="en-US" sz="1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United States</a:t>
                      </a:r>
                      <a:endParaRPr lang="en-US" sz="1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979072</a:t>
                      </a:r>
                      <a:endParaRPr lang="en-US" sz="1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68</a:t>
                      </a:r>
                      <a:endParaRPr lang="en-US" sz="1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Intel Xeon Phi</a:t>
                      </a:r>
                      <a:endParaRPr lang="en-US" sz="12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Aries interconnect </a:t>
                      </a:r>
                      <a:endParaRPr lang="en-US" sz="1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/>
                </a:tc>
                <a:extLst>
                  <a:ext uri="{0D108BD9-81ED-4DB2-BD59-A6C34878D82A}">
                    <a16:rowId xmlns:a16="http://schemas.microsoft.com/office/drawing/2014/main" val="180451012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8</a:t>
                      </a:r>
                      <a:endParaRPr lang="en-US" sz="1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19880</a:t>
                      </a:r>
                      <a:endParaRPr lang="en-US" sz="1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AI Bridging Cloud Infrastructure (ABCI)</a:t>
                      </a:r>
                      <a:endParaRPr lang="en-US" sz="1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Japan</a:t>
                      </a:r>
                      <a:endParaRPr lang="en-US" sz="1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391680</a:t>
                      </a:r>
                      <a:endParaRPr lang="en-US" sz="1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20</a:t>
                      </a:r>
                      <a:endParaRPr lang="en-US" sz="1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Xeon Gold</a:t>
                      </a:r>
                      <a:endParaRPr lang="en-US" sz="12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348160</a:t>
                      </a:r>
                      <a:endParaRPr lang="en-US" sz="1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NVIDIA Tesla V100 SXM2</a:t>
                      </a:r>
                      <a:endParaRPr lang="en-US" sz="1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Infiniband EDR</a:t>
                      </a:r>
                      <a:endParaRPr lang="en-US" sz="1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/>
                </a:tc>
                <a:extLst>
                  <a:ext uri="{0D108BD9-81ED-4DB2-BD59-A6C34878D82A}">
                    <a16:rowId xmlns:a16="http://schemas.microsoft.com/office/drawing/2014/main" val="22272476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9</a:t>
                      </a:r>
                      <a:endParaRPr lang="en-US" sz="1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19477</a:t>
                      </a:r>
                      <a:endParaRPr lang="en-US" sz="1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SuperMUC-NG</a:t>
                      </a:r>
                      <a:endParaRPr lang="en-US" sz="1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Germany</a:t>
                      </a:r>
                      <a:endParaRPr lang="en-US" sz="1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305856</a:t>
                      </a:r>
                      <a:endParaRPr lang="en-US" sz="1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24</a:t>
                      </a:r>
                      <a:endParaRPr lang="en-US" sz="1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Xeon Platinum</a:t>
                      </a:r>
                      <a:endParaRPr lang="en-US" sz="12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Intel Omni-Path</a:t>
                      </a:r>
                      <a:endParaRPr lang="en-US" sz="1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/>
                </a:tc>
                <a:extLst>
                  <a:ext uri="{0D108BD9-81ED-4DB2-BD59-A6C34878D82A}">
                    <a16:rowId xmlns:a16="http://schemas.microsoft.com/office/drawing/2014/main" val="205080463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10</a:t>
                      </a:r>
                      <a:endParaRPr lang="en-US" sz="1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18200</a:t>
                      </a:r>
                      <a:endParaRPr lang="en-US" sz="1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Lassen</a:t>
                      </a:r>
                      <a:endParaRPr lang="en-US" sz="1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United States</a:t>
                      </a:r>
                      <a:endParaRPr lang="en-US" sz="1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288288</a:t>
                      </a:r>
                      <a:endParaRPr lang="en-US" sz="1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 dirty="0">
                          <a:effectLst/>
                        </a:rPr>
                        <a:t>22</a:t>
                      </a:r>
                      <a:endParaRPr lang="en-US" sz="12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IBM POWER9</a:t>
                      </a:r>
                      <a:endParaRPr lang="en-US" sz="12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253440</a:t>
                      </a:r>
                      <a:endParaRPr lang="en-US" sz="1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NVIDIA Tesla V100</a:t>
                      </a:r>
                      <a:endParaRPr lang="en-US" sz="1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Dual-rail Mellanox EDR Infiniband</a:t>
                      </a:r>
                      <a:endParaRPr lang="en-US" sz="1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/>
                </a:tc>
                <a:extLst>
                  <a:ext uri="{0D108BD9-81ED-4DB2-BD59-A6C34878D82A}">
                    <a16:rowId xmlns:a16="http://schemas.microsoft.com/office/drawing/2014/main" val="270290696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375</a:t>
                      </a:r>
                      <a:endParaRPr lang="en-US" sz="1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 dirty="0">
                          <a:effectLst/>
                        </a:rPr>
                        <a:t>1458</a:t>
                      </a:r>
                      <a:endParaRPr lang="en-US" sz="12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Salomon</a:t>
                      </a:r>
                      <a:endParaRPr lang="en-US" sz="1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Czech Republic</a:t>
                      </a:r>
                      <a:endParaRPr lang="en-US" sz="1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 dirty="0">
                          <a:effectLst/>
                        </a:rPr>
                        <a:t>76896</a:t>
                      </a:r>
                      <a:endParaRPr lang="en-US" sz="12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 dirty="0">
                          <a:effectLst/>
                        </a:rPr>
                        <a:t>12</a:t>
                      </a:r>
                      <a:endParaRPr lang="en-US" sz="12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Intel Xeon E5 (</a:t>
                      </a:r>
                      <a:r>
                        <a:rPr lang="en-US" sz="1200" u="none" strike="noStrike" dirty="0" err="1">
                          <a:effectLst/>
                        </a:rPr>
                        <a:t>Haswell</a:t>
                      </a:r>
                      <a:r>
                        <a:rPr lang="en-US" sz="1200" u="none" strike="noStrike" dirty="0">
                          <a:effectLst/>
                        </a:rPr>
                        <a:t>)</a:t>
                      </a:r>
                      <a:endParaRPr lang="en-US" sz="12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52704</a:t>
                      </a:r>
                      <a:endParaRPr lang="en-US" sz="1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Intel Xeon Phi 7120P</a:t>
                      </a:r>
                      <a:endParaRPr lang="en-US" sz="1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 err="1">
                          <a:effectLst/>
                        </a:rPr>
                        <a:t>Infiniband</a:t>
                      </a:r>
                      <a:r>
                        <a:rPr lang="en-US" sz="1200" u="none" strike="noStrike" dirty="0">
                          <a:effectLst/>
                        </a:rPr>
                        <a:t> FDR</a:t>
                      </a:r>
                      <a:endParaRPr lang="en-US" sz="12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/>
                </a:tc>
                <a:extLst>
                  <a:ext uri="{0D108BD9-81ED-4DB2-BD59-A6C34878D82A}">
                    <a16:rowId xmlns:a16="http://schemas.microsoft.com/office/drawing/2014/main" val="147069473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746147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2</a:t>
            </a:fld>
            <a:endParaRPr lang="cs-CZ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dirty="0"/>
              <a:t>Bill Dally, </a:t>
            </a:r>
            <a:r>
              <a:rPr lang="en-US" dirty="0" err="1"/>
              <a:t>nVidia</a:t>
            </a:r>
            <a:r>
              <a:rPr lang="en-US" dirty="0"/>
              <a:t> at </a:t>
            </a:r>
            <a:r>
              <a:rPr lang="en-US" dirty="0" err="1"/>
              <a:t>HiPEAC</a:t>
            </a:r>
            <a:r>
              <a:rPr lang="en-US" dirty="0"/>
              <a:t> 2015</a:t>
            </a:r>
            <a:endParaRPr lang="cs-CZ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832" y="764704"/>
            <a:ext cx="8996187" cy="5040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49816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3</a:t>
            </a:fld>
            <a:endParaRPr lang="cs-CZ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dirty="0"/>
              <a:t>Bill Dally, </a:t>
            </a:r>
            <a:r>
              <a:rPr lang="en-US" dirty="0" err="1"/>
              <a:t>nVidia</a:t>
            </a:r>
            <a:r>
              <a:rPr lang="en-US" dirty="0"/>
              <a:t> at </a:t>
            </a:r>
            <a:r>
              <a:rPr lang="en-US" dirty="0" err="1"/>
              <a:t>HiPEAC</a:t>
            </a:r>
            <a:r>
              <a:rPr lang="en-US" dirty="0"/>
              <a:t> 2015</a:t>
            </a:r>
            <a:endParaRPr lang="cs-CZ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568" y="0"/>
            <a:ext cx="8063775" cy="6408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13592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4</a:t>
            </a:fld>
            <a:endParaRPr lang="cs-CZ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dirty="0"/>
              <a:t>Bill Dally, </a:t>
            </a:r>
            <a:r>
              <a:rPr lang="en-US" dirty="0" err="1"/>
              <a:t>nVidia</a:t>
            </a:r>
            <a:r>
              <a:rPr lang="en-US" dirty="0"/>
              <a:t> at </a:t>
            </a:r>
            <a:r>
              <a:rPr lang="en-US" dirty="0" err="1"/>
              <a:t>HiPEAC</a:t>
            </a:r>
            <a:r>
              <a:rPr lang="en-US" dirty="0"/>
              <a:t> 2015</a:t>
            </a:r>
            <a:endParaRPr lang="cs-CZ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512" y="476672"/>
            <a:ext cx="8805473" cy="5544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19071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82B7843-74C7-474E-B248-76DE1D81B91E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Four transistors constitute a </a:t>
            </a:r>
            <a:r>
              <a:rPr lang="en-US" b="1" dirty="0"/>
              <a:t>NAND gate</a:t>
            </a:r>
          </a:p>
          <a:p>
            <a:pPr lvl="1"/>
            <a:r>
              <a:rPr lang="en-US" dirty="0"/>
              <a:t>Two inputs: A, B</a:t>
            </a:r>
          </a:p>
          <a:p>
            <a:pPr lvl="1"/>
            <a:r>
              <a:rPr lang="en-US" dirty="0"/>
              <a:t>Output = !(A&amp;&amp;B)</a:t>
            </a:r>
          </a:p>
          <a:p>
            <a:pPr lvl="1"/>
            <a:r>
              <a:rPr lang="en-US" dirty="0"/>
              <a:t>High voltage on both inputs closes the p-type transistors (current sources, top) and opens the n-type transistors (current sink, bottom)</a:t>
            </a:r>
          </a:p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E2BF58B-B627-45C0-9DEA-43E2C284AE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Logic (gate) level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51986F1-33CE-49F4-A055-DCAA817FF28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5</a:t>
            </a:fld>
            <a:endParaRPr lang="cs-CZ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9847E7D-19C0-4D01-A912-3D2DB62260CC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NPRG054 </a:t>
            </a:r>
            <a:r>
              <a:rPr lang="cs-CZ" dirty="0" err="1"/>
              <a:t>High</a:t>
            </a:r>
            <a:r>
              <a:rPr lang="cs-CZ" dirty="0"/>
              <a:t> Performance Software Development- 2020/2021 David Bednárek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70E91840-06C2-4179-B024-3FB563FCA0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3248" y="553443"/>
            <a:ext cx="1957774" cy="39083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>
            <a:extLst>
              <a:ext uri="{FF2B5EF4-FFF2-40B4-BE49-F238E27FC236}">
                <a16:creationId xmlns:a16="http://schemas.microsoft.com/office/drawing/2014/main" id="{F9AA062F-5A74-4E1E-987E-709B7C41D8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549398"/>
            <a:ext cx="3096344" cy="39123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>
            <a:extLst>
              <a:ext uri="{FF2B5EF4-FFF2-40B4-BE49-F238E27FC236}">
                <a16:creationId xmlns:a16="http://schemas.microsoft.com/office/drawing/2014/main" id="{8BFC7515-F1BC-48C4-A438-2654A03EB7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978" y="1711002"/>
            <a:ext cx="2846431" cy="11865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045840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82B7843-74C7-474E-B248-76DE1D81B91E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Power consumption</a:t>
            </a:r>
          </a:p>
          <a:p>
            <a:pPr lvl="1"/>
            <a:r>
              <a:rPr lang="en-US" dirty="0"/>
              <a:t>Gates and wires connected to Out form a capacitor which must be charged and discharged in each cycle – proportional to frequency, reduced by Dennard scaling</a:t>
            </a:r>
          </a:p>
          <a:p>
            <a:pPr lvl="1"/>
            <a:r>
              <a:rPr lang="en-US" dirty="0"/>
              <a:t>Short-circuit current (all transistors are open during state changes)</a:t>
            </a:r>
          </a:p>
          <a:p>
            <a:pPr lvl="1"/>
            <a:r>
              <a:rPr lang="en-US" dirty="0"/>
              <a:t>Leakage through closed transistors – increased by geometry scaling down</a:t>
            </a:r>
          </a:p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E2BF58B-B627-45C0-9DEA-43E2C284AE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Logic level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51986F1-33CE-49F4-A055-DCAA817FF28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6</a:t>
            </a:fld>
            <a:endParaRPr lang="cs-CZ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9847E7D-19C0-4D01-A912-3D2DB62260CC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NPRG054 </a:t>
            </a:r>
            <a:r>
              <a:rPr lang="cs-CZ" dirty="0" err="1"/>
              <a:t>High</a:t>
            </a:r>
            <a:r>
              <a:rPr lang="cs-CZ" dirty="0"/>
              <a:t> Performance Software Development- 2020/2021 David Bednárek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DB03E246-ED65-4F43-85F3-3F2E395C09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549398"/>
            <a:ext cx="3096344" cy="39123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>
            <a:extLst>
              <a:ext uri="{FF2B5EF4-FFF2-40B4-BE49-F238E27FC236}">
                <a16:creationId xmlns:a16="http://schemas.microsoft.com/office/drawing/2014/main" id="{70E91840-06C2-4179-B024-3FB563FCA0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3248" y="553443"/>
            <a:ext cx="1957774" cy="39083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>
            <a:extLst>
              <a:ext uri="{FF2B5EF4-FFF2-40B4-BE49-F238E27FC236}">
                <a16:creationId xmlns:a16="http://schemas.microsoft.com/office/drawing/2014/main" id="{0580695F-F21D-424B-BC5D-EAE2498030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978" y="1711002"/>
            <a:ext cx="2846431" cy="11865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857971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7</a:t>
            </a:fld>
            <a:endParaRPr lang="cs-CZ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dirty="0"/>
              <a:t>Bill Dally, </a:t>
            </a:r>
            <a:r>
              <a:rPr lang="en-US" dirty="0" err="1"/>
              <a:t>nVidia</a:t>
            </a:r>
            <a:r>
              <a:rPr lang="en-US" dirty="0"/>
              <a:t> at </a:t>
            </a:r>
            <a:r>
              <a:rPr lang="en-US" dirty="0" err="1"/>
              <a:t>HiPEAC</a:t>
            </a:r>
            <a:r>
              <a:rPr lang="en-US" dirty="0"/>
              <a:t> 2015</a:t>
            </a:r>
            <a:endParaRPr lang="cs-CZ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504" y="260648"/>
            <a:ext cx="8935481" cy="5976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9747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8</a:t>
            </a:fld>
            <a:endParaRPr lang="cs-CZ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dirty="0"/>
              <a:t>Bill Dally, </a:t>
            </a:r>
            <a:r>
              <a:rPr lang="en-US" dirty="0" err="1"/>
              <a:t>nVidia</a:t>
            </a:r>
            <a:r>
              <a:rPr lang="en-US" dirty="0"/>
              <a:t> at </a:t>
            </a:r>
            <a:r>
              <a:rPr lang="en-US" dirty="0" err="1"/>
              <a:t>HiPEAC</a:t>
            </a:r>
            <a:r>
              <a:rPr lang="en-US" dirty="0"/>
              <a:t> 2015</a:t>
            </a:r>
            <a:endParaRPr lang="cs-CZ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876" y="548680"/>
            <a:ext cx="8968620" cy="58268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68082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9</a:t>
            </a:fld>
            <a:endParaRPr lang="cs-CZ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dirty="0"/>
              <a:t>Bill Dally, </a:t>
            </a:r>
            <a:r>
              <a:rPr lang="en-US" dirty="0" err="1"/>
              <a:t>nVidia</a:t>
            </a:r>
            <a:r>
              <a:rPr lang="en-US" dirty="0"/>
              <a:t> at </a:t>
            </a:r>
            <a:r>
              <a:rPr lang="en-US" dirty="0" err="1"/>
              <a:t>HiPEAC</a:t>
            </a:r>
            <a:r>
              <a:rPr lang="en-US" dirty="0"/>
              <a:t> 2015</a:t>
            </a:r>
            <a:endParaRPr lang="cs-CZ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496" y="730602"/>
            <a:ext cx="9001000" cy="5034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767973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gin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Civic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5108</TotalTime>
  <Words>458</Words>
  <Application>Microsoft Office PowerPoint</Application>
  <PresentationFormat>On-screen Show (4:3)</PresentationFormat>
  <Paragraphs>158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2" baseType="lpstr">
      <vt:lpstr>Arial</vt:lpstr>
      <vt:lpstr>Calibri</vt:lpstr>
      <vt:lpstr>Consolas</vt:lpstr>
      <vt:lpstr>Wingdings</vt:lpstr>
      <vt:lpstr>Wingdings 3</vt:lpstr>
      <vt:lpstr>Origin</vt:lpstr>
      <vt:lpstr>The Progress in CPU Performance</vt:lpstr>
      <vt:lpstr>PowerPoint Presentation</vt:lpstr>
      <vt:lpstr>PowerPoint Presentation</vt:lpstr>
      <vt:lpstr>PowerPoint Presentation</vt:lpstr>
      <vt:lpstr>Logic (gate) level</vt:lpstr>
      <vt:lpstr>Logic level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CPU architectures used in high-performance computing</vt:lpstr>
      <vt:lpstr>PowerPoint Presentation</vt:lpstr>
      <vt:lpstr>Top500 Supercomputers (Nov 2019) – CPU types</vt:lpstr>
      <vt:lpstr>TOP500 list – Nov 2019</vt:lpstr>
    </vt:vector>
  </TitlesOfParts>
  <Company>KSI MFF UK Praha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bednarek</dc:creator>
  <cp:lastModifiedBy>David Bednárek</cp:lastModifiedBy>
  <cp:revision>525</cp:revision>
  <dcterms:created xsi:type="dcterms:W3CDTF">2012-09-19T18:13:04Z</dcterms:created>
  <dcterms:modified xsi:type="dcterms:W3CDTF">2022-02-17T12:49:45Z</dcterms:modified>
</cp:coreProperties>
</file>