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64" r:id="rId4"/>
    <p:sldId id="270" r:id="rId5"/>
    <p:sldId id="271" r:id="rId6"/>
    <p:sldId id="272" r:id="rId7"/>
    <p:sldId id="273" r:id="rId8"/>
    <p:sldId id="260" r:id="rId9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27" d="100"/>
          <a:sy n="127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23.02.2026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23.02.2026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23.02.2026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</a:t>
            </a:r>
            <a:r>
              <a:rPr lang="cs-CZ" dirty="0"/>
              <a:t>m</a:t>
            </a:r>
            <a:r>
              <a:rPr lang="en-US" dirty="0" err="1"/>
              <a:t>ic</a:t>
            </a:r>
            <a:r>
              <a:rPr lang="cs-CZ" dirty="0"/>
              <a:t>roarchite</a:t>
            </a:r>
            <a:r>
              <a:rPr lang="en-US" dirty="0" err="1"/>
              <a:t>ctures</a:t>
            </a:r>
            <a:r>
              <a:rPr lang="cs-CZ" dirty="0"/>
              <a:t> (</a:t>
            </a:r>
            <a:r>
              <a:rPr lang="en-US" dirty="0"/>
              <a:t>Intel/AMD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8521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</a:t>
            </a:r>
            <a:r>
              <a:rPr lang="cs-CZ" dirty="0"/>
              <a:t>Microarchitecture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Branch prediction</a:t>
            </a:r>
          </a:p>
          <a:p>
            <a:pPr lvl="1"/>
            <a:r>
              <a:rPr lang="en-US" dirty="0"/>
              <a:t>conditions</a:t>
            </a:r>
            <a:r>
              <a:rPr lang="cs-CZ" dirty="0"/>
              <a:t>, </a:t>
            </a:r>
            <a:r>
              <a:rPr lang="en-US" dirty="0"/>
              <a:t>indirect branches</a:t>
            </a:r>
            <a:r>
              <a:rPr lang="cs-CZ" dirty="0"/>
              <a:t>, call/return </a:t>
            </a:r>
            <a:r>
              <a:rPr lang="en-US" dirty="0"/>
              <a:t>pairs</a:t>
            </a:r>
            <a:endParaRPr lang="cs-CZ" dirty="0"/>
          </a:p>
          <a:p>
            <a:pPr lvl="1"/>
            <a:r>
              <a:rPr lang="en-US" dirty="0"/>
              <a:t>speculative execution</a:t>
            </a:r>
            <a:endParaRPr lang="cs-CZ" dirty="0"/>
          </a:p>
          <a:p>
            <a:r>
              <a:rPr lang="en-US" dirty="0"/>
              <a:t>Instruction decoder</a:t>
            </a:r>
            <a:endParaRPr lang="cs-CZ" dirty="0"/>
          </a:p>
          <a:p>
            <a:pPr lvl="1"/>
            <a:r>
              <a:rPr lang="cs-CZ" dirty="0"/>
              <a:t>loop cache (</a:t>
            </a:r>
            <a:r>
              <a:rPr lang="en-US" dirty="0"/>
              <a:t>simple loops up to</a:t>
            </a:r>
            <a:r>
              <a:rPr lang="cs-CZ" dirty="0"/>
              <a:t> </a:t>
            </a:r>
            <a:r>
              <a:rPr lang="en-US" dirty="0"/>
              <a:t>~20</a:t>
            </a:r>
            <a:r>
              <a:rPr lang="cs-CZ" dirty="0"/>
              <a:t> </a:t>
            </a:r>
            <a:r>
              <a:rPr lang="en-US" dirty="0"/>
              <a:t>instructions</a:t>
            </a:r>
            <a:r>
              <a:rPr lang="cs-CZ" dirty="0"/>
              <a:t>)</a:t>
            </a:r>
          </a:p>
          <a:p>
            <a:pPr lvl="1"/>
            <a:r>
              <a:rPr lang="en-US" dirty="0"/>
              <a:t>conversion to micro-ops</a:t>
            </a:r>
            <a:r>
              <a:rPr lang="cs-CZ" dirty="0"/>
              <a:t> </a:t>
            </a:r>
            <a:r>
              <a:rPr lang="en-US" dirty="0"/>
              <a:t>(</a:t>
            </a:r>
            <a:r>
              <a:rPr lang="cs-CZ" dirty="0"/>
              <a:t>1:1, 1:N, 2:1</a:t>
            </a:r>
            <a:r>
              <a:rPr lang="en-US" dirty="0"/>
              <a:t>)</a:t>
            </a:r>
            <a:endParaRPr lang="cs-CZ" dirty="0"/>
          </a:p>
          <a:p>
            <a:pPr lvl="1"/>
            <a:r>
              <a:rPr lang="en-US" dirty="0"/>
              <a:t>stack-pointer simulator</a:t>
            </a:r>
            <a:endParaRPr lang="cs-CZ" dirty="0"/>
          </a:p>
          <a:p>
            <a:r>
              <a:rPr lang="cs-CZ" dirty="0"/>
              <a:t>Renamer</a:t>
            </a:r>
          </a:p>
          <a:p>
            <a:pPr lvl="1"/>
            <a:r>
              <a:rPr lang="cs-CZ" dirty="0"/>
              <a:t>16 </a:t>
            </a:r>
            <a:r>
              <a:rPr lang="en-US" dirty="0"/>
              <a:t>architectural integer registers mapped to ~160</a:t>
            </a:r>
            <a:r>
              <a:rPr lang="cs-CZ" dirty="0"/>
              <a:t> </a:t>
            </a:r>
            <a:r>
              <a:rPr lang="en-US" dirty="0"/>
              <a:t>physical</a:t>
            </a:r>
          </a:p>
          <a:p>
            <a:pPr lvl="2"/>
            <a:r>
              <a:rPr lang="en-US" dirty="0"/>
              <a:t>similarly for FP/vector registers</a:t>
            </a:r>
            <a:endParaRPr lang="cs-CZ" dirty="0"/>
          </a:p>
          <a:p>
            <a:r>
              <a:rPr lang="cs-CZ" dirty="0"/>
              <a:t>Out-of-order execution</a:t>
            </a:r>
          </a:p>
          <a:p>
            <a:pPr lvl="1"/>
            <a:r>
              <a:rPr lang="en-US" dirty="0"/>
              <a:t>~40</a:t>
            </a:r>
            <a:r>
              <a:rPr lang="cs-CZ" dirty="0"/>
              <a:t> </a:t>
            </a:r>
            <a:r>
              <a:rPr lang="en-US" dirty="0"/>
              <a:t>micro-ops</a:t>
            </a:r>
            <a:r>
              <a:rPr lang="cs-CZ" dirty="0"/>
              <a:t> </a:t>
            </a:r>
            <a:r>
              <a:rPr lang="en-US" dirty="0"/>
              <a:t>in simultaneous execution </a:t>
            </a:r>
            <a:r>
              <a:rPr lang="cs-CZ" dirty="0"/>
              <a:t>(RS) </a:t>
            </a:r>
            <a:r>
              <a:rPr lang="en-US" dirty="0"/>
              <a:t>from a window of ~300</a:t>
            </a:r>
            <a:r>
              <a:rPr lang="cs-CZ" dirty="0"/>
              <a:t> (ROB)</a:t>
            </a:r>
          </a:p>
          <a:p>
            <a:pPr lvl="1"/>
            <a:r>
              <a:rPr lang="cs-CZ" dirty="0"/>
              <a:t>retirement: </a:t>
            </a:r>
            <a:r>
              <a:rPr lang="en-US" dirty="0"/>
              <a:t>memory/register stores</a:t>
            </a:r>
            <a:r>
              <a:rPr lang="cs-CZ" dirty="0"/>
              <a:t> in-order </a:t>
            </a:r>
            <a:r>
              <a:rPr lang="en-US" dirty="0"/>
              <a:t>in background</a:t>
            </a:r>
            <a:endParaRPr lang="cs-CZ" dirty="0"/>
          </a:p>
          <a:p>
            <a:pPr lvl="1"/>
            <a:r>
              <a:rPr lang="cs-CZ" dirty="0"/>
              <a:t>store forwarding: </a:t>
            </a:r>
            <a:r>
              <a:rPr lang="en-US" dirty="0"/>
              <a:t>loads retrieve values from waiting stores</a:t>
            </a:r>
            <a:endParaRPr lang="cs-CZ" dirty="0"/>
          </a:p>
          <a:p>
            <a:pPr lvl="1"/>
            <a:r>
              <a:rPr lang="en-US" dirty="0"/>
              <a:t>speculative loads</a:t>
            </a:r>
            <a:r>
              <a:rPr lang="cs-CZ" dirty="0"/>
              <a:t>: </a:t>
            </a:r>
            <a:r>
              <a:rPr lang="en-US" dirty="0"/>
              <a:t>no waiting for waiting stores (to unknown addresses)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264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andy-bridge-7a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04305" y="549275"/>
            <a:ext cx="3726877" cy="5903913"/>
          </a:xfrm>
        </p:spPr>
      </p:pic>
      <p:pic>
        <p:nvPicPr>
          <p:cNvPr id="8" name="Content Placeholder 7" descr="sandy-bridge-7b.pn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025814" y="549275"/>
            <a:ext cx="3700884" cy="590391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vs. AMD architectures </a:t>
            </a:r>
            <a:r>
              <a:rPr lang="cs-CZ" dirty="0"/>
              <a:t>(realworldtech.com)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8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 Zen+ (2018) [wikichip.org]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00"/>
          <a:stretch/>
        </p:blipFill>
        <p:spPr>
          <a:xfrm>
            <a:off x="251520" y="764704"/>
            <a:ext cx="8649923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8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 Zen+ (2018) [wikichip.org]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00"/>
          <a:stretch/>
        </p:blipFill>
        <p:spPr>
          <a:xfrm>
            <a:off x="323528" y="1052736"/>
            <a:ext cx="861152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31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</a:t>
            </a:r>
            <a:r>
              <a:rPr lang="cs-CZ" dirty="0" err="1"/>
              <a:t>Ice</a:t>
            </a:r>
            <a:r>
              <a:rPr lang="cs-CZ" dirty="0"/>
              <a:t> L</a:t>
            </a:r>
            <a:r>
              <a:rPr lang="en-US" dirty="0" err="1"/>
              <a:t>ake</a:t>
            </a:r>
            <a:r>
              <a:rPr lang="en-US" dirty="0"/>
              <a:t> (201</a:t>
            </a:r>
            <a:r>
              <a:rPr lang="cs-CZ" dirty="0"/>
              <a:t>9</a:t>
            </a:r>
            <a:r>
              <a:rPr lang="en-US" dirty="0"/>
              <a:t>) [wikichip.org]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87952-727F-F609-1C4A-3944B1BDD7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4330" b="41732"/>
          <a:stretch/>
        </p:blipFill>
        <p:spPr bwMode="auto">
          <a:xfrm>
            <a:off x="179512" y="620688"/>
            <a:ext cx="8748000" cy="570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24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</a:t>
            </a:r>
            <a:r>
              <a:rPr lang="cs-CZ" dirty="0" err="1"/>
              <a:t>Ice</a:t>
            </a:r>
            <a:r>
              <a:rPr lang="cs-CZ" dirty="0"/>
              <a:t> L</a:t>
            </a:r>
            <a:r>
              <a:rPr lang="en-US" dirty="0" err="1"/>
              <a:t>ake</a:t>
            </a:r>
            <a:r>
              <a:rPr lang="en-US" dirty="0"/>
              <a:t> (201</a:t>
            </a:r>
            <a:r>
              <a:rPr lang="cs-CZ" dirty="0"/>
              <a:t>9</a:t>
            </a:r>
            <a:r>
              <a:rPr lang="en-US" dirty="0"/>
              <a:t>) [wikichip.org]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87952-727F-F609-1C4A-3944B1BDD7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88" r="4330" b="-1852"/>
          <a:stretch/>
        </p:blipFill>
        <p:spPr bwMode="auto">
          <a:xfrm>
            <a:off x="251520" y="764704"/>
            <a:ext cx="8748000" cy="570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22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</a:t>
            </a:r>
            <a:r>
              <a:rPr lang="cs-CZ" dirty="0"/>
              <a:t>Microarchitecture</a:t>
            </a:r>
            <a:r>
              <a:rPr lang="en-US" dirty="0"/>
              <a:t> (Intel </a:t>
            </a:r>
            <a:r>
              <a:rPr lang="en-US" dirty="0" err="1"/>
              <a:t>x86</a:t>
            </a:r>
            <a:r>
              <a:rPr lang="en-US" dirty="0"/>
              <a:t>/64, 2015..2023)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a cycle, CPU</a:t>
            </a:r>
            <a:r>
              <a:rPr lang="cs-CZ" dirty="0"/>
              <a:t> </a:t>
            </a:r>
            <a:r>
              <a:rPr lang="en-US" dirty="0"/>
              <a:t>can (in theory) simultaneously perform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Fetch: 16 B (</a:t>
            </a:r>
            <a:r>
              <a:rPr lang="en-US" dirty="0"/>
              <a:t>avg</a:t>
            </a:r>
            <a:r>
              <a:rPr lang="cs-CZ" dirty="0"/>
              <a:t>. 4 </a:t>
            </a:r>
            <a:r>
              <a:rPr lang="en-US" dirty="0"/>
              <a:t>instructions</a:t>
            </a:r>
            <a:r>
              <a:rPr lang="cs-CZ" dirty="0"/>
              <a:t>) </a:t>
            </a:r>
            <a:r>
              <a:rPr lang="en-US" dirty="0"/>
              <a:t>from L1 instruction cache</a:t>
            </a:r>
            <a:endParaRPr lang="cs-CZ" dirty="0"/>
          </a:p>
          <a:p>
            <a:pPr lvl="1"/>
            <a:r>
              <a:rPr lang="cs-CZ" dirty="0"/>
              <a:t>Decode: </a:t>
            </a:r>
            <a:r>
              <a:rPr lang="en-US" dirty="0"/>
              <a:t>5..6</a:t>
            </a:r>
            <a:r>
              <a:rPr lang="cs-CZ" dirty="0"/>
              <a:t> </a:t>
            </a:r>
            <a:r>
              <a:rPr lang="en-US" dirty="0"/>
              <a:t>instructions</a:t>
            </a:r>
            <a:endParaRPr lang="cs-CZ" dirty="0"/>
          </a:p>
          <a:p>
            <a:pPr lvl="1"/>
            <a:r>
              <a:rPr lang="cs-CZ" dirty="0"/>
              <a:t>ALU: 3</a:t>
            </a:r>
            <a:r>
              <a:rPr lang="en-US" dirty="0"/>
              <a:t>..5</a:t>
            </a:r>
            <a:r>
              <a:rPr lang="cs-CZ" dirty="0"/>
              <a:t> </a:t>
            </a:r>
            <a:r>
              <a:rPr lang="en-US" dirty="0"/>
              <a:t>simple operations </a:t>
            </a:r>
            <a:r>
              <a:rPr lang="cs-CZ" dirty="0"/>
              <a:t>(add/mul)</a:t>
            </a:r>
          </a:p>
          <a:p>
            <a:pPr lvl="1"/>
            <a:r>
              <a:rPr lang="cs-CZ" dirty="0"/>
              <a:t>Memory load: </a:t>
            </a:r>
            <a:r>
              <a:rPr lang="en-US" dirty="0"/>
              <a:t>2..3</a:t>
            </a:r>
            <a:r>
              <a:rPr lang="cs-CZ" dirty="0"/>
              <a:t> </a:t>
            </a:r>
            <a:r>
              <a:rPr lang="en-US" dirty="0"/>
              <a:t>reads</a:t>
            </a:r>
            <a:r>
              <a:rPr lang="cs-CZ" dirty="0"/>
              <a:t> (</a:t>
            </a:r>
            <a:r>
              <a:rPr lang="en-US" dirty="0"/>
              <a:t>up to</a:t>
            </a:r>
            <a:r>
              <a:rPr lang="cs-CZ" dirty="0"/>
              <a:t> </a:t>
            </a:r>
            <a:r>
              <a:rPr lang="en-US" dirty="0"/>
              <a:t>256..512</a:t>
            </a:r>
            <a:r>
              <a:rPr lang="cs-CZ" dirty="0"/>
              <a:t> bit</a:t>
            </a:r>
            <a:r>
              <a:rPr lang="en-US" dirty="0"/>
              <a:t>s total</a:t>
            </a:r>
            <a:r>
              <a:rPr lang="cs-CZ" dirty="0"/>
              <a:t>) </a:t>
            </a:r>
            <a:r>
              <a:rPr lang="en-US" dirty="0"/>
              <a:t>from L1 data cache</a:t>
            </a:r>
            <a:endParaRPr lang="cs-CZ" dirty="0"/>
          </a:p>
          <a:p>
            <a:pPr lvl="1"/>
            <a:r>
              <a:rPr lang="cs-CZ" dirty="0"/>
              <a:t>Memory store: </a:t>
            </a:r>
            <a:r>
              <a:rPr lang="en-US" dirty="0"/>
              <a:t>1..2</a:t>
            </a:r>
            <a:r>
              <a:rPr lang="cs-CZ" dirty="0"/>
              <a:t> </a:t>
            </a:r>
            <a:r>
              <a:rPr lang="en-US" dirty="0"/>
              <a:t>writes</a:t>
            </a:r>
            <a:r>
              <a:rPr lang="cs-CZ" dirty="0"/>
              <a:t> (</a:t>
            </a:r>
            <a:r>
              <a:rPr lang="en-US" dirty="0"/>
              <a:t>up to</a:t>
            </a:r>
            <a:r>
              <a:rPr lang="cs-CZ" dirty="0"/>
              <a:t> </a:t>
            </a:r>
            <a:r>
              <a:rPr lang="en-US" dirty="0"/>
              <a:t>256..512</a:t>
            </a:r>
            <a:r>
              <a:rPr lang="cs-CZ" dirty="0"/>
              <a:t> </a:t>
            </a:r>
            <a:r>
              <a:rPr lang="en-US" dirty="0"/>
              <a:t>bits total</a:t>
            </a:r>
            <a:r>
              <a:rPr lang="cs-CZ" dirty="0"/>
              <a:t>) </a:t>
            </a:r>
            <a:r>
              <a:rPr lang="en-US" dirty="0"/>
              <a:t>to</a:t>
            </a:r>
            <a:r>
              <a:rPr lang="cs-CZ" dirty="0"/>
              <a:t> L1 </a:t>
            </a:r>
            <a:r>
              <a:rPr lang="en-US" dirty="0"/>
              <a:t>data </a:t>
            </a:r>
            <a:r>
              <a:rPr lang="cs-CZ" dirty="0"/>
              <a:t>cache</a:t>
            </a:r>
          </a:p>
          <a:p>
            <a:pPr lvl="1"/>
            <a:endParaRPr lang="cs-CZ" dirty="0"/>
          </a:p>
          <a:p>
            <a:r>
              <a:rPr lang="en-US" dirty="0"/>
              <a:t>Latency</a:t>
            </a:r>
          </a:p>
          <a:p>
            <a:pPr lvl="2"/>
            <a:r>
              <a:rPr lang="en-US" dirty="0"/>
              <a:t>the time between consuming operands and producing results</a:t>
            </a:r>
            <a:endParaRPr lang="cs-CZ" dirty="0"/>
          </a:p>
          <a:p>
            <a:pPr lvl="1"/>
            <a:r>
              <a:rPr lang="cs-CZ" dirty="0" err="1"/>
              <a:t>integer</a:t>
            </a:r>
            <a:r>
              <a:rPr lang="cs-CZ" dirty="0"/>
              <a:t> </a:t>
            </a:r>
            <a:r>
              <a:rPr lang="cs-CZ" dirty="0" err="1"/>
              <a:t>add</a:t>
            </a:r>
            <a:r>
              <a:rPr lang="en-US" dirty="0"/>
              <a:t>: 1</a:t>
            </a:r>
            <a:r>
              <a:rPr lang="cs-CZ" dirty="0"/>
              <a:t>, mul: </a:t>
            </a:r>
            <a:r>
              <a:rPr lang="en-US" dirty="0"/>
              <a:t>4</a:t>
            </a:r>
            <a:endParaRPr lang="cs-CZ" dirty="0"/>
          </a:p>
          <a:p>
            <a:pPr lvl="1"/>
            <a:r>
              <a:rPr lang="cs-CZ" dirty="0"/>
              <a:t>FP add: </a:t>
            </a:r>
            <a:r>
              <a:rPr lang="en-US" dirty="0"/>
              <a:t>2..4</a:t>
            </a:r>
            <a:r>
              <a:rPr lang="cs-CZ" dirty="0"/>
              <a:t>, FP mul</a:t>
            </a:r>
            <a:r>
              <a:rPr lang="en-US" dirty="0"/>
              <a:t>/</a:t>
            </a:r>
            <a:r>
              <a:rPr lang="en-US" dirty="0" err="1"/>
              <a:t>FMA</a:t>
            </a:r>
            <a:r>
              <a:rPr lang="cs-CZ" dirty="0"/>
              <a:t>: 4</a:t>
            </a:r>
          </a:p>
          <a:p>
            <a:pPr lvl="1"/>
            <a:r>
              <a:rPr lang="en-US" dirty="0"/>
              <a:t>FP </a:t>
            </a:r>
            <a:r>
              <a:rPr lang="cs-CZ" dirty="0"/>
              <a:t>div: </a:t>
            </a:r>
            <a:r>
              <a:rPr lang="en-US" dirty="0"/>
              <a:t>11/14, integer div: ~18, d</a:t>
            </a:r>
            <a:r>
              <a:rPr lang="cs-CZ" dirty="0"/>
              <a:t>at</a:t>
            </a:r>
            <a:r>
              <a:rPr lang="en-US" dirty="0"/>
              <a:t>a dependent</a:t>
            </a:r>
            <a:endParaRPr lang="cs-CZ" dirty="0"/>
          </a:p>
          <a:p>
            <a:pPr lvl="1"/>
            <a:r>
              <a:rPr lang="cs-CZ" dirty="0"/>
              <a:t>integer load: </a:t>
            </a:r>
            <a:r>
              <a:rPr lang="en-US" dirty="0"/>
              <a:t>5</a:t>
            </a:r>
            <a:r>
              <a:rPr lang="cs-CZ" dirty="0"/>
              <a:t>, FP load: </a:t>
            </a:r>
            <a:r>
              <a:rPr lang="en-US" dirty="0"/>
              <a:t>6</a:t>
            </a:r>
            <a:r>
              <a:rPr lang="cs-CZ" dirty="0"/>
              <a:t> (L1 cache)</a:t>
            </a:r>
          </a:p>
          <a:p>
            <a:pPr lvl="1"/>
            <a:r>
              <a:rPr lang="cs-CZ" dirty="0"/>
              <a:t>store address: 3</a:t>
            </a:r>
          </a:p>
          <a:p>
            <a:pPr lvl="1"/>
            <a:r>
              <a:rPr lang="cs-CZ" dirty="0"/>
              <a:t>store data:  </a:t>
            </a:r>
            <a:r>
              <a:rPr lang="en-US" dirty="0"/>
              <a:t>1..</a:t>
            </a:r>
            <a:r>
              <a:rPr lang="cs-CZ" dirty="0"/>
              <a:t>2 (retirement, in-order)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989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5167</TotalTime>
  <Words>430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Consolas</vt:lpstr>
      <vt:lpstr>Wingdings</vt:lpstr>
      <vt:lpstr>Wingdings 3</vt:lpstr>
      <vt:lpstr>Origin</vt:lpstr>
      <vt:lpstr>CPU microarchitectures (Intel/AMD)</vt:lpstr>
      <vt:lpstr>CPU Microarchitecture</vt:lpstr>
      <vt:lpstr>Intel vs. AMD architectures (realworldtech.com)</vt:lpstr>
      <vt:lpstr>AMD Zen+ (2018) [wikichip.org]</vt:lpstr>
      <vt:lpstr>AMD Zen+ (2018) [wikichip.org]</vt:lpstr>
      <vt:lpstr>Intel Ice Lake (2019) [wikichip.org]</vt:lpstr>
      <vt:lpstr>Intel Ice Lake (2019) [wikichip.org]</vt:lpstr>
      <vt:lpstr>CPU Microarchitecture (Intel x86/64, 2015..2023)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528</cp:revision>
  <dcterms:created xsi:type="dcterms:W3CDTF">2012-09-19T18:13:04Z</dcterms:created>
  <dcterms:modified xsi:type="dcterms:W3CDTF">2026-02-23T14:34:28Z</dcterms:modified>
</cp:coreProperties>
</file>