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71" r:id="rId6"/>
    <p:sldId id="272" r:id="rId7"/>
    <p:sldId id="270" r:id="rId8"/>
    <p:sldId id="275" r:id="rId9"/>
    <p:sldId id="276" r:id="rId10"/>
    <p:sldId id="277" r:id="rId11"/>
    <p:sldId id="278" r:id="rId12"/>
    <p:sldId id="279" r:id="rId13"/>
    <p:sldId id="265" r:id="rId14"/>
    <p:sldId id="280" r:id="rId15"/>
    <p:sldId id="281" r:id="rId16"/>
    <p:sldId id="260" r:id="rId17"/>
    <p:sldId id="261" r:id="rId18"/>
    <p:sldId id="273" r:id="rId19"/>
    <p:sldId id="266" r:id="rId20"/>
    <p:sldId id="267" r:id="rId21"/>
    <p:sldId id="268" r:id="rId22"/>
    <p:sldId id="274" r:id="rId23"/>
    <p:sldId id="269" r:id="rId24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27" d="100"/>
          <a:sy n="127" d="100"/>
        </p:scale>
        <p:origin x="116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cunicz-my.sharepoint.com/personal/82913398_cuni_cz/Documents/nprg054/cachemat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cunicz-my.sharepoint.com/personal/82913398_cuni_cz/Documents/nprg054/cachemath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cunicz-my.sharepoint.com/personal/82913398_cuni_cz/Documents/nprg054/cachemath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throughput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Sheet1!$A$2:$A$9</c:f>
              <c:numCache>
                <c:formatCode>General</c:formatCode>
                <c:ptCount val="8"/>
                <c:pt idx="0">
                  <c:v>4</c:v>
                </c:pt>
                <c:pt idx="1">
                  <c:v>16</c:v>
                </c:pt>
                <c:pt idx="2">
                  <c:v>64</c:v>
                </c:pt>
                <c:pt idx="3">
                  <c:v>128</c:v>
                </c:pt>
                <c:pt idx="4">
                  <c:v>256</c:v>
                </c:pt>
                <c:pt idx="5">
                  <c:v>1024</c:v>
                </c:pt>
                <c:pt idx="6">
                  <c:v>1920</c:v>
                </c:pt>
                <c:pt idx="7">
                  <c:v>4096</c:v>
                </c:pt>
              </c:numCache>
            </c:numRef>
          </c:xVal>
          <c:yVal>
            <c:numRef>
              <c:f>Sheet1!$B$2:$B$9</c:f>
              <c:numCache>
                <c:formatCode>General</c:formatCode>
                <c:ptCount val="8"/>
                <c:pt idx="1">
                  <c:v>0.5</c:v>
                </c:pt>
                <c:pt idx="3">
                  <c:v>0.125</c:v>
                </c:pt>
                <c:pt idx="6">
                  <c:v>0.03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AD0-4890-9C79-49A4748ED5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size^(-1/2)</c:v>
                </c:pt>
              </c:strCache>
            </c:strRef>
          </c:tx>
          <c:spPr>
            <a:ln w="25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Sheet1!$A$2:$A$9</c:f>
              <c:numCache>
                <c:formatCode>General</c:formatCode>
                <c:ptCount val="8"/>
                <c:pt idx="0">
                  <c:v>4</c:v>
                </c:pt>
                <c:pt idx="1">
                  <c:v>16</c:v>
                </c:pt>
                <c:pt idx="2">
                  <c:v>64</c:v>
                </c:pt>
                <c:pt idx="3">
                  <c:v>128</c:v>
                </c:pt>
                <c:pt idx="4">
                  <c:v>256</c:v>
                </c:pt>
                <c:pt idx="5">
                  <c:v>1024</c:v>
                </c:pt>
                <c:pt idx="6">
                  <c:v>1920</c:v>
                </c:pt>
                <c:pt idx="7">
                  <c:v>4096</c:v>
                </c:pt>
              </c:numCache>
            </c:numRef>
          </c:xVal>
          <c:yVal>
            <c:numRef>
              <c:f>Sheet1!$C$2:$C$9</c:f>
              <c:numCache>
                <c:formatCode>General</c:formatCode>
                <c:ptCount val="8"/>
                <c:pt idx="0">
                  <c:v>0.8</c:v>
                </c:pt>
                <c:pt idx="1">
                  <c:v>0.4</c:v>
                </c:pt>
                <c:pt idx="2">
                  <c:v>0.2</c:v>
                </c:pt>
                <c:pt idx="3">
                  <c:v>0.1414213562373095</c:v>
                </c:pt>
                <c:pt idx="4">
                  <c:v>0.1</c:v>
                </c:pt>
                <c:pt idx="5">
                  <c:v>0.05</c:v>
                </c:pt>
                <c:pt idx="6">
                  <c:v>3.6514837167011073E-2</c:v>
                </c:pt>
                <c:pt idx="7">
                  <c:v>2.5000000000000001E-2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AD0-4890-9C79-49A4748ED5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1429360"/>
        <c:axId val="861436848"/>
      </c:scatterChart>
      <c:valAx>
        <c:axId val="861429360"/>
        <c:scaling>
          <c:logBase val="10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Size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436848"/>
        <c:crossesAt val="1.0000000000000002E-2"/>
        <c:crossBetween val="midCat"/>
      </c:valAx>
      <c:valAx>
        <c:axId val="861436848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Throughput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14293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equidistant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Sheet1!$A$2:$A$18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Sheet1!$B$2:$B$18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12</c:v>
                </c:pt>
                <c:pt idx="4">
                  <c:v>21</c:v>
                </c:pt>
                <c:pt idx="5">
                  <c:v>24</c:v>
                </c:pt>
                <c:pt idx="6">
                  <c:v>42</c:v>
                </c:pt>
                <c:pt idx="7">
                  <c:v>84</c:v>
                </c:pt>
                <c:pt idx="8">
                  <c:v>165</c:v>
                </c:pt>
                <c:pt idx="9">
                  <c:v>192</c:v>
                </c:pt>
                <c:pt idx="10">
                  <c:v>192</c:v>
                </c:pt>
                <c:pt idx="11">
                  <c:v>192</c:v>
                </c:pt>
                <c:pt idx="12">
                  <c:v>192</c:v>
                </c:pt>
                <c:pt idx="13">
                  <c:v>192</c:v>
                </c:pt>
                <c:pt idx="14">
                  <c:v>192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91A-4F5C-A370-85E398CD5DF0}"/>
            </c:ext>
          </c:extLst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random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Sheet1!$A$2:$A$18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Sheet1!$C$2:$C$18</c:f>
              <c:numCache>
                <c:formatCode>General</c:formatCode>
                <c:ptCount val="17"/>
                <c:pt idx="0">
                  <c:v>0</c:v>
                </c:pt>
                <c:pt idx="1">
                  <c:v>2.9795721008701292</c:v>
                </c:pt>
                <c:pt idx="2">
                  <c:v>5.9186064996565833</c:v>
                </c:pt>
                <c:pt idx="3">
                  <c:v>11.676952196928141</c:v>
                </c:pt>
                <c:pt idx="4">
                  <c:v>20.022129970830939</c:v>
                </c:pt>
                <c:pt idx="5">
                  <c:v>22.727724474272009</c:v>
                </c:pt>
                <c:pt idx="6">
                  <c:v>38.19293567497408</c:v>
                </c:pt>
                <c:pt idx="7">
                  <c:v>69.565324632374484</c:v>
                </c:pt>
                <c:pt idx="8">
                  <c:v>114.64807227116891</c:v>
                </c:pt>
                <c:pt idx="9">
                  <c:v>126.0270881652832</c:v>
                </c:pt>
                <c:pt idx="10">
                  <c:v>164.26999387066547</c:v>
                </c:pt>
                <c:pt idx="11">
                  <c:v>189.85115865009089</c:v>
                </c:pt>
                <c:pt idx="12">
                  <c:v>191.99160608847691</c:v>
                </c:pt>
                <c:pt idx="13">
                  <c:v>191.99996721128309</c:v>
                </c:pt>
                <c:pt idx="14">
                  <c:v>191.99999606770803</c:v>
                </c:pt>
                <c:pt idx="15">
                  <c:v>191.99999999999977</c:v>
                </c:pt>
                <c:pt idx="16">
                  <c:v>191.99999985719109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91A-4F5C-A370-85E398CD5DF0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naive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Sheet1!$D$2:$D$18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5.125</c:v>
                </c:pt>
                <c:pt idx="3">
                  <c:v>9.375</c:v>
                </c:pt>
                <c:pt idx="4">
                  <c:v>15.75</c:v>
                </c:pt>
                <c:pt idx="5">
                  <c:v>18</c:v>
                </c:pt>
                <c:pt idx="6">
                  <c:v>25.5</c:v>
                </c:pt>
                <c:pt idx="7">
                  <c:v>43</c:v>
                </c:pt>
                <c:pt idx="8">
                  <c:v>76.75</c:v>
                </c:pt>
                <c:pt idx="9">
                  <c:v>87</c:v>
                </c:pt>
                <c:pt idx="10">
                  <c:v>98.5</c:v>
                </c:pt>
                <c:pt idx="11">
                  <c:v>126</c:v>
                </c:pt>
                <c:pt idx="12">
                  <c:v>162.5</c:v>
                </c:pt>
                <c:pt idx="13">
                  <c:v>180.75</c:v>
                </c:pt>
                <c:pt idx="14">
                  <c:v>186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91A-4F5C-A370-85E398CD5DF0}"/>
            </c:ext>
          </c:extLst>
        </c:ser>
        <c:ser>
          <c:idx val="2"/>
          <c:order val="3"/>
          <c:tx>
            <c:strRef>
              <c:f>Sheet1!$E$1</c:f>
              <c:strCache>
                <c:ptCount val="1"/>
                <c:pt idx="0">
                  <c:v>recursive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Sheet1!$A$2:$A$18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Sheet1!$E$2:$E$18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5.5</c:v>
                </c:pt>
                <c:pt idx="3">
                  <c:v>9.5</c:v>
                </c:pt>
                <c:pt idx="4">
                  <c:v>14</c:v>
                </c:pt>
                <c:pt idx="5">
                  <c:v>15.25</c:v>
                </c:pt>
                <c:pt idx="6">
                  <c:v>22.75</c:v>
                </c:pt>
                <c:pt idx="7">
                  <c:v>36.75</c:v>
                </c:pt>
                <c:pt idx="8">
                  <c:v>57</c:v>
                </c:pt>
                <c:pt idx="9">
                  <c:v>62.625</c:v>
                </c:pt>
                <c:pt idx="10">
                  <c:v>91.375</c:v>
                </c:pt>
                <c:pt idx="11">
                  <c:v>146.375</c:v>
                </c:pt>
                <c:pt idx="12">
                  <c:v>182.875</c:v>
                </c:pt>
                <c:pt idx="13">
                  <c:v>192</c:v>
                </c:pt>
                <c:pt idx="14">
                  <c:v>192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91A-4F5C-A370-85E398CD5D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4907744"/>
        <c:axId val="1584921888"/>
      </c:scatterChart>
      <c:valAx>
        <c:axId val="1584907744"/>
        <c:scaling>
          <c:orientation val="minMax"/>
          <c:max val="5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21888"/>
        <c:crosses val="autoZero"/>
        <c:crossBetween val="midCat"/>
      </c:valAx>
      <c:valAx>
        <c:axId val="1584921888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077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'Sheet1 (2)'!$B$1</c:f>
              <c:strCache>
                <c:ptCount val="1"/>
                <c:pt idx="0">
                  <c:v>L1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(2)'!$B$2:$B$18</c:f>
              <c:numCache>
                <c:formatCode>General</c:formatCode>
                <c:ptCount val="17"/>
                <c:pt idx="0">
                  <c:v>32</c:v>
                </c:pt>
                <c:pt idx="1">
                  <c:v>32</c:v>
                </c:pt>
                <c:pt idx="2">
                  <c:v>32</c:v>
                </c:pt>
                <c:pt idx="3">
                  <c:v>32</c:v>
                </c:pt>
                <c:pt idx="4">
                  <c:v>32</c:v>
                </c:pt>
                <c:pt idx="5">
                  <c:v>32</c:v>
                </c:pt>
                <c:pt idx="6">
                  <c:v>32</c:v>
                </c:pt>
                <c:pt idx="7">
                  <c:v>32</c:v>
                </c:pt>
                <c:pt idx="8">
                  <c:v>32</c:v>
                </c:pt>
                <c:pt idx="9">
                  <c:v>32</c:v>
                </c:pt>
                <c:pt idx="10">
                  <c:v>32</c:v>
                </c:pt>
                <c:pt idx="11">
                  <c:v>32</c:v>
                </c:pt>
                <c:pt idx="12">
                  <c:v>32</c:v>
                </c:pt>
                <c:pt idx="13">
                  <c:v>32</c:v>
                </c:pt>
                <c:pt idx="14">
                  <c:v>32</c:v>
                </c:pt>
                <c:pt idx="15">
                  <c:v>32</c:v>
                </c:pt>
                <c:pt idx="16">
                  <c:v>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6F-41B2-A48C-63048E552C07}"/>
            </c:ext>
          </c:extLst>
        </c:ser>
        <c:ser>
          <c:idx val="3"/>
          <c:order val="1"/>
          <c:tx>
            <c:strRef>
              <c:f>'Sheet1 (2)'!$C$1</c:f>
              <c:strCache>
                <c:ptCount val="1"/>
                <c:pt idx="0">
                  <c:v>L2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(2)'!$C$2:$C$18</c:f>
              <c:numCache>
                <c:formatCode>General</c:formatCode>
                <c:ptCount val="17"/>
                <c:pt idx="0">
                  <c:v>96</c:v>
                </c:pt>
                <c:pt idx="1">
                  <c:v>96</c:v>
                </c:pt>
                <c:pt idx="2">
                  <c:v>96</c:v>
                </c:pt>
                <c:pt idx="3">
                  <c:v>96</c:v>
                </c:pt>
                <c:pt idx="4">
                  <c:v>96</c:v>
                </c:pt>
                <c:pt idx="5">
                  <c:v>96</c:v>
                </c:pt>
                <c:pt idx="6">
                  <c:v>96</c:v>
                </c:pt>
                <c:pt idx="7">
                  <c:v>96</c:v>
                </c:pt>
                <c:pt idx="8">
                  <c:v>96</c:v>
                </c:pt>
                <c:pt idx="9">
                  <c:v>96</c:v>
                </c:pt>
                <c:pt idx="10">
                  <c:v>96</c:v>
                </c:pt>
                <c:pt idx="11">
                  <c:v>96</c:v>
                </c:pt>
                <c:pt idx="12">
                  <c:v>96</c:v>
                </c:pt>
                <c:pt idx="13">
                  <c:v>96</c:v>
                </c:pt>
                <c:pt idx="14">
                  <c:v>96</c:v>
                </c:pt>
                <c:pt idx="15">
                  <c:v>96</c:v>
                </c:pt>
                <c:pt idx="16">
                  <c:v>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76F-41B2-A48C-63048E552C07}"/>
            </c:ext>
          </c:extLst>
        </c:ser>
        <c:ser>
          <c:idx val="1"/>
          <c:order val="2"/>
          <c:tx>
            <c:strRef>
              <c:f>'Sheet1 (2)'!$D$1</c:f>
              <c:strCache>
                <c:ptCount val="1"/>
                <c:pt idx="0">
                  <c:v>naive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(2)'!$D$2:$D$18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5.125</c:v>
                </c:pt>
                <c:pt idx="3">
                  <c:v>9.375</c:v>
                </c:pt>
                <c:pt idx="4">
                  <c:v>15.75</c:v>
                </c:pt>
                <c:pt idx="5">
                  <c:v>18</c:v>
                </c:pt>
                <c:pt idx="6">
                  <c:v>25.5</c:v>
                </c:pt>
                <c:pt idx="7">
                  <c:v>43</c:v>
                </c:pt>
                <c:pt idx="8">
                  <c:v>76.75</c:v>
                </c:pt>
                <c:pt idx="9">
                  <c:v>87</c:v>
                </c:pt>
                <c:pt idx="10">
                  <c:v>98.5</c:v>
                </c:pt>
                <c:pt idx="11">
                  <c:v>126</c:v>
                </c:pt>
                <c:pt idx="12">
                  <c:v>162.5</c:v>
                </c:pt>
                <c:pt idx="13">
                  <c:v>180.75</c:v>
                </c:pt>
                <c:pt idx="14">
                  <c:v>186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76F-41B2-A48C-63048E552C07}"/>
            </c:ext>
          </c:extLst>
        </c:ser>
        <c:ser>
          <c:idx val="2"/>
          <c:order val="3"/>
          <c:tx>
            <c:strRef>
              <c:f>'Sheet1 (2)'!$E$1</c:f>
              <c:strCache>
                <c:ptCount val="1"/>
                <c:pt idx="0">
                  <c:v>recursive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(2)'!$E$2:$E$18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5.5</c:v>
                </c:pt>
                <c:pt idx="3">
                  <c:v>9.5</c:v>
                </c:pt>
                <c:pt idx="4">
                  <c:v>14</c:v>
                </c:pt>
                <c:pt idx="5">
                  <c:v>15.25</c:v>
                </c:pt>
                <c:pt idx="6">
                  <c:v>22.75</c:v>
                </c:pt>
                <c:pt idx="7">
                  <c:v>36.75</c:v>
                </c:pt>
                <c:pt idx="8">
                  <c:v>57</c:v>
                </c:pt>
                <c:pt idx="9">
                  <c:v>62.625</c:v>
                </c:pt>
                <c:pt idx="10">
                  <c:v>91.375</c:v>
                </c:pt>
                <c:pt idx="11">
                  <c:v>146.375</c:v>
                </c:pt>
                <c:pt idx="12">
                  <c:v>182.875</c:v>
                </c:pt>
                <c:pt idx="13">
                  <c:v>192</c:v>
                </c:pt>
                <c:pt idx="14">
                  <c:v>192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76F-41B2-A48C-63048E552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4907744"/>
        <c:axId val="1584921888"/>
      </c:scatterChart>
      <c:valAx>
        <c:axId val="1584907744"/>
        <c:scaling>
          <c:orientation val="minMax"/>
          <c:max val="5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21888"/>
        <c:crosses val="autoZero"/>
        <c:crossBetween val="midCat"/>
      </c:valAx>
      <c:valAx>
        <c:axId val="1584921888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077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'Sheet1 (2)'!$B$1</c:f>
              <c:strCache>
                <c:ptCount val="1"/>
                <c:pt idx="0">
                  <c:v>L1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(2)'!$B$2:$B$18</c:f>
              <c:numCache>
                <c:formatCode>General</c:formatCode>
                <c:ptCount val="17"/>
                <c:pt idx="0">
                  <c:v>32</c:v>
                </c:pt>
                <c:pt idx="1">
                  <c:v>32</c:v>
                </c:pt>
                <c:pt idx="2">
                  <c:v>32</c:v>
                </c:pt>
                <c:pt idx="3">
                  <c:v>32</c:v>
                </c:pt>
                <c:pt idx="4">
                  <c:v>32</c:v>
                </c:pt>
                <c:pt idx="5">
                  <c:v>32</c:v>
                </c:pt>
                <c:pt idx="6">
                  <c:v>32</c:v>
                </c:pt>
                <c:pt idx="7">
                  <c:v>32</c:v>
                </c:pt>
                <c:pt idx="8">
                  <c:v>32</c:v>
                </c:pt>
                <c:pt idx="9">
                  <c:v>32</c:v>
                </c:pt>
                <c:pt idx="10">
                  <c:v>32</c:v>
                </c:pt>
                <c:pt idx="11">
                  <c:v>32</c:v>
                </c:pt>
                <c:pt idx="12">
                  <c:v>32</c:v>
                </c:pt>
                <c:pt idx="13">
                  <c:v>32</c:v>
                </c:pt>
                <c:pt idx="14">
                  <c:v>32</c:v>
                </c:pt>
                <c:pt idx="15">
                  <c:v>32</c:v>
                </c:pt>
                <c:pt idx="16">
                  <c:v>32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76F-41B2-A48C-63048E552C07}"/>
            </c:ext>
          </c:extLst>
        </c:ser>
        <c:ser>
          <c:idx val="3"/>
          <c:order val="1"/>
          <c:tx>
            <c:strRef>
              <c:f>'Sheet1 (2)'!$C$1</c:f>
              <c:strCache>
                <c:ptCount val="1"/>
                <c:pt idx="0">
                  <c:v>L2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(2)'!$C$2:$C$18</c:f>
              <c:numCache>
                <c:formatCode>General</c:formatCode>
                <c:ptCount val="17"/>
                <c:pt idx="0">
                  <c:v>96</c:v>
                </c:pt>
                <c:pt idx="1">
                  <c:v>96</c:v>
                </c:pt>
                <c:pt idx="2">
                  <c:v>96</c:v>
                </c:pt>
                <c:pt idx="3">
                  <c:v>96</c:v>
                </c:pt>
                <c:pt idx="4">
                  <c:v>96</c:v>
                </c:pt>
                <c:pt idx="5">
                  <c:v>96</c:v>
                </c:pt>
                <c:pt idx="6">
                  <c:v>96</c:v>
                </c:pt>
                <c:pt idx="7">
                  <c:v>96</c:v>
                </c:pt>
                <c:pt idx="8">
                  <c:v>96</c:v>
                </c:pt>
                <c:pt idx="9">
                  <c:v>96</c:v>
                </c:pt>
                <c:pt idx="10">
                  <c:v>96</c:v>
                </c:pt>
                <c:pt idx="11">
                  <c:v>96</c:v>
                </c:pt>
                <c:pt idx="12">
                  <c:v>96</c:v>
                </c:pt>
                <c:pt idx="13">
                  <c:v>96</c:v>
                </c:pt>
                <c:pt idx="14">
                  <c:v>96</c:v>
                </c:pt>
                <c:pt idx="15">
                  <c:v>96</c:v>
                </c:pt>
                <c:pt idx="16">
                  <c:v>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76F-41B2-A48C-63048E552C07}"/>
            </c:ext>
          </c:extLst>
        </c:ser>
        <c:ser>
          <c:idx val="1"/>
          <c:order val="2"/>
          <c:tx>
            <c:strRef>
              <c:f>'Sheet1 (2)'!$D$1</c:f>
              <c:strCache>
                <c:ptCount val="1"/>
                <c:pt idx="0">
                  <c:v>naive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(2)'!$D$2:$D$18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5.125</c:v>
                </c:pt>
                <c:pt idx="3">
                  <c:v>9.375</c:v>
                </c:pt>
                <c:pt idx="4">
                  <c:v>15.75</c:v>
                </c:pt>
                <c:pt idx="5">
                  <c:v>18</c:v>
                </c:pt>
                <c:pt idx="6">
                  <c:v>25.5</c:v>
                </c:pt>
                <c:pt idx="7">
                  <c:v>43</c:v>
                </c:pt>
                <c:pt idx="8">
                  <c:v>76.75</c:v>
                </c:pt>
                <c:pt idx="9">
                  <c:v>87</c:v>
                </c:pt>
                <c:pt idx="10">
                  <c:v>98.5</c:v>
                </c:pt>
                <c:pt idx="11">
                  <c:v>126</c:v>
                </c:pt>
                <c:pt idx="12">
                  <c:v>162.5</c:v>
                </c:pt>
                <c:pt idx="13">
                  <c:v>180.75</c:v>
                </c:pt>
                <c:pt idx="14">
                  <c:v>186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176F-41B2-A48C-63048E552C07}"/>
            </c:ext>
          </c:extLst>
        </c:ser>
        <c:ser>
          <c:idx val="2"/>
          <c:order val="3"/>
          <c:tx>
            <c:strRef>
              <c:f>'Sheet1 (2)'!$E$1</c:f>
              <c:strCache>
                <c:ptCount val="1"/>
                <c:pt idx="0">
                  <c:v>recursive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'Sheet1 (2)'!$A$2:$A$18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28</c:v>
                </c:pt>
                <c:pt idx="8">
                  <c:v>55</c:v>
                </c:pt>
                <c:pt idx="9">
                  <c:v>64</c:v>
                </c:pt>
                <c:pt idx="10">
                  <c:v>110</c:v>
                </c:pt>
                <c:pt idx="11">
                  <c:v>220</c:v>
                </c:pt>
                <c:pt idx="12">
                  <c:v>366</c:v>
                </c:pt>
                <c:pt idx="13">
                  <c:v>439</c:v>
                </c:pt>
                <c:pt idx="14">
                  <c:v>456</c:v>
                </c:pt>
                <c:pt idx="15">
                  <c:v>505</c:v>
                </c:pt>
                <c:pt idx="16">
                  <c:v>549</c:v>
                </c:pt>
              </c:numCache>
            </c:numRef>
          </c:xVal>
          <c:yVal>
            <c:numRef>
              <c:f>'Sheet1 (2)'!$E$2:$E$18</c:f>
              <c:numCache>
                <c:formatCode>General</c:formatCode>
                <c:ptCount val="17"/>
                <c:pt idx="0">
                  <c:v>0</c:v>
                </c:pt>
                <c:pt idx="1">
                  <c:v>3</c:v>
                </c:pt>
                <c:pt idx="2">
                  <c:v>5.5</c:v>
                </c:pt>
                <c:pt idx="3">
                  <c:v>9.5</c:v>
                </c:pt>
                <c:pt idx="4">
                  <c:v>14</c:v>
                </c:pt>
                <c:pt idx="5">
                  <c:v>15.25</c:v>
                </c:pt>
                <c:pt idx="6">
                  <c:v>22.75</c:v>
                </c:pt>
                <c:pt idx="7">
                  <c:v>36.75</c:v>
                </c:pt>
                <c:pt idx="8">
                  <c:v>57</c:v>
                </c:pt>
                <c:pt idx="9">
                  <c:v>62.625</c:v>
                </c:pt>
                <c:pt idx="10">
                  <c:v>91.375</c:v>
                </c:pt>
                <c:pt idx="11">
                  <c:v>146.375</c:v>
                </c:pt>
                <c:pt idx="12">
                  <c:v>182.875</c:v>
                </c:pt>
                <c:pt idx="13">
                  <c:v>192</c:v>
                </c:pt>
                <c:pt idx="14">
                  <c:v>192</c:v>
                </c:pt>
                <c:pt idx="15">
                  <c:v>192</c:v>
                </c:pt>
                <c:pt idx="16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176F-41B2-A48C-63048E552C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4907744"/>
        <c:axId val="1584921888"/>
      </c:scatterChart>
      <c:valAx>
        <c:axId val="1584907744"/>
        <c:scaling>
          <c:orientation val="minMax"/>
          <c:max val="5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21888"/>
        <c:crosses val="autoZero"/>
        <c:crossBetween val="midCat"/>
      </c:valAx>
      <c:valAx>
        <c:axId val="1584921888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077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1"/>
          <c:order val="2"/>
          <c:tx>
            <c:strRef>
              <c:f>'Sheet1 (3)'!$E$1</c:f>
              <c:strCache>
                <c:ptCount val="1"/>
                <c:pt idx="0">
                  <c:v>naive 8*8*8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'Sheet1 (3)'!$A$2:$A$20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16</c:v>
                </c:pt>
                <c:pt idx="8">
                  <c:v>28</c:v>
                </c:pt>
                <c:pt idx="9">
                  <c:v>55</c:v>
                </c:pt>
                <c:pt idx="10">
                  <c:v>64</c:v>
                </c:pt>
                <c:pt idx="11">
                  <c:v>110</c:v>
                </c:pt>
                <c:pt idx="12">
                  <c:v>220</c:v>
                </c:pt>
                <c:pt idx="13">
                  <c:v>256</c:v>
                </c:pt>
                <c:pt idx="14">
                  <c:v>366</c:v>
                </c:pt>
                <c:pt idx="15">
                  <c:v>439</c:v>
                </c:pt>
                <c:pt idx="16">
                  <c:v>456</c:v>
                </c:pt>
                <c:pt idx="17">
                  <c:v>505</c:v>
                </c:pt>
                <c:pt idx="18">
                  <c:v>512</c:v>
                </c:pt>
              </c:numCache>
            </c:numRef>
          </c:xVal>
          <c:yVal>
            <c:numRef>
              <c:f>'Sheet1 (3)'!$E$2:$E$20</c:f>
              <c:numCache>
                <c:formatCode>General</c:formatCode>
                <c:ptCount val="19"/>
                <c:pt idx="0">
                  <c:v>0</c:v>
                </c:pt>
                <c:pt idx="1">
                  <c:v>3</c:v>
                </c:pt>
                <c:pt idx="2">
                  <c:v>5.125</c:v>
                </c:pt>
                <c:pt idx="3">
                  <c:v>9.375</c:v>
                </c:pt>
                <c:pt idx="4">
                  <c:v>15.75</c:v>
                </c:pt>
                <c:pt idx="5">
                  <c:v>18</c:v>
                </c:pt>
                <c:pt idx="6">
                  <c:v>25.5</c:v>
                </c:pt>
                <c:pt idx="7">
                  <c:v>28</c:v>
                </c:pt>
                <c:pt idx="8">
                  <c:v>43</c:v>
                </c:pt>
                <c:pt idx="9">
                  <c:v>76.75</c:v>
                </c:pt>
                <c:pt idx="10">
                  <c:v>87</c:v>
                </c:pt>
                <c:pt idx="11">
                  <c:v>98.5</c:v>
                </c:pt>
                <c:pt idx="12">
                  <c:v>126</c:v>
                </c:pt>
                <c:pt idx="13">
                  <c:v>135</c:v>
                </c:pt>
                <c:pt idx="14">
                  <c:v>162.5</c:v>
                </c:pt>
                <c:pt idx="15">
                  <c:v>180.75</c:v>
                </c:pt>
                <c:pt idx="16">
                  <c:v>186</c:v>
                </c:pt>
                <c:pt idx="17">
                  <c:v>192</c:v>
                </c:pt>
                <c:pt idx="18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4A5-4981-880D-970166637DFC}"/>
            </c:ext>
          </c:extLst>
        </c:ser>
        <c:ser>
          <c:idx val="2"/>
          <c:order val="3"/>
          <c:tx>
            <c:strRef>
              <c:f>'Sheet1 (3)'!$J$1</c:f>
              <c:strCache>
                <c:ptCount val="1"/>
                <c:pt idx="0">
                  <c:v>recursive 8*8*8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'Sheet1 (3)'!$A$2:$A$20</c:f>
              <c:numCache>
                <c:formatCode>General</c:formatCode>
                <c:ptCount val="1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16</c:v>
                </c:pt>
                <c:pt idx="8">
                  <c:v>28</c:v>
                </c:pt>
                <c:pt idx="9">
                  <c:v>55</c:v>
                </c:pt>
                <c:pt idx="10">
                  <c:v>64</c:v>
                </c:pt>
                <c:pt idx="11">
                  <c:v>110</c:v>
                </c:pt>
                <c:pt idx="12">
                  <c:v>220</c:v>
                </c:pt>
                <c:pt idx="13">
                  <c:v>256</c:v>
                </c:pt>
                <c:pt idx="14">
                  <c:v>366</c:v>
                </c:pt>
                <c:pt idx="15">
                  <c:v>439</c:v>
                </c:pt>
                <c:pt idx="16">
                  <c:v>456</c:v>
                </c:pt>
                <c:pt idx="17">
                  <c:v>505</c:v>
                </c:pt>
                <c:pt idx="18">
                  <c:v>512</c:v>
                </c:pt>
              </c:numCache>
            </c:numRef>
          </c:xVal>
          <c:yVal>
            <c:numRef>
              <c:f>'Sheet1 (3)'!$J$2:$J$20</c:f>
              <c:numCache>
                <c:formatCode>General</c:formatCode>
                <c:ptCount val="19"/>
                <c:pt idx="0">
                  <c:v>0</c:v>
                </c:pt>
                <c:pt idx="1">
                  <c:v>3</c:v>
                </c:pt>
                <c:pt idx="2">
                  <c:v>5.5</c:v>
                </c:pt>
                <c:pt idx="3">
                  <c:v>9.5</c:v>
                </c:pt>
                <c:pt idx="4">
                  <c:v>14</c:v>
                </c:pt>
                <c:pt idx="5">
                  <c:v>15.25</c:v>
                </c:pt>
                <c:pt idx="6">
                  <c:v>22.75</c:v>
                </c:pt>
                <c:pt idx="7">
                  <c:v>24.75</c:v>
                </c:pt>
                <c:pt idx="8">
                  <c:v>36.75</c:v>
                </c:pt>
                <c:pt idx="9">
                  <c:v>57</c:v>
                </c:pt>
                <c:pt idx="10">
                  <c:v>62.625</c:v>
                </c:pt>
                <c:pt idx="11">
                  <c:v>91.375</c:v>
                </c:pt>
                <c:pt idx="12">
                  <c:v>146.375</c:v>
                </c:pt>
                <c:pt idx="13">
                  <c:v>155.375</c:v>
                </c:pt>
                <c:pt idx="14">
                  <c:v>182.875</c:v>
                </c:pt>
                <c:pt idx="15">
                  <c:v>192</c:v>
                </c:pt>
                <c:pt idx="16">
                  <c:v>192</c:v>
                </c:pt>
                <c:pt idx="17">
                  <c:v>192</c:v>
                </c:pt>
                <c:pt idx="18">
                  <c:v>192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4A5-4981-880D-970166637DFC}"/>
            </c:ext>
          </c:extLst>
        </c:ser>
        <c:ser>
          <c:idx val="4"/>
          <c:order val="4"/>
          <c:tx>
            <c:strRef>
              <c:f>'Sheet1 (3)'!$D$1</c:f>
              <c:strCache>
                <c:ptCount val="1"/>
                <c:pt idx="0">
                  <c:v>naive 16*16*16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'Sheet1 (3)'!$A$2:$A$28</c:f>
              <c:numCache>
                <c:formatCode>General</c:formatCode>
                <c:ptCount val="2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16</c:v>
                </c:pt>
                <c:pt idx="8">
                  <c:v>28</c:v>
                </c:pt>
                <c:pt idx="9">
                  <c:v>55</c:v>
                </c:pt>
                <c:pt idx="10">
                  <c:v>64</c:v>
                </c:pt>
                <c:pt idx="11">
                  <c:v>110</c:v>
                </c:pt>
                <c:pt idx="12">
                  <c:v>220</c:v>
                </c:pt>
                <c:pt idx="13">
                  <c:v>256</c:v>
                </c:pt>
                <c:pt idx="14">
                  <c:v>366</c:v>
                </c:pt>
                <c:pt idx="15">
                  <c:v>439</c:v>
                </c:pt>
                <c:pt idx="16">
                  <c:v>456</c:v>
                </c:pt>
                <c:pt idx="17">
                  <c:v>505</c:v>
                </c:pt>
                <c:pt idx="18">
                  <c:v>512</c:v>
                </c:pt>
                <c:pt idx="19">
                  <c:v>700</c:v>
                </c:pt>
                <c:pt idx="20">
                  <c:v>878</c:v>
                </c:pt>
                <c:pt idx="21">
                  <c:v>1756</c:v>
                </c:pt>
                <c:pt idx="22">
                  <c:v>2926</c:v>
                </c:pt>
                <c:pt idx="23">
                  <c:v>3511</c:v>
                </c:pt>
                <c:pt idx="24">
                  <c:v>3856</c:v>
                </c:pt>
                <c:pt idx="25">
                  <c:v>4081</c:v>
                </c:pt>
                <c:pt idx="26">
                  <c:v>4096</c:v>
                </c:pt>
              </c:numCache>
            </c:numRef>
          </c:xVal>
          <c:yVal>
            <c:numRef>
              <c:f>'Sheet1 (3)'!$D$2:$D$28</c:f>
              <c:numCache>
                <c:formatCode>General</c:formatCode>
                <c:ptCount val="27"/>
                <c:pt idx="0">
                  <c:v>0</c:v>
                </c:pt>
                <c:pt idx="1">
                  <c:v>3</c:v>
                </c:pt>
                <c:pt idx="2">
                  <c:v>5.0625</c:v>
                </c:pt>
                <c:pt idx="3">
                  <c:v>9.1875</c:v>
                </c:pt>
                <c:pt idx="4">
                  <c:v>15.375</c:v>
                </c:pt>
                <c:pt idx="5">
                  <c:v>17.4375</c:v>
                </c:pt>
                <c:pt idx="6">
                  <c:v>29.8125</c:v>
                </c:pt>
                <c:pt idx="7">
                  <c:v>34</c:v>
                </c:pt>
                <c:pt idx="8">
                  <c:v>47.5</c:v>
                </c:pt>
                <c:pt idx="9">
                  <c:v>77.875</c:v>
                </c:pt>
                <c:pt idx="10">
                  <c:v>88</c:v>
                </c:pt>
                <c:pt idx="11">
                  <c:v>139.75</c:v>
                </c:pt>
                <c:pt idx="12">
                  <c:v>263.5</c:v>
                </c:pt>
                <c:pt idx="13">
                  <c:v>304</c:v>
                </c:pt>
                <c:pt idx="14">
                  <c:v>317.75</c:v>
                </c:pt>
                <c:pt idx="15">
                  <c:v>326.875</c:v>
                </c:pt>
                <c:pt idx="16">
                  <c:v>329</c:v>
                </c:pt>
                <c:pt idx="17">
                  <c:v>335.125</c:v>
                </c:pt>
                <c:pt idx="18">
                  <c:v>336</c:v>
                </c:pt>
                <c:pt idx="19">
                  <c:v>359.5</c:v>
                </c:pt>
                <c:pt idx="20">
                  <c:v>381.75</c:v>
                </c:pt>
                <c:pt idx="21">
                  <c:v>491.5</c:v>
                </c:pt>
                <c:pt idx="22">
                  <c:v>637.75</c:v>
                </c:pt>
                <c:pt idx="23">
                  <c:v>710.875</c:v>
                </c:pt>
                <c:pt idx="24">
                  <c:v>754</c:v>
                </c:pt>
                <c:pt idx="25">
                  <c:v>768</c:v>
                </c:pt>
                <c:pt idx="26">
                  <c:v>768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64A5-4981-880D-970166637DFC}"/>
            </c:ext>
          </c:extLst>
        </c:ser>
        <c:ser>
          <c:idx val="5"/>
          <c:order val="5"/>
          <c:tx>
            <c:strRef>
              <c:f>'Sheet1 (3)'!$F$1</c:f>
              <c:strCache>
                <c:ptCount val="1"/>
                <c:pt idx="0">
                  <c:v>recursive 16*16*16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numRef>
              <c:f>'Sheet1 (3)'!$A$2:$A$28</c:f>
              <c:numCache>
                <c:formatCode>General</c:formatCode>
                <c:ptCount val="2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14</c:v>
                </c:pt>
                <c:pt idx="7">
                  <c:v>16</c:v>
                </c:pt>
                <c:pt idx="8">
                  <c:v>28</c:v>
                </c:pt>
                <c:pt idx="9">
                  <c:v>55</c:v>
                </c:pt>
                <c:pt idx="10">
                  <c:v>64</c:v>
                </c:pt>
                <c:pt idx="11">
                  <c:v>110</c:v>
                </c:pt>
                <c:pt idx="12">
                  <c:v>220</c:v>
                </c:pt>
                <c:pt idx="13">
                  <c:v>256</c:v>
                </c:pt>
                <c:pt idx="14">
                  <c:v>366</c:v>
                </c:pt>
                <c:pt idx="15">
                  <c:v>439</c:v>
                </c:pt>
                <c:pt idx="16">
                  <c:v>456</c:v>
                </c:pt>
                <c:pt idx="17">
                  <c:v>505</c:v>
                </c:pt>
                <c:pt idx="18">
                  <c:v>512</c:v>
                </c:pt>
                <c:pt idx="19">
                  <c:v>700</c:v>
                </c:pt>
                <c:pt idx="20">
                  <c:v>878</c:v>
                </c:pt>
                <c:pt idx="21">
                  <c:v>1756</c:v>
                </c:pt>
                <c:pt idx="22">
                  <c:v>2926</c:v>
                </c:pt>
                <c:pt idx="23">
                  <c:v>3511</c:v>
                </c:pt>
                <c:pt idx="24">
                  <c:v>3856</c:v>
                </c:pt>
                <c:pt idx="25">
                  <c:v>4081</c:v>
                </c:pt>
                <c:pt idx="26">
                  <c:v>4096</c:v>
                </c:pt>
              </c:numCache>
            </c:numRef>
          </c:xVal>
          <c:yVal>
            <c:numRef>
              <c:f>'Sheet1 (3)'!$F$2:$F$28</c:f>
              <c:numCache>
                <c:formatCode>General</c:formatCode>
                <c:ptCount val="27"/>
                <c:pt idx="0">
                  <c:v>0</c:v>
                </c:pt>
                <c:pt idx="1">
                  <c:v>3</c:v>
                </c:pt>
                <c:pt idx="2">
                  <c:v>5.5</c:v>
                </c:pt>
                <c:pt idx="3">
                  <c:v>9.5</c:v>
                </c:pt>
                <c:pt idx="4">
                  <c:v>14</c:v>
                </c:pt>
                <c:pt idx="5">
                  <c:v>15.25</c:v>
                </c:pt>
                <c:pt idx="6">
                  <c:v>22.75</c:v>
                </c:pt>
                <c:pt idx="7">
                  <c:v>24.75</c:v>
                </c:pt>
                <c:pt idx="8">
                  <c:v>36.75</c:v>
                </c:pt>
                <c:pt idx="9">
                  <c:v>57</c:v>
                </c:pt>
                <c:pt idx="10">
                  <c:v>62.625</c:v>
                </c:pt>
                <c:pt idx="11">
                  <c:v>91.375</c:v>
                </c:pt>
                <c:pt idx="12">
                  <c:v>146.375</c:v>
                </c:pt>
                <c:pt idx="13">
                  <c:v>159.875</c:v>
                </c:pt>
                <c:pt idx="14">
                  <c:v>201.125</c:v>
                </c:pt>
                <c:pt idx="15">
                  <c:v>228.5</c:v>
                </c:pt>
                <c:pt idx="16">
                  <c:v>233.8125</c:v>
                </c:pt>
                <c:pt idx="17">
                  <c:v>249.125</c:v>
                </c:pt>
                <c:pt idx="18">
                  <c:v>251.3125</c:v>
                </c:pt>
                <c:pt idx="19">
                  <c:v>310.0625</c:v>
                </c:pt>
                <c:pt idx="20">
                  <c:v>365.6875</c:v>
                </c:pt>
                <c:pt idx="21">
                  <c:v>585.1875</c:v>
                </c:pt>
                <c:pt idx="22">
                  <c:v>731.4375</c:v>
                </c:pt>
                <c:pt idx="23">
                  <c:v>768</c:v>
                </c:pt>
                <c:pt idx="24">
                  <c:v>768</c:v>
                </c:pt>
                <c:pt idx="25">
                  <c:v>768</c:v>
                </c:pt>
                <c:pt idx="26">
                  <c:v>768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64A5-4981-880D-970166637D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84907744"/>
        <c:axId val="1584921888"/>
        <c:extLst>
          <c:ext xmlns:c15="http://schemas.microsoft.com/office/drawing/2012/chart" uri="{02D57815-91ED-43cb-92C2-25804820EDAC}">
            <c15:filteredScatte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'Sheet1 (3)'!$B$1</c15:sqref>
                        </c15:formulaRef>
                      </c:ext>
                    </c:extLst>
                    <c:strCache>
                      <c:ptCount val="1"/>
                      <c:pt idx="0">
                        <c:v>L1</c:v>
                      </c:pt>
                    </c:strCache>
                  </c:strRef>
                </c:tx>
                <c:spPr>
                  <a:ln w="19050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'Sheet1 (3)'!$A$2:$A$20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4</c:v>
                      </c:pt>
                      <c:pt idx="4">
                        <c:v>7</c:v>
                      </c:pt>
                      <c:pt idx="5">
                        <c:v>8</c:v>
                      </c:pt>
                      <c:pt idx="6">
                        <c:v>14</c:v>
                      </c:pt>
                      <c:pt idx="7">
                        <c:v>16</c:v>
                      </c:pt>
                      <c:pt idx="8">
                        <c:v>28</c:v>
                      </c:pt>
                      <c:pt idx="9">
                        <c:v>55</c:v>
                      </c:pt>
                      <c:pt idx="10">
                        <c:v>64</c:v>
                      </c:pt>
                      <c:pt idx="11">
                        <c:v>110</c:v>
                      </c:pt>
                      <c:pt idx="12">
                        <c:v>220</c:v>
                      </c:pt>
                      <c:pt idx="13">
                        <c:v>256</c:v>
                      </c:pt>
                      <c:pt idx="14">
                        <c:v>366</c:v>
                      </c:pt>
                      <c:pt idx="15">
                        <c:v>439</c:v>
                      </c:pt>
                      <c:pt idx="16">
                        <c:v>456</c:v>
                      </c:pt>
                      <c:pt idx="17">
                        <c:v>505</c:v>
                      </c:pt>
                      <c:pt idx="18">
                        <c:v>512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'Sheet1 (3)'!$B$2:$B$20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32</c:v>
                      </c:pt>
                      <c:pt idx="1">
                        <c:v>32</c:v>
                      </c:pt>
                      <c:pt idx="2">
                        <c:v>32</c:v>
                      </c:pt>
                      <c:pt idx="3">
                        <c:v>32</c:v>
                      </c:pt>
                      <c:pt idx="4">
                        <c:v>32</c:v>
                      </c:pt>
                      <c:pt idx="5">
                        <c:v>32</c:v>
                      </c:pt>
                      <c:pt idx="6">
                        <c:v>32</c:v>
                      </c:pt>
                      <c:pt idx="7">
                        <c:v>32</c:v>
                      </c:pt>
                      <c:pt idx="8">
                        <c:v>32</c:v>
                      </c:pt>
                      <c:pt idx="9">
                        <c:v>32</c:v>
                      </c:pt>
                      <c:pt idx="10">
                        <c:v>32</c:v>
                      </c:pt>
                      <c:pt idx="11">
                        <c:v>32</c:v>
                      </c:pt>
                      <c:pt idx="12">
                        <c:v>32</c:v>
                      </c:pt>
                      <c:pt idx="13">
                        <c:v>32</c:v>
                      </c:pt>
                      <c:pt idx="14">
                        <c:v>32</c:v>
                      </c:pt>
                      <c:pt idx="15">
                        <c:v>32</c:v>
                      </c:pt>
                      <c:pt idx="16">
                        <c:v>32</c:v>
                      </c:pt>
                      <c:pt idx="17">
                        <c:v>32</c:v>
                      </c:pt>
                      <c:pt idx="18">
                        <c:v>32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4-64A5-4981-880D-970166637DFC}"/>
                  </c:ext>
                </c:extLst>
              </c15:ser>
            </c15:filteredScatterSeries>
            <c15:filteredScatter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'Sheet1 (3)'!$C$1</c15:sqref>
                        </c15:formulaRef>
                      </c:ext>
                    </c:extLst>
                    <c:strCache>
                      <c:ptCount val="1"/>
                      <c:pt idx="0">
                        <c:v>L2</c:v>
                      </c:pt>
                    </c:strCache>
                  </c:strRef>
                </c:tx>
                <c:spPr>
                  <a:ln w="19050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'Sheet1 (3)'!$A$2:$A$20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0</c:v>
                      </c:pt>
                      <c:pt idx="1">
                        <c:v>1</c:v>
                      </c:pt>
                      <c:pt idx="2">
                        <c:v>2</c:v>
                      </c:pt>
                      <c:pt idx="3">
                        <c:v>4</c:v>
                      </c:pt>
                      <c:pt idx="4">
                        <c:v>7</c:v>
                      </c:pt>
                      <c:pt idx="5">
                        <c:v>8</c:v>
                      </c:pt>
                      <c:pt idx="6">
                        <c:v>14</c:v>
                      </c:pt>
                      <c:pt idx="7">
                        <c:v>16</c:v>
                      </c:pt>
                      <c:pt idx="8">
                        <c:v>28</c:v>
                      </c:pt>
                      <c:pt idx="9">
                        <c:v>55</c:v>
                      </c:pt>
                      <c:pt idx="10">
                        <c:v>64</c:v>
                      </c:pt>
                      <c:pt idx="11">
                        <c:v>110</c:v>
                      </c:pt>
                      <c:pt idx="12">
                        <c:v>220</c:v>
                      </c:pt>
                      <c:pt idx="13">
                        <c:v>256</c:v>
                      </c:pt>
                      <c:pt idx="14">
                        <c:v>366</c:v>
                      </c:pt>
                      <c:pt idx="15">
                        <c:v>439</c:v>
                      </c:pt>
                      <c:pt idx="16">
                        <c:v>456</c:v>
                      </c:pt>
                      <c:pt idx="17">
                        <c:v>505</c:v>
                      </c:pt>
                      <c:pt idx="18">
                        <c:v>512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'Sheet1 (3)'!$C$2:$C$20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96</c:v>
                      </c:pt>
                      <c:pt idx="1">
                        <c:v>96</c:v>
                      </c:pt>
                      <c:pt idx="2">
                        <c:v>96</c:v>
                      </c:pt>
                      <c:pt idx="3">
                        <c:v>96</c:v>
                      </c:pt>
                      <c:pt idx="4">
                        <c:v>96</c:v>
                      </c:pt>
                      <c:pt idx="5">
                        <c:v>96</c:v>
                      </c:pt>
                      <c:pt idx="6">
                        <c:v>96</c:v>
                      </c:pt>
                      <c:pt idx="7">
                        <c:v>96</c:v>
                      </c:pt>
                      <c:pt idx="8">
                        <c:v>96</c:v>
                      </c:pt>
                      <c:pt idx="9">
                        <c:v>96</c:v>
                      </c:pt>
                      <c:pt idx="10">
                        <c:v>96</c:v>
                      </c:pt>
                      <c:pt idx="11">
                        <c:v>96</c:v>
                      </c:pt>
                      <c:pt idx="12">
                        <c:v>96</c:v>
                      </c:pt>
                      <c:pt idx="13">
                        <c:v>96</c:v>
                      </c:pt>
                      <c:pt idx="14">
                        <c:v>96</c:v>
                      </c:pt>
                      <c:pt idx="15">
                        <c:v>96</c:v>
                      </c:pt>
                      <c:pt idx="16">
                        <c:v>96</c:v>
                      </c:pt>
                      <c:pt idx="17">
                        <c:v>96</c:v>
                      </c:pt>
                      <c:pt idx="18">
                        <c:v>96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64A5-4981-880D-970166637DFC}"/>
                  </c:ext>
                </c:extLst>
              </c15:ser>
            </c15:filteredScatterSeries>
          </c:ext>
        </c:extLst>
      </c:scatterChart>
      <c:valAx>
        <c:axId val="1584907744"/>
        <c:scaling>
          <c:orientation val="minMax"/>
          <c:max val="41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21888"/>
        <c:crosses val="autoZero"/>
        <c:crossBetween val="midCat"/>
      </c:valAx>
      <c:valAx>
        <c:axId val="1584921888"/>
        <c:scaling>
          <c:orientation val="minMax"/>
          <c:max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49077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04.05.2026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4403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Mathematical model of cache behavior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10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Notation: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= the number of different addresses accessed inside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Time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measured in arbitrary units; only one memory access at a time</a:t>
                </a:r>
              </a:p>
              <a:p>
                <a:pPr lvl="2"/>
                <a:r>
                  <a:rPr lang="en-US" dirty="0"/>
                  <a:t>Note: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satisfies triangle inequality – it is a distance measure on the time axis</a:t>
                </a:r>
              </a:p>
              <a:p>
                <a:r>
                  <a:rPr lang="en-US" dirty="0"/>
                  <a:t>Perfect LRU replacement strategy</a:t>
                </a:r>
              </a:p>
              <a:p>
                <a:pPr lvl="1"/>
                <a:r>
                  <a:rPr lang="en-US" dirty="0"/>
                  <a:t>The entry with the oldest last-usage timestamp is evicted </a:t>
                </a:r>
              </a:p>
              <a:p>
                <a:r>
                  <a:rPr lang="en-US" dirty="0"/>
                  <a:t>Equivalent formulation: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are adjacent accesses to the same address </a:t>
                </a:r>
                <a:r>
                  <a:rPr lang="en-US" i="1" dirty="0"/>
                  <a:t>a</a:t>
                </a:r>
                <a:r>
                  <a:rPr lang="cs-CZ" dirty="0"/>
                  <a:t>...</a:t>
                </a:r>
                <a:endParaRPr lang="en-US" dirty="0"/>
              </a:p>
              <a:p>
                <a:pPr lvl="2"/>
                <a:r>
                  <a:rPr lang="en-US" dirty="0"/>
                  <a:t>i.e. there is no access to </a:t>
                </a:r>
                <a:r>
                  <a:rPr lang="en-US" i="1" dirty="0"/>
                  <a:t>a </a:t>
                </a:r>
                <a:r>
                  <a:rPr lang="en-US" dirty="0"/>
                  <a:t>inside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cs-CZ" dirty="0"/>
              </a:p>
              <a:p>
                <a:pPr lvl="1"/>
                <a:r>
                  <a:rPr lang="cs-CZ" dirty="0"/>
                  <a:t>... </a:t>
                </a:r>
                <a:r>
                  <a:rPr lang="cs-CZ" dirty="0" err="1"/>
                  <a:t>then</a:t>
                </a:r>
                <a:r>
                  <a:rPr lang="cs-CZ" dirty="0"/>
                  <a:t> </a:t>
                </a:r>
                <a:r>
                  <a:rPr lang="cs-CZ" dirty="0" err="1"/>
                  <a:t>there</a:t>
                </a:r>
                <a:r>
                  <a:rPr lang="cs-CZ" dirty="0"/>
                  <a:t> </a:t>
                </a:r>
                <a:r>
                  <a:rPr lang="cs-CZ" dirty="0" err="1"/>
                  <a:t>is</a:t>
                </a:r>
                <a:r>
                  <a:rPr lang="cs-CZ" dirty="0"/>
                  <a:t> a </a:t>
                </a:r>
                <a:r>
                  <a:rPr lang="cs-CZ" dirty="0" err="1"/>
                  <a:t>cache</a:t>
                </a:r>
                <a:r>
                  <a:rPr lang="cs-CZ" dirty="0"/>
                  <a:t> miss </a:t>
                </a:r>
                <a:r>
                  <a:rPr lang="cs-CZ" dirty="0" err="1"/>
                  <a:t>at</a:t>
                </a:r>
                <a:r>
                  <a:rPr lang="cs-CZ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cs-CZ" dirty="0"/>
                  <a:t> iff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Proof:</a:t>
                </a:r>
              </a:p>
              <a:p>
                <a:pPr lvl="2"/>
                <a:r>
                  <a:rPr lang="en-US" dirty="0"/>
                  <a:t>In any moment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dirty="0"/>
              </a:p>
              <a:p>
                <a:pPr lvl="3"/>
                <a:r>
                  <a:rPr lang="en-US" dirty="0"/>
                  <a:t>The cache entries accessed inside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are younger than </a:t>
                </a:r>
                <a:r>
                  <a:rPr lang="en-US" i="1" dirty="0"/>
                  <a:t>a</a:t>
                </a:r>
              </a:p>
              <a:p>
                <a:pPr lvl="3"/>
                <a:r>
                  <a:rPr lang="en-US" dirty="0"/>
                  <a:t>The entries for all the other addresses are older than </a:t>
                </a:r>
                <a:r>
                  <a:rPr lang="en-US" i="1" dirty="0"/>
                  <a:t>a</a:t>
                </a:r>
              </a:p>
              <a:p>
                <a:pPr lvl="2"/>
                <a:r>
                  <a:rPr lang="en-US" i="1" dirty="0"/>
                  <a:t>a </a:t>
                </a:r>
                <a:r>
                  <a:rPr lang="en-US" dirty="0"/>
                  <a:t>will be evicted at a time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such that</a:t>
                </a:r>
              </a:p>
              <a:p>
                <a:pPr lvl="3"/>
                <a:r>
                  <a:rPr lang="en-US" dirty="0"/>
                  <a:t>there is an access at time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to an address not accessed inside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3"/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i.e. the cache contains exactly </a:t>
                </a:r>
                <a:r>
                  <a:rPr lang="en-US" i="1" dirty="0"/>
                  <a:t>a </a:t>
                </a:r>
                <a:r>
                  <a:rPr lang="en-US" dirty="0"/>
                  <a:t>and the addresses accessed inside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then there is no such eviction of</a:t>
                </a:r>
                <a:r>
                  <a:rPr lang="en-US" i="1" dirty="0"/>
                  <a:t> a</a:t>
                </a:r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 t="-1135" b="-123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6847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Mathematical model of cache behavior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11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Notation: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= the set of addresses accessed by the procedure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= the running time of the procedure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= the average value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across all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∈[0,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i.e., how many addresses are accessed during a time window of size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dirty="0"/>
                  <a:t>well-defined due to the assumed infinite cycle over the measured procedure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is non-decreasing and concave</a:t>
                </a:r>
              </a:p>
              <a:p>
                <a:pPr lvl="2"/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function is a mathematical measure of temporal locality</a:t>
                </a:r>
              </a:p>
              <a:p>
                <a:pPr lvl="1"/>
                <a:r>
                  <a:rPr lang="en-US" dirty="0"/>
                  <a:t>Lower values indicate better temporal locality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8541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function for 8*8*8 matrix multiplication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=8∗8∗8=512</m:t>
                    </m:r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3∗8∗8=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192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Equidistant: every address accessed every 64 iterations</a:t>
                </a:r>
              </a:p>
              <a:p>
                <a:pPr lvl="2"/>
                <a:r>
                  <a:rPr lang="en-US" dirty="0"/>
                  <a:t>Not really exists as a matrix-multiplication algorithm</a:t>
                </a:r>
              </a:p>
              <a:p>
                <a:pPr lvl="2"/>
                <a:r>
                  <a:rPr lang="en-US" dirty="0"/>
                  <a:t>Equidistant is always the </a:t>
                </a:r>
                <a:r>
                  <a:rPr lang="en-US" b="1" dirty="0"/>
                  <a:t>worst</a:t>
                </a:r>
                <a:r>
                  <a:rPr lang="en-US" dirty="0"/>
                  <a:t> algorithm </a:t>
                </a:r>
                <a:r>
                  <a:rPr lang="en-US" dirty="0" err="1"/>
                  <a:t>wrt</a:t>
                </a:r>
                <a:r>
                  <a:rPr lang="en-US" dirty="0"/>
                  <a:t>. cache</a:t>
                </a:r>
              </a:p>
              <a:p>
                <a:pPr lvl="1"/>
                <a:r>
                  <a:rPr lang="en-US" dirty="0"/>
                  <a:t>Random: iterations randomly permuted</a:t>
                </a:r>
              </a:p>
              <a:p>
                <a:pPr lvl="2"/>
                <a:r>
                  <a:rPr lang="en-US" dirty="0"/>
                  <a:t>Expectably worse than all the algorithms in use</a:t>
                </a:r>
              </a:p>
              <a:p>
                <a:pPr lvl="1"/>
                <a:r>
                  <a:rPr lang="en-US" dirty="0"/>
                  <a:t>Naive: three nested loops</a:t>
                </a:r>
              </a:p>
              <a:p>
                <a:pPr lvl="1"/>
                <a:r>
                  <a:rPr lang="en-US" dirty="0"/>
                  <a:t>Recursive: decomposed via 8 4*4*4 into 64 2*2*2 multiplications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342" t="-3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B61F231-2CB4-4A0B-9EF4-4144602CCB65}"/>
              </a:ext>
            </a:extLst>
          </p:cNvPr>
          <p:cNvGraphicFramePr>
            <a:graphicFrameLocks/>
          </p:cNvGraphicFramePr>
          <p:nvPr/>
        </p:nvGraphicFramePr>
        <p:xfrm>
          <a:off x="107504" y="404663"/>
          <a:ext cx="8928992" cy="3024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6582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F88E5CD-0935-4038-AEA3-D3FF017A46F5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en-US" dirty="0"/>
                  <a:t>Frequency of cache misses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Example 8*8*8 matrix multiplication</a:t>
                </a:r>
              </a:p>
              <a:p>
                <a:pPr lvl="2"/>
                <a:r>
                  <a:rPr lang="en-US" dirty="0"/>
                  <a:t>For a L1 cache of size 32 (matrix elements), the recursive algorithm is better</a:t>
                </a:r>
              </a:p>
              <a:p>
                <a:pPr lvl="2"/>
                <a:r>
                  <a:rPr lang="en-US" dirty="0"/>
                  <a:t>For a L2 cache of size 96, the naive algorithm is better</a:t>
                </a:r>
              </a:p>
              <a:p>
                <a:pPr lvl="3"/>
                <a:r>
                  <a:rPr lang="en-US" dirty="0"/>
                  <a:t>The derivative is important, not the time-axis position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F88E5CD-0935-4038-AEA3-D3FF017A46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478" t="-1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1DD797A-5882-4D8B-ADFF-41206358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cache misses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E10A9-2871-45D4-B352-A5A9104BDD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13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1DBFA-EF86-44EB-A47F-8860C078EC7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64FB663-82AD-479A-B712-A42A7A684A14}"/>
              </a:ext>
            </a:extLst>
          </p:cNvPr>
          <p:cNvGraphicFramePr>
            <a:graphicFrameLocks/>
          </p:cNvGraphicFramePr>
          <p:nvPr/>
        </p:nvGraphicFramePr>
        <p:xfrm>
          <a:off x="107504" y="404664"/>
          <a:ext cx="8928992" cy="3024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18453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F88E5CD-0935-4038-AEA3-D3FF017A46F5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Two approaches to cache-miss optimization</a:t>
                </a:r>
              </a:p>
              <a:p>
                <a:pPr lvl="1"/>
                <a:r>
                  <a:rPr lang="en-US" dirty="0"/>
                  <a:t>Cache-aware</a:t>
                </a:r>
              </a:p>
              <a:p>
                <a:pPr lvl="2"/>
                <a:r>
                  <a:rPr lang="en-US" dirty="0"/>
                  <a:t>Make a turn in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every time it approaches a cache-level size</a:t>
                </a:r>
              </a:p>
              <a:p>
                <a:pPr lvl="3"/>
                <a:r>
                  <a:rPr lang="en-US" dirty="0"/>
                  <a:t>The new derivative will be kept until approaching the next level</a:t>
                </a:r>
              </a:p>
              <a:p>
                <a:pPr lvl="2"/>
                <a:r>
                  <a:rPr lang="en-US" dirty="0"/>
                  <a:t>Manipulating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while keeping the algorithm working may be hard or impossible</a:t>
                </a:r>
              </a:p>
              <a:p>
                <a:pPr lvl="1"/>
                <a:r>
                  <a:rPr lang="en-US" dirty="0"/>
                  <a:t>Cache-oblivious</a:t>
                </a:r>
              </a:p>
              <a:p>
                <a:pPr lvl="2"/>
                <a:r>
                  <a:rPr lang="en-US" dirty="0"/>
                  <a:t>Keep 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curve smoothly turning throughout the whole domain</a:t>
                </a:r>
              </a:p>
              <a:p>
                <a:pPr lvl="2"/>
                <a:r>
                  <a:rPr lang="en-US" dirty="0"/>
                  <a:t>For recursive algorithms, the curve is </a:t>
                </a:r>
                <a:r>
                  <a:rPr lang="en-US"/>
                  <a:t>often almost independent </a:t>
                </a:r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  <a:p>
                <a:pPr lvl="3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F88E5CD-0935-4038-AEA3-D3FF017A46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478" t="-1691" b="-1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1DD797A-5882-4D8B-ADFF-41206358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cache misses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E10A9-2871-45D4-B352-A5A9104BDD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14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1DBFA-EF86-44EB-A47F-8860C078EC7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964FB663-82AD-479A-B712-A42A7A684A14}"/>
              </a:ext>
            </a:extLst>
          </p:cNvPr>
          <p:cNvGraphicFramePr>
            <a:graphicFrameLocks/>
          </p:cNvGraphicFramePr>
          <p:nvPr/>
        </p:nvGraphicFramePr>
        <p:xfrm>
          <a:off x="107504" y="404664"/>
          <a:ext cx="8928992" cy="3024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1312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F88E5CD-0935-4038-AEA3-D3FF017A46F5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So far, we assumed algorithm execution for particular input data</a:t>
                </a:r>
              </a:p>
              <a:p>
                <a:pPr lvl="1"/>
                <a:r>
                  <a:rPr lang="en-US" dirty="0"/>
                  <a:t>If we run the algorithm with different data of the same size</a:t>
                </a:r>
              </a:p>
              <a:p>
                <a:pPr lvl="2"/>
                <a:r>
                  <a:rPr lang="en-US" dirty="0"/>
                  <a:t>For many problems,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depends only on the size of data</a:t>
                </a:r>
              </a:p>
              <a:p>
                <a:pPr lvl="3"/>
                <a:r>
                  <a:rPr lang="en-US" dirty="0"/>
                  <a:t>Matrix multiplication and other numerical problems</a:t>
                </a:r>
              </a:p>
              <a:p>
                <a:pPr lvl="2"/>
                <a:r>
                  <a:rPr lang="en-US" dirty="0"/>
                  <a:t>In general,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may significantly vary depending on the data</a:t>
                </a:r>
              </a:p>
              <a:p>
                <a:pPr lvl="3"/>
                <a:r>
                  <a:rPr lang="en-US" dirty="0"/>
                  <a:t>E.g., search algorithms depend on statistical distribution of keys</a:t>
                </a:r>
              </a:p>
              <a:p>
                <a:pPr lvl="1"/>
                <a:r>
                  <a:rPr lang="en-US" dirty="0"/>
                  <a:t>If we run the algorithm with significantly different data size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curve always converges to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For recursive algorithms, the curve beginnings for different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 will be similar</a:t>
                </a:r>
              </a:p>
              <a:p>
                <a:pPr lvl="3"/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F88E5CD-0935-4038-AEA3-D3FF017A46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342" t="-2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51DD797A-5882-4D8B-ADFF-41206358A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cache misses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CE10A9-2871-45D4-B352-A5A9104BDD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15</a:t>
            </a:fld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1DBFA-EF86-44EB-A47F-8860C078EC7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D8C5AB8-CE3F-4253-90EB-C982EA4D4A37}"/>
              </a:ext>
            </a:extLst>
          </p:cNvPr>
          <p:cNvGraphicFramePr>
            <a:graphicFrameLocks/>
          </p:cNvGraphicFramePr>
          <p:nvPr/>
        </p:nvGraphicFramePr>
        <p:xfrm>
          <a:off x="75050" y="404664"/>
          <a:ext cx="8928992" cy="3024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628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cs-CZ" dirty="0"/>
                  <a:t>Rozděl a panuj</a:t>
                </a:r>
              </a:p>
              <a:p>
                <a:pPr lvl="1"/>
                <a:r>
                  <a:rPr lang="cs-CZ" dirty="0"/>
                  <a:t>Problém P</a:t>
                </a:r>
                <a:r>
                  <a:rPr lang="cs-CZ" baseline="-25000" dirty="0"/>
                  <a:t>0</a:t>
                </a:r>
                <a:r>
                  <a:rPr lang="cs-CZ" dirty="0"/>
                  <a:t> se dělí na podproblémy P</a:t>
                </a:r>
                <a:r>
                  <a:rPr lang="cs-CZ" baseline="-25000" dirty="0"/>
                  <a:t>1</a:t>
                </a:r>
                <a:r>
                  <a:rPr lang="cs-CZ" dirty="0"/>
                  <a:t> a P</a:t>
                </a:r>
                <a:r>
                  <a:rPr lang="cs-CZ" baseline="-25000" dirty="0"/>
                  <a:t>2</a:t>
                </a:r>
              </a:p>
              <a:p>
                <a:pPr lvl="1"/>
                <a:r>
                  <a:rPr lang="cs-CZ" dirty="0"/>
                  <a:t>Čas: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dirty="0"/>
              </a:p>
              <a:p>
                <a:pPr lvl="2"/>
                <a:r>
                  <a:rPr lang="cs-CZ" dirty="0"/>
                  <a:t>Obvykle používané dělení: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aseline="-25000" dirty="0"/>
              </a:p>
              <a:p>
                <a:pPr lvl="1"/>
                <a:r>
                  <a:rPr lang="cs-CZ" dirty="0"/>
                  <a:t>Použité adresy: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cs-C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;</a:t>
                </a:r>
                <a:r>
                  <a:rPr lang="cs-CZ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b="0" i="1" baseline="-2500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lvl="2"/>
                <a:r>
                  <a:rPr lang="cs-CZ" dirty="0"/>
                  <a:t>Počet různých adres použitých v daném časovém intervalu</a:t>
                </a:r>
                <a:endParaRPr lang="en-US" dirty="0"/>
              </a:p>
              <a:p>
                <a:pPr lvl="3"/>
                <a14:m>
                  <m:oMath xmlns:m="http://schemas.openxmlformats.org/officeDocument/2006/math"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i="1" baseline="-250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b="0" i="1" baseline="-250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baseline="-25000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 err="1"/>
                  <a:t>Nen</a:t>
                </a:r>
                <a:r>
                  <a:rPr lang="cs-CZ" dirty="0"/>
                  <a:t>í ale jasné, kolik adres použijí časové úseky zasahující do obou podproblémů</a:t>
                </a:r>
              </a:p>
              <a:p>
                <a:pPr lvl="3"/>
                <a:r>
                  <a:rPr lang="cs-CZ" dirty="0"/>
                  <a:t>Typicky to bude více než uvnitř jednoho z podproblémů</a:t>
                </a:r>
                <a:endParaRPr lang="en-US" dirty="0"/>
              </a:p>
              <a:p>
                <a:pPr lvl="3"/>
                <a14:m>
                  <m:oMath xmlns:m="http://schemas.openxmlformats.org/officeDocument/2006/math"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cs-CZ" i="1" baseline="-2500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num>
                          <m:den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cs-CZ" i="1" baseline="-25000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+|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cs-CZ" b="0" i="1" baseline="-25000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+|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C</a:t>
                </a:r>
                <a:r>
                  <a:rPr lang="cs-CZ" dirty="0" err="1"/>
                  <a:t>íl</a:t>
                </a:r>
                <a:r>
                  <a:rPr lang="cs-CZ" dirty="0"/>
                  <a:t> optimalizace: Minimalizovat </a:t>
                </a:r>
                <a14:m>
                  <m:oMath xmlns:m="http://schemas.openxmlformats.org/officeDocument/2006/math"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cs-CZ" i="1" baseline="-2500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num>
                          <m:den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endParaRPr lang="cs-CZ" dirty="0"/>
              </a:p>
              <a:p>
                <a:pPr lvl="3"/>
                <a:r>
                  <a:rPr lang="cs-CZ" dirty="0"/>
                  <a:t>Návod: Minimalizovat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cs-C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endParaRPr lang="cs-CZ" baseline="-25000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0308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Násobení matic - rozděl a panuj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17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cs-CZ" dirty="0"/>
                  <a:t>C </a:t>
                </a:r>
                <a:r>
                  <a:rPr lang="en-US" dirty="0"/>
                  <a:t>= A * B, </a:t>
                </a:r>
                <a:r>
                  <a:rPr lang="en-US" dirty="0" err="1"/>
                  <a:t>velikosti</a:t>
                </a:r>
                <a:r>
                  <a:rPr lang="en-US" dirty="0"/>
                  <a:t> A[</a:t>
                </a:r>
                <a:r>
                  <a:rPr lang="en-US" dirty="0" err="1"/>
                  <a:t>i,k</a:t>
                </a:r>
                <a:r>
                  <a:rPr lang="en-US" dirty="0"/>
                  <a:t>], B[</a:t>
                </a:r>
                <a:r>
                  <a:rPr lang="en-US" dirty="0" err="1"/>
                  <a:t>k,j</a:t>
                </a:r>
                <a:r>
                  <a:rPr lang="en-US" dirty="0"/>
                  <a:t>], C[</a:t>
                </a:r>
                <a:r>
                  <a:rPr lang="en-US" dirty="0" err="1"/>
                  <a:t>i,j</a:t>
                </a:r>
                <a:r>
                  <a:rPr lang="en-US" dirty="0"/>
                  <a:t>]</a:t>
                </a:r>
                <a:endParaRPr lang="cs-CZ" dirty="0"/>
              </a:p>
              <a:p>
                <a:pPr lvl="1"/>
                <a:r>
                  <a:rPr lang="en-US" dirty="0"/>
                  <a:t>Celkov</a:t>
                </a:r>
                <a:r>
                  <a:rPr lang="cs-CZ" dirty="0"/>
                  <a:t>á adresovaná paměť: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r>
                  <a:rPr lang="cs-CZ" dirty="0"/>
                  <a:t>i-split</a:t>
                </a:r>
                <a:r>
                  <a:rPr lang="en-US" dirty="0"/>
                  <a:t> - d</a:t>
                </a:r>
                <a:r>
                  <a:rPr lang="cs-CZ" dirty="0" err="1"/>
                  <a:t>ělení</a:t>
                </a:r>
                <a:r>
                  <a:rPr lang="cs-CZ" dirty="0"/>
                  <a:t> problému v dimenzi i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;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cs-CZ" dirty="0"/>
              </a:p>
              <a:p>
                <a:pPr lvl="1"/>
                <a:r>
                  <a:rPr lang="cs-CZ" dirty="0"/>
                  <a:t>Matice A </a:t>
                </a:r>
                <a:r>
                  <a:rPr lang="cs-CZ" dirty="0" err="1"/>
                  <a:t>a</a:t>
                </a:r>
                <a:r>
                  <a:rPr lang="cs-CZ" dirty="0"/>
                  <a:t> C se dělí napůl - podproblémy jsou na nich disjunktní</a:t>
                </a:r>
              </a:p>
              <a:p>
                <a:pPr lvl="1"/>
                <a:r>
                  <a:rPr lang="cs-CZ" dirty="0"/>
                  <a:t>Matice B se nedělí - oba podproblémy ji používají celou: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cs-CZ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cs-C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aseline="-25000" dirty="0"/>
              </a:p>
              <a:p>
                <a:pPr lvl="2"/>
                <a:endParaRPr lang="en-US" dirty="0"/>
              </a:p>
              <a:p>
                <a:r>
                  <a:rPr lang="en-US" dirty="0"/>
                  <a:t>j-split a k-split - dal</a:t>
                </a:r>
                <a:r>
                  <a:rPr lang="cs-CZ" dirty="0" err="1"/>
                  <a:t>ší</a:t>
                </a:r>
                <a:r>
                  <a:rPr lang="cs-CZ" dirty="0"/>
                  <a:t> možnosti dělení</a:t>
                </a:r>
              </a:p>
              <a:p>
                <a:pPr lvl="1"/>
                <a:r>
                  <a:rPr lang="en-US" dirty="0"/>
                  <a:t>Vol</a:t>
                </a:r>
                <a:r>
                  <a:rPr lang="cs-CZ" dirty="0"/>
                  <a:t>í se dělení produkující nejmenší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cs-CZ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</m:t>
                        </m:r>
                        <m:r>
                          <a:rPr lang="cs-CZ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cs-CZ" i="1" baseline="-2500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endParaRPr lang="cs-CZ" dirty="0">
                  <a:ea typeface="Cambria Math" panose="02040503050406030204" pitchFamily="18" charset="0"/>
                </a:endParaRPr>
              </a:p>
              <a:p>
                <a:pPr lvl="1"/>
                <a:r>
                  <a:rPr lang="cs-CZ" dirty="0"/>
                  <a:t>Tomu odpovídá split podél největšího rozměru</a:t>
                </a:r>
                <a:endParaRPr lang="en-US" dirty="0"/>
              </a:p>
              <a:p>
                <a:pPr lvl="1"/>
                <a:r>
                  <a:rPr lang="cs-CZ" dirty="0"/>
                  <a:t>Pokud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baseline="-25000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;</a:t>
                </a:r>
                <a:r>
                  <a:rPr lang="cs-CZ" dirty="0"/>
                  <a:t> </a:t>
                </a:r>
                <a14:m>
                  <m:oMath xmlns:m="http://schemas.openxmlformats.org/officeDocument/2006/math">
                    <m:r>
                      <a:rPr lang="cs-CZ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</a:t>
                </a:r>
                <a:r>
                  <a:rPr lang="en-US" dirty="0"/>
                  <a:t>a</a:t>
                </a:r>
                <a:r>
                  <a:rPr lang="en-US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cs-CZ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cs-CZ" i="1" baseline="-25000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cs-CZ" dirty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cs-CZ" b="0" i="1" baseline="-25000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cs-CZ" b="0" i="1" baseline="-25000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cs-CZ" b="0" i="1" baseline="-25000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s-CZ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cs-CZ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s-CZ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cs-CZ" i="1" baseline="-25000" dirty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baseline="-25000" dirty="0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cs-CZ" i="1" baseline="-2500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baseline="-25000" dirty="0"/>
              </a:p>
              <a:p>
                <a:pPr lvl="2"/>
                <a14:m>
                  <m:oMath xmlns:m="http://schemas.openxmlformats.org/officeDocument/2006/math"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Pro </a:t>
                </a:r>
                <a:r>
                  <a:rPr lang="cs-CZ" dirty="0"/>
                  <a:t>čtvercové matice trojice </a:t>
                </a:r>
                <a:r>
                  <a:rPr lang="cs-CZ" dirty="0" err="1"/>
                  <a:t>i,j,k</a:t>
                </a:r>
                <a:r>
                  <a:rPr lang="en-US" dirty="0"/>
                  <a:t>-split </a:t>
                </a:r>
                <a:r>
                  <a:rPr lang="en-US" dirty="0" err="1"/>
                  <a:t>vede</a:t>
                </a:r>
                <a:r>
                  <a:rPr lang="en-US" dirty="0"/>
                  <a:t> k v</a:t>
                </a:r>
                <a:r>
                  <a:rPr lang="cs-CZ" dirty="0" err="1"/>
                  <a:t>ýsledku</a:t>
                </a:r>
                <a:endParaRPr lang="cs-CZ" dirty="0"/>
              </a:p>
              <a:p>
                <a:pPr lvl="2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cs-CZ" b="0" i="1" dirty="0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cs-CZ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 t="-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512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Násobení matic - rozděl a panuj</a:t>
            </a:r>
            <a:endParaRPr lang="cs-CZ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18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cs-CZ" dirty="0"/>
                  <a:t>C </a:t>
                </a:r>
                <a:r>
                  <a:rPr lang="en-US" dirty="0"/>
                  <a:t>= A * B, </a:t>
                </a:r>
                <a:r>
                  <a:rPr lang="en-US" dirty="0" err="1"/>
                  <a:t>velikosti</a:t>
                </a:r>
                <a:r>
                  <a:rPr lang="en-US" dirty="0"/>
                  <a:t> A[</a:t>
                </a:r>
                <a:r>
                  <a:rPr lang="en-US" dirty="0" err="1"/>
                  <a:t>i,k</a:t>
                </a:r>
                <a:r>
                  <a:rPr lang="en-US" dirty="0"/>
                  <a:t>], B[</a:t>
                </a:r>
                <a:r>
                  <a:rPr lang="en-US" dirty="0" err="1"/>
                  <a:t>k,j</a:t>
                </a:r>
                <a:r>
                  <a:rPr lang="en-US" dirty="0"/>
                  <a:t>], C[</a:t>
                </a:r>
                <a:r>
                  <a:rPr lang="en-US" dirty="0" err="1"/>
                  <a:t>i,j</a:t>
                </a:r>
                <a:r>
                  <a:rPr lang="en-US" dirty="0"/>
                  <a:t>]</a:t>
                </a:r>
                <a:endParaRPr lang="cs-CZ" dirty="0"/>
              </a:p>
              <a:p>
                <a:pPr lvl="1"/>
                <a:r>
                  <a:rPr lang="en-US" dirty="0"/>
                  <a:t>Celkov</a:t>
                </a:r>
                <a:r>
                  <a:rPr lang="cs-CZ" dirty="0"/>
                  <a:t>á adresovaná paměť: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Pro </a:t>
                </a:r>
                <a:r>
                  <a:rPr lang="cs-CZ" dirty="0"/>
                  <a:t>čtvercové matice trojice </a:t>
                </a:r>
                <a:r>
                  <a:rPr lang="cs-CZ" dirty="0" err="1"/>
                  <a:t>i,j,k</a:t>
                </a:r>
                <a:r>
                  <a:rPr lang="en-US" dirty="0"/>
                  <a:t>-split </a:t>
                </a:r>
                <a:r>
                  <a:rPr lang="en-US" dirty="0" err="1"/>
                  <a:t>vede</a:t>
                </a:r>
                <a:r>
                  <a:rPr lang="en-US" dirty="0"/>
                  <a:t> k v</a:t>
                </a:r>
                <a:r>
                  <a:rPr lang="cs-CZ" dirty="0" err="1"/>
                  <a:t>ýsledku</a:t>
                </a:r>
                <a:endParaRPr lang="cs-CZ" dirty="0"/>
              </a:p>
              <a:p>
                <a:pPr lvl="2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cs-CZ" b="0" i="1" dirty="0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cs-CZ" dirty="0"/>
                  <a:t>      pro konstantu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en-US" dirty="0"/>
              </a:p>
              <a:p>
                <a:pPr lvl="2"/>
                <a:r>
                  <a:rPr lang="en-US" b="0" dirty="0"/>
                  <a:t>frekvence v</a:t>
                </a:r>
                <a:r>
                  <a:rPr lang="cs-CZ" b="0" dirty="0"/>
                  <a:t>ýpadků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cs-CZ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cs-CZ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endParaRPr lang="en-US" dirty="0"/>
              </a:p>
              <a:p>
                <a:pPr lvl="2"/>
                <a:endParaRPr lang="cs-CZ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179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 – vliv blok</a:t>
            </a:r>
            <a:r>
              <a:rPr lang="cs-CZ" dirty="0"/>
              <a:t>ů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19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Zjednodušená složitost uvažuje pouze velikost </a:t>
            </a:r>
            <a:r>
              <a:rPr lang="cs-CZ" dirty="0" err="1"/>
              <a:t>cache</a:t>
            </a:r>
            <a:r>
              <a:rPr lang="cs-CZ" dirty="0"/>
              <a:t> C</a:t>
            </a:r>
          </a:p>
          <a:p>
            <a:pPr lvl="1"/>
            <a:r>
              <a:rPr lang="cs-CZ" dirty="0"/>
              <a:t>Výsledek nezávisí na způsobu uložení dat v pamětí</a:t>
            </a:r>
          </a:p>
          <a:p>
            <a:r>
              <a:rPr lang="cs-CZ" dirty="0"/>
              <a:t>Úplná </a:t>
            </a:r>
            <a:r>
              <a:rPr lang="cs-CZ" dirty="0" err="1"/>
              <a:t>cache-aware</a:t>
            </a:r>
            <a:r>
              <a:rPr lang="cs-CZ" dirty="0"/>
              <a:t> složitost uvažuje i velikost bloku B</a:t>
            </a:r>
          </a:p>
          <a:p>
            <a:pPr lvl="2"/>
            <a:r>
              <a:rPr lang="cs-CZ" dirty="0"/>
              <a:t>Blokem je řádka </a:t>
            </a:r>
            <a:r>
              <a:rPr lang="cs-CZ" dirty="0" err="1"/>
              <a:t>cache</a:t>
            </a:r>
            <a:r>
              <a:rPr lang="cs-CZ" dirty="0"/>
              <a:t> případně stránka vzhledem k TLB</a:t>
            </a:r>
          </a:p>
          <a:p>
            <a:pPr lvl="2"/>
            <a:r>
              <a:rPr lang="cs-CZ" dirty="0"/>
              <a:t>Velikost C se udává v blocích</a:t>
            </a:r>
          </a:p>
          <a:p>
            <a:pPr lvl="1"/>
            <a:r>
              <a:rPr lang="cs-CZ" dirty="0"/>
              <a:t>f</a:t>
            </a:r>
            <a:r>
              <a:rPr lang="en-US" dirty="0"/>
              <a:t>(C,B)</a:t>
            </a:r>
          </a:p>
          <a:p>
            <a:pPr lvl="1"/>
            <a:r>
              <a:rPr lang="cs-CZ" dirty="0"/>
              <a:t>Počítají se přesuny bloků mezi </a:t>
            </a:r>
            <a:r>
              <a:rPr lang="cs-CZ" dirty="0" err="1"/>
              <a:t>cache</a:t>
            </a:r>
            <a:r>
              <a:rPr lang="cs-CZ" dirty="0"/>
              <a:t> a hlavní pamětí</a:t>
            </a:r>
          </a:p>
          <a:p>
            <a:pPr lvl="2"/>
            <a:r>
              <a:rPr lang="cs-CZ" dirty="0"/>
              <a:t>Lepší paměťová struktura jich spotřebuje méně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14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Cache-awareness</a:t>
            </a:r>
          </a:p>
          <a:p>
            <a:pPr lvl="1"/>
            <a:r>
              <a:rPr lang="cs-CZ"/>
              <a:t>Algoritmus je vyladěn pro konkrétní parametry cache</a:t>
            </a:r>
            <a:endParaRPr lang="cs-CZ" dirty="0"/>
          </a:p>
          <a:p>
            <a:pPr lvl="1"/>
            <a:r>
              <a:rPr lang="cs-CZ"/>
              <a:t>Prakticky obtížně proveditelné - parametrů je příliš mnoho</a:t>
            </a:r>
            <a:endParaRPr lang="cs-CZ" dirty="0"/>
          </a:p>
          <a:p>
            <a:pPr lvl="1"/>
            <a:endParaRPr lang="cs-CZ" dirty="0"/>
          </a:p>
          <a:p>
            <a:r>
              <a:rPr lang="cs-CZ" dirty="0"/>
              <a:t>Cache-obliviousness</a:t>
            </a:r>
          </a:p>
          <a:p>
            <a:pPr lvl="1"/>
            <a:r>
              <a:rPr lang="cs-CZ" err="1"/>
              <a:t>Víme</a:t>
            </a:r>
            <a:r>
              <a:rPr lang="cs-CZ"/>
              <a:t>, že cache existuje, ale neznáme její parametry</a:t>
            </a:r>
            <a:endParaRPr lang="cs-CZ" dirty="0"/>
          </a:p>
          <a:p>
            <a:pPr lvl="1"/>
            <a:endParaRPr lang="cs-CZ" dirty="0"/>
          </a:p>
          <a:p>
            <a:r>
              <a:rPr lang="en-US"/>
              <a:t>Cache-oblivious algorithms</a:t>
            </a:r>
            <a:endParaRPr lang="en-US" dirty="0"/>
          </a:p>
          <a:p>
            <a:pPr lvl="1"/>
            <a:r>
              <a:rPr lang="cs-CZ"/>
              <a:t>Pohled na složitost algoritmů zohledňující existenci cache</a:t>
            </a:r>
            <a:endParaRPr lang="cs-CZ" dirty="0"/>
          </a:p>
          <a:p>
            <a:pPr lvl="1"/>
            <a:r>
              <a:rPr lang="cs-CZ"/>
              <a:t>Algoritmy fungující z tohoto pohledu dobře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30854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 – vliv blok</a:t>
            </a:r>
            <a:r>
              <a:rPr lang="cs-CZ" dirty="0"/>
              <a:t>ů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cs-CZ" dirty="0" err="1"/>
              <a:t>říklad</a:t>
            </a:r>
            <a:r>
              <a:rPr lang="cs-CZ" dirty="0"/>
              <a:t>: Násobení matic (n*n)</a:t>
            </a:r>
          </a:p>
          <a:p>
            <a:pPr lvl="1"/>
            <a:r>
              <a:rPr lang="en-US" dirty="0"/>
              <a:t>U</a:t>
            </a:r>
            <a:r>
              <a:rPr lang="cs-CZ" dirty="0"/>
              <a:t>č</a:t>
            </a:r>
            <a:r>
              <a:rPr lang="en-US" dirty="0" err="1"/>
              <a:t>ebnicov</a:t>
            </a:r>
            <a:r>
              <a:rPr lang="cs-CZ" dirty="0"/>
              <a:t>ý algoritmus (i-j-k iterace), uložení po řádcích</a:t>
            </a:r>
          </a:p>
          <a:p>
            <a:pPr lvl="2"/>
            <a:r>
              <a:rPr lang="cs-CZ" dirty="0"/>
              <a:t>Pro n</a:t>
            </a:r>
            <a:r>
              <a:rPr lang="en-US" dirty="0"/>
              <a:t>&gt;C</a:t>
            </a:r>
            <a:r>
              <a:rPr lang="cs-CZ" dirty="0"/>
              <a:t> </a:t>
            </a:r>
            <a:r>
              <a:rPr lang="en-US" dirty="0"/>
              <a:t>ka</a:t>
            </a:r>
            <a:r>
              <a:rPr lang="cs-CZ" dirty="0" err="1"/>
              <a:t>ždý</a:t>
            </a:r>
            <a:r>
              <a:rPr lang="cs-CZ" dirty="0"/>
              <a:t> přístup (k pravému operandu) generuje </a:t>
            </a:r>
            <a:r>
              <a:rPr lang="cs-CZ" dirty="0" err="1"/>
              <a:t>cache</a:t>
            </a:r>
            <a:r>
              <a:rPr lang="cs-CZ" dirty="0"/>
              <a:t> miss</a:t>
            </a:r>
          </a:p>
          <a:p>
            <a:pPr lvl="2"/>
            <a:r>
              <a:rPr lang="cs-CZ" dirty="0"/>
              <a:t>f(C,B) </a:t>
            </a:r>
            <a:r>
              <a:rPr lang="en-US" dirty="0"/>
              <a:t>= </a:t>
            </a:r>
            <a:r>
              <a:rPr lang="cs-CZ" dirty="0"/>
              <a:t>O(n</a:t>
            </a:r>
            <a:r>
              <a:rPr lang="cs-CZ" baseline="30000" dirty="0"/>
              <a:t>3</a:t>
            </a:r>
            <a:r>
              <a:rPr lang="cs-CZ" dirty="0"/>
              <a:t>) - nezávisí na C</a:t>
            </a:r>
            <a:r>
              <a:rPr lang="en-US" dirty="0"/>
              <a:t>; g(C) = 1</a:t>
            </a:r>
            <a:endParaRPr lang="cs-CZ" dirty="0"/>
          </a:p>
          <a:p>
            <a:pPr lvl="2"/>
            <a:r>
              <a:rPr lang="cs-CZ" dirty="0"/>
              <a:t>Při uložení po sloupcích zdržuje přístup k levému operandu</a:t>
            </a:r>
          </a:p>
          <a:p>
            <a:pPr lvl="2"/>
            <a:r>
              <a:rPr lang="cs-CZ" dirty="0"/>
              <a:t>Při uložení po čtvercích B</a:t>
            </a:r>
            <a:r>
              <a:rPr lang="en-US" baseline="30000" dirty="0"/>
              <a:t>1/2</a:t>
            </a:r>
            <a:r>
              <a:rPr lang="cs-CZ" dirty="0"/>
              <a:t> * B</a:t>
            </a:r>
            <a:r>
              <a:rPr lang="en-US" baseline="30000" dirty="0"/>
              <a:t>1/2</a:t>
            </a:r>
            <a:r>
              <a:rPr lang="cs-CZ" baseline="30000" dirty="0"/>
              <a:t> </a:t>
            </a:r>
            <a:r>
              <a:rPr lang="cs-CZ" dirty="0"/>
              <a:t>se složitost zlepší na O(B</a:t>
            </a:r>
            <a:r>
              <a:rPr lang="cs-CZ" baseline="30000" dirty="0"/>
              <a:t>-1</a:t>
            </a:r>
            <a:r>
              <a:rPr lang="en-US" baseline="30000" dirty="0"/>
              <a:t>/2 </a:t>
            </a:r>
            <a:r>
              <a:rPr lang="cs-CZ" dirty="0"/>
              <a:t>* n</a:t>
            </a:r>
            <a:r>
              <a:rPr lang="cs-CZ" baseline="30000" dirty="0"/>
              <a:t>3</a:t>
            </a:r>
            <a:r>
              <a:rPr lang="cs-CZ" dirty="0"/>
              <a:t>)</a:t>
            </a:r>
            <a:endParaRPr lang="en-US" dirty="0"/>
          </a:p>
          <a:p>
            <a:pPr lvl="1"/>
            <a:endParaRPr lang="cs-CZ" dirty="0"/>
          </a:p>
          <a:p>
            <a:pPr lvl="1"/>
            <a:r>
              <a:rPr lang="en-US" dirty="0"/>
              <a:t>Cache-oblivious </a:t>
            </a:r>
            <a:r>
              <a:rPr lang="en-US" dirty="0" err="1"/>
              <a:t>algoritmus</a:t>
            </a:r>
            <a:r>
              <a:rPr lang="cs-CZ" dirty="0"/>
              <a:t> (rekurzivní dělení, rekurzivní uložení)</a:t>
            </a:r>
          </a:p>
          <a:p>
            <a:pPr lvl="2"/>
            <a:r>
              <a:rPr lang="cs-CZ" dirty="0"/>
              <a:t>O</a:t>
            </a:r>
            <a:r>
              <a:rPr lang="en-US" dirty="0"/>
              <a:t>(C</a:t>
            </a:r>
            <a:r>
              <a:rPr lang="en-US" baseline="30000" dirty="0"/>
              <a:t>-1/2</a:t>
            </a:r>
            <a:r>
              <a:rPr lang="cs-CZ" baseline="30000" dirty="0"/>
              <a:t> </a:t>
            </a:r>
            <a:r>
              <a:rPr lang="en-US" dirty="0"/>
              <a:t>*</a:t>
            </a:r>
            <a:r>
              <a:rPr lang="cs-CZ" dirty="0"/>
              <a:t>B</a:t>
            </a:r>
            <a:r>
              <a:rPr lang="cs-CZ" baseline="30000" dirty="0"/>
              <a:t>-1</a:t>
            </a:r>
            <a:r>
              <a:rPr lang="cs-CZ" dirty="0"/>
              <a:t>*</a:t>
            </a:r>
            <a:r>
              <a:rPr lang="en-US" dirty="0"/>
              <a:t>n</a:t>
            </a:r>
            <a:r>
              <a:rPr lang="cs-CZ" baseline="30000" dirty="0"/>
              <a:t>3</a:t>
            </a:r>
            <a:r>
              <a:rPr lang="en-US" dirty="0"/>
              <a:t>) </a:t>
            </a:r>
            <a:r>
              <a:rPr lang="en-US" dirty="0" err="1"/>
              <a:t>tj</a:t>
            </a:r>
            <a:r>
              <a:rPr lang="en-US" dirty="0"/>
              <a:t>. g(C) = C</a:t>
            </a:r>
            <a:r>
              <a:rPr lang="en-US" baseline="30000" dirty="0"/>
              <a:t>-1/2</a:t>
            </a:r>
            <a:r>
              <a:rPr lang="en-US" dirty="0"/>
              <a:t>*</a:t>
            </a:r>
            <a:r>
              <a:rPr lang="cs-CZ" dirty="0"/>
              <a:t>B</a:t>
            </a:r>
            <a:r>
              <a:rPr lang="cs-CZ" baseline="30000" dirty="0"/>
              <a:t>-1</a:t>
            </a:r>
          </a:p>
          <a:p>
            <a:pPr lvl="2"/>
            <a:endParaRPr lang="cs-CZ" baseline="30000" dirty="0"/>
          </a:p>
          <a:p>
            <a:pPr lvl="2"/>
            <a:r>
              <a:rPr lang="en-US" dirty="0" err="1"/>
              <a:t>Typick</a:t>
            </a:r>
            <a:r>
              <a:rPr lang="cs-CZ" dirty="0"/>
              <a:t>é hodnoty konstant (neřešíme společnou multiplikativní konstantu)</a:t>
            </a:r>
          </a:p>
          <a:p>
            <a:pPr lvl="3"/>
            <a:r>
              <a:rPr lang="en-US" dirty="0"/>
              <a:t>8 </a:t>
            </a:r>
            <a:r>
              <a:rPr lang="en-US" dirty="0" err="1"/>
              <a:t>registr</a:t>
            </a:r>
            <a:r>
              <a:rPr lang="cs-CZ" dirty="0"/>
              <a:t>ů, double: C </a:t>
            </a:r>
            <a:r>
              <a:rPr lang="en-US" dirty="0"/>
              <a:t>= 8, B = 1, g(C) = 1/2.8</a:t>
            </a:r>
            <a:r>
              <a:rPr lang="cs-CZ" dirty="0"/>
              <a:t>, jednotková cena 1/3 cyklu CPU</a:t>
            </a:r>
            <a:endParaRPr lang="en-US" dirty="0"/>
          </a:p>
          <a:p>
            <a:pPr lvl="3"/>
            <a:r>
              <a:rPr lang="en-US" dirty="0"/>
              <a:t>8 SSE </a:t>
            </a:r>
            <a:r>
              <a:rPr lang="en-US" dirty="0" err="1"/>
              <a:t>registr</a:t>
            </a:r>
            <a:r>
              <a:rPr lang="cs-CZ" dirty="0"/>
              <a:t>ů, double: C </a:t>
            </a:r>
            <a:r>
              <a:rPr lang="en-US" dirty="0"/>
              <a:t>= 16, B = 2, g(C) = 1/8</a:t>
            </a:r>
          </a:p>
          <a:p>
            <a:pPr lvl="3"/>
            <a:r>
              <a:rPr lang="en-US" dirty="0"/>
              <a:t>32KB L1 cache, double: </a:t>
            </a:r>
            <a:r>
              <a:rPr lang="cs-CZ" dirty="0"/>
              <a:t>C </a:t>
            </a:r>
            <a:r>
              <a:rPr lang="en-US" dirty="0"/>
              <a:t>= 4K, B = 8, g(C) = 1/512</a:t>
            </a:r>
            <a:r>
              <a:rPr lang="cs-CZ" dirty="0"/>
              <a:t>, jednotková cena 1 cyklus CPU</a:t>
            </a:r>
            <a:endParaRPr lang="en-US" dirty="0"/>
          </a:p>
          <a:p>
            <a:pPr lvl="3"/>
            <a:r>
              <a:rPr lang="en-US" dirty="0"/>
              <a:t>64-entry TLB, double: C = 64, B = 512, g(C) = 1/4K</a:t>
            </a:r>
            <a:endParaRPr lang="cs-CZ" dirty="0"/>
          </a:p>
          <a:p>
            <a:pPr lvl="3"/>
            <a:r>
              <a:rPr lang="en-US" dirty="0"/>
              <a:t>8MB L3 cache, double: C = 1M, B = 8, g(C) = 1/8K</a:t>
            </a:r>
            <a:r>
              <a:rPr lang="cs-CZ" dirty="0"/>
              <a:t>, jednotková cena 8 cyklů CPU</a:t>
            </a:r>
            <a:endParaRPr lang="en-US" dirty="0"/>
          </a:p>
          <a:p>
            <a:pPr lvl="3"/>
            <a:r>
              <a:rPr lang="en-US" dirty="0"/>
              <a:t>8 GB RAM, 64 KB </a:t>
            </a:r>
            <a:r>
              <a:rPr lang="en-US" dirty="0" err="1"/>
              <a:t>blok</a:t>
            </a:r>
            <a:r>
              <a:rPr lang="en-US" dirty="0"/>
              <a:t>, double: C = 1G, B = 8K, g(C) = 1/256M</a:t>
            </a:r>
            <a:r>
              <a:rPr lang="cs-CZ" dirty="0"/>
              <a:t>, jednotka 300K cyklů </a:t>
            </a:r>
            <a:r>
              <a:rPr lang="en-US" dirty="0"/>
              <a:t>(SSD)</a:t>
            </a:r>
          </a:p>
          <a:p>
            <a:pPr lvl="3"/>
            <a:r>
              <a:rPr lang="en-US" dirty="0"/>
              <a:t>512 GB SSD, 64 KB </a:t>
            </a:r>
            <a:r>
              <a:rPr lang="en-US" dirty="0" err="1"/>
              <a:t>blok</a:t>
            </a:r>
            <a:r>
              <a:rPr lang="en-US" dirty="0"/>
              <a:t>, double: C = 64G, B = 8K, g(C) = 1/4G</a:t>
            </a:r>
            <a:r>
              <a:rPr lang="cs-CZ" dirty="0"/>
              <a:t>, jednotka cca 2M cyklů</a:t>
            </a:r>
            <a:r>
              <a:rPr lang="en-US" dirty="0"/>
              <a:t> (HDD)</a:t>
            </a:r>
          </a:p>
        </p:txBody>
      </p:sp>
    </p:spTree>
    <p:extLst>
      <p:ext uri="{BB962C8B-B14F-4D97-AF65-F5344CB8AC3E}">
        <p14:creationId xmlns:p14="http://schemas.microsoft.com/office/powerpoint/2010/main" val="3763344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Nejv</a:t>
            </a:r>
            <a:r>
              <a:rPr lang="cs-CZ"/>
              <a:t>ýznamnější cache-oblivious algoritmy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/>
                  <a:t>N</a:t>
                </a:r>
                <a:r>
                  <a:rPr lang="cs-CZ" dirty="0" err="1"/>
                  <a:t>ásobení</a:t>
                </a:r>
                <a:r>
                  <a:rPr lang="cs-CZ" dirty="0"/>
                  <a:t> čtvercových matic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baseline="30000" dirty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baseline="30000" dirty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  <m:rad>
                          <m:radPr>
                            <m:degHide m:val="on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rad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Strassen: n</a:t>
                </a:r>
                <a:r>
                  <a:rPr lang="en-US" baseline="30000" dirty="0"/>
                  <a:t>log2(7)</a:t>
                </a:r>
              </a:p>
              <a:p>
                <a:r>
                  <a:rPr lang="cs-CZ" dirty="0"/>
                  <a:t>Transpozice matice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𝑚𝑛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FFT</a:t>
                </a:r>
                <a:endParaRPr lang="cs-CZ" dirty="0"/>
              </a:p>
              <a:p>
                <a:pPr lvl="1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Funnelsort</a:t>
                </a:r>
                <a:endParaRPr lang="cs-CZ" dirty="0"/>
              </a:p>
              <a:p>
                <a:pPr lvl="1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(1+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Bin</a:t>
                </a:r>
                <a:r>
                  <a:rPr lang="cs-CZ" dirty="0" err="1"/>
                  <a:t>ární</a:t>
                </a:r>
                <a:r>
                  <a:rPr lang="cs-CZ" dirty="0"/>
                  <a:t> vyhledávací stromy (van </a:t>
                </a:r>
                <a:r>
                  <a:rPr lang="cs-CZ" dirty="0" err="1"/>
                  <a:t>Emde</a:t>
                </a:r>
                <a:r>
                  <a:rPr lang="cs-CZ" dirty="0"/>
                  <a:t> </a:t>
                </a:r>
                <a:r>
                  <a:rPr lang="cs-CZ" dirty="0" err="1"/>
                  <a:t>Boas</a:t>
                </a:r>
                <a:r>
                  <a:rPr lang="cs-CZ" dirty="0"/>
                  <a:t>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log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s-CZ" dirty="0"/>
                  <a:t> pro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s-CZ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 t="-1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2840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Nejv</a:t>
            </a:r>
            <a:r>
              <a:rPr lang="cs-CZ"/>
              <a:t>ýznamnější cache-oblivious algoritmy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Bin</a:t>
                </a:r>
                <a:r>
                  <a:rPr lang="cs-CZ" dirty="0" err="1"/>
                  <a:t>ární</a:t>
                </a:r>
                <a:r>
                  <a:rPr lang="cs-CZ" dirty="0"/>
                  <a:t> vyhledávací stromy</a:t>
                </a:r>
              </a:p>
              <a:p>
                <a:pPr lvl="1"/>
                <a:r>
                  <a:rPr lang="cs-CZ" dirty="0"/>
                  <a:t>Implementace s ukazateli</a:t>
                </a:r>
              </a:p>
              <a:p>
                <a:pPr lvl="2"/>
                <a:r>
                  <a:rPr lang="cs-CZ" dirty="0"/>
                  <a:t>Obvykle náhodné rozmístění v paměti</a:t>
                </a:r>
              </a:p>
              <a:p>
                <a:pPr lvl="3"/>
                <a:r>
                  <a:rPr lang="cs-CZ" dirty="0"/>
                  <a:t>Čtení ukazatelů obvykle nevyvolává další výpadky díky prostorové lokalitě jednoho uzlu</a:t>
                </a:r>
              </a:p>
              <a:p>
                <a:pPr lvl="3"/>
                <a:r>
                  <a:rPr lang="cs-CZ" dirty="0"/>
                  <a:t>Při opakovaném vyhledávání je prvních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i="1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s-CZ" dirty="0"/>
                  <a:t> pater stromu přítomno v </a:t>
                </a:r>
                <a:r>
                  <a:rPr lang="cs-CZ" dirty="0" err="1"/>
                  <a:t>cache</a:t>
                </a:r>
                <a:endParaRPr lang="cs-CZ" dirty="0"/>
              </a:p>
              <a:p>
                <a:pPr lvl="3"/>
                <a:r>
                  <a:rPr lang="cs-CZ" dirty="0"/>
                  <a:t>Počet </a:t>
                </a:r>
                <a:r>
                  <a:rPr lang="cs-CZ" dirty="0" err="1"/>
                  <a:t>cache</a:t>
                </a:r>
                <a:r>
                  <a:rPr lang="cs-CZ" dirty="0"/>
                  <a:t> miss: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cs-CZ" b="0" i="0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cs-CZ" dirty="0"/>
              </a:p>
              <a:p>
                <a:pPr lvl="1"/>
                <a:r>
                  <a:rPr lang="cs-CZ" dirty="0" err="1"/>
                  <a:t>Serializace</a:t>
                </a:r>
                <a:r>
                  <a:rPr lang="cs-CZ" dirty="0"/>
                  <a:t> stromu do pole</a:t>
                </a:r>
              </a:p>
              <a:p>
                <a:pPr lvl="2"/>
                <a:r>
                  <a:rPr lang="cs-CZ" dirty="0"/>
                  <a:t>Kořen uprostřed – binární vyhledávání v setříděném poli</a:t>
                </a:r>
              </a:p>
              <a:p>
                <a:pPr lvl="3"/>
                <a:r>
                  <a:rPr lang="cs-CZ" dirty="0"/>
                  <a:t>Prostorová lokalita v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s-CZ" i="1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s-CZ" dirty="0"/>
                  <a:t> posledních patrech stromu ušetří</a:t>
                </a:r>
              </a:p>
              <a:p>
                <a:pPr lvl="3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cs-CZ" b="0" i="0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)−</m:t>
                    </m:r>
                    <m:r>
                      <m:rPr>
                        <m:sty m:val="p"/>
                      </m:rPr>
                      <a:rPr lang="cs-CZ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Ko</a:t>
                </a:r>
                <a:r>
                  <a:rPr lang="cs-CZ" dirty="0" err="1"/>
                  <a:t>řen</a:t>
                </a:r>
                <a:r>
                  <a:rPr lang="cs-CZ" dirty="0"/>
                  <a:t> vlevo – viz </a:t>
                </a:r>
                <a:r>
                  <a:rPr lang="cs-CZ" dirty="0" err="1"/>
                  <a:t>heapsort</a:t>
                </a:r>
                <a:endParaRPr lang="cs-CZ" dirty="0"/>
              </a:p>
              <a:p>
                <a:pPr lvl="3"/>
                <a:r>
                  <a:rPr lang="cs-CZ" dirty="0"/>
                  <a:t>Prostorová lokalita v prvních patrech stromu zlepšuje efektivitu </a:t>
                </a:r>
                <a:r>
                  <a:rPr lang="cs-CZ" dirty="0" err="1"/>
                  <a:t>cache</a:t>
                </a:r>
                <a:endParaRPr lang="cs-CZ" dirty="0"/>
              </a:p>
              <a:p>
                <a:pPr lvl="3"/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</m:e>
                        </m:func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cs-CZ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cs-CZ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cs-CZ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b="0" i="1" dirty="0" smtClean="0">
                                    <a:latin typeface="Cambria Math" panose="02040503050406030204" pitchFamily="18" charset="0"/>
                                  </a:rPr>
                                  <m:t>𝐶𝐵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e>
                    </m:func>
                    <m:r>
                      <a:rPr lang="cs-CZ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cs-CZ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)−</m:t>
                    </m:r>
                    <m:r>
                      <m:rPr>
                        <m:sty m:val="p"/>
                      </m:rPr>
                      <a:rPr lang="cs-CZ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⁡(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cs-CZ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pPr lvl="2"/>
                <a:r>
                  <a:rPr lang="cs-CZ" dirty="0"/>
                  <a:t>van </a:t>
                </a:r>
                <a:r>
                  <a:rPr lang="cs-CZ" dirty="0" err="1"/>
                  <a:t>Emde</a:t>
                </a:r>
                <a:r>
                  <a:rPr lang="cs-CZ" dirty="0"/>
                  <a:t> </a:t>
                </a:r>
                <a:r>
                  <a:rPr lang="cs-CZ" dirty="0" err="1"/>
                  <a:t>Boas</a:t>
                </a:r>
                <a:r>
                  <a:rPr lang="en-US" dirty="0"/>
                  <a:t> (1975) – </a:t>
                </a:r>
                <a:r>
                  <a:rPr lang="en-US" dirty="0" err="1"/>
                  <a:t>rekurzivn</a:t>
                </a:r>
                <a:r>
                  <a:rPr lang="cs-CZ" dirty="0"/>
                  <a:t>í dělení napůl vzhledem k výšce stromu</a:t>
                </a:r>
                <a:endParaRPr lang="en-US" dirty="0"/>
              </a:p>
              <a:p>
                <a:pPr lvl="3"/>
                <a:r>
                  <a:rPr lang="en-US" dirty="0"/>
                  <a:t>P</a:t>
                </a:r>
                <a:r>
                  <a:rPr lang="cs-CZ" dirty="0" err="1"/>
                  <a:t>ůvodní</a:t>
                </a:r>
                <a:r>
                  <a:rPr lang="cs-CZ" dirty="0"/>
                  <a:t> účel struktury: Časová složitost </a:t>
                </a:r>
                <a:r>
                  <a:rPr lang="cs-CZ" dirty="0" err="1"/>
                  <a:t>search</a:t>
                </a:r>
                <a:r>
                  <a:rPr lang="cs-CZ" dirty="0"/>
                  <a:t>/insert/</a:t>
                </a:r>
                <a:r>
                  <a:rPr lang="cs-CZ" dirty="0" err="1"/>
                  <a:t>delete</a:t>
                </a:r>
                <a:r>
                  <a:rPr lang="cs-CZ" dirty="0"/>
                  <a:t>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cs-CZ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func>
                      </m:e>
                    </m:d>
                  </m:oMath>
                </a14:m>
                <a:r>
                  <a:rPr lang="cs-CZ" dirty="0"/>
                  <a:t> pro </a:t>
                </a:r>
                <a14:m>
                  <m:oMath xmlns:m="http://schemas.openxmlformats.org/officeDocument/2006/math">
                    <m:r>
                      <a:rPr lang="cs-CZ" i="1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s-CZ" dirty="0"/>
                  <a:t>-bitové klíče</a:t>
                </a:r>
              </a:p>
              <a:p>
                <a:pPr lvl="3"/>
                <a:r>
                  <a:rPr lang="cs-CZ" dirty="0"/>
                  <a:t>Strom o n uzlech se realizuje jako strom 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cs-CZ" dirty="0"/>
                  <a:t> uzlech, na jehož listy bude navázáno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cs-CZ" b="0" i="1" dirty="0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r>
                  <a:rPr lang="cs-CZ" dirty="0"/>
                  <a:t> dalších stromů po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cs-CZ" i="1" dirty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  <m:r>
                      <a:rPr lang="cs-CZ" i="1" dirty="0">
                        <a:latin typeface="Cambria Math" panose="02040503050406030204" pitchFamily="18" charset="0"/>
                      </a:rPr>
                      <m:t>−1</m:t>
                    </m:r>
                    <m:r>
                      <a:rPr lang="cs-CZ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cs-CZ" dirty="0"/>
                  <a:t>uzlech</a:t>
                </a:r>
              </a:p>
              <a:p>
                <a:pPr lvl="3"/>
                <a:r>
                  <a:rPr lang="cs-CZ" dirty="0"/>
                  <a:t>Rekurze odpovídá obecnému vzoru "dělte čas napůl"</a:t>
                </a:r>
              </a:p>
              <a:p>
                <a:pPr lvl="3"/>
                <a:r>
                  <a:rPr lang="cs-CZ" dirty="0"/>
                  <a:t>Počet </a:t>
                </a:r>
                <a:r>
                  <a:rPr lang="cs-CZ" dirty="0" err="1"/>
                  <a:t>cache</a:t>
                </a:r>
                <a:r>
                  <a:rPr lang="cs-CZ" dirty="0"/>
                  <a:t> miss: </a:t>
                </a:r>
                <a14:m>
                  <m:oMath xmlns:m="http://schemas.openxmlformats.org/officeDocument/2006/math">
                    <m:r>
                      <a:rPr lang="cs-CZ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cs-CZ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⁡(</m:t>
                            </m:r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cs-CZ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i="0" dirty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cs-CZ" b="0" i="1" dirty="0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d>
                          </m:e>
                        </m:func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478" t="-2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101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</a:t>
            </a:r>
            <a:r>
              <a:rPr lang="cs-CZ"/>
              <a:t>ache-oblivious algoritmy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err="1"/>
              <a:t>Ot</a:t>
            </a:r>
            <a:r>
              <a:rPr lang="cs-CZ"/>
              <a:t>ázky spojené s</a:t>
            </a:r>
            <a:r>
              <a:rPr lang="en-US"/>
              <a:t> cache-</a:t>
            </a:r>
            <a:r>
              <a:rPr lang="cs-CZ"/>
              <a:t>oblivious algoritmy</a:t>
            </a:r>
            <a:endParaRPr lang="cs-CZ" dirty="0"/>
          </a:p>
          <a:p>
            <a:pPr lvl="1"/>
            <a:r>
              <a:rPr lang="cs-CZ"/>
              <a:t>Ignorujeme strategii výměny cache</a:t>
            </a:r>
            <a:endParaRPr lang="en-US" dirty="0"/>
          </a:p>
          <a:p>
            <a:pPr lvl="2"/>
            <a:r>
              <a:rPr lang="cs-CZ" err="1"/>
              <a:t>Nevadí</a:t>
            </a:r>
            <a:r>
              <a:rPr lang="cs-CZ"/>
              <a:t>: LRU se nechová hůře než ideální cache poloviční velikosti</a:t>
            </a:r>
            <a:endParaRPr lang="cs-CZ" dirty="0"/>
          </a:p>
          <a:p>
            <a:pPr lvl="1"/>
            <a:r>
              <a:rPr lang="cs-CZ"/>
              <a:t>Ignorujeme vícevrstevnost cache hierarchie</a:t>
            </a:r>
            <a:endParaRPr lang="cs-CZ" dirty="0"/>
          </a:p>
          <a:p>
            <a:pPr lvl="2"/>
            <a:r>
              <a:rPr lang="cs-CZ"/>
              <a:t>Nevadí, pro inkluzivní cache se každá vrstva chová stejně, jako by byla samostatná</a:t>
            </a:r>
            <a:endParaRPr lang="cs-CZ" dirty="0"/>
          </a:p>
          <a:p>
            <a:pPr lvl="1"/>
            <a:r>
              <a:rPr lang="cs-CZ"/>
              <a:t>Ignorujeme nedokonalou asociativitu cache</a:t>
            </a:r>
            <a:endParaRPr lang="cs-CZ" dirty="0"/>
          </a:p>
          <a:p>
            <a:pPr lvl="2"/>
            <a:r>
              <a:rPr lang="cs-CZ"/>
              <a:t>Teoreticky: Náhrada cache hashovací tabulkou s dobrou hashovací funkcí složitost nezhorší</a:t>
            </a:r>
            <a:endParaRPr lang="cs-CZ" dirty="0"/>
          </a:p>
          <a:p>
            <a:pPr lvl="2"/>
            <a:r>
              <a:rPr lang="cs-CZ" err="1"/>
              <a:t>Prakticky</a:t>
            </a:r>
            <a:r>
              <a:rPr lang="cs-CZ"/>
              <a:t>: Nedokonalost hashovací funkce vadí</a:t>
            </a:r>
            <a:endParaRPr lang="cs-CZ" dirty="0"/>
          </a:p>
          <a:p>
            <a:pPr lvl="3"/>
            <a:r>
              <a:rPr lang="cs-CZ"/>
              <a:t>Často jde o triviální funkce vyřezávající bity z adresy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80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 </a:t>
            </a:r>
            <a:r>
              <a:rPr lang="cs-CZ"/>
              <a:t>(</a:t>
            </a:r>
            <a:r>
              <a:rPr lang="en-US" err="1"/>
              <a:t>zjednodu</a:t>
            </a:r>
            <a:r>
              <a:rPr lang="cs-CZ"/>
              <a:t>šený pohled</a:t>
            </a:r>
            <a:r>
              <a:rPr lang="cs-CZ" dirty="0"/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Cache-oblivious algorithms</a:t>
            </a:r>
            <a:r>
              <a:rPr lang="cs-CZ"/>
              <a:t> </a:t>
            </a:r>
            <a:r>
              <a:rPr lang="en-US"/>
              <a:t>[</a:t>
            </a:r>
            <a:r>
              <a:rPr lang="en-US" dirty="0"/>
              <a:t>1999]</a:t>
            </a:r>
          </a:p>
          <a:p>
            <a:pPr lvl="1"/>
            <a:r>
              <a:rPr lang="cs-CZ"/>
              <a:t>Pohled na složitost algoritmů zohledňující existenci cache</a:t>
            </a:r>
            <a:endParaRPr lang="cs-CZ" dirty="0"/>
          </a:p>
          <a:p>
            <a:pPr lvl="2"/>
            <a:r>
              <a:rPr lang="cs-CZ"/>
              <a:t>Počítáme přístupy k hlavní paměti (cache misses</a:t>
            </a:r>
            <a:r>
              <a:rPr lang="cs-CZ" dirty="0"/>
              <a:t>)</a:t>
            </a:r>
          </a:p>
          <a:p>
            <a:pPr lvl="2"/>
            <a:r>
              <a:rPr lang="cs-CZ"/>
              <a:t>Složitost je funkcí velikosti vstupu </a:t>
            </a:r>
            <a:r>
              <a:rPr lang="en-US"/>
              <a:t>(n) </a:t>
            </a:r>
            <a:r>
              <a:rPr lang="cs-CZ"/>
              <a:t>a velikosti cache</a:t>
            </a:r>
            <a:r>
              <a:rPr lang="en-US"/>
              <a:t> (</a:t>
            </a:r>
            <a:r>
              <a:rPr lang="en-US" dirty="0"/>
              <a:t>C)</a:t>
            </a:r>
            <a:endParaRPr lang="cs-CZ" dirty="0"/>
          </a:p>
          <a:p>
            <a:pPr lvl="3"/>
            <a:r>
              <a:rPr lang="cs-CZ" i="1"/>
              <a:t>Zjednodušeno </a:t>
            </a:r>
            <a:r>
              <a:rPr lang="cs-CZ"/>
              <a:t>(parametrem bývá i velikost cache line</a:t>
            </a:r>
            <a:r>
              <a:rPr lang="cs-CZ" dirty="0"/>
              <a:t>)</a:t>
            </a:r>
          </a:p>
          <a:p>
            <a:pPr lvl="2"/>
            <a:r>
              <a:rPr lang="cs-CZ"/>
              <a:t>Zkoumá se obvykle asymptotické chování</a:t>
            </a:r>
            <a:r>
              <a:rPr lang="en-US"/>
              <a:t> (vzhledem k n</a:t>
            </a:r>
            <a:r>
              <a:rPr lang="en-US" dirty="0"/>
              <a:t>)</a:t>
            </a:r>
            <a:endParaRPr lang="cs-CZ" dirty="0"/>
          </a:p>
          <a:p>
            <a:pPr lvl="3"/>
            <a:r>
              <a:rPr lang="cs-CZ" dirty="0"/>
              <a:t>O</a:t>
            </a:r>
            <a:r>
              <a:rPr lang="en-US" dirty="0"/>
              <a:t>(f(</a:t>
            </a:r>
            <a:r>
              <a:rPr lang="en-US" dirty="0" err="1"/>
              <a:t>n,C</a:t>
            </a:r>
            <a:r>
              <a:rPr lang="en-US" dirty="0"/>
              <a:t>))</a:t>
            </a:r>
          </a:p>
          <a:p>
            <a:pPr lvl="2"/>
            <a:r>
              <a:rPr lang="cs-CZ"/>
              <a:t>Počet výpadků je shora omezen časovou složitostí</a:t>
            </a:r>
            <a:r>
              <a:rPr lang="en-US"/>
              <a:t> </a:t>
            </a:r>
            <a:r>
              <a:rPr lang="cs-CZ"/>
              <a:t>O</a:t>
            </a:r>
            <a:r>
              <a:rPr lang="en-US" dirty="0"/>
              <a:t>(t(n))</a:t>
            </a:r>
          </a:p>
          <a:p>
            <a:pPr lvl="3"/>
            <a:r>
              <a:rPr lang="cs-CZ"/>
              <a:t>Lze popsat relativně vůči časové složitosti (pokud máme její oboustranný odhad</a:t>
            </a:r>
            <a:r>
              <a:rPr lang="cs-CZ" dirty="0"/>
              <a:t>)</a:t>
            </a:r>
          </a:p>
          <a:p>
            <a:pPr lvl="3"/>
            <a:r>
              <a:rPr lang="cs-CZ" dirty="0"/>
              <a:t>O</a:t>
            </a:r>
            <a:r>
              <a:rPr lang="en-US" dirty="0"/>
              <a:t>(f(</a:t>
            </a:r>
            <a:r>
              <a:rPr lang="en-US" dirty="0" err="1"/>
              <a:t>n,</a:t>
            </a:r>
            <a:r>
              <a:rPr lang="en-US" err="1"/>
              <a:t>C</a:t>
            </a:r>
            <a:r>
              <a:rPr lang="en-US"/>
              <a:t>))</a:t>
            </a:r>
            <a:r>
              <a:rPr lang="cs-CZ"/>
              <a:t> </a:t>
            </a:r>
            <a:r>
              <a:rPr lang="en-US"/>
              <a:t>= O</a:t>
            </a:r>
            <a:r>
              <a:rPr lang="en-US" dirty="0"/>
              <a:t>(t(n)*g(</a:t>
            </a:r>
            <a:r>
              <a:rPr lang="cs-CZ" dirty="0"/>
              <a:t>n,</a:t>
            </a:r>
            <a:r>
              <a:rPr lang="en-US" dirty="0"/>
              <a:t>C))</a:t>
            </a:r>
          </a:p>
          <a:p>
            <a:pPr lvl="3"/>
            <a:r>
              <a:rPr lang="en-US" dirty="0"/>
              <a:t>g(</a:t>
            </a:r>
            <a:r>
              <a:rPr lang="cs-CZ" dirty="0"/>
              <a:t>n,</a:t>
            </a:r>
            <a:r>
              <a:rPr lang="en-US"/>
              <a:t>C) </a:t>
            </a:r>
            <a:r>
              <a:rPr lang="cs-CZ"/>
              <a:t>říká, jak často algoritmus generuje cache miss</a:t>
            </a:r>
            <a:endParaRPr lang="cs-CZ" dirty="0"/>
          </a:p>
          <a:p>
            <a:pPr lvl="3"/>
            <a:r>
              <a:rPr lang="cs-CZ"/>
              <a:t>V mnoha případech pro velká n nezávisí na n, tj. O</a:t>
            </a:r>
            <a:r>
              <a:rPr lang="en-US" dirty="0"/>
              <a:t>(</a:t>
            </a:r>
            <a:r>
              <a:rPr lang="cs-CZ" dirty="0"/>
              <a:t>g(n,C</a:t>
            </a:r>
            <a:r>
              <a:rPr lang="cs-CZ"/>
              <a:t>)</a:t>
            </a:r>
            <a:r>
              <a:rPr lang="en-US"/>
              <a:t>) = O</a:t>
            </a:r>
            <a:r>
              <a:rPr lang="en-US" dirty="0"/>
              <a:t>(g(C))</a:t>
            </a:r>
            <a:endParaRPr lang="cs-CZ" dirty="0"/>
          </a:p>
          <a:p>
            <a:pPr lvl="3"/>
            <a:r>
              <a:rPr lang="cs-CZ"/>
              <a:t>U dobrých algoritmů g</a:t>
            </a:r>
            <a:r>
              <a:rPr lang="en-US" dirty="0"/>
              <a:t>(</a:t>
            </a:r>
            <a:r>
              <a:rPr lang="en-US"/>
              <a:t>C) kles</a:t>
            </a:r>
            <a:r>
              <a:rPr lang="cs-CZ"/>
              <a:t>á k nule </a:t>
            </a:r>
            <a:r>
              <a:rPr lang="en-US"/>
              <a:t>pro velk</a:t>
            </a:r>
            <a:r>
              <a:rPr lang="cs-CZ"/>
              <a:t>á C</a:t>
            </a:r>
            <a:endParaRPr lang="en-US" dirty="0"/>
          </a:p>
          <a:p>
            <a:pPr lvl="1"/>
            <a:r>
              <a:rPr lang="en-US" dirty="0"/>
              <a:t>P</a:t>
            </a:r>
            <a:r>
              <a:rPr lang="cs-CZ" err="1"/>
              <a:t>říklad</a:t>
            </a:r>
            <a:r>
              <a:rPr lang="cs-CZ"/>
              <a:t>: Násobení matic (</a:t>
            </a:r>
            <a:r>
              <a:rPr lang="cs-CZ" dirty="0"/>
              <a:t>n*n)</a:t>
            </a:r>
          </a:p>
          <a:p>
            <a:pPr lvl="2"/>
            <a:r>
              <a:rPr lang="en-US" dirty="0"/>
              <a:t>U</a:t>
            </a:r>
            <a:r>
              <a:rPr lang="cs-CZ" dirty="0"/>
              <a:t>č</a:t>
            </a:r>
            <a:r>
              <a:rPr lang="en-US" err="1"/>
              <a:t>ebnicov</a:t>
            </a:r>
            <a:r>
              <a:rPr lang="cs-CZ"/>
              <a:t>ý algoritmus (i-j-k iterace</a:t>
            </a:r>
            <a:r>
              <a:rPr lang="cs-CZ" dirty="0"/>
              <a:t>)</a:t>
            </a:r>
          </a:p>
          <a:p>
            <a:pPr lvl="3"/>
            <a:r>
              <a:rPr lang="cs-CZ"/>
              <a:t>Pro n</a:t>
            </a:r>
            <a:r>
              <a:rPr lang="en-US" baseline="30000" dirty="0"/>
              <a:t>2</a:t>
            </a:r>
            <a:r>
              <a:rPr lang="en-US"/>
              <a:t>&gt;C</a:t>
            </a:r>
            <a:r>
              <a:rPr lang="cs-CZ"/>
              <a:t> </a:t>
            </a:r>
            <a:r>
              <a:rPr lang="en-US"/>
              <a:t>ka</a:t>
            </a:r>
            <a:r>
              <a:rPr lang="cs-CZ"/>
              <a:t>ždý přístup (k pravému operandu) generuje cache miss</a:t>
            </a:r>
            <a:endParaRPr lang="en-US" dirty="0"/>
          </a:p>
          <a:p>
            <a:pPr lvl="3"/>
            <a:r>
              <a:rPr lang="cs-CZ"/>
              <a:t>Složitost O</a:t>
            </a:r>
            <a:r>
              <a:rPr lang="cs-CZ" dirty="0"/>
              <a:t>(</a:t>
            </a:r>
            <a:r>
              <a:rPr lang="cs-CZ"/>
              <a:t>n</a:t>
            </a:r>
            <a:r>
              <a:rPr lang="cs-CZ" baseline="30000"/>
              <a:t>3</a:t>
            </a:r>
            <a:r>
              <a:rPr lang="cs-CZ"/>
              <a:t>) - nezávisí na C</a:t>
            </a:r>
            <a:r>
              <a:rPr lang="en-US"/>
              <a:t>; g</a:t>
            </a:r>
            <a:r>
              <a:rPr lang="en-US" dirty="0"/>
              <a:t>(</a:t>
            </a:r>
            <a:r>
              <a:rPr lang="en-US"/>
              <a:t>C) = 1</a:t>
            </a:r>
            <a:endParaRPr lang="en-US" dirty="0"/>
          </a:p>
          <a:p>
            <a:pPr lvl="2"/>
            <a:r>
              <a:rPr lang="en-US"/>
              <a:t>Cache-oblivious algoritmus</a:t>
            </a:r>
            <a:r>
              <a:rPr lang="cs-CZ"/>
              <a:t> (rekurzivní dělení</a:t>
            </a:r>
            <a:r>
              <a:rPr lang="cs-CZ" dirty="0"/>
              <a:t>)</a:t>
            </a:r>
          </a:p>
          <a:p>
            <a:pPr lvl="3"/>
            <a:r>
              <a:rPr lang="cs-CZ" dirty="0"/>
              <a:t>O</a:t>
            </a:r>
            <a:r>
              <a:rPr lang="en-US"/>
              <a:t>(C</a:t>
            </a:r>
            <a:r>
              <a:rPr lang="en-US" baseline="30000"/>
              <a:t>-1/2</a:t>
            </a:r>
            <a:r>
              <a:rPr lang="cs-CZ" baseline="30000"/>
              <a:t> </a:t>
            </a:r>
            <a:r>
              <a:rPr lang="en-US"/>
              <a:t>*</a:t>
            </a:r>
            <a:r>
              <a:rPr lang="en-US" dirty="0"/>
              <a:t>n</a:t>
            </a:r>
            <a:r>
              <a:rPr lang="cs-CZ" baseline="30000"/>
              <a:t>3</a:t>
            </a:r>
            <a:r>
              <a:rPr lang="en-US"/>
              <a:t>) tj. g</a:t>
            </a:r>
            <a:r>
              <a:rPr lang="en-US" dirty="0"/>
              <a:t>(</a:t>
            </a:r>
            <a:r>
              <a:rPr lang="en-US"/>
              <a:t>C) = C</a:t>
            </a:r>
            <a:r>
              <a:rPr lang="en-US" baseline="30000"/>
              <a:t>-1/2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318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Cache-oblivious algorithms</a:t>
            </a:r>
            <a:endParaRPr lang="en-US" dirty="0"/>
          </a:p>
          <a:p>
            <a:pPr lvl="1"/>
            <a:r>
              <a:rPr lang="en-US"/>
              <a:t>Definice p</a:t>
            </a:r>
            <a:r>
              <a:rPr lang="cs-CZ"/>
              <a:t>ředpokládá pouze 1 úroveň cache</a:t>
            </a:r>
            <a:endParaRPr lang="cs-CZ" dirty="0"/>
          </a:p>
          <a:p>
            <a:pPr lvl="2"/>
            <a:r>
              <a:rPr lang="cs-CZ"/>
              <a:t>Cílem je však dobré chování pro všechna C (z "</a:t>
            </a:r>
            <a:r>
              <a:rPr lang="cs-CZ" err="1"/>
              <a:t>rozumného</a:t>
            </a:r>
            <a:r>
              <a:rPr lang="cs-CZ"/>
              <a:t>" intervalu</a:t>
            </a:r>
            <a:r>
              <a:rPr lang="cs-CZ" dirty="0"/>
              <a:t>)</a:t>
            </a:r>
          </a:p>
          <a:p>
            <a:pPr lvl="2"/>
            <a:r>
              <a:rPr lang="cs-CZ"/>
              <a:t>Dobré chování pro cache jakékoliv velikosti implikuje dobré chování pro více úrovní</a:t>
            </a:r>
            <a:endParaRPr lang="cs-CZ" dirty="0"/>
          </a:p>
          <a:p>
            <a:pPr lvl="3"/>
            <a:r>
              <a:rPr lang="cs-CZ"/>
              <a:t>Fakticky zbytečně optimalizujeme i pro ty velikosti cache, které v daném systému nejsou</a:t>
            </a:r>
            <a:endParaRPr lang="cs-CZ" dirty="0"/>
          </a:p>
          <a:p>
            <a:r>
              <a:rPr lang="cs-CZ"/>
              <a:t>Který algoritmus je lepší</a:t>
            </a:r>
            <a:r>
              <a:rPr lang="cs-CZ" dirty="0"/>
              <a:t>?</a:t>
            </a:r>
          </a:p>
          <a:p>
            <a:pPr lvl="1"/>
            <a:r>
              <a:rPr lang="cs-CZ"/>
              <a:t>Minimalizujeme g</a:t>
            </a:r>
            <a:r>
              <a:rPr lang="cs-CZ" dirty="0"/>
              <a:t>(</a:t>
            </a:r>
            <a:r>
              <a:rPr lang="cs-CZ"/>
              <a:t>C) pro všechna C (nikoliv asymptotické chování</a:t>
            </a:r>
            <a:r>
              <a:rPr lang="cs-CZ" dirty="0"/>
              <a:t>)</a:t>
            </a:r>
          </a:p>
          <a:p>
            <a:pPr lvl="2"/>
            <a:r>
              <a:rPr lang="cs-CZ"/>
              <a:t>To není jednoznačné zadání, ale porovnání obvyklých g jednoznačné bývá</a:t>
            </a:r>
            <a:br>
              <a:rPr lang="cs-CZ" dirty="0"/>
            </a:br>
            <a:r>
              <a:rPr lang="cs-CZ" dirty="0"/>
              <a:t>(</a:t>
            </a:r>
            <a:r>
              <a:rPr lang="en-US" dirty="0"/>
              <a:t>nap</a:t>
            </a:r>
            <a:r>
              <a:rPr lang="cs-CZ"/>
              <a:t>ř.</a:t>
            </a:r>
            <a:r>
              <a:rPr lang="en-US"/>
              <a:t> C</a:t>
            </a:r>
            <a:r>
              <a:rPr lang="en-US" baseline="30000"/>
              <a:t>-1/2</a:t>
            </a:r>
            <a:r>
              <a:rPr lang="cs-CZ"/>
              <a:t> </a:t>
            </a:r>
            <a:r>
              <a:rPr lang="en-US"/>
              <a:t>&lt; 1</a:t>
            </a:r>
            <a:r>
              <a:rPr lang="cs-CZ"/>
              <a:t> pro cache-oblivious </a:t>
            </a:r>
            <a:r>
              <a:rPr lang="en-US"/>
              <a:t>vs. textbook </a:t>
            </a:r>
            <a:r>
              <a:rPr lang="cs-CZ"/>
              <a:t>matrix multiplication</a:t>
            </a:r>
            <a:r>
              <a:rPr lang="en-US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579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cs-CZ"/>
              <a:t>Reálné důsledky cache-oblivious složitosti</a:t>
            </a:r>
            <a:endParaRPr lang="cs-CZ" dirty="0"/>
          </a:p>
          <a:p>
            <a:pPr lvl="2"/>
            <a:r>
              <a:rPr lang="cs-CZ"/>
              <a:t>Konkrétní hardware má několik úrovní cache velikostí </a:t>
            </a:r>
            <a:r>
              <a:rPr lang="en-US"/>
              <a:t>{</a:t>
            </a:r>
            <a:r>
              <a:rPr lang="en-US" dirty="0"/>
              <a:t>C</a:t>
            </a:r>
            <a:r>
              <a:rPr lang="en-US" baseline="-25000" dirty="0"/>
              <a:t>i</a:t>
            </a:r>
            <a:r>
              <a:rPr lang="en-US" dirty="0"/>
              <a:t>}</a:t>
            </a:r>
            <a:br>
              <a:rPr lang="cs-CZ"/>
            </a:br>
            <a:r>
              <a:rPr lang="en-US"/>
              <a:t>s latenc</a:t>
            </a:r>
            <a:r>
              <a:rPr lang="cs-CZ"/>
              <a:t>í </a:t>
            </a:r>
            <a:r>
              <a:rPr lang="en-US"/>
              <a:t>{L</a:t>
            </a:r>
            <a:r>
              <a:rPr lang="en-US" baseline="-25000"/>
              <a:t>i</a:t>
            </a:r>
            <a:r>
              <a:rPr lang="en-US"/>
              <a:t>} a propustnost</a:t>
            </a:r>
            <a:r>
              <a:rPr lang="cs-CZ"/>
              <a:t>í </a:t>
            </a:r>
            <a:r>
              <a:rPr lang="en-US"/>
              <a:t>{</a:t>
            </a:r>
            <a:r>
              <a:rPr lang="en-US" dirty="0"/>
              <a:t>P</a:t>
            </a:r>
            <a:r>
              <a:rPr lang="en-US" baseline="-25000" dirty="0"/>
              <a:t>i</a:t>
            </a:r>
            <a:r>
              <a:rPr lang="en-US" dirty="0"/>
              <a:t>}</a:t>
            </a:r>
          </a:p>
          <a:p>
            <a:pPr lvl="2"/>
            <a:r>
              <a:rPr lang="cs-CZ"/>
              <a:t>Zdržení výpočtu kvůli latenci lze odhadnout jako</a:t>
            </a:r>
            <a:endParaRPr lang="cs-CZ" dirty="0"/>
          </a:p>
          <a:p>
            <a:pPr lvl="4"/>
            <a:r>
              <a:rPr lang="cs-CZ" dirty="0"/>
              <a:t>L</a:t>
            </a:r>
            <a:r>
              <a:rPr lang="en-US" dirty="0"/>
              <a:t>(</a:t>
            </a:r>
            <a:r>
              <a:rPr lang="en-US"/>
              <a:t>n)</a:t>
            </a:r>
            <a:r>
              <a:rPr lang="cs-CZ"/>
              <a:t> </a:t>
            </a:r>
            <a:r>
              <a:rPr lang="en-US"/>
              <a:t>= t</a:t>
            </a:r>
            <a:r>
              <a:rPr lang="en-US" dirty="0"/>
              <a:t>(n</a:t>
            </a:r>
            <a:r>
              <a:rPr lang="en-US"/>
              <a:t>)*(∑</a:t>
            </a:r>
            <a:r>
              <a:rPr lang="cs-CZ"/>
              <a:t> </a:t>
            </a:r>
            <a:r>
              <a:rPr lang="en-US"/>
              <a:t>g</a:t>
            </a:r>
            <a:r>
              <a:rPr lang="en-US" dirty="0"/>
              <a:t>(</a:t>
            </a:r>
            <a:r>
              <a:rPr lang="cs-CZ" dirty="0"/>
              <a:t>n,</a:t>
            </a:r>
            <a:r>
              <a:rPr lang="en-US" dirty="0"/>
              <a:t>C</a:t>
            </a:r>
            <a:r>
              <a:rPr lang="en-US" baseline="-25000" dirty="0"/>
              <a:t>i</a:t>
            </a:r>
            <a:r>
              <a:rPr lang="en-US" dirty="0"/>
              <a:t>)*L</a:t>
            </a:r>
            <a:r>
              <a:rPr lang="en-US" baseline="-25000" dirty="0"/>
              <a:t>i</a:t>
            </a:r>
            <a:r>
              <a:rPr lang="en-US" dirty="0"/>
              <a:t>)</a:t>
            </a:r>
          </a:p>
          <a:p>
            <a:pPr lvl="3"/>
            <a:r>
              <a:rPr lang="en-US" err="1"/>
              <a:t>Pesimistick</a:t>
            </a:r>
            <a:r>
              <a:rPr lang="cs-CZ"/>
              <a:t>ý odhad předpokládající, že v době výpadku cache vše ostatní stojí</a:t>
            </a:r>
            <a:endParaRPr lang="cs-CZ" dirty="0"/>
          </a:p>
          <a:p>
            <a:pPr lvl="3"/>
            <a:r>
              <a:rPr lang="cs-CZ"/>
              <a:t>V reálných případech nemusí určité množství výpadků zdržovat vůbec</a:t>
            </a:r>
            <a:endParaRPr lang="cs-CZ" dirty="0"/>
          </a:p>
          <a:p>
            <a:pPr lvl="2"/>
            <a:r>
              <a:rPr lang="cs-CZ"/>
              <a:t>Propustnost paměťové hierarchie pro daný algoritmus</a:t>
            </a:r>
            <a:r>
              <a:rPr lang="cs-CZ" dirty="0"/>
              <a:t>:</a:t>
            </a:r>
          </a:p>
          <a:p>
            <a:pPr lvl="4"/>
            <a:r>
              <a:rPr lang="cs-CZ" dirty="0"/>
              <a:t>T</a:t>
            </a:r>
            <a:r>
              <a:rPr lang="en-US" dirty="0"/>
              <a:t>(</a:t>
            </a:r>
            <a:r>
              <a:rPr lang="en-US"/>
              <a:t>n)</a:t>
            </a:r>
            <a:r>
              <a:rPr lang="cs-CZ"/>
              <a:t> </a:t>
            </a:r>
            <a:r>
              <a:rPr lang="en-US"/>
              <a:t>= t</a:t>
            </a:r>
            <a:r>
              <a:rPr lang="en-US" dirty="0"/>
              <a:t>(n</a:t>
            </a:r>
            <a:r>
              <a:rPr lang="en-US"/>
              <a:t>)*(</a:t>
            </a:r>
            <a:r>
              <a:rPr lang="cs-CZ"/>
              <a:t>max </a:t>
            </a:r>
            <a:r>
              <a:rPr lang="en-US"/>
              <a:t>g</a:t>
            </a:r>
            <a:r>
              <a:rPr lang="en-US" dirty="0"/>
              <a:t>(</a:t>
            </a:r>
            <a:r>
              <a:rPr lang="cs-CZ" dirty="0"/>
              <a:t>n,</a:t>
            </a:r>
            <a:r>
              <a:rPr lang="en-US" dirty="0"/>
              <a:t>C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cs-CZ" dirty="0"/>
              <a:t>/P</a:t>
            </a:r>
            <a:r>
              <a:rPr lang="en-US" baseline="-25000" dirty="0" err="1"/>
              <a:t>i</a:t>
            </a:r>
            <a:r>
              <a:rPr lang="en-US" dirty="0"/>
              <a:t>)</a:t>
            </a:r>
          </a:p>
          <a:p>
            <a:pPr lvl="3"/>
            <a:r>
              <a:rPr lang="en-US"/>
              <a:t>P</a:t>
            </a:r>
            <a:r>
              <a:rPr lang="en-US" baseline="-25000"/>
              <a:t>i</a:t>
            </a:r>
            <a:r>
              <a:rPr lang="cs-CZ"/>
              <a:t> udává zvládnutelný počet výpadků cache i-té úrovně za jednotku času</a:t>
            </a:r>
            <a:endParaRPr lang="en-US" dirty="0"/>
          </a:p>
          <a:p>
            <a:pPr lvl="3"/>
            <a:r>
              <a:rPr lang="en-US" dirty="0"/>
              <a:t>t(n)*g(</a:t>
            </a:r>
            <a:r>
              <a:rPr lang="cs-CZ" dirty="0"/>
              <a:t>n,</a:t>
            </a:r>
            <a:r>
              <a:rPr lang="en-US"/>
              <a:t>C</a:t>
            </a:r>
            <a:r>
              <a:rPr lang="en-US" baseline="-25000"/>
              <a:t>i</a:t>
            </a:r>
            <a:r>
              <a:rPr lang="en-US"/>
              <a:t>)</a:t>
            </a:r>
            <a:r>
              <a:rPr lang="cs-CZ"/>
              <a:t> je celkový počet výpadků cache i-té úrovně</a:t>
            </a:r>
            <a:endParaRPr lang="en-US" dirty="0"/>
          </a:p>
          <a:p>
            <a:pPr lvl="3"/>
            <a:r>
              <a:rPr lang="en-US" dirty="0"/>
              <a:t>t(n)*g(</a:t>
            </a:r>
            <a:r>
              <a:rPr lang="cs-CZ" dirty="0"/>
              <a:t>n,</a:t>
            </a:r>
            <a:r>
              <a:rPr lang="en-US" dirty="0"/>
              <a:t>C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cs-CZ" dirty="0"/>
              <a:t>/</a:t>
            </a:r>
            <a:r>
              <a:rPr lang="cs-CZ"/>
              <a:t>P</a:t>
            </a:r>
            <a:r>
              <a:rPr lang="en-US" baseline="-25000"/>
              <a:t>i</a:t>
            </a:r>
            <a:r>
              <a:rPr lang="cs-CZ" baseline="-25000"/>
              <a:t> </a:t>
            </a:r>
            <a:r>
              <a:rPr lang="cs-CZ"/>
              <a:t>je čas potřebný pro obsloužení tohoto počtu výpadků</a:t>
            </a:r>
            <a:endParaRPr lang="en-US" dirty="0"/>
          </a:p>
          <a:p>
            <a:pPr lvl="3"/>
            <a:r>
              <a:rPr lang="en-US" dirty="0"/>
              <a:t>T(</a:t>
            </a:r>
            <a:r>
              <a:rPr lang="en-US"/>
              <a:t>n) je doln</a:t>
            </a:r>
            <a:r>
              <a:rPr lang="cs-CZ"/>
              <a:t>í odhad času potřebného k provedení algoritmu</a:t>
            </a:r>
            <a:endParaRPr lang="cs-CZ" dirty="0"/>
          </a:p>
          <a:p>
            <a:pPr lvl="3"/>
            <a:r>
              <a:rPr lang="cs-CZ"/>
              <a:t>Propustnost paměťové hierarchie hraje roli, pokud T</a:t>
            </a:r>
            <a:r>
              <a:rPr lang="en-US" dirty="0"/>
              <a:t>(</a:t>
            </a:r>
            <a:r>
              <a:rPr lang="en-US"/>
              <a:t>n) &gt; t</a:t>
            </a:r>
            <a:r>
              <a:rPr lang="en-US" dirty="0"/>
              <a:t>(</a:t>
            </a:r>
            <a:r>
              <a:rPr lang="en-US"/>
              <a:t>n), tedy</a:t>
            </a:r>
            <a:endParaRPr lang="en-US" dirty="0"/>
          </a:p>
          <a:p>
            <a:pPr lvl="4"/>
            <a:r>
              <a:rPr lang="cs-CZ"/>
              <a:t>max </a:t>
            </a:r>
            <a:r>
              <a:rPr lang="en-US"/>
              <a:t>g</a:t>
            </a:r>
            <a:r>
              <a:rPr lang="en-US" dirty="0"/>
              <a:t>(</a:t>
            </a:r>
            <a:r>
              <a:rPr lang="cs-CZ" dirty="0"/>
              <a:t>n,</a:t>
            </a:r>
            <a:r>
              <a:rPr lang="en-US" dirty="0"/>
              <a:t>C</a:t>
            </a:r>
            <a:r>
              <a:rPr lang="en-US" baseline="-25000" dirty="0"/>
              <a:t>i</a:t>
            </a:r>
            <a:r>
              <a:rPr lang="en-US" dirty="0"/>
              <a:t>)</a:t>
            </a:r>
            <a:r>
              <a:rPr lang="cs-CZ" dirty="0"/>
              <a:t>/</a:t>
            </a:r>
            <a:r>
              <a:rPr lang="cs-CZ"/>
              <a:t>P</a:t>
            </a:r>
            <a:r>
              <a:rPr lang="en-US" baseline="-25000"/>
              <a:t>i</a:t>
            </a:r>
            <a:r>
              <a:rPr lang="en-US"/>
              <a:t> &gt; 1</a:t>
            </a:r>
            <a:endParaRPr lang="en-US" dirty="0"/>
          </a:p>
          <a:p>
            <a:pPr lvl="3"/>
            <a:r>
              <a:rPr lang="cs-CZ"/>
              <a:t>Nerovnost má smysl pouze tehdy, pokud t</a:t>
            </a:r>
            <a:r>
              <a:rPr lang="en-US" dirty="0"/>
              <a:t>(</a:t>
            </a:r>
            <a:r>
              <a:rPr lang="en-US"/>
              <a:t>n) je </a:t>
            </a:r>
            <a:r>
              <a:rPr lang="cs-CZ"/>
              <a:t>udáváno ve skutečných časových jednotkách, ne pouze asymptoticky</a:t>
            </a:r>
            <a:endParaRPr lang="cs-CZ" dirty="0"/>
          </a:p>
          <a:p>
            <a:pPr lvl="3"/>
            <a:r>
              <a:rPr lang="cs-CZ"/>
              <a:t>I v asymptotickém případě to však dává vodítko, která úroveň cache rozhoduje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9490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8 cores, 16 threads, 2.5 GHz</a:t>
            </a:r>
            <a:endParaRPr lang="en-US" dirty="0"/>
          </a:p>
          <a:p>
            <a:pPr lvl="1"/>
            <a:r>
              <a:rPr lang="en-US"/>
              <a:t>L1: 32KB per core</a:t>
            </a:r>
            <a:endParaRPr lang="en-US" dirty="0"/>
          </a:p>
          <a:p>
            <a:pPr lvl="1"/>
            <a:r>
              <a:rPr lang="en-US"/>
              <a:t>L2: 256KB per core</a:t>
            </a:r>
            <a:endParaRPr lang="en-US" dirty="0"/>
          </a:p>
          <a:p>
            <a:pPr lvl="1"/>
            <a:r>
              <a:rPr lang="en-US"/>
              <a:t>L3: 30MB shared</a:t>
            </a:r>
            <a:endParaRPr lang="en-US" dirty="0"/>
          </a:p>
          <a:p>
            <a:pPr lvl="1"/>
            <a:r>
              <a:rPr lang="en-US"/>
              <a:t>DRAM: 9.6 GT/s = 76.8 GB/s = 1.2 G lines</a:t>
            </a:r>
            <a:r>
              <a:rPr lang="en-US" dirty="0"/>
              <a:t>/s</a:t>
            </a:r>
          </a:p>
          <a:p>
            <a:r>
              <a:rPr lang="en-US"/>
              <a:t>Throughput P vs. size C</a:t>
            </a:r>
            <a:endParaRPr lang="en-US" dirty="0"/>
          </a:p>
          <a:p>
            <a:pPr lvl="1"/>
            <a:r>
              <a:rPr lang="en-US"/>
              <a:t>roughly proportional to C</a:t>
            </a:r>
            <a:r>
              <a:rPr lang="en-US" baseline="30000"/>
              <a:t>-1/2</a:t>
            </a:r>
            <a:endParaRPr lang="en-US" baseline="30000" dirty="0"/>
          </a:p>
          <a:p>
            <a:pPr lvl="1"/>
            <a:r>
              <a:rPr lang="en-US" err="1"/>
              <a:t>cf</a:t>
            </a:r>
            <a:r>
              <a:rPr lang="en-US"/>
              <a:t>. cache-oblivious matrix multiplication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Reálné hodnoty - Intel </a:t>
            </a:r>
            <a:r>
              <a:rPr lang="en-US"/>
              <a:t>Broadwell (Xeon E5</a:t>
            </a:r>
            <a:r>
              <a:rPr lang="cs-CZ"/>
              <a:t>-4655</a:t>
            </a:r>
            <a:r>
              <a:rPr lang="en-US"/>
              <a:t> v4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6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 dirty="0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6119853"/>
              </p:ext>
            </p:extLst>
          </p:nvPr>
        </p:nvGraphicFramePr>
        <p:xfrm>
          <a:off x="179513" y="621283"/>
          <a:ext cx="8784972" cy="242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4996">
                  <a:extLst>
                    <a:ext uri="{9D8B030D-6E8A-4147-A177-3AD203B41FA5}">
                      <a16:colId xmlns:a16="http://schemas.microsoft.com/office/drawing/2014/main" val="2923597022"/>
                    </a:ext>
                  </a:extLst>
                </a:gridCol>
                <a:gridCol w="1254996">
                  <a:extLst>
                    <a:ext uri="{9D8B030D-6E8A-4147-A177-3AD203B41FA5}">
                      <a16:colId xmlns:a16="http://schemas.microsoft.com/office/drawing/2014/main" val="2430338256"/>
                    </a:ext>
                  </a:extLst>
                </a:gridCol>
                <a:gridCol w="1254996">
                  <a:extLst>
                    <a:ext uri="{9D8B030D-6E8A-4147-A177-3AD203B41FA5}">
                      <a16:colId xmlns:a16="http://schemas.microsoft.com/office/drawing/2014/main" val="4268940327"/>
                    </a:ext>
                  </a:extLst>
                </a:gridCol>
                <a:gridCol w="1254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9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9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9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total</a:t>
                      </a:r>
                    </a:p>
                    <a:p>
                      <a:r>
                        <a:rPr lang="en-US" sz="1600" dirty="0"/>
                        <a:t>size</a:t>
                      </a:r>
                      <a:br>
                        <a:rPr lang="en-US" sz="1600" dirty="0"/>
                      </a:br>
                      <a:r>
                        <a:rPr lang="en-US" sz="1600" dirty="0"/>
                        <a:t>[</a:t>
                      </a:r>
                      <a:r>
                        <a:rPr lang="en-US" sz="1600"/>
                        <a:t>KB] 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size per</a:t>
                      </a:r>
                      <a:r>
                        <a:rPr lang="en-US" sz="1600" baseline="0"/>
                        <a:t> thread [</a:t>
                      </a:r>
                      <a:r>
                        <a:rPr lang="en-US" sz="1600" dirty="0"/>
                        <a:t>KB]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err="1"/>
                        <a:t>latenc</a:t>
                      </a:r>
                      <a:r>
                        <a:rPr lang="en-US" sz="1600"/>
                        <a:t>y</a:t>
                      </a:r>
                      <a:r>
                        <a:rPr lang="cs-CZ" sz="1600"/>
                        <a:t> </a:t>
                      </a:r>
                      <a:r>
                        <a:rPr lang="en-US" sz="1600"/>
                        <a:t>[</a:t>
                      </a:r>
                      <a:r>
                        <a:rPr lang="en-US" sz="1600" dirty="0"/>
                        <a:t>cycles]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total throughput (lines per cycle</a:t>
                      </a:r>
                      <a:r>
                        <a:rPr lang="en-US" sz="1600" dirty="0"/>
                        <a:t>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throughput per thread (lines per cycle</a:t>
                      </a:r>
                      <a:r>
                        <a:rPr lang="en-US" sz="1600" dirty="0"/>
                        <a:t>)</a:t>
                      </a:r>
                      <a:endParaRPr lang="cs-CZ" sz="1600" dirty="0"/>
                    </a:p>
                    <a:p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256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/>
                        <a:t>16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L2-to-L1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6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0.5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2048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/>
                        <a:t>128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L3-to-L2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~</a:t>
                      </a:r>
                      <a:r>
                        <a:rPr lang="cs-CZ" sz="16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0.125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L3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30720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/>
                        <a:t>1920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DRAM-to-L3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~70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0.48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0.03</a:t>
                      </a:r>
                      <a:endParaRPr lang="cs-CZ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54494593"/>
              </p:ext>
            </p:extLst>
          </p:nvPr>
        </p:nvGraphicFramePr>
        <p:xfrm>
          <a:off x="5508104" y="3645024"/>
          <a:ext cx="3366120" cy="2598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0936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Cache-oblivious algorithms</a:t>
            </a:r>
            <a:endParaRPr lang="cs-CZ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2"/>
            <a:endParaRPr lang="cs-CZ" dirty="0"/>
          </a:p>
          <a:p>
            <a:pPr lvl="1"/>
            <a:r>
              <a:rPr lang="cs-CZ"/>
              <a:t>Stále </a:t>
            </a:r>
            <a:r>
              <a:rPr lang="en-US"/>
              <a:t>v</a:t>
            </a:r>
            <a:r>
              <a:rPr lang="cs-CZ"/>
              <a:t>ětšinou jde o asymptotický pohled vzhledem k n</a:t>
            </a:r>
            <a:endParaRPr lang="cs-CZ" dirty="0"/>
          </a:p>
          <a:p>
            <a:pPr lvl="2"/>
            <a:r>
              <a:rPr lang="cs-CZ"/>
              <a:t>Zanedbáváme multiplikativní konstanty, neřešíme rozdíl čtení</a:t>
            </a:r>
            <a:r>
              <a:rPr lang="cs-CZ" dirty="0"/>
              <a:t>/zápis</a:t>
            </a:r>
          </a:p>
          <a:p>
            <a:pPr lvl="3"/>
            <a:r>
              <a:rPr lang="cs-CZ"/>
              <a:t>Pro reálné problémy může být výhodnější asymptoticky horší algoritmus</a:t>
            </a:r>
            <a:endParaRPr lang="cs-CZ" dirty="0"/>
          </a:p>
          <a:p>
            <a:pPr lvl="3"/>
            <a:r>
              <a:rPr lang="cs-CZ"/>
              <a:t>Práce s pamětí nemusí být kritické místo algoritmu</a:t>
            </a:r>
            <a:endParaRPr lang="cs-CZ" dirty="0"/>
          </a:p>
          <a:p>
            <a:pPr lvl="2"/>
            <a:r>
              <a:rPr lang="cs-CZ"/>
              <a:t>Zanedbané konstanty často výrazně zkreslují chování pro malá C</a:t>
            </a:r>
            <a:endParaRPr lang="cs-CZ" dirty="0"/>
          </a:p>
          <a:p>
            <a:pPr lvl="3"/>
            <a:r>
              <a:rPr lang="cs-CZ"/>
              <a:t>Jádro algoritmu bývá vhodnější implementovat s přibližnou znalostí chování L1 cache</a:t>
            </a:r>
            <a:endParaRPr lang="cs-CZ" dirty="0"/>
          </a:p>
          <a:p>
            <a:pPr lvl="3"/>
            <a:r>
              <a:rPr lang="cs-CZ"/>
              <a:t>Překladač obvykle neumí sám využít registry jako L0 cache</a:t>
            </a:r>
            <a:endParaRPr lang="cs-CZ" dirty="0"/>
          </a:p>
          <a:p>
            <a:pPr lvl="3"/>
            <a:endParaRPr lang="cs-CZ" dirty="0"/>
          </a:p>
          <a:p>
            <a:pPr lvl="1"/>
            <a:r>
              <a:rPr lang="cs-CZ"/>
              <a:t>Jako inspirace se vždy vyplatí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28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8604448" y="6597352"/>
            <a:ext cx="539552" cy="260648"/>
          </a:xfrm>
        </p:spPr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>
          <a:xfrm>
            <a:off x="0" y="6597352"/>
            <a:ext cx="8604448" cy="260648"/>
          </a:xfrm>
        </p:spPr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/>
          <a:p>
            <a:r>
              <a:rPr lang="en-US" dirty="0"/>
              <a:t>Simple mathematical model of cache behavior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015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Mathematical model of cache behavior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606667-3650-4672-8018-E00D8B6D3C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Simple mathematical model</a:t>
            </a:r>
          </a:p>
          <a:p>
            <a:pPr lvl="1"/>
            <a:r>
              <a:rPr lang="en-US" dirty="0"/>
              <a:t>Input: </a:t>
            </a:r>
          </a:p>
          <a:p>
            <a:pPr lvl="2"/>
            <a:r>
              <a:rPr lang="en-US" dirty="0"/>
              <a:t>A run of a (single-threaded) procedure with particular data</a:t>
            </a:r>
          </a:p>
          <a:p>
            <a:pPr lvl="3"/>
            <a:r>
              <a:rPr lang="en-US" dirty="0"/>
              <a:t>Often, a generalization to any run with similarly-sized data is valid</a:t>
            </a:r>
          </a:p>
          <a:p>
            <a:pPr lvl="2"/>
            <a:r>
              <a:rPr lang="en-US" dirty="0"/>
              <a:t>C = Cache size</a:t>
            </a:r>
          </a:p>
          <a:p>
            <a:pPr lvl="1"/>
            <a:r>
              <a:rPr lang="en-US" dirty="0"/>
              <a:t>Output: The total number of cache misses during the run</a:t>
            </a:r>
          </a:p>
          <a:p>
            <a:pPr lvl="2"/>
            <a:r>
              <a:rPr lang="en-US" dirty="0"/>
              <a:t>Estimation of the required main-memory </a:t>
            </a:r>
            <a:r>
              <a:rPr lang="en-US" b="1" dirty="0"/>
              <a:t>throughput</a:t>
            </a:r>
          </a:p>
          <a:p>
            <a:pPr lvl="3"/>
            <a:r>
              <a:rPr lang="en-US" dirty="0"/>
              <a:t>Does not estimate </a:t>
            </a:r>
            <a:r>
              <a:rPr lang="en-US" b="1" dirty="0"/>
              <a:t>latency</a:t>
            </a:r>
            <a:r>
              <a:rPr lang="en-US" dirty="0"/>
              <a:t> effects</a:t>
            </a:r>
          </a:p>
          <a:p>
            <a:pPr lvl="2"/>
            <a:r>
              <a:rPr lang="en-US" dirty="0"/>
              <a:t>A statistic over the total run time – cannot identify bottlenecks</a:t>
            </a:r>
          </a:p>
          <a:p>
            <a:pPr lvl="2"/>
            <a:r>
              <a:rPr lang="en-US" dirty="0"/>
              <a:t>Start/stop effects: Assume the procedure runs in an infinite loop</a:t>
            </a:r>
          </a:p>
          <a:p>
            <a:pPr lvl="3"/>
            <a:r>
              <a:rPr lang="en-US" dirty="0"/>
              <a:t>The initial set of addresses present in the cache equals to the final set</a:t>
            </a:r>
          </a:p>
          <a:p>
            <a:pPr lvl="1"/>
            <a:r>
              <a:rPr lang="en-US" dirty="0"/>
              <a:t>Assumptions</a:t>
            </a:r>
          </a:p>
          <a:p>
            <a:pPr lvl="2"/>
            <a:r>
              <a:rPr lang="en-US" dirty="0"/>
              <a:t>All memory accesses of the same size</a:t>
            </a:r>
          </a:p>
          <a:p>
            <a:pPr lvl="2"/>
            <a:r>
              <a:rPr lang="en-US" dirty="0"/>
              <a:t>Cache line size is equal to the access size (i.e., spatial locality has no effect)</a:t>
            </a:r>
          </a:p>
          <a:p>
            <a:pPr lvl="2"/>
            <a:r>
              <a:rPr lang="en-US" dirty="0"/>
              <a:t>Fully associative cache</a:t>
            </a:r>
          </a:p>
          <a:p>
            <a:pPr lvl="2"/>
            <a:r>
              <a:rPr lang="en-US" dirty="0"/>
              <a:t>Perfect LRU replacement strategy</a:t>
            </a:r>
          </a:p>
          <a:p>
            <a:pPr lvl="1"/>
            <a:r>
              <a:rPr lang="en-US" dirty="0"/>
              <a:t>Many statistical details are ignored, the results are only approximate</a:t>
            </a:r>
          </a:p>
        </p:txBody>
      </p:sp>
    </p:spTree>
    <p:extLst>
      <p:ext uri="{BB962C8B-B14F-4D97-AF65-F5344CB8AC3E}">
        <p14:creationId xmlns:p14="http://schemas.microsoft.com/office/powerpoint/2010/main" val="22031884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5449</TotalTime>
  <Words>2968</Words>
  <Application>Microsoft Office PowerPoint</Application>
  <PresentationFormat>On-screen Show (4:3)</PresentationFormat>
  <Paragraphs>347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 Math</vt:lpstr>
      <vt:lpstr>Consolas</vt:lpstr>
      <vt:lpstr>Wingdings</vt:lpstr>
      <vt:lpstr>Wingdings 3</vt:lpstr>
      <vt:lpstr>Origin</vt:lpstr>
      <vt:lpstr>Cache-oblivious algorithms</vt:lpstr>
      <vt:lpstr>Cache-oblivious algorithms</vt:lpstr>
      <vt:lpstr>Cache-oblivious algorithms (zjednodušený pohled)</vt:lpstr>
      <vt:lpstr>Cache-oblivious algorithms</vt:lpstr>
      <vt:lpstr>Cache-oblivious algorithms</vt:lpstr>
      <vt:lpstr>Reálné hodnoty - Intel Broadwell (Xeon E5-4655 v4)</vt:lpstr>
      <vt:lpstr>Cache-oblivious algorithms</vt:lpstr>
      <vt:lpstr>Simple mathematical model of cache behavior</vt:lpstr>
      <vt:lpstr>Mathematical model of cache behavior</vt:lpstr>
      <vt:lpstr>Mathematical model of cache behavior</vt:lpstr>
      <vt:lpstr>Mathematical model of cache behavior</vt:lpstr>
      <vt:lpstr>Example</vt:lpstr>
      <vt:lpstr>Frequency of cache misses</vt:lpstr>
      <vt:lpstr>Frequency of cache misses</vt:lpstr>
      <vt:lpstr>Frequency of cache misses</vt:lpstr>
      <vt:lpstr>Cache-oblivious algorithms</vt:lpstr>
      <vt:lpstr>Násobení matic - rozděl a panuj</vt:lpstr>
      <vt:lpstr>Násobení matic - rozděl a panuj</vt:lpstr>
      <vt:lpstr>Cache-oblivious algorithms – vliv bloků</vt:lpstr>
      <vt:lpstr>Cache-oblivious algorithms – vliv bloků</vt:lpstr>
      <vt:lpstr>Nejvýznamnější cache-oblivious algoritmy</vt:lpstr>
      <vt:lpstr>Nejvýznamnější cache-oblivious algoritmy</vt:lpstr>
      <vt:lpstr>Cache-oblivious algoritmy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558</cp:revision>
  <dcterms:created xsi:type="dcterms:W3CDTF">2012-09-19T18:13:04Z</dcterms:created>
  <dcterms:modified xsi:type="dcterms:W3CDTF">2026-05-04T13:27:50Z</dcterms:modified>
</cp:coreProperties>
</file>