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61" r:id="rId2"/>
    <p:sldId id="262" r:id="rId3"/>
    <p:sldId id="263" r:id="rId4"/>
    <p:sldId id="264" r:id="rId5"/>
  </p:sldIdLst>
  <p:sldSz cx="9144000" cy="6858000" type="screen4x3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984" autoAdjust="0"/>
  </p:normalViewPr>
  <p:slideViewPr>
    <p:cSldViewPr>
      <p:cViewPr varScale="1">
        <p:scale>
          <a:sx n="127" d="100"/>
          <a:sy n="127" d="100"/>
        </p:scale>
        <p:origin x="1164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960BC3CE-3DC6-48EE-A131-04D020AF1818}" type="datetimeFigureOut">
              <a:rPr lang="cs-CZ" smtClean="0"/>
              <a:pPr/>
              <a:t>04.05.2026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8FDD85E-490B-4ECE-A416-B9AD062DD09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3654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2DAF8-66BC-43C5-9CCD-39D794002F00}" type="datetime1">
              <a:rPr lang="cs-CZ" smtClean="0"/>
              <a:t>04.05.2026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0" y="1988840"/>
            <a:ext cx="9144000" cy="288032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Half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3573015"/>
            <a:ext cx="8928992" cy="2880321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3429000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8747-E21F-4B74-BCD4-923F2C6F931D}" type="datetime1">
              <a:rPr lang="cs-CZ" smtClean="0"/>
              <a:t>04.05.2026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  <p:extLst>
      <p:ext uri="{BB962C8B-B14F-4D97-AF65-F5344CB8AC3E}">
        <p14:creationId xmlns:p14="http://schemas.microsoft.com/office/powerpoint/2010/main" val="3347319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7504" y="548680"/>
            <a:ext cx="8928992" cy="5976664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7E35A-58AB-4294-B732-60C494B69933}" type="datetime1">
              <a:rPr lang="cs-CZ" smtClean="0"/>
              <a:t>04.05.2026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0FC46-34CE-41D6-90D2-5483FF721D39}" type="datetime1">
              <a:rPr lang="cs-CZ" smtClean="0"/>
              <a:t>04.05.2026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504" y="476672"/>
            <a:ext cx="8928992" cy="6048672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7F6C5-D0C8-4FAD-A7E1-6B961D038397}" type="datetime1">
              <a:rPr lang="cs-CZ" smtClean="0"/>
              <a:t>04.05.2026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88742-43D4-4EDC-8761-B33F98BB136E}" type="datetime1">
              <a:rPr lang="cs-CZ" smtClean="0"/>
              <a:t>04.05.2026</a:t>
            </a:fld>
            <a:endParaRPr lang="cs-CZ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/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5F521-3675-4978-8DDA-235CC3B81404}" type="datetime1">
              <a:rPr lang="cs-CZ" smtClean="0"/>
              <a:t>04.05.2026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0" y="3212976"/>
            <a:ext cx="9144000" cy="40466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716016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63BE-EEB6-4B2F-830F-9344D749CDF7}" type="datetime1">
              <a:rPr lang="cs-CZ" smtClean="0"/>
              <a:t>04.05.2026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2" y="548680"/>
            <a:ext cx="4328220" cy="36004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 algn="r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4008" y="548680"/>
            <a:ext cx="4392488" cy="36004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kumimoji="0" lang="en-US" sz="2400" b="1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179512" y="980728"/>
            <a:ext cx="4316288" cy="554461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980728"/>
            <a:ext cx="4388296" cy="554461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FE76A-BDA4-4AF6-AC8F-B26CDA63CC10}" type="datetime1">
              <a:rPr lang="cs-CZ" smtClean="0"/>
              <a:t>04.05.2026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5004-823A-4F68-886F-3E1F2CC60AA1}" type="datetime1">
              <a:rPr lang="cs-CZ" smtClean="0"/>
              <a:t>04.05.2026</a:t>
            </a:fld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A6F4A-56F2-4C7A-972B-DF601EA54D19}" type="datetime1">
              <a:rPr lang="cs-CZ" smtClean="0"/>
              <a:t>04.05.2026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516216" y="548680"/>
            <a:ext cx="2520280" cy="5904656"/>
          </a:xfrm>
        </p:spPr>
        <p:txBody>
          <a:bodyPr vert="horz">
            <a:normAutofit/>
          </a:bodyPr>
          <a:lstStyle>
            <a:lvl1pPr mar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kumimoji="0" lang="en-US" sz="240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algn="l" rtl="0" eaLnBrk="1" latinLnBrk="0" hangingPunct="1">
              <a:buFont typeface="Arial" pitchFamily="34" charset="0"/>
              <a:buChar char="•"/>
              <a:defRPr kumimoji="0"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1" latinLnBrk="0" hangingPunct="1">
              <a:buFont typeface="Arial" pitchFamily="34" charset="0"/>
              <a:buChar char="•"/>
              <a:defRPr kumimoji="0" lang="en-US" sz="180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algn="l" rtl="0" eaLnBrk="1" latinLnBrk="0" hangingPunct="1">
              <a:buFont typeface="Arial" pitchFamily="34" charset="0"/>
              <a:buChar char="•"/>
              <a:defRPr kumimoji="0"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1" latinLnBrk="0" hangingPunct="1">
              <a:buNone/>
              <a:defRPr kumimoji="0" lang="en-US" sz="1400" b="1" kern="1200" dirty="0">
                <a:solidFill>
                  <a:schemeClr val="accent5"/>
                </a:solidFill>
                <a:latin typeface="Consolas" pitchFamily="49" charset="0"/>
                <a:ea typeface="+mn-ea"/>
                <a:cs typeface="Consolas" pitchFamily="49" charset="0"/>
              </a:defRPr>
            </a:lvl5pPr>
          </a:lstStyle>
          <a:p>
            <a:pPr marL="274320" lvl="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</a:pPr>
            <a:r>
              <a:rPr lang="en-US" dirty="0"/>
              <a:t>Click to edit Master text styles</a:t>
            </a:r>
          </a:p>
          <a:p>
            <a:pPr marL="548640" lvl="1" indent="-274320" algn="l" rtl="0" eaLnBrk="1" latinLnBrk="0" hangingPunct="1">
              <a:spcBef>
                <a:spcPts val="500"/>
              </a:spcBef>
              <a:buClr>
                <a:schemeClr val="tx1"/>
              </a:buClr>
              <a:buSzPct val="76000"/>
              <a:buFont typeface="Wingdings 3"/>
              <a:buChar char=""/>
            </a:pPr>
            <a:r>
              <a:rPr lang="en-US" dirty="0"/>
              <a:t>Second level</a:t>
            </a:r>
          </a:p>
          <a:p>
            <a:pPr marL="822960" lvl="2" indent="-228600" algn="l" rtl="0" eaLnBrk="1" latinLnBrk="0" hangingPunct="1">
              <a:spcBef>
                <a:spcPts val="500"/>
              </a:spcBef>
              <a:buClr>
                <a:schemeClr val="accent6"/>
              </a:buClr>
              <a:buSzPct val="76000"/>
              <a:buFont typeface="Wingdings" pitchFamily="2" charset="2"/>
              <a:buChar char="§"/>
            </a:pPr>
            <a:r>
              <a:rPr lang="en-US" dirty="0"/>
              <a:t>Third level</a:t>
            </a:r>
          </a:p>
          <a:p>
            <a:pPr marL="1097280" lvl="3" indent="-228600" algn="l" rtl="0" eaLnBrk="1" latinLnBrk="0" hangingPunct="1">
              <a:spcBef>
                <a:spcPts val="400"/>
              </a:spcBef>
              <a:buClr>
                <a:schemeClr val="tx1"/>
              </a:buClr>
              <a:buSzPct val="70000"/>
              <a:buFont typeface="Wingdings" pitchFamily="2" charset="2"/>
              <a:buChar char="§"/>
            </a:pPr>
            <a:r>
              <a:rPr lang="en-US" dirty="0"/>
              <a:t>Fourth level</a:t>
            </a:r>
          </a:p>
          <a:p>
            <a:pPr marL="180000" lvl="4" indent="-228600" algn="l" rtl="0" eaLnBrk="1" latinLnBrk="0" hangingPunct="1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70000"/>
              <a:buFont typeface="Wingdings"/>
              <a:buNone/>
            </a:pPr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6120680" cy="590465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372200" y="476672"/>
            <a:ext cx="0" cy="604867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7524A-4A8B-4BB2-AE26-F13A643689CD}" type="datetime1">
              <a:rPr lang="cs-CZ" smtClean="0"/>
              <a:t>04.05.2026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4725144"/>
            <a:ext cx="8928992" cy="1728192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4581128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8747-E21F-4B74-BCD4-923F2C6F931D}" type="datetime1">
              <a:rPr lang="cs-CZ" smtClean="0"/>
              <a:t>04.05.2026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Development- 2020/2021 David Bednárek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0466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>
            <a:no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07504" y="548680"/>
            <a:ext cx="8928992" cy="59046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  <a:r>
              <a:rPr kumimoji="0" lang="cs-CZ" dirty="0"/>
              <a:t> </a:t>
            </a:r>
            <a:r>
              <a:rPr kumimoji="0" lang="en-US" dirty="0"/>
              <a:t>!@#$%^&amp;*(){}|:"&lt;&gt;?</a:t>
            </a:r>
          </a:p>
          <a:p>
            <a:pPr lvl="1" eaLnBrk="1" latinLnBrk="0" hangingPunct="1"/>
            <a:r>
              <a:rPr kumimoji="0" lang="en-US" dirty="0"/>
              <a:t>Second level</a:t>
            </a:r>
            <a:r>
              <a:rPr kumimoji="0" lang="cs-CZ" dirty="0"/>
              <a:t> +</a:t>
            </a:r>
            <a:r>
              <a:rPr kumimoji="0" lang="cs-CZ" dirty="0" err="1"/>
              <a:t>ěščřžýáíéúů</a:t>
            </a:r>
            <a:endParaRPr kumimoji="0" lang="en-US" dirty="0"/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6597352"/>
            <a:ext cx="8604448" cy="2606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r>
              <a:rPr lang="cs-CZ" dirty="0"/>
              <a:t>NPRG054 High Performance Software Development- 2020/2021 David Bednárek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04448" y="6597352"/>
            <a:ext cx="539552" cy="2606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452320" y="6597352"/>
            <a:ext cx="1136920" cy="2606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fld id="{9FEF60E2-7ACB-4E46-A771-4412D8AFEC6D}" type="datetime1">
              <a:rPr lang="cs-CZ" smtClean="0"/>
              <a:t>04.05.2026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2" r:id="rId9"/>
    <p:sldLayoutId id="2147483673" r:id="rId10"/>
    <p:sldLayoutId id="2147483669" r:id="rId11"/>
    <p:sldLayoutId id="2147483670" r:id="rId12"/>
    <p:sldLayoutId id="2147483671" r:id="rId13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2400" b="0" kern="1200" cap="none" spc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4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tx1"/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accent6"/>
        </a:buClr>
        <a:buSzPct val="76000"/>
        <a:buFont typeface="Wingdings" pitchFamily="2" charset="2"/>
        <a:buChar char="§"/>
        <a:defRPr kumimoji="0" sz="18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tx1"/>
        </a:buClr>
        <a:buSzPct val="70000"/>
        <a:buFont typeface="Wingdings" pitchFamily="2" charset="2"/>
        <a:buChar char="§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" indent="-228600" algn="l" rtl="0" eaLnBrk="1" latinLnBrk="0" hangingPunct="1">
        <a:spcBef>
          <a:spcPts val="600"/>
        </a:spcBef>
        <a:spcAft>
          <a:spcPts val="600"/>
        </a:spcAft>
        <a:buClr>
          <a:schemeClr val="accent2"/>
        </a:buClr>
        <a:buSzPct val="70000"/>
        <a:buFont typeface="Wingdings"/>
        <a:buNone/>
        <a:defRPr kumimoji="0" lang="en-US" sz="1400" b="1" kern="1200" dirty="0">
          <a:solidFill>
            <a:schemeClr val="accent5"/>
          </a:solidFill>
          <a:latin typeface="Consolas" pitchFamily="49" charset="0"/>
          <a:ea typeface="+mn-ea"/>
          <a:cs typeface="Consolas" pitchFamily="49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63FDA-DC51-48FE-A9F8-39A94E0B9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04664"/>
          </a:xfrm>
        </p:spPr>
        <p:txBody>
          <a:bodyPr/>
          <a:lstStyle/>
          <a:p>
            <a:r>
              <a:rPr lang="en-US" dirty="0"/>
              <a:t>Estimating m(w)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BBD9AF-A8C3-4F4C-A223-68DFE0C82D8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604448" y="6597352"/>
            <a:ext cx="539552" cy="260648"/>
          </a:xfrm>
        </p:spPr>
        <p:txBody>
          <a:bodyPr/>
          <a:lstStyle/>
          <a:p>
            <a:fld id="{5A8723E3-C62D-4372-A5B7-F817763A1A22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E07206-B55E-4096-B4B0-FD63F3B7F5E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0" y="6597352"/>
            <a:ext cx="8604448" cy="260648"/>
          </a:xfrm>
        </p:spPr>
        <p:txBody>
          <a:bodyPr/>
          <a:lstStyle/>
          <a:p>
            <a:r>
              <a:rPr lang="cs-CZ"/>
              <a:t>NPRG054 High Performance Software Development- 2020/2021 David Bednárek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37606667-3650-4672-8018-E00D8B6D3C18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107504" y="548680"/>
                <a:ext cx="8928992" cy="5904656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dirty="0" smtClean="0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dirty="0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</m:oMath>
                </a14:m>
                <a:r>
                  <a:rPr lang="en-US" dirty="0"/>
                  <a:t> for an equidistant algorithm</a:t>
                </a:r>
              </a:p>
              <a:p>
                <a:pPr lvl="1"/>
                <a:r>
                  <a:rPr lang="en-US" dirty="0"/>
                  <a:t>For every address </a:t>
                </a:r>
                <a14:m>
                  <m:oMath xmlns:m="http://schemas.openxmlformats.org/officeDocument/2006/math">
                    <m:r>
                      <a:rPr lang="en-US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dirty="0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, assume periodic access every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dirty="0"/>
                  <a:t> time units</a:t>
                </a:r>
              </a:p>
              <a:p>
                <a:pPr lvl="1"/>
                <a:r>
                  <a:rPr lang="en-US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dirty="0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dirty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dirty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= 1 if the address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is accessed during a time window of size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endParaRPr lang="en-US" dirty="0"/>
              </a:p>
              <a:p>
                <a:pPr lvl="2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dirty="0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dirty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dirty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= 0 otherwise</a:t>
                </a:r>
              </a:p>
              <a:p>
                <a:pPr lvl="2"/>
                <a:r>
                  <a:rPr lang="en-US" dirty="0"/>
                  <a:t>This is a random variable depending on the placement of the window</a:t>
                </a:r>
              </a:p>
              <a:p>
                <a:pPr lvl="1"/>
                <a:r>
                  <a:rPr lang="en-US" dirty="0"/>
                  <a:t>The expected value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dirty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dirty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dirty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is:</a:t>
                </a:r>
              </a:p>
              <a:p>
                <a:pPr lvl="2"/>
                <a14:m>
                  <m:oMath xmlns:m="http://schemas.openxmlformats.org/officeDocument/2006/math">
                    <m:func>
                      <m:func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b="1" dirty="0">
                            <a:latin typeface="Cambria Math" panose="02040503050406030204" pitchFamily="18" charset="0"/>
                          </a:rPr>
                          <m:t>𝐄</m:t>
                        </m:r>
                        <m:d>
                          <m:dPr>
                            <m:ctrlPr>
                              <a:rPr lang="en-US" b="1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dirty="0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en-US" dirty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dirty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</m:d>
                          </m:e>
                        </m:d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dirty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d>
                          <m:d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dirty="0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dirty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lang="en-US" dirty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 dirty="0" smtClean="0">
                                <a:latin typeface="Cambria Math" panose="02040503050406030204" pitchFamily="18" charset="0"/>
                              </a:rPr>
                              <m:t>,1</m:t>
                            </m:r>
                          </m:e>
                        </m:d>
                      </m:e>
                    </m:func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dirty="0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dirty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dirty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dirty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  <m:d>
                          <m:d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dirty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</m:d>
                      </m:e>
                    </m:nary>
                  </m:oMath>
                </a14:m>
                <a:r>
                  <a:rPr lang="en-US" dirty="0"/>
                  <a:t> , i.e. the number of different addresses accessed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just the average of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dirty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</m:oMath>
                </a14:m>
                <a:r>
                  <a:rPr lang="en-US" dirty="0"/>
                  <a:t> across all window placements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  <m:r>
                      <m:rPr>
                        <m:nor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𝐄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𝑁</m:t>
                        </m:r>
                        <m:d>
                          <m:d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dirty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</m:d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  <m:sup/>
                      <m:e>
                        <m:r>
                          <a:rPr lang="en-US" b="1" i="0" dirty="0" smtClean="0">
                            <a:latin typeface="Cambria Math" panose="02040503050406030204" pitchFamily="18" charset="0"/>
                          </a:rPr>
                          <m:t>𝐄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dirty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dirty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  <m:d>
                          <m:d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dirty="0">
                                <a:latin typeface="Cambria Math" panose="02040503050406030204" pitchFamily="18" charset="0"/>
                              </a:rPr>
                              <m:t>𝑤</m:t>
                            </m:r>
                            <m:r>
                              <a:rPr lang="en-US" b="0" i="0" dirty="0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</m:e>
                    </m:nary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  <m:sup/>
                      <m:e>
                        <m:func>
                          <m:func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min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dirty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en-US" i="1" dirty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dirty="0">
                                            <a:latin typeface="Cambria Math" panose="02040503050406030204" pitchFamily="18" charset="0"/>
                                          </a:rPr>
                                          <m:t>𝑑</m:t>
                                        </m:r>
                                      </m:e>
                                      <m:sub>
                                        <m:r>
                                          <a:rPr lang="en-US" dirty="0"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en-US" dirty="0">
                                    <a:latin typeface="Cambria Math" panose="02040503050406030204" pitchFamily="18" charset="0"/>
                                  </a:rPr>
                                  <m:t>,1</m:t>
                                </m:r>
                              </m:e>
                            </m:d>
                          </m:e>
                        </m:func>
                      </m:e>
                    </m:nary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37606667-3650-4672-8018-E00D8B6D3C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107504" y="548680"/>
                <a:ext cx="8928992" cy="5904656"/>
              </a:xfrm>
              <a:blipFill>
                <a:blip r:embed="rId2"/>
                <a:stretch>
                  <a:fillRect l="-4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749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63FDA-DC51-48FE-A9F8-39A94E0B9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04664"/>
          </a:xfrm>
        </p:spPr>
        <p:txBody>
          <a:bodyPr/>
          <a:lstStyle/>
          <a:p>
            <a:r>
              <a:rPr lang="en-US" dirty="0"/>
              <a:t>Estimating m(w)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BBD9AF-A8C3-4F4C-A223-68DFE0C82D8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604448" y="6597352"/>
            <a:ext cx="539552" cy="260648"/>
          </a:xfrm>
        </p:spPr>
        <p:txBody>
          <a:bodyPr/>
          <a:lstStyle/>
          <a:p>
            <a:fld id="{5A8723E3-C62D-4372-A5B7-F817763A1A22}" type="slidenum">
              <a:rPr lang="cs-CZ" smtClean="0"/>
              <a:pPr/>
              <a:t>2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E07206-B55E-4096-B4B0-FD63F3B7F5E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0" y="6597352"/>
            <a:ext cx="8604448" cy="260648"/>
          </a:xfrm>
        </p:spPr>
        <p:txBody>
          <a:bodyPr/>
          <a:lstStyle/>
          <a:p>
            <a:r>
              <a:rPr lang="cs-CZ"/>
              <a:t>NPRG054 High Performance Software Development- 2020/2021 David Bednárek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37606667-3650-4672-8018-E00D8B6D3C18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107504" y="548680"/>
                <a:ext cx="8928992" cy="5904656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dirty="0" smtClean="0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dirty="0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</m:oMath>
                </a14:m>
                <a:r>
                  <a:rPr lang="en-US" dirty="0"/>
                  <a:t> in general</a:t>
                </a:r>
              </a:p>
              <a:p>
                <a:pPr lvl="1"/>
                <a:r>
                  <a:rPr lang="en-US" dirty="0"/>
                  <a:t>The intervals between adjacent accesses to the same address may vary</a:t>
                </a:r>
              </a:p>
              <a:p>
                <a:pPr lvl="1"/>
                <a:r>
                  <a:rPr lang="en-US" dirty="0"/>
                  <a:t>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dirty="0"/>
                  <a:t> is, in general, a random variable dependent on window placement</a:t>
                </a:r>
              </a:p>
              <a:p>
                <a:pPr lvl="1"/>
                <a:r>
                  <a:rPr lang="en-US" dirty="0"/>
                  <a:t>The correct general formula for the expected value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dirty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dirty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dirty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is: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b="1" dirty="0">
                        <a:latin typeface="Cambria Math" panose="02040503050406030204" pitchFamily="18" charset="0"/>
                      </a:rPr>
                      <m:t>𝐄</m:t>
                    </m:r>
                    <m:d>
                      <m:dPr>
                        <m:ctrlPr>
                          <a:rPr lang="en-US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dirty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dirty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  <m:d>
                          <m:d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dirty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</m:d>
                      </m:e>
                    </m:d>
                    <m:r>
                      <a:rPr lang="en-US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dirty="0">
                            <a:latin typeface="Cambria Math" panose="02040503050406030204" pitchFamily="18" charset="0"/>
                          </a:rPr>
                          <m:t>𝐄</m:t>
                        </m:r>
                        <m:r>
                          <a:rPr lang="en-US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min</m:t>
                        </m:r>
                        <m:d>
                          <m:d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𝑤</m:t>
                            </m:r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dirty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dirty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sub>
                            </m:sSub>
                          </m:e>
                        </m:d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b="1" dirty="0">
                            <a:latin typeface="Cambria Math" panose="02040503050406030204" pitchFamily="18" charset="0"/>
                          </a:rPr>
                          <m:t>𝐄</m:t>
                        </m:r>
                        <m:r>
                          <a:rPr lang="en-US" dirty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dirty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dirty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dirty="0"/>
              </a:p>
              <a:p>
                <a:pPr lvl="3"/>
                <a:r>
                  <a:rPr lang="en-US" dirty="0"/>
                  <a:t>Based on the fact that wide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dirty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dirty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dirty="0"/>
                  <a:t> is encountered more frequently 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  <m:r>
                      <m:rPr>
                        <m:nor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𝐄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𝑁</m:t>
                        </m:r>
                        <m:d>
                          <m:d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dirty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</m:d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  <m:sup/>
                      <m:e>
                        <m:r>
                          <a:rPr lang="en-US" b="1" i="0" dirty="0" smtClean="0">
                            <a:latin typeface="Cambria Math" panose="02040503050406030204" pitchFamily="18" charset="0"/>
                          </a:rPr>
                          <m:t>𝐄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dirty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dirty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  <m:d>
                          <m:d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dirty="0">
                                <a:latin typeface="Cambria Math" panose="02040503050406030204" pitchFamily="18" charset="0"/>
                              </a:rPr>
                              <m:t>𝑤</m:t>
                            </m:r>
                            <m:r>
                              <a:rPr lang="en-US" b="0" i="0" dirty="0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d>
                      </m:e>
                    </m:nary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  <m:sup/>
                      <m:e>
                        <m:f>
                          <m:f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dirty="0">
                                <a:latin typeface="Cambria Math" panose="02040503050406030204" pitchFamily="18" charset="0"/>
                              </a:rPr>
                              <m:t>𝐄</m:t>
                            </m:r>
                            <m:r>
                              <a:rPr lang="en-US" dirty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min</m:t>
                            </m:r>
                            <m:d>
                              <m:d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dirty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lang="en-US" dirty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b="1" dirty="0">
                                <a:latin typeface="Cambria Math" panose="02040503050406030204" pitchFamily="18" charset="0"/>
                              </a:rPr>
                              <m:t>𝐄</m:t>
                            </m:r>
                            <m:r>
                              <a:rPr lang="en-US" dirty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dirty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dirty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sub>
                            </m:s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</m:e>
                    </m:nary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pPr lvl="1"/>
                <a:r>
                  <a:rPr lang="en-US" dirty="0"/>
                  <a:t>Note: If the random variables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dirty="0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dirty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dirty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are independent for different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This is not a realistic assumption for most algorithms, but it still works here</a:t>
                </a:r>
              </a:p>
              <a:p>
                <a:pPr lvl="2"/>
                <a:r>
                  <a:rPr lang="en-US" dirty="0"/>
                  <a:t>Then, for large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dirty="0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dirty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</m:oMath>
                </a14:m>
                <a:r>
                  <a:rPr lang="en-US" dirty="0"/>
                  <a:t> can be approximated by a normal distribution (by CLT)</a:t>
                </a:r>
              </a:p>
              <a:p>
                <a:pPr lvl="3"/>
                <a:r>
                  <a:rPr lang="en-US" b="0" dirty="0"/>
                  <a:t>The variance will be relatively low,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≤|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|/4</m:t>
                    </m:r>
                  </m:oMath>
                </a14:m>
                <a:r>
                  <a:rPr lang="en-US" dirty="0"/>
                  <a:t>, i.e. the std. dev.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≤</m:t>
                    </m:r>
                    <m:rad>
                      <m:radPr>
                        <m:degHide m:val="on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</m:e>
                    </m:ra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/2</m:t>
                    </m:r>
                  </m:oMath>
                </a14:m>
                <a:endParaRPr lang="en-US" dirty="0"/>
              </a:p>
              <a:p>
                <a:pPr lvl="3"/>
                <a:r>
                  <a:rPr lang="en-US" dirty="0"/>
                  <a:t>This observation will soon be useful...</a:t>
                </a:r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37606667-3650-4672-8018-E00D8B6D3C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107504" y="548680"/>
                <a:ext cx="8928992" cy="5904656"/>
              </a:xfrm>
              <a:blipFill>
                <a:blip r:embed="rId2"/>
                <a:stretch>
                  <a:fillRect l="-4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1511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63FDA-DC51-48FE-A9F8-39A94E0B9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04664"/>
          </a:xfrm>
        </p:spPr>
        <p:txBody>
          <a:bodyPr/>
          <a:lstStyle/>
          <a:p>
            <a:r>
              <a:rPr lang="en-US" dirty="0"/>
              <a:t>Estimating the frequency of cache misses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BBD9AF-A8C3-4F4C-A223-68DFE0C82D8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604448" y="6597352"/>
            <a:ext cx="539552" cy="260648"/>
          </a:xfrm>
        </p:spPr>
        <p:txBody>
          <a:bodyPr/>
          <a:lstStyle/>
          <a:p>
            <a:fld id="{5A8723E3-C62D-4372-A5B7-F817763A1A22}" type="slidenum">
              <a:rPr lang="cs-CZ" smtClean="0"/>
              <a:pPr/>
              <a:t>3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E07206-B55E-4096-B4B0-FD63F3B7F5E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0" y="6597352"/>
            <a:ext cx="8604448" cy="260648"/>
          </a:xfrm>
        </p:spPr>
        <p:txBody>
          <a:bodyPr/>
          <a:lstStyle/>
          <a:p>
            <a:r>
              <a:rPr lang="cs-CZ"/>
              <a:t>NPRG054 High Performance Software Development- 2020/2021 David Bednárek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37606667-3650-4672-8018-E00D8B6D3C18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107504" y="548680"/>
                <a:ext cx="8928992" cy="5904656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Estimating number of cache misses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– the size of the cache</a:t>
                </a:r>
              </a:p>
              <a:p>
                <a:pPr lvl="1"/>
                <a:r>
                  <a:rPr lang="en-US" dirty="0"/>
                  <a:t>For an access to an address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2"/>
                <a:r>
                  <a:rPr lang="en-US" dirty="0"/>
                  <a:t>assuming the previous access is at the distance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the address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will be evicted and thus a cache miss will occur if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US" dirty="0"/>
              </a:p>
              <a:p>
                <a:pPr lvl="3"/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is a random variable dependent on the position of the access</a:t>
                </a:r>
              </a:p>
              <a:p>
                <a:pPr lvl="3"/>
                <a:r>
                  <a:rPr lang="en-US" dirty="0"/>
                  <a:t>However, due to the narrow variance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dirty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</m:oMath>
                </a14:m>
                <a:r>
                  <a:rPr lang="en-US" dirty="0"/>
                  <a:t>, the formula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/>
                  <a:t>...</a:t>
                </a:r>
              </a:p>
              <a:p>
                <a:pPr lvl="3"/>
                <a:r>
                  <a:rPr lang="en-US" dirty="0"/>
                  <a:t>... may be simplified to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/>
                  <a:t>, which is still random due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The total frequency of cache misses (</a:t>
                </a:r>
                <a:r>
                  <a:rPr lang="en-US" dirty="0" err="1"/>
                  <a:t>wrt</a:t>
                </a:r>
                <a:r>
                  <a:rPr lang="en-US" dirty="0"/>
                  <a:t>. unit of time) is then estimated as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  <m:r>
                      <m:rPr>
                        <m:nor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 </m:t>
                    </m:r>
                    <m:nary>
                      <m:naryPr>
                        <m:chr m:val="∑"/>
                        <m:supHide m:val="on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  <m:sup/>
                      <m:e>
                        <m:f>
                          <m:f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0" dirty="0" smtClean="0">
                                <a:latin typeface="Cambria Math" panose="02040503050406030204" pitchFamily="18" charset="0"/>
                              </a:rPr>
                              <m:t>𝐏</m:t>
                            </m:r>
                            <m:r>
                              <a:rPr lang="en-US" dirty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d>
                              <m:d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dirty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≥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b="1" dirty="0">
                                <a:latin typeface="Cambria Math" panose="02040503050406030204" pitchFamily="18" charset="0"/>
                              </a:rPr>
                              <m:t>𝐄</m:t>
                            </m:r>
                            <m:r>
                              <a:rPr lang="en-US" dirty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dirty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sub>
                            </m:s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</m:e>
                    </m:nary>
                  </m:oMath>
                </a14:m>
                <a:endParaRPr lang="en-US" dirty="0"/>
              </a:p>
              <a:p>
                <a:pPr lvl="3"/>
                <a:r>
                  <a:rPr lang="en-US" dirty="0"/>
                  <a:t>the </a:t>
                </a:r>
                <a14:m>
                  <m:oMath xmlns:m="http://schemas.openxmlformats.org/officeDocument/2006/math">
                    <m:r>
                      <a:rPr lang="en-US" b="1" dirty="0" smtClean="0">
                        <a:latin typeface="Cambria Math" panose="02040503050406030204" pitchFamily="18" charset="0"/>
                      </a:rPr>
                      <m:t>𝐄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factor accounts for the frequency of memory accesses to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37606667-3650-4672-8018-E00D8B6D3C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107504" y="548680"/>
                <a:ext cx="8928992" cy="5904656"/>
              </a:xfrm>
              <a:blipFill>
                <a:blip r:embed="rId2"/>
                <a:stretch>
                  <a:fillRect l="-4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5151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63FDA-DC51-48FE-A9F8-39A94E0B9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04664"/>
          </a:xfrm>
        </p:spPr>
        <p:txBody>
          <a:bodyPr/>
          <a:lstStyle/>
          <a:p>
            <a:r>
              <a:rPr lang="en-US" dirty="0"/>
              <a:t>Estimating the frequency of cache misses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BBD9AF-A8C3-4F4C-A223-68DFE0C82D8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604448" y="6597352"/>
            <a:ext cx="539552" cy="260648"/>
          </a:xfrm>
        </p:spPr>
        <p:txBody>
          <a:bodyPr/>
          <a:lstStyle/>
          <a:p>
            <a:fld id="{5A8723E3-C62D-4372-A5B7-F817763A1A22}" type="slidenum">
              <a:rPr lang="cs-CZ" smtClean="0"/>
              <a:pPr/>
              <a:t>4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E07206-B55E-4096-B4B0-FD63F3B7F5E3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0" y="6597352"/>
            <a:ext cx="8604448" cy="260648"/>
          </a:xfrm>
        </p:spPr>
        <p:txBody>
          <a:bodyPr/>
          <a:lstStyle/>
          <a:p>
            <a:r>
              <a:rPr lang="cs-CZ"/>
              <a:t>NPRG054 High Performance Software Development- 2020/2021 David Bednárek</a:t>
            </a:r>
            <a:endParaRPr lang="cs-C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37606667-3650-4672-8018-E00D8B6D3C18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107504" y="548680"/>
                <a:ext cx="8928992" cy="5904656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Computing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  <m:r>
                      <m:rPr>
                        <m:nor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from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Trick: Compute the derivative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</m:oMath>
                </a14:m>
                <a:r>
                  <a:rPr lang="en-US" dirty="0"/>
                  <a:t>:</a:t>
                </a:r>
              </a:p>
              <a:p>
                <a:pPr lvl="2"/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</m:num>
                      <m:den>
                        <m: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den>
                    </m:f>
                    <m:r>
                      <a:rPr lang="en-US" i="1" dirty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  <m:r>
                      <m:rPr>
                        <m:nor/>
                      </m:rPr>
                      <a:rPr lang="en-US" dirty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en-US" b="1" dirty="0">
                        <a:latin typeface="Cambria Math" panose="02040503050406030204" pitchFamily="18" charset="0"/>
                      </a:rPr>
                      <m:t> </m:t>
                    </m:r>
                    <m:nary>
                      <m:naryPr>
                        <m:chr m:val="∑"/>
                        <m:supHide m:val="on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  <m:sup/>
                      <m:e>
                        <m:f>
                          <m:f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f>
                              <m:f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𝜕</m:t>
                                </m:r>
                              </m:num>
                              <m:den>
                                <m:r>
                                  <a:rPr lang="en-US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𝜕</m:t>
                                </m:r>
                                <m:r>
                                  <a:rPr lang="en-US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𝑤</m:t>
                                </m:r>
                              </m:den>
                            </m:f>
                            <m:r>
                              <a:rPr lang="en-US" b="1" dirty="0">
                                <a:latin typeface="Cambria Math" panose="02040503050406030204" pitchFamily="18" charset="0"/>
                              </a:rPr>
                              <m:t>𝐄</m:t>
                            </m:r>
                            <m:r>
                              <a:rPr lang="en-US" dirty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min</m:t>
                            </m:r>
                            <m:d>
                              <m:d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dirty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lang="en-US" dirty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b="1" dirty="0">
                                <a:latin typeface="Cambria Math" panose="02040503050406030204" pitchFamily="18" charset="0"/>
                              </a:rPr>
                              <m:t>𝐄</m:t>
                            </m:r>
                            <m:r>
                              <a:rPr lang="en-US" dirty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dirty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dirty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sub>
                            </m:s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</m:e>
                    </m:nary>
                  </m:oMath>
                </a14:m>
                <a:r>
                  <a:rPr lang="en-US" dirty="0"/>
                  <a:t> 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  <m:sup/>
                      <m:e>
                        <m:f>
                          <m:f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0" dirty="0" smtClean="0">
                                <a:latin typeface="Cambria Math" panose="02040503050406030204" pitchFamily="18" charset="0"/>
                              </a:rPr>
                              <m:t>𝐏</m:t>
                            </m:r>
                            <m:r>
                              <a:rPr lang="en-US" dirty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𝑤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≤</m:t>
                            </m:r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dirty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dirty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sub>
                            </m:s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b="1" dirty="0">
                                <a:latin typeface="Cambria Math" panose="02040503050406030204" pitchFamily="18" charset="0"/>
                              </a:rPr>
                              <m:t>𝐄</m:t>
                            </m:r>
                            <m:r>
                              <a:rPr lang="en-US" dirty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dirty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dirty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sub>
                            </m:s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</m:e>
                    </m:nary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is increasing (except when equal to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 dirty="0"/>
                  <a:t>)</a:t>
                </a:r>
              </a:p>
              <a:p>
                <a:pPr lvl="2"/>
                <a:r>
                  <a:rPr lang="en-US" dirty="0"/>
                  <a:t>therefore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dirty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dirty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dirty="0"/>
                  <a:t> is equivalent to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dirty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dirty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e>
                    </m:d>
                  </m:oMath>
                </a14:m>
                <a:endParaRPr lang="en-US" b="0" dirty="0"/>
              </a:p>
              <a:p>
                <a:pPr lvl="1"/>
                <a:r>
                  <a:rPr lang="en-US" dirty="0"/>
                  <a:t>Combined:</a:t>
                </a:r>
              </a:p>
              <a:p>
                <a:pPr lvl="2"/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</m:num>
                      <m:den>
                        <m: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den>
                    </m:f>
                    <m:r>
                      <a:rPr lang="en-US" i="1" dirty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  <m:r>
                      <m:rPr>
                        <m:nor/>
                      </m:rPr>
                      <a:rPr lang="en-US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i="1" dirty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  <m:sup/>
                      <m:e>
                        <m:f>
                          <m:f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0" dirty="0" smtClean="0">
                                <a:latin typeface="Cambria Math" panose="02040503050406030204" pitchFamily="18" charset="0"/>
                              </a:rPr>
                              <m:t>𝐏</m:t>
                            </m:r>
                            <m:r>
                              <a:rPr lang="en-US" dirty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d>
                              <m:d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</m:d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≤</m:t>
                            </m:r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d>
                              <m:d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dirty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lang="en-US" dirty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b="1" dirty="0">
                                <a:latin typeface="Cambria Math" panose="02040503050406030204" pitchFamily="18" charset="0"/>
                              </a:rPr>
                              <m:t>𝐄</m:t>
                            </m:r>
                            <m:r>
                              <a:rPr lang="en-US" dirty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dirty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dirty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sub>
                            </m:s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</m:e>
                    </m:nary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This is similar to the definition of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: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  <m:r>
                      <m:rPr>
                        <m:nor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 </m:t>
                    </m:r>
                    <m:nary>
                      <m:naryPr>
                        <m:chr m:val="∑"/>
                        <m:supHide m:val="on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  <m:sup/>
                      <m:e>
                        <m:f>
                          <m:f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0" dirty="0" smtClean="0">
                                <a:latin typeface="Cambria Math" panose="02040503050406030204" pitchFamily="18" charset="0"/>
                              </a:rPr>
                              <m:t>𝐏</m:t>
                            </m:r>
                            <m:r>
                              <a:rPr lang="en-US" dirty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d>
                              <m:d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dirty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≥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b="1" dirty="0">
                                <a:latin typeface="Cambria Math" panose="02040503050406030204" pitchFamily="18" charset="0"/>
                              </a:rPr>
                              <m:t>𝐄</m:t>
                            </m:r>
                            <m:r>
                              <a:rPr lang="en-US" dirty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dirty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sub>
                            </m:s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</m:e>
                    </m:nary>
                  </m:oMath>
                </a14:m>
                <a:endParaRPr lang="en-US" dirty="0"/>
              </a:p>
              <a:p>
                <a:pPr lvl="3"/>
                <a:r>
                  <a:rPr lang="en-US" dirty="0"/>
                  <a:t>with the substitution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Finally: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  <m:r>
                      <m:rPr>
                        <m:nor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dirty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𝑚</m:t>
                        </m:r>
                        <m:d>
                          <m:d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</m:d>
                      </m:num>
                      <m:den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den>
                    </m:f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))</m:t>
                    </m:r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This is only an approximative formula</a:t>
                </a:r>
              </a:p>
              <a:p>
                <a:pPr lvl="3"/>
                <a:r>
                  <a:rPr lang="en-US" dirty="0"/>
                  <a:t>not applicable for small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≪</m:t>
                    </m:r>
                    <m:rad>
                      <m:radPr>
                        <m:degHide m:val="on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</m:e>
                    </m:ra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37606667-3650-4672-8018-E00D8B6D3C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107504" y="548680"/>
                <a:ext cx="8928992" cy="5904656"/>
              </a:xfrm>
              <a:blipFill>
                <a:blip r:embed="rId2"/>
                <a:stretch>
                  <a:fillRect l="-4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78949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5638</TotalTime>
  <Words>560</Words>
  <Application>Microsoft Office PowerPoint</Application>
  <PresentationFormat>On-screen Show (4:3)</PresentationFormat>
  <Paragraphs>60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Cambria Math</vt:lpstr>
      <vt:lpstr>Consolas</vt:lpstr>
      <vt:lpstr>Wingdings</vt:lpstr>
      <vt:lpstr>Wingdings 3</vt:lpstr>
      <vt:lpstr>Origin</vt:lpstr>
      <vt:lpstr>Estimating m(w)</vt:lpstr>
      <vt:lpstr>Estimating m(w)</vt:lpstr>
      <vt:lpstr>Estimating the frequency of cache misses</vt:lpstr>
      <vt:lpstr>Estimating the frequency of cache misses</vt:lpstr>
    </vt:vector>
  </TitlesOfParts>
  <Company>KSI MFF UK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bednarek</dc:creator>
  <cp:lastModifiedBy>David Bednárek</cp:lastModifiedBy>
  <cp:revision>560</cp:revision>
  <dcterms:created xsi:type="dcterms:W3CDTF">2012-09-19T18:13:04Z</dcterms:created>
  <dcterms:modified xsi:type="dcterms:W3CDTF">2026-05-04T13:28:15Z</dcterms:modified>
</cp:coreProperties>
</file>