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6" r:id="rId20"/>
    <p:sldId id="278" r:id="rId21"/>
    <p:sldId id="279" r:id="rId22"/>
    <p:sldId id="273" r:id="rId23"/>
    <p:sldId id="274" r:id="rId24"/>
    <p:sldId id="275" r:id="rId25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7" autoAdjust="0"/>
    <p:restoredTop sz="96984" autoAdjust="0"/>
  </p:normalViewPr>
  <p:slideViewPr>
    <p:cSldViewPr>
      <p:cViewPr varScale="1">
        <p:scale>
          <a:sx n="127" d="100"/>
          <a:sy n="127" d="100"/>
        </p:scale>
        <p:origin x="34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27.04.2026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27.04.2026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Statická RAM</a:t>
            </a:r>
          </a:p>
        </p:txBody>
      </p:sp>
    </p:spTree>
    <p:extLst>
      <p:ext uri="{BB962C8B-B14F-4D97-AF65-F5344CB8AC3E}">
        <p14:creationId xmlns:p14="http://schemas.microsoft.com/office/powerpoint/2010/main" val="4220593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Cache poslední úrovně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ADB9E9-3D14-C51A-23C7-7A49B603B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478830"/>
            <a:ext cx="7142104" cy="40309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F6AA2A-4730-8DCB-4220-E4EA6A6D5B4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LLC blocks are paired with individual cores</a:t>
            </a:r>
          </a:p>
          <a:p>
            <a:pPr lvl="1"/>
            <a:r>
              <a:rPr lang="cs-CZ" dirty="0"/>
              <a:t>The more cores, the more LLC cache</a:t>
            </a:r>
          </a:p>
          <a:p>
            <a:pPr lvl="1"/>
            <a:r>
              <a:rPr lang="cs-CZ" dirty="0"/>
              <a:t>LLC blocks form a combined associative memory</a:t>
            </a:r>
          </a:p>
          <a:p>
            <a:pPr lvl="2"/>
            <a:r>
              <a:rPr lang="cs-CZ" dirty="0"/>
              <a:t>Uniform config: Any LLC search logically operates over all blocks</a:t>
            </a:r>
          </a:p>
          <a:p>
            <a:pPr lvl="2"/>
            <a:r>
              <a:rPr lang="cs-CZ" dirty="0"/>
              <a:t>The chip may be reconfigured to 2 or 4 independent LLC blocks (NUMA)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68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Cache prostřední úrovně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L2 v systémech s L3</a:t>
            </a:r>
          </a:p>
          <a:p>
            <a:pPr lvl="1"/>
            <a:r>
              <a:rPr lang="cs-CZ" dirty="0"/>
              <a:t>Každé jádro mívá vlastní</a:t>
            </a:r>
          </a:p>
          <a:p>
            <a:pPr lvl="1"/>
            <a:r>
              <a:rPr lang="cs-CZ" dirty="0"/>
              <a:t>Typické velikosti 1 - 2 MB</a:t>
            </a:r>
          </a:p>
          <a:p>
            <a:pPr lvl="1"/>
            <a:r>
              <a:rPr lang="cs-CZ" dirty="0"/>
              <a:t>Cache Line téměř vždy</a:t>
            </a:r>
            <a:r>
              <a:rPr lang="en-US" dirty="0"/>
              <a:t> 512</a:t>
            </a:r>
            <a:r>
              <a:rPr lang="cs-CZ" dirty="0"/>
              <a:t> </a:t>
            </a:r>
            <a:r>
              <a:rPr lang="en-US" dirty="0"/>
              <a:t>bit</a:t>
            </a:r>
            <a:r>
              <a:rPr lang="cs-CZ" dirty="0"/>
              <a:t>ů</a:t>
            </a:r>
          </a:p>
          <a:p>
            <a:pPr lvl="1"/>
            <a:r>
              <a:rPr lang="cs-CZ" dirty="0"/>
              <a:t>Latence </a:t>
            </a:r>
            <a:r>
              <a:rPr lang="en-US" dirty="0"/>
              <a:t>~5</a:t>
            </a:r>
            <a:r>
              <a:rPr lang="cs-CZ" dirty="0"/>
              <a:t> ns</a:t>
            </a:r>
          </a:p>
          <a:p>
            <a:pPr lvl="1"/>
            <a:r>
              <a:rPr lang="cs-CZ" dirty="0"/>
              <a:t>Komunikace s okolními úrovněmi – obvykle 128 nebo 256 bitů najednou</a:t>
            </a:r>
          </a:p>
          <a:p>
            <a:pPr lvl="1"/>
            <a:endParaRPr lang="cs-CZ" dirty="0"/>
          </a:p>
          <a:p>
            <a:r>
              <a:rPr lang="cs-CZ" dirty="0"/>
              <a:t>Velikost L2 a L3 je dnes podobná - proč jsou odděleny?</a:t>
            </a:r>
          </a:p>
          <a:p>
            <a:pPr lvl="1"/>
            <a:r>
              <a:rPr lang="cs-CZ" dirty="0"/>
              <a:t>L2 je privátní</a:t>
            </a:r>
          </a:p>
          <a:p>
            <a:pPr lvl="2"/>
            <a:r>
              <a:rPr lang="cs-CZ" dirty="0"/>
              <a:t>Řádky používané více jádry jsou v L2 replikovány</a:t>
            </a:r>
          </a:p>
          <a:p>
            <a:pPr lvl="3"/>
            <a:r>
              <a:rPr lang="cs-CZ" dirty="0"/>
              <a:t>Zabírají více prostoru</a:t>
            </a:r>
          </a:p>
          <a:p>
            <a:pPr lvl="3"/>
            <a:r>
              <a:rPr lang="cs-CZ" dirty="0"/>
              <a:t>Zápisy způsobují přesuny dat mezi jádry</a:t>
            </a:r>
          </a:p>
          <a:p>
            <a:pPr lvl="1"/>
            <a:r>
              <a:rPr lang="cs-CZ" dirty="0"/>
              <a:t>L3 je společná pro všechna jádra</a:t>
            </a:r>
          </a:p>
          <a:p>
            <a:pPr lvl="2"/>
            <a:r>
              <a:rPr lang="cs-CZ" dirty="0"/>
              <a:t>Řádky používané více jádry jsou v L3 jen jednou</a:t>
            </a:r>
          </a:p>
          <a:p>
            <a:pPr lvl="3"/>
            <a:r>
              <a:rPr lang="cs-CZ" dirty="0"/>
              <a:t>Efektivnější využití prostoru - celkově se do L3 vejde více dat než do L2</a:t>
            </a:r>
          </a:p>
          <a:p>
            <a:pPr lvl="3"/>
            <a:r>
              <a:rPr lang="cs-CZ" dirty="0"/>
              <a:t>Komplikovanější vyhledávání </a:t>
            </a:r>
            <a:r>
              <a:rPr lang="en-US" dirty="0"/>
              <a:t>- v</a:t>
            </a:r>
            <a:r>
              <a:rPr lang="cs-CZ" dirty="0"/>
              <a:t>ětší latence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074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Cache první úrovně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L1D</a:t>
            </a:r>
          </a:p>
          <a:p>
            <a:pPr lvl="1"/>
            <a:r>
              <a:rPr lang="cs-CZ" dirty="0"/>
              <a:t>Pouze pro data (instrukce mají vlastní L1I cache)</a:t>
            </a:r>
          </a:p>
          <a:p>
            <a:pPr lvl="1"/>
            <a:r>
              <a:rPr lang="cs-CZ" dirty="0"/>
              <a:t>Každé jádro má vlastní</a:t>
            </a:r>
          </a:p>
          <a:p>
            <a:pPr lvl="2"/>
            <a:r>
              <a:rPr lang="cs-CZ" dirty="0"/>
              <a:t>Systém musí řešit přístup k datům v L1/L2 cache sousedního jádra</a:t>
            </a:r>
          </a:p>
          <a:p>
            <a:pPr lvl="1"/>
            <a:r>
              <a:rPr lang="cs-CZ" dirty="0"/>
              <a:t>Typické velikosti 16-64 KB</a:t>
            </a:r>
          </a:p>
          <a:p>
            <a:pPr lvl="1"/>
            <a:r>
              <a:rPr lang="cs-CZ" dirty="0"/>
              <a:t>Cache Line téměř vždy</a:t>
            </a:r>
            <a:r>
              <a:rPr lang="en-US" dirty="0"/>
              <a:t> 512</a:t>
            </a:r>
            <a:r>
              <a:rPr lang="cs-CZ" dirty="0"/>
              <a:t> </a:t>
            </a:r>
            <a:r>
              <a:rPr lang="en-US" dirty="0"/>
              <a:t>bit</a:t>
            </a:r>
            <a:r>
              <a:rPr lang="cs-CZ" dirty="0"/>
              <a:t>ů</a:t>
            </a:r>
          </a:p>
          <a:p>
            <a:pPr lvl="1"/>
            <a:r>
              <a:rPr lang="cs-CZ" dirty="0"/>
              <a:t>Latence 1-2 ns</a:t>
            </a:r>
          </a:p>
          <a:p>
            <a:pPr lvl="1"/>
            <a:r>
              <a:rPr lang="cs-CZ" dirty="0"/>
              <a:t>Komunikace s vyšší úrovní – obvykle 128 nebo 256 bitů najednou</a:t>
            </a:r>
          </a:p>
          <a:p>
            <a:pPr lvl="1"/>
            <a:r>
              <a:rPr lang="cs-CZ" dirty="0"/>
              <a:t>Komunikace s jádrem – podle šířky operandu instrukce (8 až 512 bitů)</a:t>
            </a:r>
          </a:p>
          <a:p>
            <a:pPr lvl="1"/>
            <a:endParaRPr lang="cs-CZ" dirty="0"/>
          </a:p>
          <a:p>
            <a:r>
              <a:rPr lang="cs-CZ" dirty="0"/>
              <a:t>Paralelismus</a:t>
            </a:r>
          </a:p>
          <a:p>
            <a:pPr lvl="1"/>
            <a:r>
              <a:rPr lang="cs-CZ" dirty="0"/>
              <a:t>Celý proces přístupu do cache je pipeline</a:t>
            </a:r>
          </a:p>
          <a:p>
            <a:pPr lvl="2"/>
            <a:r>
              <a:rPr lang="cs-CZ" dirty="0"/>
              <a:t>v každém cyklu může začít nový přístup</a:t>
            </a:r>
          </a:p>
          <a:p>
            <a:pPr lvl="1"/>
            <a:r>
              <a:rPr lang="cs-CZ" dirty="0"/>
              <a:t>Cache může mít více bran</a:t>
            </a:r>
          </a:p>
          <a:p>
            <a:pPr lvl="2"/>
            <a:r>
              <a:rPr lang="cs-CZ" dirty="0"/>
              <a:t>v každém cyklu mohou začít dva přístupy, pokud vedou na jiné adresy</a:t>
            </a:r>
            <a:endParaRPr lang="en-US" dirty="0"/>
          </a:p>
          <a:p>
            <a:pPr lvl="2"/>
            <a:r>
              <a:rPr lang="cs-CZ" dirty="0"/>
              <a:t>komunikace s vyšší úrovní běží na pozadí (eject, prefetch)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601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TLB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Překlad virtuálních adres na fyzické</a:t>
            </a:r>
          </a:p>
          <a:p>
            <a:pPr lvl="1"/>
            <a:r>
              <a:rPr lang="cs-CZ" dirty="0"/>
              <a:t>Často dvě úrovně TLB</a:t>
            </a:r>
          </a:p>
          <a:p>
            <a:pPr lvl="2"/>
            <a:r>
              <a:rPr lang="cs-CZ" dirty="0"/>
              <a:t>DTLB1 pouze pro data, </a:t>
            </a:r>
            <a:r>
              <a:rPr lang="en-US" dirty="0" err="1"/>
              <a:t>cca</a:t>
            </a:r>
            <a:r>
              <a:rPr lang="cs-CZ" dirty="0"/>
              <a:t>.</a:t>
            </a:r>
            <a:r>
              <a:rPr lang="en-US" dirty="0"/>
              <a:t> </a:t>
            </a:r>
            <a:r>
              <a:rPr lang="cs-CZ" dirty="0"/>
              <a:t>64 záznamů</a:t>
            </a:r>
            <a:r>
              <a:rPr lang="en-US" dirty="0"/>
              <a:t> (</a:t>
            </a:r>
            <a:r>
              <a:rPr lang="cs-CZ" dirty="0"/>
              <a:t>pro </a:t>
            </a:r>
            <a:r>
              <a:rPr lang="en-US" dirty="0"/>
              <a:t>4 KB str</a:t>
            </a:r>
            <a:r>
              <a:rPr lang="cs-CZ" dirty="0" err="1"/>
              <a:t>ánky</a:t>
            </a:r>
            <a:r>
              <a:rPr lang="cs-CZ" dirty="0"/>
              <a:t>)</a:t>
            </a:r>
          </a:p>
          <a:p>
            <a:pPr lvl="3"/>
            <a:r>
              <a:rPr lang="cs-CZ" dirty="0"/>
              <a:t>odpovídá 64-256 KB adresového prostoru</a:t>
            </a:r>
          </a:p>
          <a:p>
            <a:pPr lvl="2"/>
            <a:r>
              <a:rPr lang="cs-CZ" dirty="0"/>
              <a:t>TLB2 společná, cca. 1024 záznamů</a:t>
            </a:r>
          </a:p>
          <a:p>
            <a:pPr lvl="1"/>
            <a:r>
              <a:rPr lang="cs-CZ" dirty="0"/>
              <a:t>Latence DTLB1 bývá započtena do latence L1D</a:t>
            </a:r>
          </a:p>
          <a:p>
            <a:pPr lvl="2"/>
            <a:r>
              <a:rPr lang="cs-CZ" dirty="0"/>
              <a:t>L1D bývá „virtually-indexed-physically-tagged“</a:t>
            </a:r>
          </a:p>
          <a:p>
            <a:pPr lvl="1"/>
            <a:r>
              <a:rPr lang="cs-CZ" dirty="0"/>
              <a:t>Latence TLB2 v řádu 2-3 ns</a:t>
            </a:r>
          </a:p>
          <a:p>
            <a:pPr lvl="1"/>
            <a:r>
              <a:rPr lang="cs-CZ" dirty="0"/>
              <a:t>Není-li záznam v TLB:</a:t>
            </a:r>
          </a:p>
          <a:p>
            <a:pPr lvl="2"/>
            <a:r>
              <a:rPr lang="cs-CZ" dirty="0"/>
              <a:t>„page walk“ - procesor realizuje 2-4 přístupy do paměti (cache)</a:t>
            </a:r>
          </a:p>
          <a:p>
            <a:pPr lvl="2"/>
            <a:r>
              <a:rPr lang="cs-CZ" dirty="0"/>
              <a:t>„page fault“ – řeší operační systém</a:t>
            </a:r>
          </a:p>
          <a:p>
            <a:r>
              <a:rPr lang="cs-CZ" dirty="0"/>
              <a:t>Paralelismus</a:t>
            </a:r>
          </a:p>
          <a:p>
            <a:pPr lvl="1"/>
            <a:r>
              <a:rPr lang="cs-CZ" dirty="0"/>
              <a:t>TLB bývá vícebránová – obsluhuje čtení i zápisy paralelně</a:t>
            </a:r>
          </a:p>
          <a:p>
            <a:pPr lvl="1"/>
            <a:r>
              <a:rPr lang="cs-CZ" dirty="0"/>
              <a:t>Virtually-indexed cache</a:t>
            </a:r>
          </a:p>
          <a:p>
            <a:pPr lvl="2"/>
            <a:r>
              <a:rPr lang="cs-CZ" dirty="0"/>
              <a:t>L1 cache indexována virtuální adresou (nebo ofsetem uvnitř stránky)</a:t>
            </a:r>
          </a:p>
          <a:p>
            <a:pPr lvl="2"/>
            <a:r>
              <a:rPr lang="cs-CZ" dirty="0"/>
              <a:t>Překlad v TLB může běžet paralelně s adresací L1 cache</a:t>
            </a:r>
          </a:p>
          <a:p>
            <a:pPr lvl="2"/>
            <a:r>
              <a:rPr lang="cs-CZ" dirty="0"/>
              <a:t>Vyžaduje speciální opatření pro případ násobného mapování téže fyzické adresy</a:t>
            </a:r>
          </a:p>
        </p:txBody>
      </p:sp>
    </p:spTree>
    <p:extLst>
      <p:ext uri="{BB962C8B-B14F-4D97-AF65-F5344CB8AC3E}">
        <p14:creationId xmlns:p14="http://schemas.microsoft.com/office/powerpoint/2010/main" val="3572865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Typické použití bitů adresy (Intel Sandy Bridge)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</p:nvPr>
        </p:nvGraphicFramePr>
        <p:xfrm>
          <a:off x="107950" y="549275"/>
          <a:ext cx="8856000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bit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47-40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39-24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19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18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17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16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15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9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8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7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6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5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gridSpan="26"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bg1"/>
                          </a:solidFill>
                        </a:rPr>
                        <a:t>virtuální adresa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DTLB1</a:t>
                      </a:r>
                    </a:p>
                  </a:txBody>
                  <a:tcPr marL="45720" marR="45720" anchor="ctr"/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4"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5" gridSpan="1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8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cs-CZ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TLB2</a:t>
                      </a:r>
                    </a:p>
                  </a:txBody>
                  <a:tcPr marL="45720" marR="45720"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7"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5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bg1"/>
                          </a:solidFill>
                        </a:rPr>
                        <a:t>fyzická adresa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L1D</a:t>
                      </a: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r>
                        <a:rPr lang="cs-CZ" sz="140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10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L2</a:t>
                      </a: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9">
                  <a:txBody>
                    <a:bodyPr/>
                    <a:lstStyle/>
                    <a:p>
                      <a:pPr algn="ctr"/>
                      <a:r>
                        <a:rPr lang="cs-CZ" sz="140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7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L3</a:t>
                      </a: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1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3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velikost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256 TB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1 TB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16 MB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1 MB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64 KB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4 KB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/>
                      <a:r>
                        <a:rPr lang="cs-CZ" sz="1000" dirty="0">
                          <a:solidFill>
                            <a:schemeClr val="bg1"/>
                          </a:solidFill>
                        </a:rPr>
                        <a:t>64 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796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Typické použití bitů adresy (Intel </a:t>
            </a:r>
            <a:r>
              <a:rPr lang="en-US" dirty="0"/>
              <a:t>Xeon E7 v4 - 2017</a:t>
            </a:r>
            <a:r>
              <a:rPr lang="cs-CZ" dirty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57588519"/>
              </p:ext>
            </p:extLst>
          </p:nvPr>
        </p:nvGraphicFramePr>
        <p:xfrm>
          <a:off x="107950" y="549275"/>
          <a:ext cx="8873089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9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0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39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80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908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bit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47-4</a:t>
                      </a:r>
                      <a:r>
                        <a:rPr lang="en-US" sz="1000" dirty="0"/>
                        <a:t>6</a:t>
                      </a:r>
                      <a:endParaRPr lang="cs-CZ" sz="1000" dirty="0"/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4</a:t>
                      </a:r>
                      <a:r>
                        <a:rPr lang="en-US" sz="1000" dirty="0"/>
                        <a:t>5</a:t>
                      </a:r>
                      <a:r>
                        <a:rPr lang="cs-CZ" sz="1000" dirty="0"/>
                        <a:t>-24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23</a:t>
                      </a: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000"/>
                        <a:t>22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000"/>
                        <a:t>21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19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18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17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16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15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9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8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7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6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5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gridSpan="29"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bg1"/>
                          </a:solidFill>
                        </a:rPr>
                        <a:t>virtuální adresa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DTLB1</a:t>
                      </a:r>
                    </a:p>
                  </a:txBody>
                  <a:tcPr marL="45720" marR="45720" anchor="ctr"/>
                </a:tc>
                <a:tc gridSpan="13"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4"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5" gridSpan="1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11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cs-CZ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TLB2</a:t>
                      </a:r>
                    </a:p>
                  </a:txBody>
                  <a:tcPr marL="45720" marR="45720" anchor="ctr"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5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4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4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gridSpan="8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fyzická adresa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L1D</a:t>
                      </a: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r>
                        <a:rPr lang="cs-CZ" sz="140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13"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L2</a:t>
                      </a: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9">
                  <a:txBody>
                    <a:bodyPr/>
                    <a:lstStyle/>
                    <a:p>
                      <a:pPr algn="ctr"/>
                      <a:r>
                        <a:rPr lang="cs-CZ" sz="140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gridSpan="10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cs-CZ" sz="1400"/>
                        <a:t>L3</a:t>
                      </a: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cs-CZ" sz="1400"/>
                        <a:t>tag</a:t>
                      </a:r>
                    </a:p>
                  </a:txBody>
                  <a:tcPr marL="45720" marR="4572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16">
                  <a:txBody>
                    <a:bodyPr/>
                    <a:lstStyle/>
                    <a:p>
                      <a:pPr algn="ctr"/>
                      <a:r>
                        <a:rPr lang="cs-CZ" sz="1400"/>
                        <a:t>index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gridSpan="6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</a:t>
                      </a: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accent3"/>
                    </a:solidFill>
                  </a:tcPr>
                </a:tc>
                <a:tc gridSpan="16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pPr algn="ctr"/>
                      <a:endParaRPr lang="cs-CZ" sz="1000"/>
                    </a:p>
                  </a:txBody>
                  <a:tcPr marL="45720" marR="45720" anchor="ctr"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velikost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256 TB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64</a:t>
                      </a:r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000" dirty="0">
                          <a:solidFill>
                            <a:schemeClr val="bg1"/>
                          </a:solidFill>
                        </a:rPr>
                        <a:t>TB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/>
                      <a:r>
                        <a:rPr lang="cs-CZ" sz="1000" dirty="0">
                          <a:solidFill>
                            <a:schemeClr val="bg1"/>
                          </a:solidFill>
                        </a:rPr>
                        <a:t>16 MB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1 MB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64 KB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/>
                      <a:r>
                        <a:rPr lang="cs-CZ" sz="1000">
                          <a:solidFill>
                            <a:schemeClr val="bg1"/>
                          </a:solidFill>
                        </a:rPr>
                        <a:t>4 KB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/>
                      <a:r>
                        <a:rPr lang="cs-CZ" sz="1000" dirty="0">
                          <a:solidFill>
                            <a:schemeClr val="bg1"/>
                          </a:solidFill>
                        </a:rPr>
                        <a:t>64 B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283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6672"/>
            <a:ext cx="395536" cy="57606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 anchorCtr="0"/>
          <a:lstStyle/>
          <a:p>
            <a:pPr algn="ctr"/>
            <a:r>
              <a:rPr lang="cs-CZ">
                <a:solidFill>
                  <a:schemeClr val="tx1"/>
                </a:solidFill>
              </a:rPr>
              <a:t>ALU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Typická latence a propustnost – Intel Sandy Bridge</a:t>
            </a:r>
            <a:r>
              <a:rPr lang="en-US" dirty="0"/>
              <a:t> (2011)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</p:nvPr>
        </p:nvGraphicFramePr>
        <p:xfrm>
          <a:off x="611560" y="621283"/>
          <a:ext cx="8424492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latence (cykly)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operací/</a:t>
                      </a:r>
                      <a:br>
                        <a:rPr lang="en-US" dirty="0"/>
                      </a:br>
                      <a:r>
                        <a:rPr lang="cs-CZ" dirty="0"/>
                        <a:t>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B/operace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B/cyklus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GB/s</a:t>
                      </a:r>
                      <a:br>
                        <a:rPr lang="en-US" dirty="0"/>
                      </a:br>
                      <a:r>
                        <a:rPr lang="en-US" dirty="0"/>
                        <a:t>[3</a:t>
                      </a:r>
                      <a:r>
                        <a:rPr lang="en-US" baseline="0" dirty="0"/>
                        <a:t> GHz CPU]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registry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0</a:t>
                      </a:r>
                      <a:r>
                        <a:rPr lang="cs-CZ" baseline="0"/>
                        <a:t> (započteno v čase instrukce)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teoreticky 14, prakticky 3-6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4-16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až 112</a:t>
                      </a:r>
                    </a:p>
                    <a:p>
                      <a:r>
                        <a:rPr lang="cs-CZ"/>
                        <a:t>SIMD až 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teoreticky</a:t>
                      </a:r>
                      <a:r>
                        <a:rPr lang="cs-CZ" baseline="0"/>
                        <a:t> 480</a:t>
                      </a:r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L1D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(2*R+1*W)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4-16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12-48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36-144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L3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26-31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DDR3-1600</a:t>
                      </a:r>
                    </a:p>
                    <a:p>
                      <a:r>
                        <a:rPr lang="cs-CZ"/>
                        <a:t>dual channel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cca 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2/15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  <a:r>
                        <a:rPr lang="en-US"/>
                        <a:t>.</a:t>
                      </a:r>
                      <a:r>
                        <a:rPr lang="cs-CZ"/>
                        <a:t>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25.6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6237312"/>
            <a:ext cx="419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reg</a:t>
            </a:r>
          </a:p>
        </p:txBody>
      </p:sp>
      <p:sp>
        <p:nvSpPr>
          <p:cNvPr id="9" name="Rectangle 8"/>
          <p:cNvSpPr/>
          <p:nvPr/>
        </p:nvSpPr>
        <p:spPr>
          <a:xfrm>
            <a:off x="2627784" y="5949280"/>
            <a:ext cx="6408000" cy="28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9036496" y="5949280"/>
            <a:ext cx="72000" cy="28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2555776" y="5085312"/>
            <a:ext cx="72000" cy="11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1331640" y="5085184"/>
            <a:ext cx="1224000" cy="1152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755576" y="5085184"/>
            <a:ext cx="504000" cy="1152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Rectangle 13"/>
          <p:cNvSpPr/>
          <p:nvPr/>
        </p:nvSpPr>
        <p:spPr>
          <a:xfrm>
            <a:off x="1259632" y="5085312"/>
            <a:ext cx="72000" cy="11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Rectangle 14"/>
          <p:cNvSpPr/>
          <p:nvPr/>
        </p:nvSpPr>
        <p:spPr>
          <a:xfrm>
            <a:off x="683568" y="4509312"/>
            <a:ext cx="72000" cy="172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467544" y="4509120"/>
            <a:ext cx="216000" cy="172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Rectangle 16"/>
          <p:cNvSpPr/>
          <p:nvPr/>
        </p:nvSpPr>
        <p:spPr>
          <a:xfrm>
            <a:off x="395536" y="476672"/>
            <a:ext cx="72008" cy="5760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Box 17"/>
          <p:cNvSpPr txBox="1"/>
          <p:nvPr/>
        </p:nvSpPr>
        <p:spPr>
          <a:xfrm>
            <a:off x="611560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616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11760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4567" y="6237312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DRAM</a:t>
            </a:r>
          </a:p>
        </p:txBody>
      </p:sp>
    </p:spTree>
    <p:extLst>
      <p:ext uri="{BB962C8B-B14F-4D97-AF65-F5344CB8AC3E}">
        <p14:creationId xmlns:p14="http://schemas.microsoft.com/office/powerpoint/2010/main" val="3094624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Typická latence a propustnost – Intel Sandy Bridge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6237312"/>
            <a:ext cx="419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reg</a:t>
            </a:r>
          </a:p>
        </p:txBody>
      </p:sp>
      <p:sp>
        <p:nvSpPr>
          <p:cNvPr id="9" name="Rectangle 8"/>
          <p:cNvSpPr/>
          <p:nvPr/>
        </p:nvSpPr>
        <p:spPr>
          <a:xfrm>
            <a:off x="2627792" y="6237312"/>
            <a:ext cx="6408000" cy="72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9036504" y="6237312"/>
            <a:ext cx="72000" cy="7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2555776" y="1844824"/>
            <a:ext cx="72008" cy="44644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476672"/>
            <a:ext cx="395536" cy="1440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 anchorCtr="0"/>
          <a:lstStyle/>
          <a:p>
            <a:pPr algn="ctr"/>
            <a:r>
              <a:rPr lang="cs-CZ">
                <a:solidFill>
                  <a:schemeClr val="tx1"/>
                </a:solidFill>
              </a:rPr>
              <a:t>ALU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5576" y="1628800"/>
            <a:ext cx="504000" cy="28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Rectangle 13"/>
          <p:cNvSpPr/>
          <p:nvPr/>
        </p:nvSpPr>
        <p:spPr>
          <a:xfrm>
            <a:off x="1259632" y="1628832"/>
            <a:ext cx="72000" cy="28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Rectangle 14"/>
          <p:cNvSpPr/>
          <p:nvPr/>
        </p:nvSpPr>
        <p:spPr>
          <a:xfrm>
            <a:off x="683568" y="1484832"/>
            <a:ext cx="72000" cy="43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467544" y="1484784"/>
            <a:ext cx="216000" cy="432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Rectangle 16"/>
          <p:cNvSpPr/>
          <p:nvPr/>
        </p:nvSpPr>
        <p:spPr>
          <a:xfrm>
            <a:off x="395536" y="476672"/>
            <a:ext cx="72008" cy="144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Box 17"/>
          <p:cNvSpPr txBox="1"/>
          <p:nvPr/>
        </p:nvSpPr>
        <p:spPr>
          <a:xfrm>
            <a:off x="611560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616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11760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4567" y="6237312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DRAM</a:t>
            </a:r>
          </a:p>
        </p:txBody>
      </p:sp>
      <p:sp>
        <p:nvSpPr>
          <p:cNvPr id="47" name="Rectangle 46"/>
          <p:cNvSpPr/>
          <p:nvPr/>
        </p:nvSpPr>
        <p:spPr>
          <a:xfrm>
            <a:off x="0" y="1940835"/>
            <a:ext cx="395536" cy="1440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 anchorCtr="0"/>
          <a:lstStyle/>
          <a:p>
            <a:pPr algn="ctr"/>
            <a:r>
              <a:rPr lang="cs-CZ">
                <a:solidFill>
                  <a:schemeClr val="tx1"/>
                </a:solidFill>
              </a:rPr>
              <a:t>ALU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55576" y="3092963"/>
            <a:ext cx="504000" cy="28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Rectangle 49"/>
          <p:cNvSpPr/>
          <p:nvPr/>
        </p:nvSpPr>
        <p:spPr>
          <a:xfrm>
            <a:off x="1259632" y="3092995"/>
            <a:ext cx="72000" cy="28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Rectangle 50"/>
          <p:cNvSpPr/>
          <p:nvPr/>
        </p:nvSpPr>
        <p:spPr>
          <a:xfrm>
            <a:off x="683568" y="2948995"/>
            <a:ext cx="72000" cy="43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Rectangle 51"/>
          <p:cNvSpPr/>
          <p:nvPr/>
        </p:nvSpPr>
        <p:spPr>
          <a:xfrm>
            <a:off x="467544" y="2948947"/>
            <a:ext cx="216000" cy="432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3" name="Rectangle 52"/>
          <p:cNvSpPr/>
          <p:nvPr/>
        </p:nvSpPr>
        <p:spPr>
          <a:xfrm>
            <a:off x="395536" y="1940835"/>
            <a:ext cx="72008" cy="144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Rectangle 54"/>
          <p:cNvSpPr/>
          <p:nvPr/>
        </p:nvSpPr>
        <p:spPr>
          <a:xfrm>
            <a:off x="0" y="3404998"/>
            <a:ext cx="395536" cy="1440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 anchorCtr="0"/>
          <a:lstStyle/>
          <a:p>
            <a:pPr algn="ctr"/>
            <a:r>
              <a:rPr lang="cs-CZ">
                <a:solidFill>
                  <a:schemeClr val="tx1"/>
                </a:solidFill>
              </a:rPr>
              <a:t>ALU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55576" y="4557126"/>
            <a:ext cx="504000" cy="28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Rectangle 57"/>
          <p:cNvSpPr/>
          <p:nvPr/>
        </p:nvSpPr>
        <p:spPr>
          <a:xfrm>
            <a:off x="1259632" y="4557158"/>
            <a:ext cx="72000" cy="28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Rectangle 58"/>
          <p:cNvSpPr/>
          <p:nvPr/>
        </p:nvSpPr>
        <p:spPr>
          <a:xfrm>
            <a:off x="683568" y="4413158"/>
            <a:ext cx="72000" cy="43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0" name="Rectangle 59"/>
          <p:cNvSpPr/>
          <p:nvPr/>
        </p:nvSpPr>
        <p:spPr>
          <a:xfrm>
            <a:off x="467544" y="4413110"/>
            <a:ext cx="216000" cy="432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1" name="Rectangle 60"/>
          <p:cNvSpPr/>
          <p:nvPr/>
        </p:nvSpPr>
        <p:spPr>
          <a:xfrm>
            <a:off x="395536" y="3404998"/>
            <a:ext cx="72008" cy="144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3" name="Rectangle 62"/>
          <p:cNvSpPr/>
          <p:nvPr/>
        </p:nvSpPr>
        <p:spPr>
          <a:xfrm>
            <a:off x="0" y="4869160"/>
            <a:ext cx="395536" cy="1440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 anchorCtr="0"/>
          <a:lstStyle/>
          <a:p>
            <a:pPr algn="ctr"/>
            <a:r>
              <a:rPr lang="cs-CZ">
                <a:solidFill>
                  <a:schemeClr val="tx1"/>
                </a:solidFill>
              </a:rPr>
              <a:t>ALU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31640" y="1844824"/>
            <a:ext cx="1224000" cy="7089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Rectangle 47"/>
          <p:cNvSpPr/>
          <p:nvPr/>
        </p:nvSpPr>
        <p:spPr>
          <a:xfrm>
            <a:off x="1331640" y="3309348"/>
            <a:ext cx="1224000" cy="7089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Rectangle 55"/>
          <p:cNvSpPr/>
          <p:nvPr/>
        </p:nvSpPr>
        <p:spPr>
          <a:xfrm>
            <a:off x="1331640" y="4773872"/>
            <a:ext cx="1224000" cy="7089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4" name="Rectangle 63"/>
          <p:cNvSpPr/>
          <p:nvPr/>
        </p:nvSpPr>
        <p:spPr>
          <a:xfrm>
            <a:off x="1331640" y="6238397"/>
            <a:ext cx="1224000" cy="7089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Rectangle 64"/>
          <p:cNvSpPr/>
          <p:nvPr/>
        </p:nvSpPr>
        <p:spPr>
          <a:xfrm>
            <a:off x="755576" y="6021288"/>
            <a:ext cx="504000" cy="28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Rectangle 65"/>
          <p:cNvSpPr/>
          <p:nvPr/>
        </p:nvSpPr>
        <p:spPr>
          <a:xfrm>
            <a:off x="1259632" y="6021320"/>
            <a:ext cx="72000" cy="28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Rectangle 66"/>
          <p:cNvSpPr/>
          <p:nvPr/>
        </p:nvSpPr>
        <p:spPr>
          <a:xfrm>
            <a:off x="683568" y="5877320"/>
            <a:ext cx="72000" cy="43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Rectangle 67"/>
          <p:cNvSpPr/>
          <p:nvPr/>
        </p:nvSpPr>
        <p:spPr>
          <a:xfrm>
            <a:off x="467544" y="5877272"/>
            <a:ext cx="216000" cy="432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Rectangle 68"/>
          <p:cNvSpPr/>
          <p:nvPr/>
        </p:nvSpPr>
        <p:spPr>
          <a:xfrm>
            <a:off x="395536" y="4869160"/>
            <a:ext cx="72008" cy="144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TextBox 70"/>
          <p:cNvSpPr txBox="1"/>
          <p:nvPr/>
        </p:nvSpPr>
        <p:spPr>
          <a:xfrm>
            <a:off x="7740352" y="548680"/>
            <a:ext cx="1185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Quad Core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8314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Typická latence a propustnost – Intel </a:t>
            </a:r>
            <a:r>
              <a:rPr lang="en-US" dirty="0"/>
              <a:t>Broadwell (Xeon </a:t>
            </a:r>
            <a:r>
              <a:rPr lang="en-US" dirty="0" err="1"/>
              <a:t>E5</a:t>
            </a:r>
            <a:r>
              <a:rPr lang="en-US" dirty="0"/>
              <a:t> </a:t>
            </a:r>
            <a:r>
              <a:rPr lang="en-US" dirty="0" err="1"/>
              <a:t>v4</a:t>
            </a:r>
            <a:r>
              <a:rPr lang="en-US" dirty="0"/>
              <a:t> - 2014)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00645318"/>
              </p:ext>
            </p:extLst>
          </p:nvPr>
        </p:nvGraphicFramePr>
        <p:xfrm>
          <a:off x="611560" y="621283"/>
          <a:ext cx="8424492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0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latence (cykly)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operací/</a:t>
                      </a:r>
                      <a:br>
                        <a:rPr lang="en-US" dirty="0"/>
                      </a:br>
                      <a:r>
                        <a:rPr lang="cs-CZ" dirty="0"/>
                        <a:t>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B/operace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B/cyklus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GB/s</a:t>
                      </a:r>
                      <a:br>
                        <a:rPr lang="en-US" dirty="0"/>
                      </a:br>
                      <a:r>
                        <a:rPr lang="en-US" dirty="0"/>
                        <a:t>[3</a:t>
                      </a:r>
                      <a:r>
                        <a:rPr lang="en-US" baseline="0" dirty="0"/>
                        <a:t> GHz CPU]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registry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0</a:t>
                      </a:r>
                      <a:r>
                        <a:rPr lang="cs-CZ" baseline="0"/>
                        <a:t> (započteno v čase instrukce)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teoreticky </a:t>
                      </a:r>
                      <a:r>
                        <a:rPr lang="en-US" dirty="0"/>
                        <a:t>15*R+4*W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4-</a:t>
                      </a:r>
                      <a:r>
                        <a:rPr lang="en-US" dirty="0"/>
                        <a:t>32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až </a:t>
                      </a:r>
                      <a:r>
                        <a:rPr lang="en-US" dirty="0"/>
                        <a:t>152</a:t>
                      </a:r>
                      <a:endParaRPr lang="cs-CZ" dirty="0"/>
                    </a:p>
                    <a:p>
                      <a:r>
                        <a:rPr lang="cs-CZ" dirty="0"/>
                        <a:t>SIMD až </a:t>
                      </a:r>
                      <a:r>
                        <a:rPr lang="en-US" dirty="0"/>
                        <a:t>288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teoreticky</a:t>
                      </a:r>
                      <a:r>
                        <a:rPr lang="cs-CZ" baseline="0" dirty="0"/>
                        <a:t> </a:t>
                      </a:r>
                      <a:r>
                        <a:rPr lang="en-US" baseline="0" dirty="0"/>
                        <a:t>864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L1D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(2*R+1*W)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4-</a:t>
                      </a:r>
                      <a:r>
                        <a:rPr lang="en-US" dirty="0"/>
                        <a:t>32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12-</a:t>
                      </a:r>
                      <a:r>
                        <a:rPr lang="en-US" dirty="0"/>
                        <a:t>96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36-</a:t>
                      </a:r>
                      <a:r>
                        <a:rPr lang="en-US" dirty="0"/>
                        <a:t>288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192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L3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DDR</a:t>
                      </a:r>
                      <a:r>
                        <a:rPr lang="en-US" dirty="0"/>
                        <a:t>4</a:t>
                      </a:r>
                      <a:r>
                        <a:rPr lang="cs-CZ" dirty="0"/>
                        <a:t>-</a:t>
                      </a:r>
                      <a:r>
                        <a:rPr lang="en-US" dirty="0"/>
                        <a:t>24</a:t>
                      </a:r>
                      <a:r>
                        <a:rPr lang="cs-CZ" dirty="0"/>
                        <a:t>00</a:t>
                      </a:r>
                    </a:p>
                    <a:p>
                      <a:r>
                        <a:rPr lang="cs-CZ" dirty="0"/>
                        <a:t>dual channel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cca </a:t>
                      </a:r>
                      <a:r>
                        <a:rPr lang="en-US" dirty="0"/>
                        <a:t>120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710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Typická latence a propustnost – Intel </a:t>
            </a:r>
            <a:r>
              <a:rPr lang="en-US" dirty="0"/>
              <a:t>Sapphire Rapids (2023)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9452762"/>
              </p:ext>
            </p:extLst>
          </p:nvPr>
        </p:nvGraphicFramePr>
        <p:xfrm>
          <a:off x="179512" y="621283"/>
          <a:ext cx="885654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cache (per core)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latence (cykly)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operací/</a:t>
                      </a:r>
                      <a:br>
                        <a:rPr lang="en-US" dirty="0"/>
                      </a:br>
                      <a:r>
                        <a:rPr lang="cs-CZ" dirty="0"/>
                        <a:t>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B/operace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B/cyklus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GB/s</a:t>
                      </a:r>
                      <a:br>
                        <a:rPr lang="en-US" dirty="0"/>
                      </a:br>
                      <a:r>
                        <a:rPr lang="en-US" dirty="0"/>
                        <a:t>[3</a:t>
                      </a:r>
                      <a:r>
                        <a:rPr lang="en-US" baseline="0" dirty="0"/>
                        <a:t> GHz CPU]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  <a:r>
                        <a:rPr lang="cs-CZ" baseline="0" dirty="0"/>
                        <a:t> (započteno v čase instrukce)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4-</a:t>
                      </a:r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L1D</a:t>
                      </a:r>
                      <a:r>
                        <a:rPr lang="en-US" dirty="0"/>
                        <a:t> (48 KB)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(2*R+</a:t>
                      </a:r>
                      <a:r>
                        <a:rPr lang="en-US" dirty="0"/>
                        <a:t>2</a:t>
                      </a:r>
                      <a:r>
                        <a:rPr lang="cs-CZ" dirty="0"/>
                        <a:t>*W)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4-</a:t>
                      </a:r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&lt;224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&lt;700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L2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2MB</a:t>
                      </a:r>
                      <a:r>
                        <a:rPr lang="en-US" dirty="0"/>
                        <a:t>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192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L3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1.875MB</a:t>
                      </a:r>
                      <a:r>
                        <a:rPr lang="en-US" dirty="0"/>
                        <a:t>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DDR</a:t>
                      </a:r>
                      <a:r>
                        <a:rPr lang="en-US" dirty="0"/>
                        <a:t>5</a:t>
                      </a:r>
                      <a:r>
                        <a:rPr lang="cs-CZ" dirty="0"/>
                        <a:t>-</a:t>
                      </a:r>
                      <a:r>
                        <a:rPr lang="en-US" dirty="0"/>
                        <a:t>48</a:t>
                      </a:r>
                      <a:r>
                        <a:rPr lang="cs-CZ" dirty="0"/>
                        <a:t>00</a:t>
                      </a:r>
                    </a:p>
                    <a:p>
                      <a:r>
                        <a:rPr lang="en-US" dirty="0"/>
                        <a:t>octo</a:t>
                      </a:r>
                      <a:r>
                        <a:rPr lang="cs-CZ" dirty="0"/>
                        <a:t> channel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cca </a:t>
                      </a:r>
                      <a:r>
                        <a:rPr lang="en-US" dirty="0"/>
                        <a:t>180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200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737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Řádky a sloupce</a:t>
            </a:r>
          </a:p>
          <a:p>
            <a:pPr lvl="1"/>
            <a:r>
              <a:rPr lang="cs-CZ"/>
              <a:t>Aktivace probíhá současně</a:t>
            </a:r>
          </a:p>
          <a:p>
            <a:r>
              <a:rPr lang="cs-CZ"/>
              <a:t>Čtení</a:t>
            </a:r>
          </a:p>
          <a:p>
            <a:pPr lvl="1"/>
            <a:r>
              <a:rPr lang="cs-CZ"/>
              <a:t>Celý řádek vysílá své hodnoty</a:t>
            </a:r>
          </a:p>
          <a:p>
            <a:pPr lvl="1"/>
            <a:r>
              <a:rPr lang="cs-CZ"/>
              <a:t>Sloupcový dekodér vybírá data</a:t>
            </a:r>
          </a:p>
          <a:p>
            <a:r>
              <a:rPr lang="cs-CZ"/>
              <a:t>Zápis</a:t>
            </a:r>
          </a:p>
          <a:p>
            <a:pPr lvl="1"/>
            <a:r>
              <a:rPr lang="cs-CZ"/>
              <a:t>Sloupcový dekodér posílá signály „zapiš 0“ a „zapiš 1“ do vybraných sloupců</a:t>
            </a:r>
          </a:p>
          <a:p>
            <a:pPr lvl="1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SRAM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9" name="Rectangle 8"/>
          <p:cNvSpPr/>
          <p:nvPr/>
        </p:nvSpPr>
        <p:spPr>
          <a:xfrm>
            <a:off x="2267744" y="1628800"/>
            <a:ext cx="172819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Isosceles Triangle 9"/>
          <p:cNvSpPr/>
          <p:nvPr/>
        </p:nvSpPr>
        <p:spPr>
          <a:xfrm rot="16200000">
            <a:off x="1079612" y="1808820"/>
            <a:ext cx="1224136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Isosceles Triangle 10"/>
          <p:cNvSpPr/>
          <p:nvPr/>
        </p:nvSpPr>
        <p:spPr>
          <a:xfrm rot="10800000">
            <a:off x="2267744" y="2996952"/>
            <a:ext cx="1728192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Right Arrow 18"/>
          <p:cNvSpPr/>
          <p:nvPr/>
        </p:nvSpPr>
        <p:spPr>
          <a:xfrm rot="16200000">
            <a:off x="161510" y="3843046"/>
            <a:ext cx="2952328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Up-Down Arrow 21"/>
          <p:cNvSpPr/>
          <p:nvPr/>
        </p:nvSpPr>
        <p:spPr>
          <a:xfrm>
            <a:off x="3059832" y="3861048"/>
            <a:ext cx="144016" cy="1656184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ight Arrow 25"/>
          <p:cNvSpPr/>
          <p:nvPr/>
        </p:nvSpPr>
        <p:spPr>
          <a:xfrm>
            <a:off x="2123728" y="2060848"/>
            <a:ext cx="1368152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Up-Down Arrow 26"/>
          <p:cNvSpPr/>
          <p:nvPr/>
        </p:nvSpPr>
        <p:spPr>
          <a:xfrm>
            <a:off x="3491880" y="2204864"/>
            <a:ext cx="144016" cy="792088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Box 27"/>
          <p:cNvSpPr txBox="1"/>
          <p:nvPr/>
        </p:nvSpPr>
        <p:spPr>
          <a:xfrm>
            <a:off x="1187624" y="1268760"/>
            <a:ext cx="786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řádkový</a:t>
            </a:r>
            <a:br>
              <a:rPr lang="cs-CZ" sz="1400"/>
            </a:br>
            <a:r>
              <a:rPr lang="cs-CZ" sz="1400"/>
              <a:t>dekodér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91880" y="3429000"/>
            <a:ext cx="912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sloupcový</a:t>
            </a:r>
            <a:br>
              <a:rPr lang="cs-CZ" sz="1400"/>
            </a:br>
            <a:r>
              <a:rPr lang="cs-CZ" sz="1400"/>
              <a:t>dekodér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35696" y="5517232"/>
            <a:ext cx="745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sloupce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59632" y="5517232"/>
            <a:ext cx="672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řádku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43808" y="5589240"/>
            <a:ext cx="509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</a:p>
        </p:txBody>
      </p:sp>
      <p:sp>
        <p:nvSpPr>
          <p:cNvPr id="33" name="Bent-Up Arrow 32"/>
          <p:cNvSpPr/>
          <p:nvPr/>
        </p:nvSpPr>
        <p:spPr>
          <a:xfrm rot="5400000" flipH="1">
            <a:off x="1439652" y="4113076"/>
            <a:ext cx="2088232" cy="72008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Up-Down Arrow 33"/>
          <p:cNvSpPr/>
          <p:nvPr/>
        </p:nvSpPr>
        <p:spPr>
          <a:xfrm rot="1500000">
            <a:off x="3285178" y="2942775"/>
            <a:ext cx="112785" cy="95747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extBox 35"/>
          <p:cNvSpPr txBox="1"/>
          <p:nvPr/>
        </p:nvSpPr>
        <p:spPr>
          <a:xfrm>
            <a:off x="2148644" y="1268760"/>
            <a:ext cx="19653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matice klopných obvodů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491880" y="2060848"/>
            <a:ext cx="144016" cy="14401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545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8CF79-E5E0-9E61-CB48-4373EA6E7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70756-4629-7747-2F21-CDE95B8C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Typická latence a propustnost – </a:t>
            </a:r>
            <a:r>
              <a:rPr lang="pt-BR" dirty="0"/>
              <a:t>Intel Xeon Gold 6130</a:t>
            </a:r>
            <a:r>
              <a:rPr lang="cs-CZ" dirty="0"/>
              <a:t> </a:t>
            </a:r>
            <a:r>
              <a:rPr lang="en-US" dirty="0"/>
              <a:t>(20</a:t>
            </a:r>
            <a:r>
              <a:rPr lang="cs-CZ" dirty="0"/>
              <a:t>19</a:t>
            </a:r>
            <a:r>
              <a:rPr lang="en-US" dirty="0"/>
              <a:t>)</a:t>
            </a:r>
            <a:r>
              <a:rPr lang="cs-CZ" dirty="0"/>
              <a:t> </a:t>
            </a:r>
            <a:r>
              <a:rPr lang="en-US" dirty="0"/>
              <a:t>[</a:t>
            </a:r>
            <a:r>
              <a:rPr lang="en-US" dirty="0" err="1"/>
              <a:t>parlab</a:t>
            </a:r>
            <a:r>
              <a:rPr lang="en-US" dirty="0"/>
              <a:t>]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6D6AAE-FB76-6999-C244-6DA3A7F714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20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20A65-DE54-4E58-E09D-B862E32CEA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FDFFFFB-8168-3624-DC65-B9CDB08109C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69789315"/>
              </p:ext>
            </p:extLst>
          </p:nvPr>
        </p:nvGraphicFramePr>
        <p:xfrm>
          <a:off x="179512" y="621283"/>
          <a:ext cx="885654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6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cache (per core)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latence (cykly)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operací/</a:t>
                      </a:r>
                      <a:br>
                        <a:rPr lang="en-US" dirty="0"/>
                      </a:br>
                      <a:r>
                        <a:rPr lang="cs-CZ" dirty="0"/>
                        <a:t>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B/operace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B/cyklus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GB/s</a:t>
                      </a:r>
                      <a:br>
                        <a:rPr lang="en-US" dirty="0"/>
                      </a:br>
                      <a:r>
                        <a:rPr lang="en-US" dirty="0"/>
                        <a:t>[3</a:t>
                      </a:r>
                      <a:r>
                        <a:rPr lang="en-US" baseline="0" dirty="0"/>
                        <a:t> GHz CPU]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  <a:r>
                        <a:rPr lang="cs-CZ" baseline="0" dirty="0"/>
                        <a:t> (započteno v čase instrukce)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AVX512</a:t>
                      </a:r>
                    </a:p>
                    <a:p>
                      <a:r>
                        <a:rPr lang="en-US" dirty="0"/>
                        <a:t>4 scalar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(1..3)*(</a:t>
                      </a:r>
                      <a:r>
                        <a:rPr lang="cs-CZ" dirty="0"/>
                        <a:t>4</a:t>
                      </a:r>
                      <a:r>
                        <a:rPr lang="en-US" dirty="0"/>
                        <a:t>..64)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 384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? &lt; </a:t>
                      </a:r>
                      <a:r>
                        <a:rPr lang="en-US" dirty="0"/>
                        <a:t>1000 </a:t>
                      </a:r>
                      <a:r>
                        <a:rPr lang="en-US"/>
                        <a:t>per core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L1D</a:t>
                      </a:r>
                      <a:r>
                        <a:rPr lang="en-US" dirty="0"/>
                        <a:t> (32 KB)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(2*R+</a:t>
                      </a:r>
                      <a:r>
                        <a:rPr lang="en-US" dirty="0"/>
                        <a:t>1</a:t>
                      </a:r>
                      <a:r>
                        <a:rPr lang="cs-CZ" dirty="0"/>
                        <a:t>*W)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  <a:r>
                        <a:rPr lang="en-US" dirty="0"/>
                        <a:t>..64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140 per core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L2</a:t>
                      </a:r>
                      <a:r>
                        <a:rPr lang="en-US" dirty="0"/>
                        <a:t> (1MB)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110 per core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L3</a:t>
                      </a:r>
                      <a:r>
                        <a:rPr lang="en-US" dirty="0"/>
                        <a:t> (1.375MB)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~75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DDR</a:t>
                      </a:r>
                      <a:r>
                        <a:rPr lang="en-US" dirty="0"/>
                        <a:t>4</a:t>
                      </a:r>
                      <a:endParaRPr lang="cs-CZ" dirty="0"/>
                    </a:p>
                    <a:p>
                      <a:r>
                        <a:rPr lang="en-US" dirty="0"/>
                        <a:t>6</a:t>
                      </a:r>
                      <a:r>
                        <a:rPr lang="cs-CZ" dirty="0"/>
                        <a:t> channel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cca </a:t>
                      </a:r>
                      <a:r>
                        <a:rPr lang="en-US" dirty="0"/>
                        <a:t>220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~80 total</a:t>
                      </a:r>
                    </a:p>
                    <a:p>
                      <a:r>
                        <a:rPr lang="en-US" dirty="0"/>
                        <a:t>~5 per core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725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A2039-C7DA-8AE2-F81E-1F9FF19C9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1B84F-4593-702F-2364-43CA01B9C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Typická latence a propustnost – </a:t>
            </a:r>
            <a:r>
              <a:rPr lang="pt-BR" dirty="0"/>
              <a:t>Intel Xeon Gold 6130</a:t>
            </a:r>
            <a:r>
              <a:rPr lang="cs-CZ" dirty="0"/>
              <a:t> </a:t>
            </a:r>
            <a:r>
              <a:rPr lang="en-US" dirty="0"/>
              <a:t>(2019)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6E228-2E1E-528A-11BC-0BDF0424CD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21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D4E67F-16F5-0990-6BF5-8B1D7BDA51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F9CDA5-1EC8-C623-06CF-7B846E2FC54D}"/>
              </a:ext>
            </a:extLst>
          </p:cNvPr>
          <p:cNvSpPr txBox="1"/>
          <p:nvPr/>
        </p:nvSpPr>
        <p:spPr>
          <a:xfrm>
            <a:off x="251520" y="6237312"/>
            <a:ext cx="419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reg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4E38DC-0CB1-4464-B719-718148A470A6}"/>
              </a:ext>
            </a:extLst>
          </p:cNvPr>
          <p:cNvSpPr/>
          <p:nvPr/>
        </p:nvSpPr>
        <p:spPr>
          <a:xfrm>
            <a:off x="2614155" y="6186920"/>
            <a:ext cx="6408000" cy="122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DDAFE5-A317-FC3A-FC74-6864C2683F5B}"/>
              </a:ext>
            </a:extLst>
          </p:cNvPr>
          <p:cNvSpPr/>
          <p:nvPr/>
        </p:nvSpPr>
        <p:spPr>
          <a:xfrm>
            <a:off x="2555776" y="836712"/>
            <a:ext cx="71304" cy="54726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2F9AA6-851A-9ADC-881C-F7D32A4CC12F}"/>
              </a:ext>
            </a:extLst>
          </p:cNvPr>
          <p:cNvSpPr txBox="1"/>
          <p:nvPr/>
        </p:nvSpPr>
        <p:spPr>
          <a:xfrm>
            <a:off x="611560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911BA0-1779-57E2-1A71-0C3FE90C6039}"/>
              </a:ext>
            </a:extLst>
          </p:cNvPr>
          <p:cNvSpPr txBox="1"/>
          <p:nvPr/>
        </p:nvSpPr>
        <p:spPr>
          <a:xfrm>
            <a:off x="1115616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6528E8-2D55-0782-3201-89046C452E04}"/>
              </a:ext>
            </a:extLst>
          </p:cNvPr>
          <p:cNvSpPr txBox="1"/>
          <p:nvPr/>
        </p:nvSpPr>
        <p:spPr>
          <a:xfrm>
            <a:off x="2411760" y="6237312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L3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78CA23-0348-FC4F-E9CF-7B6B68037440}"/>
              </a:ext>
            </a:extLst>
          </p:cNvPr>
          <p:cNvSpPr txBox="1"/>
          <p:nvPr/>
        </p:nvSpPr>
        <p:spPr>
          <a:xfrm>
            <a:off x="8454567" y="6237312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DRAM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7A66C5F-3017-B820-1A26-6ED76B39C256}"/>
              </a:ext>
            </a:extLst>
          </p:cNvPr>
          <p:cNvSpPr/>
          <p:nvPr/>
        </p:nvSpPr>
        <p:spPr>
          <a:xfrm>
            <a:off x="0" y="594932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769ECCD-5394-D3BE-269C-ABF23FBE2651}"/>
              </a:ext>
            </a:extLst>
          </p:cNvPr>
          <p:cNvSpPr/>
          <p:nvPr/>
        </p:nvSpPr>
        <p:spPr>
          <a:xfrm>
            <a:off x="1331640" y="624812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0555178-FBEC-A1C7-1432-5A9F7752EC25}"/>
              </a:ext>
            </a:extLst>
          </p:cNvPr>
          <p:cNvSpPr/>
          <p:nvPr/>
        </p:nvSpPr>
        <p:spPr>
          <a:xfrm>
            <a:off x="755576" y="624812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DD88F4E-9190-0E8D-06A7-FDE04E7BFA8C}"/>
              </a:ext>
            </a:extLst>
          </p:cNvPr>
          <p:cNvSpPr/>
          <p:nvPr/>
        </p:nvSpPr>
        <p:spPr>
          <a:xfrm>
            <a:off x="1259632" y="624812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1FCBABB-F891-4949-76A8-65EF14D9424C}"/>
              </a:ext>
            </a:extLst>
          </p:cNvPr>
          <p:cNvSpPr/>
          <p:nvPr/>
        </p:nvSpPr>
        <p:spPr>
          <a:xfrm>
            <a:off x="683568" y="612932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B6647A1-00D8-F7CA-87BD-BF4285B9F327}"/>
              </a:ext>
            </a:extLst>
          </p:cNvPr>
          <p:cNvSpPr/>
          <p:nvPr/>
        </p:nvSpPr>
        <p:spPr>
          <a:xfrm>
            <a:off x="467544" y="612932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A23025B-25FE-00DA-E99D-4E093C7878DA}"/>
              </a:ext>
            </a:extLst>
          </p:cNvPr>
          <p:cNvSpPr/>
          <p:nvPr/>
        </p:nvSpPr>
        <p:spPr>
          <a:xfrm>
            <a:off x="404190" y="594932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4D60229-1138-162D-8F2E-E14BEF409B94}"/>
              </a:ext>
            </a:extLst>
          </p:cNvPr>
          <p:cNvSpPr txBox="1"/>
          <p:nvPr/>
        </p:nvSpPr>
        <p:spPr>
          <a:xfrm>
            <a:off x="7740352" y="548680"/>
            <a:ext cx="99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16 Cores</a:t>
            </a:r>
            <a:endParaRPr lang="cs-CZ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2636AE-0966-6633-5F2F-BBA29778DBDB}"/>
              </a:ext>
            </a:extLst>
          </p:cNvPr>
          <p:cNvSpPr/>
          <p:nvPr/>
        </p:nvSpPr>
        <p:spPr>
          <a:xfrm>
            <a:off x="136" y="558928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8E433-A677-8E29-99E4-A413C5D03060}"/>
              </a:ext>
            </a:extLst>
          </p:cNvPr>
          <p:cNvSpPr/>
          <p:nvPr/>
        </p:nvSpPr>
        <p:spPr>
          <a:xfrm>
            <a:off x="1331776" y="588808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E333C7B-C8E5-6A33-D58B-C4FA63982134}"/>
              </a:ext>
            </a:extLst>
          </p:cNvPr>
          <p:cNvSpPr/>
          <p:nvPr/>
        </p:nvSpPr>
        <p:spPr>
          <a:xfrm>
            <a:off x="755712" y="588808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3FE035-46F3-7B51-A634-570FDDCF5512}"/>
              </a:ext>
            </a:extLst>
          </p:cNvPr>
          <p:cNvSpPr/>
          <p:nvPr/>
        </p:nvSpPr>
        <p:spPr>
          <a:xfrm>
            <a:off x="1259768" y="588808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FB0914-3A95-BB92-26B1-7B14F720D42E}"/>
              </a:ext>
            </a:extLst>
          </p:cNvPr>
          <p:cNvSpPr/>
          <p:nvPr/>
        </p:nvSpPr>
        <p:spPr>
          <a:xfrm>
            <a:off x="683704" y="576928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EC58E5-CCBB-3DB9-28DE-4434C7ACCF8C}"/>
              </a:ext>
            </a:extLst>
          </p:cNvPr>
          <p:cNvSpPr/>
          <p:nvPr/>
        </p:nvSpPr>
        <p:spPr>
          <a:xfrm>
            <a:off x="467680" y="576928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7A379E-DE55-C7F9-AAE3-F595469E9073}"/>
              </a:ext>
            </a:extLst>
          </p:cNvPr>
          <p:cNvSpPr/>
          <p:nvPr/>
        </p:nvSpPr>
        <p:spPr>
          <a:xfrm>
            <a:off x="404326" y="558928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A0A565E-1410-AD00-E32F-7AD03F4D5487}"/>
              </a:ext>
            </a:extLst>
          </p:cNvPr>
          <p:cNvSpPr/>
          <p:nvPr/>
        </p:nvSpPr>
        <p:spPr>
          <a:xfrm>
            <a:off x="0" y="522924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5378A0-5B86-DBFD-A0CB-695954C8207D}"/>
              </a:ext>
            </a:extLst>
          </p:cNvPr>
          <p:cNvSpPr/>
          <p:nvPr/>
        </p:nvSpPr>
        <p:spPr>
          <a:xfrm>
            <a:off x="1331640" y="552804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0451BF-690D-8F8D-8187-99BA8B22CD31}"/>
              </a:ext>
            </a:extLst>
          </p:cNvPr>
          <p:cNvSpPr/>
          <p:nvPr/>
        </p:nvSpPr>
        <p:spPr>
          <a:xfrm>
            <a:off x="755576" y="552804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0BA42D-87AE-2B6C-470B-5ECC1F06AD19}"/>
              </a:ext>
            </a:extLst>
          </p:cNvPr>
          <p:cNvSpPr/>
          <p:nvPr/>
        </p:nvSpPr>
        <p:spPr>
          <a:xfrm>
            <a:off x="1259632" y="552804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8ADD52-C55B-35B5-B70E-60BF19D21548}"/>
              </a:ext>
            </a:extLst>
          </p:cNvPr>
          <p:cNvSpPr/>
          <p:nvPr/>
        </p:nvSpPr>
        <p:spPr>
          <a:xfrm>
            <a:off x="683568" y="540924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71B0D41-41A1-3F27-4DB2-BD4D9FBE43F3}"/>
              </a:ext>
            </a:extLst>
          </p:cNvPr>
          <p:cNvSpPr/>
          <p:nvPr/>
        </p:nvSpPr>
        <p:spPr>
          <a:xfrm>
            <a:off x="467544" y="540924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DA6EC9D-17F4-2C97-DA6F-714E6499D1B3}"/>
              </a:ext>
            </a:extLst>
          </p:cNvPr>
          <p:cNvSpPr/>
          <p:nvPr/>
        </p:nvSpPr>
        <p:spPr>
          <a:xfrm>
            <a:off x="404190" y="522924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7CFBF3-73DB-FAC1-47FC-FBB11FBC0B10}"/>
              </a:ext>
            </a:extLst>
          </p:cNvPr>
          <p:cNvSpPr/>
          <p:nvPr/>
        </p:nvSpPr>
        <p:spPr>
          <a:xfrm>
            <a:off x="136" y="486920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17A154B-D357-6B6C-EC00-30E67FA694AB}"/>
              </a:ext>
            </a:extLst>
          </p:cNvPr>
          <p:cNvSpPr/>
          <p:nvPr/>
        </p:nvSpPr>
        <p:spPr>
          <a:xfrm>
            <a:off x="1331776" y="516800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0EC116F-61CA-14F8-A3F6-6460F79A146E}"/>
              </a:ext>
            </a:extLst>
          </p:cNvPr>
          <p:cNvSpPr/>
          <p:nvPr/>
        </p:nvSpPr>
        <p:spPr>
          <a:xfrm>
            <a:off x="755712" y="516800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63945D-0E61-0555-16F1-BE87BA0A5839}"/>
              </a:ext>
            </a:extLst>
          </p:cNvPr>
          <p:cNvSpPr/>
          <p:nvPr/>
        </p:nvSpPr>
        <p:spPr>
          <a:xfrm>
            <a:off x="1259768" y="516800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E60A4B4-8745-5BAA-08F5-1165C45BF110}"/>
              </a:ext>
            </a:extLst>
          </p:cNvPr>
          <p:cNvSpPr/>
          <p:nvPr/>
        </p:nvSpPr>
        <p:spPr>
          <a:xfrm>
            <a:off x="683704" y="504920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5696D53-FA54-B818-6448-FD1571AF6208}"/>
              </a:ext>
            </a:extLst>
          </p:cNvPr>
          <p:cNvSpPr/>
          <p:nvPr/>
        </p:nvSpPr>
        <p:spPr>
          <a:xfrm>
            <a:off x="467680" y="504920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9D77A2-B9CF-AE25-0147-344F21C1E04F}"/>
              </a:ext>
            </a:extLst>
          </p:cNvPr>
          <p:cNvSpPr/>
          <p:nvPr/>
        </p:nvSpPr>
        <p:spPr>
          <a:xfrm>
            <a:off x="404326" y="486920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DB563BE-706B-58C2-0F83-60E9BEAA7C7E}"/>
              </a:ext>
            </a:extLst>
          </p:cNvPr>
          <p:cNvSpPr/>
          <p:nvPr/>
        </p:nvSpPr>
        <p:spPr>
          <a:xfrm>
            <a:off x="0" y="450916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8617FED-B639-09B1-726B-9F7EB36FA146}"/>
              </a:ext>
            </a:extLst>
          </p:cNvPr>
          <p:cNvSpPr/>
          <p:nvPr/>
        </p:nvSpPr>
        <p:spPr>
          <a:xfrm>
            <a:off x="1331640" y="480796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E67C7CF-8C25-8053-DD4E-967E73D58D99}"/>
              </a:ext>
            </a:extLst>
          </p:cNvPr>
          <p:cNvSpPr/>
          <p:nvPr/>
        </p:nvSpPr>
        <p:spPr>
          <a:xfrm>
            <a:off x="755576" y="480796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D658EDD-9684-260A-E490-423C654A7D98}"/>
              </a:ext>
            </a:extLst>
          </p:cNvPr>
          <p:cNvSpPr/>
          <p:nvPr/>
        </p:nvSpPr>
        <p:spPr>
          <a:xfrm>
            <a:off x="1259632" y="480796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9969913-293C-727D-E90A-2C6462ED5DBB}"/>
              </a:ext>
            </a:extLst>
          </p:cNvPr>
          <p:cNvSpPr/>
          <p:nvPr/>
        </p:nvSpPr>
        <p:spPr>
          <a:xfrm>
            <a:off x="683568" y="468916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B782019-1DD7-341C-0851-0847DC022EF0}"/>
              </a:ext>
            </a:extLst>
          </p:cNvPr>
          <p:cNvSpPr/>
          <p:nvPr/>
        </p:nvSpPr>
        <p:spPr>
          <a:xfrm>
            <a:off x="467544" y="468916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F212FE3-D5E7-942F-8576-21D895B81EAE}"/>
              </a:ext>
            </a:extLst>
          </p:cNvPr>
          <p:cNvSpPr/>
          <p:nvPr/>
        </p:nvSpPr>
        <p:spPr>
          <a:xfrm>
            <a:off x="404190" y="450916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0B32D0A-ECEF-2C6B-C181-14534A167239}"/>
              </a:ext>
            </a:extLst>
          </p:cNvPr>
          <p:cNvSpPr/>
          <p:nvPr/>
        </p:nvSpPr>
        <p:spPr>
          <a:xfrm>
            <a:off x="136" y="414912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45048AD-BCB4-70ED-71EE-EA586291E670}"/>
              </a:ext>
            </a:extLst>
          </p:cNvPr>
          <p:cNvSpPr/>
          <p:nvPr/>
        </p:nvSpPr>
        <p:spPr>
          <a:xfrm>
            <a:off x="1331776" y="444792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4F3ADFF-3EE1-AF93-3EBE-40FA32F175EE}"/>
              </a:ext>
            </a:extLst>
          </p:cNvPr>
          <p:cNvSpPr/>
          <p:nvPr/>
        </p:nvSpPr>
        <p:spPr>
          <a:xfrm>
            <a:off x="755712" y="444792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01E55E8-A022-1032-0ADD-2343043F647B}"/>
              </a:ext>
            </a:extLst>
          </p:cNvPr>
          <p:cNvSpPr/>
          <p:nvPr/>
        </p:nvSpPr>
        <p:spPr>
          <a:xfrm>
            <a:off x="1259768" y="444792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8554374-21FE-72D1-E4D0-F3D3D86FE653}"/>
              </a:ext>
            </a:extLst>
          </p:cNvPr>
          <p:cNvSpPr/>
          <p:nvPr/>
        </p:nvSpPr>
        <p:spPr>
          <a:xfrm>
            <a:off x="683704" y="432912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BD64418-A8F5-CEB2-4F66-F460B92F7A70}"/>
              </a:ext>
            </a:extLst>
          </p:cNvPr>
          <p:cNvSpPr/>
          <p:nvPr/>
        </p:nvSpPr>
        <p:spPr>
          <a:xfrm>
            <a:off x="467680" y="432912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FD37F39-AA3E-D0BA-5676-99F53A70877B}"/>
              </a:ext>
            </a:extLst>
          </p:cNvPr>
          <p:cNvSpPr/>
          <p:nvPr/>
        </p:nvSpPr>
        <p:spPr>
          <a:xfrm>
            <a:off x="404326" y="414912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5B4CD7B-F952-5C8B-38E9-15B3F560D62E}"/>
              </a:ext>
            </a:extLst>
          </p:cNvPr>
          <p:cNvSpPr/>
          <p:nvPr/>
        </p:nvSpPr>
        <p:spPr>
          <a:xfrm>
            <a:off x="0" y="378908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9B5EF24-CDA3-7FEA-0F4A-A7504B9DDEF1}"/>
              </a:ext>
            </a:extLst>
          </p:cNvPr>
          <p:cNvSpPr/>
          <p:nvPr/>
        </p:nvSpPr>
        <p:spPr>
          <a:xfrm>
            <a:off x="1331640" y="408788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321128C3-E185-9F06-3573-F6E4FCCFE487}"/>
              </a:ext>
            </a:extLst>
          </p:cNvPr>
          <p:cNvSpPr/>
          <p:nvPr/>
        </p:nvSpPr>
        <p:spPr>
          <a:xfrm>
            <a:off x="755576" y="408788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00CB611-E059-3C52-2172-29E7AB539E12}"/>
              </a:ext>
            </a:extLst>
          </p:cNvPr>
          <p:cNvSpPr/>
          <p:nvPr/>
        </p:nvSpPr>
        <p:spPr>
          <a:xfrm>
            <a:off x="1259632" y="408788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9611AD3-3E85-CD10-A088-82FD12B5BC52}"/>
              </a:ext>
            </a:extLst>
          </p:cNvPr>
          <p:cNvSpPr/>
          <p:nvPr/>
        </p:nvSpPr>
        <p:spPr>
          <a:xfrm>
            <a:off x="683568" y="396908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07B0523-B260-9977-9212-CB8A98AB11B0}"/>
              </a:ext>
            </a:extLst>
          </p:cNvPr>
          <p:cNvSpPr/>
          <p:nvPr/>
        </p:nvSpPr>
        <p:spPr>
          <a:xfrm>
            <a:off x="467544" y="396908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674007B6-D3C4-AB91-A3A8-EDD0F834FF03}"/>
              </a:ext>
            </a:extLst>
          </p:cNvPr>
          <p:cNvSpPr/>
          <p:nvPr/>
        </p:nvSpPr>
        <p:spPr>
          <a:xfrm>
            <a:off x="404190" y="378908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9322BB5-1868-C6CE-3EBB-B47A1597E0B0}"/>
              </a:ext>
            </a:extLst>
          </p:cNvPr>
          <p:cNvSpPr/>
          <p:nvPr/>
        </p:nvSpPr>
        <p:spPr>
          <a:xfrm>
            <a:off x="136" y="342904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01590D7-E507-08AF-3DFB-F2DCD6A40F55}"/>
              </a:ext>
            </a:extLst>
          </p:cNvPr>
          <p:cNvSpPr/>
          <p:nvPr/>
        </p:nvSpPr>
        <p:spPr>
          <a:xfrm>
            <a:off x="1331776" y="372784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3FE3F509-DD18-7294-DF8D-598C8C79F1BA}"/>
              </a:ext>
            </a:extLst>
          </p:cNvPr>
          <p:cNvSpPr/>
          <p:nvPr/>
        </p:nvSpPr>
        <p:spPr>
          <a:xfrm>
            <a:off x="755712" y="372784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1D1ABDE-326B-8001-EA9B-3221E94BDA34}"/>
              </a:ext>
            </a:extLst>
          </p:cNvPr>
          <p:cNvSpPr/>
          <p:nvPr/>
        </p:nvSpPr>
        <p:spPr>
          <a:xfrm>
            <a:off x="1259768" y="372784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60DF565-4D1C-445B-330E-2A7D8BBAE05C}"/>
              </a:ext>
            </a:extLst>
          </p:cNvPr>
          <p:cNvSpPr/>
          <p:nvPr/>
        </p:nvSpPr>
        <p:spPr>
          <a:xfrm>
            <a:off x="683704" y="360904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3896073-EFB7-3883-C586-5FC3F6E7F997}"/>
              </a:ext>
            </a:extLst>
          </p:cNvPr>
          <p:cNvSpPr/>
          <p:nvPr/>
        </p:nvSpPr>
        <p:spPr>
          <a:xfrm>
            <a:off x="467680" y="360904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2722A69-6BFF-D9E6-8421-AFF47BFA70EF}"/>
              </a:ext>
            </a:extLst>
          </p:cNvPr>
          <p:cNvSpPr/>
          <p:nvPr/>
        </p:nvSpPr>
        <p:spPr>
          <a:xfrm>
            <a:off x="404326" y="342904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932DA2A-F033-3B19-8F15-0DB84D8C978C}"/>
              </a:ext>
            </a:extLst>
          </p:cNvPr>
          <p:cNvSpPr/>
          <p:nvPr/>
        </p:nvSpPr>
        <p:spPr>
          <a:xfrm>
            <a:off x="0" y="306900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0DF6CDA-8647-36D1-E7C1-87BC3337E01E}"/>
              </a:ext>
            </a:extLst>
          </p:cNvPr>
          <p:cNvSpPr/>
          <p:nvPr/>
        </p:nvSpPr>
        <p:spPr>
          <a:xfrm>
            <a:off x="1331640" y="336780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307B9AF-9D93-E9B3-D957-A6D28D5CA71F}"/>
              </a:ext>
            </a:extLst>
          </p:cNvPr>
          <p:cNvSpPr/>
          <p:nvPr/>
        </p:nvSpPr>
        <p:spPr>
          <a:xfrm>
            <a:off x="755576" y="336780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719C08B6-B6DA-8E66-66AE-C95705E53BE4}"/>
              </a:ext>
            </a:extLst>
          </p:cNvPr>
          <p:cNvSpPr/>
          <p:nvPr/>
        </p:nvSpPr>
        <p:spPr>
          <a:xfrm>
            <a:off x="1259632" y="336780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B82236AF-0A25-8735-8979-CF9CF4A8A2A1}"/>
              </a:ext>
            </a:extLst>
          </p:cNvPr>
          <p:cNvSpPr/>
          <p:nvPr/>
        </p:nvSpPr>
        <p:spPr>
          <a:xfrm>
            <a:off x="683568" y="324900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9FEA2C0A-C8C1-AB17-A5C1-0A931AFC9A59}"/>
              </a:ext>
            </a:extLst>
          </p:cNvPr>
          <p:cNvSpPr/>
          <p:nvPr/>
        </p:nvSpPr>
        <p:spPr>
          <a:xfrm>
            <a:off x="467544" y="324900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9E851D3-EBEE-CD49-EA53-28839E6E66AF}"/>
              </a:ext>
            </a:extLst>
          </p:cNvPr>
          <p:cNvSpPr/>
          <p:nvPr/>
        </p:nvSpPr>
        <p:spPr>
          <a:xfrm>
            <a:off x="404190" y="306900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89B33A1-9846-1961-1628-1FCAC7CF0311}"/>
              </a:ext>
            </a:extLst>
          </p:cNvPr>
          <p:cNvSpPr/>
          <p:nvPr/>
        </p:nvSpPr>
        <p:spPr>
          <a:xfrm>
            <a:off x="136" y="270896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34AF15A-3EBF-8F80-2C00-76437E4573E5}"/>
              </a:ext>
            </a:extLst>
          </p:cNvPr>
          <p:cNvSpPr/>
          <p:nvPr/>
        </p:nvSpPr>
        <p:spPr>
          <a:xfrm>
            <a:off x="1331776" y="300776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329B751-EC61-50F4-FAB3-EBA9F986D5EC}"/>
              </a:ext>
            </a:extLst>
          </p:cNvPr>
          <p:cNvSpPr/>
          <p:nvPr/>
        </p:nvSpPr>
        <p:spPr>
          <a:xfrm>
            <a:off x="755712" y="300776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E0D0C48F-3094-3482-D59B-6FBEED0DD948}"/>
              </a:ext>
            </a:extLst>
          </p:cNvPr>
          <p:cNvSpPr/>
          <p:nvPr/>
        </p:nvSpPr>
        <p:spPr>
          <a:xfrm>
            <a:off x="1259768" y="300776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9D4793C-A7E6-7102-CE76-3CFE35BC1F15}"/>
              </a:ext>
            </a:extLst>
          </p:cNvPr>
          <p:cNvSpPr/>
          <p:nvPr/>
        </p:nvSpPr>
        <p:spPr>
          <a:xfrm>
            <a:off x="683704" y="288896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91B2A60A-5297-EE44-6347-DC85E22974D2}"/>
              </a:ext>
            </a:extLst>
          </p:cNvPr>
          <p:cNvSpPr/>
          <p:nvPr/>
        </p:nvSpPr>
        <p:spPr>
          <a:xfrm>
            <a:off x="467680" y="288896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CF51F02-EC54-67B6-10BD-9EF776879A0A}"/>
              </a:ext>
            </a:extLst>
          </p:cNvPr>
          <p:cNvSpPr/>
          <p:nvPr/>
        </p:nvSpPr>
        <p:spPr>
          <a:xfrm>
            <a:off x="404326" y="270896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2BD98FA8-9C9E-5A4F-0060-3F2E2F8C804B}"/>
              </a:ext>
            </a:extLst>
          </p:cNvPr>
          <p:cNvSpPr/>
          <p:nvPr/>
        </p:nvSpPr>
        <p:spPr>
          <a:xfrm>
            <a:off x="0" y="234892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FF3BEA8B-8D9A-1418-0C2A-7E6D7C22EA5A}"/>
              </a:ext>
            </a:extLst>
          </p:cNvPr>
          <p:cNvSpPr/>
          <p:nvPr/>
        </p:nvSpPr>
        <p:spPr>
          <a:xfrm>
            <a:off x="1331640" y="264772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C6A2205-924B-929B-C883-3E6F720DF911}"/>
              </a:ext>
            </a:extLst>
          </p:cNvPr>
          <p:cNvSpPr/>
          <p:nvPr/>
        </p:nvSpPr>
        <p:spPr>
          <a:xfrm>
            <a:off x="755576" y="264772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07E63DF4-69D0-B5DD-9EEC-0380FD34E4A2}"/>
              </a:ext>
            </a:extLst>
          </p:cNvPr>
          <p:cNvSpPr/>
          <p:nvPr/>
        </p:nvSpPr>
        <p:spPr>
          <a:xfrm>
            <a:off x="1259632" y="264772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84879975-67AF-0631-F559-92D21F48E468}"/>
              </a:ext>
            </a:extLst>
          </p:cNvPr>
          <p:cNvSpPr/>
          <p:nvPr/>
        </p:nvSpPr>
        <p:spPr>
          <a:xfrm>
            <a:off x="683568" y="252892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34F7130-9D33-52E5-A8E8-95C47210C83C}"/>
              </a:ext>
            </a:extLst>
          </p:cNvPr>
          <p:cNvSpPr/>
          <p:nvPr/>
        </p:nvSpPr>
        <p:spPr>
          <a:xfrm>
            <a:off x="467544" y="252892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EA80A008-51B6-1D25-D4D7-7D38B2CE1DDA}"/>
              </a:ext>
            </a:extLst>
          </p:cNvPr>
          <p:cNvSpPr/>
          <p:nvPr/>
        </p:nvSpPr>
        <p:spPr>
          <a:xfrm>
            <a:off x="404190" y="234892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CA77A191-B1E1-792A-DC47-B0C6B30B7888}"/>
              </a:ext>
            </a:extLst>
          </p:cNvPr>
          <p:cNvSpPr/>
          <p:nvPr/>
        </p:nvSpPr>
        <p:spPr>
          <a:xfrm>
            <a:off x="136" y="198888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4877E24-0D2F-1FB2-7217-6497107B73F0}"/>
              </a:ext>
            </a:extLst>
          </p:cNvPr>
          <p:cNvSpPr/>
          <p:nvPr/>
        </p:nvSpPr>
        <p:spPr>
          <a:xfrm>
            <a:off x="1331776" y="228768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AC73EAA2-1B72-7427-857B-6EA514C5748F}"/>
              </a:ext>
            </a:extLst>
          </p:cNvPr>
          <p:cNvSpPr/>
          <p:nvPr/>
        </p:nvSpPr>
        <p:spPr>
          <a:xfrm>
            <a:off x="755712" y="228768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3D5628C9-67BD-7C47-01B8-9C740B0FFC54}"/>
              </a:ext>
            </a:extLst>
          </p:cNvPr>
          <p:cNvSpPr/>
          <p:nvPr/>
        </p:nvSpPr>
        <p:spPr>
          <a:xfrm>
            <a:off x="1259768" y="228768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E5A629A8-AF5A-471B-16D7-B1ED3461C73D}"/>
              </a:ext>
            </a:extLst>
          </p:cNvPr>
          <p:cNvSpPr/>
          <p:nvPr/>
        </p:nvSpPr>
        <p:spPr>
          <a:xfrm>
            <a:off x="683704" y="216888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065C2F6B-30B5-3910-345B-F250C0AF4C44}"/>
              </a:ext>
            </a:extLst>
          </p:cNvPr>
          <p:cNvSpPr/>
          <p:nvPr/>
        </p:nvSpPr>
        <p:spPr>
          <a:xfrm>
            <a:off x="467680" y="216888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925057F9-EA8B-BBD9-EEED-B0A8632D08FD}"/>
              </a:ext>
            </a:extLst>
          </p:cNvPr>
          <p:cNvSpPr/>
          <p:nvPr/>
        </p:nvSpPr>
        <p:spPr>
          <a:xfrm>
            <a:off x="404326" y="198888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36FE73E-C3F5-ECCF-F4B3-9C094BBE8B95}"/>
              </a:ext>
            </a:extLst>
          </p:cNvPr>
          <p:cNvSpPr/>
          <p:nvPr/>
        </p:nvSpPr>
        <p:spPr>
          <a:xfrm>
            <a:off x="0" y="162884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DCB7CDF9-0075-CAE4-D17C-7E7ADE5E907E}"/>
              </a:ext>
            </a:extLst>
          </p:cNvPr>
          <p:cNvSpPr/>
          <p:nvPr/>
        </p:nvSpPr>
        <p:spPr>
          <a:xfrm>
            <a:off x="1331640" y="192764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E45935B-0F89-3BE9-B185-2FC4133742CD}"/>
              </a:ext>
            </a:extLst>
          </p:cNvPr>
          <p:cNvSpPr/>
          <p:nvPr/>
        </p:nvSpPr>
        <p:spPr>
          <a:xfrm>
            <a:off x="755576" y="192764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C051E66E-0314-CB28-D197-39818C0C5D22}"/>
              </a:ext>
            </a:extLst>
          </p:cNvPr>
          <p:cNvSpPr/>
          <p:nvPr/>
        </p:nvSpPr>
        <p:spPr>
          <a:xfrm>
            <a:off x="1259632" y="192764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AFD4B439-0914-2D1B-796A-70D329337333}"/>
              </a:ext>
            </a:extLst>
          </p:cNvPr>
          <p:cNvSpPr/>
          <p:nvPr/>
        </p:nvSpPr>
        <p:spPr>
          <a:xfrm>
            <a:off x="683568" y="180884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8DB8253C-8FE5-CAB4-4BD0-4F49E24DB97E}"/>
              </a:ext>
            </a:extLst>
          </p:cNvPr>
          <p:cNvSpPr/>
          <p:nvPr/>
        </p:nvSpPr>
        <p:spPr>
          <a:xfrm>
            <a:off x="467544" y="180884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7B56003A-8029-272F-DF17-308DAE7AA883}"/>
              </a:ext>
            </a:extLst>
          </p:cNvPr>
          <p:cNvSpPr/>
          <p:nvPr/>
        </p:nvSpPr>
        <p:spPr>
          <a:xfrm>
            <a:off x="404190" y="162884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0C1A6BE-D09F-394A-1E42-A9A4FB4FA61A}"/>
              </a:ext>
            </a:extLst>
          </p:cNvPr>
          <p:cNvSpPr/>
          <p:nvPr/>
        </p:nvSpPr>
        <p:spPr>
          <a:xfrm>
            <a:off x="136" y="126880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311677C4-D328-051C-0D5D-2601C74C99FA}"/>
              </a:ext>
            </a:extLst>
          </p:cNvPr>
          <p:cNvSpPr/>
          <p:nvPr/>
        </p:nvSpPr>
        <p:spPr>
          <a:xfrm>
            <a:off x="1331776" y="156760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AE89B9AD-AF05-0C4D-5692-E4BC71FDA068}"/>
              </a:ext>
            </a:extLst>
          </p:cNvPr>
          <p:cNvSpPr/>
          <p:nvPr/>
        </p:nvSpPr>
        <p:spPr>
          <a:xfrm>
            <a:off x="755712" y="156760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B4811DC-5AE9-FBC2-20A7-E3ECF75452C7}"/>
              </a:ext>
            </a:extLst>
          </p:cNvPr>
          <p:cNvSpPr/>
          <p:nvPr/>
        </p:nvSpPr>
        <p:spPr>
          <a:xfrm>
            <a:off x="1259768" y="156760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3614EDD5-BB88-4B90-530A-6C132D01C3FB}"/>
              </a:ext>
            </a:extLst>
          </p:cNvPr>
          <p:cNvSpPr/>
          <p:nvPr/>
        </p:nvSpPr>
        <p:spPr>
          <a:xfrm>
            <a:off x="683704" y="144880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3552AEF8-ABCE-34C7-04DE-6CD683778D58}"/>
              </a:ext>
            </a:extLst>
          </p:cNvPr>
          <p:cNvSpPr/>
          <p:nvPr/>
        </p:nvSpPr>
        <p:spPr>
          <a:xfrm>
            <a:off x="467680" y="144880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77EFE6A0-350D-7D43-8189-1C6D9F06D465}"/>
              </a:ext>
            </a:extLst>
          </p:cNvPr>
          <p:cNvSpPr/>
          <p:nvPr/>
        </p:nvSpPr>
        <p:spPr>
          <a:xfrm>
            <a:off x="404326" y="126880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82CB997-ECD4-873D-271B-DBB113225AFE}"/>
              </a:ext>
            </a:extLst>
          </p:cNvPr>
          <p:cNvSpPr/>
          <p:nvPr/>
        </p:nvSpPr>
        <p:spPr>
          <a:xfrm>
            <a:off x="0" y="90876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D9B50405-2686-65CE-C017-1EBB91AF23F7}"/>
              </a:ext>
            </a:extLst>
          </p:cNvPr>
          <p:cNvSpPr/>
          <p:nvPr/>
        </p:nvSpPr>
        <p:spPr>
          <a:xfrm>
            <a:off x="1331640" y="120756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B31C4F8A-D04E-E0AE-B37C-88C0108A8641}"/>
              </a:ext>
            </a:extLst>
          </p:cNvPr>
          <p:cNvSpPr/>
          <p:nvPr/>
        </p:nvSpPr>
        <p:spPr>
          <a:xfrm>
            <a:off x="755576" y="120756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570D9DAF-33E2-CDD6-310F-79E3B77AD1D6}"/>
              </a:ext>
            </a:extLst>
          </p:cNvPr>
          <p:cNvSpPr/>
          <p:nvPr/>
        </p:nvSpPr>
        <p:spPr>
          <a:xfrm>
            <a:off x="1259632" y="120756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C3B72B37-0F23-DB82-3F14-EEEB2232F259}"/>
              </a:ext>
            </a:extLst>
          </p:cNvPr>
          <p:cNvSpPr/>
          <p:nvPr/>
        </p:nvSpPr>
        <p:spPr>
          <a:xfrm>
            <a:off x="683568" y="108876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ECE19DB-F3F7-B0E6-ADE4-3580CFA2FAC6}"/>
              </a:ext>
            </a:extLst>
          </p:cNvPr>
          <p:cNvSpPr/>
          <p:nvPr/>
        </p:nvSpPr>
        <p:spPr>
          <a:xfrm>
            <a:off x="467544" y="108876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8E05E2D-E93A-C137-36CD-4AD4B1CA5B2D}"/>
              </a:ext>
            </a:extLst>
          </p:cNvPr>
          <p:cNvSpPr/>
          <p:nvPr/>
        </p:nvSpPr>
        <p:spPr>
          <a:xfrm>
            <a:off x="404190" y="90876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AFA56F4E-CE6B-F38B-3A3E-D370041A6087}"/>
              </a:ext>
            </a:extLst>
          </p:cNvPr>
          <p:cNvSpPr/>
          <p:nvPr/>
        </p:nvSpPr>
        <p:spPr>
          <a:xfrm>
            <a:off x="136" y="548720"/>
            <a:ext cx="395536" cy="360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rIns="36000" bIns="36000"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cs-CZ" sz="1400" dirty="0">
                <a:solidFill>
                  <a:schemeClr val="tx1"/>
                </a:solidFill>
              </a:rPr>
              <a:t>LU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1EE24694-617D-1C19-A1E2-B11B457731AB}"/>
              </a:ext>
            </a:extLst>
          </p:cNvPr>
          <p:cNvSpPr/>
          <p:nvPr/>
        </p:nvSpPr>
        <p:spPr>
          <a:xfrm>
            <a:off x="1331776" y="847520"/>
            <a:ext cx="122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492811E8-BB91-CDA2-9940-DD232CE25C5C}"/>
              </a:ext>
            </a:extLst>
          </p:cNvPr>
          <p:cNvSpPr/>
          <p:nvPr/>
        </p:nvSpPr>
        <p:spPr>
          <a:xfrm>
            <a:off x="755712" y="847520"/>
            <a:ext cx="504000" cy="61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9A47927B-C076-91C7-AF19-2258D5481DF6}"/>
              </a:ext>
            </a:extLst>
          </p:cNvPr>
          <p:cNvSpPr/>
          <p:nvPr/>
        </p:nvSpPr>
        <p:spPr>
          <a:xfrm>
            <a:off x="1259768" y="847520"/>
            <a:ext cx="72000" cy="6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DB05990-9AEB-2F7C-B2AC-A1BC46097CB5}"/>
              </a:ext>
            </a:extLst>
          </p:cNvPr>
          <p:cNvSpPr/>
          <p:nvPr/>
        </p:nvSpPr>
        <p:spPr>
          <a:xfrm>
            <a:off x="683704" y="728720"/>
            <a:ext cx="72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CF48C243-66F9-12B2-AB03-65DC99062476}"/>
              </a:ext>
            </a:extLst>
          </p:cNvPr>
          <p:cNvSpPr/>
          <p:nvPr/>
        </p:nvSpPr>
        <p:spPr>
          <a:xfrm>
            <a:off x="467680" y="728720"/>
            <a:ext cx="216000" cy="180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455225D1-A079-78F4-88EF-04912484A634}"/>
              </a:ext>
            </a:extLst>
          </p:cNvPr>
          <p:cNvSpPr/>
          <p:nvPr/>
        </p:nvSpPr>
        <p:spPr>
          <a:xfrm>
            <a:off x="404326" y="548720"/>
            <a:ext cx="63354" cy="3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214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Důsledky pro programování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/>
              <a:t>Velikosti, latence a architektury cache jsou různé</a:t>
            </a:r>
          </a:p>
          <a:p>
            <a:pPr lvl="1"/>
            <a:r>
              <a:rPr lang="cs-CZ"/>
              <a:t>Spolehlivě lze odhadnout pouze dolní mez L1 (16KB)</a:t>
            </a:r>
          </a:p>
          <a:p>
            <a:pPr lvl="1"/>
            <a:r>
              <a:rPr lang="cs-CZ"/>
              <a:t>Ladit software na přesné velikosti všech úrovní je téměř nerealizovatelné</a:t>
            </a:r>
          </a:p>
          <a:p>
            <a:pPr lvl="2"/>
            <a:r>
              <a:rPr lang="cs-CZ"/>
              <a:t>autotuning, NUMA awareness</a:t>
            </a:r>
          </a:p>
          <a:p>
            <a:pPr lvl="2"/>
            <a:r>
              <a:rPr lang="cs-CZ"/>
              <a:t>cache-oblivious algoritmy</a:t>
            </a:r>
          </a:p>
          <a:p>
            <a:r>
              <a:rPr lang="cs-CZ"/>
              <a:t>Velikost Cache Line lze odhadnout spolehlivě – 64B</a:t>
            </a:r>
          </a:p>
          <a:p>
            <a:pPr lvl="1"/>
            <a:r>
              <a:rPr lang="cs-CZ"/>
              <a:t>Přesunovat do procesoru méně než 64B je plýtvání</a:t>
            </a:r>
          </a:p>
          <a:p>
            <a:pPr lvl="2"/>
            <a:r>
              <a:rPr lang="cs-CZ"/>
              <a:t>spojové seznamy či stromy s malými uzly jsou neefektivní</a:t>
            </a:r>
          </a:p>
          <a:p>
            <a:r>
              <a:rPr lang="cs-CZ"/>
              <a:t>Velikost TLB1 je velmi malá</a:t>
            </a:r>
          </a:p>
          <a:p>
            <a:pPr lvl="1"/>
            <a:r>
              <a:rPr lang="cs-CZ"/>
              <a:t>Přístup na větší počet míst paměti je problematický pro TLB, ne pro L1</a:t>
            </a:r>
          </a:p>
          <a:p>
            <a:pPr lvl="2"/>
            <a:r>
              <a:rPr lang="cs-CZ"/>
              <a:t>L1 udrží stovky živých míst, TLB pouze desítky</a:t>
            </a:r>
          </a:p>
          <a:p>
            <a:pPr lvl="2"/>
            <a:r>
              <a:rPr lang="cs-CZ"/>
              <a:t>Bucket-sort nebo merge může být TLB-bound</a:t>
            </a:r>
          </a:p>
          <a:p>
            <a:pPr lvl="3"/>
            <a:r>
              <a:rPr lang="cs-CZ"/>
              <a:t>více než 64 živých bodů vzdálených od sebe více než 4 KB</a:t>
            </a:r>
          </a:p>
          <a:p>
            <a:pPr lvl="2"/>
            <a:r>
              <a:rPr lang="cs-CZ"/>
              <a:t>Bloky dynamicky alokovaných dat mohou být velmi vzdálené</a:t>
            </a:r>
          </a:p>
          <a:p>
            <a:pPr lvl="3"/>
            <a:r>
              <a:rPr lang="cs-CZ"/>
              <a:t>100-prvkový vyhledávací strom se nemusí vejít do DTLB1</a:t>
            </a:r>
          </a:p>
          <a:p>
            <a:pPr lvl="3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706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Nešikovně naprogramovaný kód může dobrý překladač napravit</a:t>
            </a:r>
            <a:br>
              <a:rPr lang="cs-CZ"/>
            </a:br>
            <a:br>
              <a:rPr lang="cs-CZ"/>
            </a:br>
            <a:r>
              <a:rPr lang="cs-CZ"/>
              <a:t>Nevhodnou datovou strukturu překladač nenapraví</a:t>
            </a:r>
            <a:br>
              <a:rPr lang="cs-CZ"/>
            </a:br>
            <a:r>
              <a:rPr lang="cs-CZ"/>
              <a:t>(a nepomůže ani naprogramování v asembleru)</a:t>
            </a:r>
          </a:p>
        </p:txBody>
      </p:sp>
    </p:spTree>
    <p:extLst>
      <p:ext uri="{BB962C8B-B14F-4D97-AF65-F5344CB8AC3E}">
        <p14:creationId xmlns:p14="http://schemas.microsoft.com/office/powerpoint/2010/main" val="1378750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Úrovně cache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Registry poskytují cache úrovně 0</a:t>
            </a:r>
          </a:p>
          <a:p>
            <a:pPr lvl="1"/>
            <a:r>
              <a:rPr lang="cs-CZ" dirty="0"/>
              <a:t>Použítí této „cache“</a:t>
            </a:r>
            <a:r>
              <a:rPr lang="en-US" dirty="0"/>
              <a:t> </a:t>
            </a:r>
            <a:r>
              <a:rPr lang="cs-CZ" dirty="0"/>
              <a:t>řídí překladač</a:t>
            </a:r>
            <a:endParaRPr lang="en-US" dirty="0"/>
          </a:p>
          <a:p>
            <a:pPr lvl="2"/>
            <a:r>
              <a:rPr lang="en-US" dirty="0"/>
              <a:t>Program</a:t>
            </a:r>
            <a:r>
              <a:rPr lang="cs-CZ" dirty="0"/>
              <a:t>átor může vytvořit šanci nebo zlepšit podmínky úpravou kódu</a:t>
            </a:r>
            <a:endParaRPr lang="en-US" dirty="0"/>
          </a:p>
          <a:p>
            <a:pPr lvl="1"/>
            <a:r>
              <a:rPr lang="cs-CZ" dirty="0"/>
              <a:t>Velikost řádky je velikost registru (podle řešené úlohy</a:t>
            </a:r>
            <a:r>
              <a:rPr lang="en-US" dirty="0"/>
              <a:t>;</a:t>
            </a:r>
            <a:r>
              <a:rPr lang="cs-CZ" dirty="0"/>
              <a:t> SIMD: 128/256 bit)</a:t>
            </a:r>
            <a:endParaRPr lang="en-US" dirty="0"/>
          </a:p>
          <a:p>
            <a:pPr lvl="1"/>
            <a:r>
              <a:rPr lang="en-US" dirty="0" err="1"/>
              <a:t>Velikost</a:t>
            </a:r>
            <a:r>
              <a:rPr lang="en-US" dirty="0"/>
              <a:t> “L0-cache” </a:t>
            </a:r>
            <a:r>
              <a:rPr lang="cs-CZ" dirty="0"/>
              <a:t>dána počtem registrů </a:t>
            </a:r>
            <a:r>
              <a:rPr lang="en-US" dirty="0"/>
              <a:t>(Intel: 8</a:t>
            </a:r>
            <a:r>
              <a:rPr lang="cs-CZ" dirty="0"/>
              <a:t>/16, některé obsazené)</a:t>
            </a:r>
          </a:p>
          <a:p>
            <a:pPr lvl="2"/>
            <a:r>
              <a:rPr lang="cs-CZ" dirty="0"/>
              <a:t>32 až 512 B</a:t>
            </a:r>
          </a:p>
          <a:p>
            <a:pPr lvl="2"/>
            <a:r>
              <a:rPr lang="cs-CZ" dirty="0"/>
              <a:t>Pro danou úlohu a platformu programátor dokáže určit</a:t>
            </a:r>
          </a:p>
          <a:p>
            <a:pPr lvl="1"/>
            <a:r>
              <a:rPr lang="cs-CZ" dirty="0"/>
              <a:t>Lze programovat na míru (týká se jádra algoritmu)</a:t>
            </a:r>
          </a:p>
          <a:p>
            <a:r>
              <a:rPr lang="cs-CZ" dirty="0"/>
              <a:t>Velikost řádku Cache je stabilní - 64B</a:t>
            </a:r>
          </a:p>
          <a:p>
            <a:pPr lvl="1"/>
            <a:r>
              <a:rPr lang="cs-CZ" dirty="0"/>
              <a:t>Lze programovat na míru (týká se zejména datových struktur)</a:t>
            </a:r>
          </a:p>
          <a:p>
            <a:r>
              <a:rPr lang="cs-CZ" dirty="0"/>
              <a:t>V intervalu 4KB-16MB leží mnoho hranic důležitých velikostí</a:t>
            </a:r>
          </a:p>
          <a:p>
            <a:pPr lvl="1"/>
            <a:r>
              <a:rPr lang="cs-CZ" dirty="0"/>
              <a:t>Bez znalosti konkrétní varianty CPU nelze určit přesnou polohu hranic</a:t>
            </a:r>
          </a:p>
          <a:p>
            <a:pPr lvl="1"/>
            <a:r>
              <a:rPr lang="cs-CZ" dirty="0"/>
              <a:t>Každé zdvojnásobení velikosti úlohy může dramaticky změnit poměry</a:t>
            </a:r>
          </a:p>
          <a:p>
            <a:pPr lvl="1"/>
            <a:r>
              <a:rPr lang="cs-CZ" dirty="0"/>
              <a:t>Nejvhodnější je přístup převzatý z Cache-Oblivious algoritmů</a:t>
            </a:r>
          </a:p>
          <a:p>
            <a:pPr lvl="2"/>
            <a:r>
              <a:rPr lang="cs-CZ" dirty="0"/>
              <a:t>Rekurzivní dělení úlohy na části</a:t>
            </a:r>
          </a:p>
        </p:txBody>
      </p:sp>
    </p:spTree>
    <p:extLst>
      <p:ext uri="{BB962C8B-B14F-4D97-AF65-F5344CB8AC3E}">
        <p14:creationId xmlns:p14="http://schemas.microsoft.com/office/powerpoint/2010/main" val="225524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Banky</a:t>
            </a:r>
          </a:p>
          <a:p>
            <a:pPr lvl="1"/>
            <a:r>
              <a:rPr lang="cs-CZ"/>
              <a:t>Velké paměti jsou děleny na banky</a:t>
            </a:r>
          </a:p>
          <a:p>
            <a:r>
              <a:rPr lang="cs-CZ"/>
              <a:t>Paralelismus</a:t>
            </a:r>
          </a:p>
          <a:p>
            <a:pPr lvl="1"/>
            <a:r>
              <a:rPr lang="cs-CZ"/>
              <a:t>Operace v různých bankách se mohou překrývat</a:t>
            </a:r>
          </a:p>
          <a:p>
            <a:pPr lvl="1"/>
            <a:r>
              <a:rPr lang="cs-CZ"/>
              <a:t>V jednom cyklu lze zahájit pouze jednu operaci</a:t>
            </a:r>
          </a:p>
          <a:p>
            <a:pPr lvl="2"/>
            <a:r>
              <a:rPr lang="cs-CZ"/>
              <a:t>Společné sběrnice a dekodér banky brání plnému paralelismu</a:t>
            </a:r>
          </a:p>
          <a:p>
            <a:pPr lvl="2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SRAM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19" name="Right Arrow 18"/>
          <p:cNvSpPr/>
          <p:nvPr/>
        </p:nvSpPr>
        <p:spPr>
          <a:xfrm rot="16200000">
            <a:off x="1079612" y="3825044"/>
            <a:ext cx="338437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Up-Down Arrow 21"/>
          <p:cNvSpPr/>
          <p:nvPr/>
        </p:nvSpPr>
        <p:spPr>
          <a:xfrm>
            <a:off x="3131840" y="3212976"/>
            <a:ext cx="144016" cy="2448272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Box 29"/>
          <p:cNvSpPr txBox="1"/>
          <p:nvPr/>
        </p:nvSpPr>
        <p:spPr>
          <a:xfrm>
            <a:off x="2339752" y="5517232"/>
            <a:ext cx="794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řádku</a:t>
            </a:r>
            <a:br>
              <a:rPr lang="cs-CZ" sz="1400"/>
            </a:br>
            <a:r>
              <a:rPr lang="cs-CZ" sz="1400"/>
              <a:t>a</a:t>
            </a:r>
            <a:br>
              <a:rPr lang="cs-CZ" sz="1400"/>
            </a:br>
            <a:r>
              <a:rPr lang="cs-CZ" sz="1400"/>
              <a:t>sloupce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19672" y="5517232"/>
            <a:ext cx="672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banky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75856" y="5517232"/>
            <a:ext cx="509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707904" y="2420888"/>
            <a:ext cx="857457" cy="792378"/>
            <a:chOff x="1259632" y="1628800"/>
            <a:chExt cx="2736304" cy="2271451"/>
          </a:xfrm>
        </p:grpSpPr>
        <p:sp>
          <p:nvSpPr>
            <p:cNvPr id="9" name="Rectangle 8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Isosceles Triangle 9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Isosceles Triangle 10"/>
            <p:cNvSpPr/>
            <p:nvPr/>
          </p:nvSpPr>
          <p:spPr>
            <a:xfrm rot="10800000">
              <a:off x="2267744" y="2996952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2123728" y="2060848"/>
              <a:ext cx="1368152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Up-Down Arrow 26"/>
            <p:cNvSpPr/>
            <p:nvPr/>
          </p:nvSpPr>
          <p:spPr>
            <a:xfrm>
              <a:off x="3491880" y="2204864"/>
              <a:ext cx="144016" cy="792088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4" name="Up-Down Arrow 33"/>
            <p:cNvSpPr/>
            <p:nvPr/>
          </p:nvSpPr>
          <p:spPr>
            <a:xfrm rot="1500000">
              <a:off x="3285178" y="2942775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91880" y="2060848"/>
              <a:ext cx="144016" cy="144016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860032" y="2420888"/>
            <a:ext cx="857457" cy="792378"/>
            <a:chOff x="1259632" y="1628800"/>
            <a:chExt cx="2736304" cy="2271451"/>
          </a:xfrm>
        </p:grpSpPr>
        <p:sp>
          <p:nvSpPr>
            <p:cNvPr id="25" name="Rectangle 24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" name="Isosceles Triangle 34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7" name="Isosceles Triangle 36"/>
            <p:cNvSpPr/>
            <p:nvPr/>
          </p:nvSpPr>
          <p:spPr>
            <a:xfrm rot="10800000">
              <a:off x="2267744" y="2996952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2123728" y="2060848"/>
              <a:ext cx="1368152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0" name="Up-Down Arrow 39"/>
            <p:cNvSpPr/>
            <p:nvPr/>
          </p:nvSpPr>
          <p:spPr>
            <a:xfrm>
              <a:off x="3491880" y="2204864"/>
              <a:ext cx="144016" cy="792088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" name="Up-Down Arrow 40"/>
            <p:cNvSpPr/>
            <p:nvPr/>
          </p:nvSpPr>
          <p:spPr>
            <a:xfrm rot="1500000">
              <a:off x="3285178" y="2942775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491880" y="2060848"/>
              <a:ext cx="144016" cy="144016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707904" y="3573016"/>
            <a:ext cx="857457" cy="792378"/>
            <a:chOff x="1259632" y="1628800"/>
            <a:chExt cx="2736304" cy="2271451"/>
          </a:xfrm>
        </p:grpSpPr>
        <p:sp>
          <p:nvSpPr>
            <p:cNvPr id="44" name="Rectangle 43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5" name="Isosceles Triangle 44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6" name="Isosceles Triangle 45"/>
            <p:cNvSpPr/>
            <p:nvPr/>
          </p:nvSpPr>
          <p:spPr>
            <a:xfrm rot="10800000">
              <a:off x="2267744" y="2996952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7" name="Right Arrow 46"/>
            <p:cNvSpPr/>
            <p:nvPr/>
          </p:nvSpPr>
          <p:spPr>
            <a:xfrm>
              <a:off x="2123728" y="2060848"/>
              <a:ext cx="1368152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8" name="Up-Down Arrow 47"/>
            <p:cNvSpPr/>
            <p:nvPr/>
          </p:nvSpPr>
          <p:spPr>
            <a:xfrm>
              <a:off x="3491880" y="2204864"/>
              <a:ext cx="144016" cy="792088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9" name="Up-Down Arrow 48"/>
            <p:cNvSpPr/>
            <p:nvPr/>
          </p:nvSpPr>
          <p:spPr>
            <a:xfrm rot="1500000">
              <a:off x="3285178" y="2942775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491880" y="2060848"/>
              <a:ext cx="144016" cy="144016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860032" y="3573016"/>
            <a:ext cx="857457" cy="792378"/>
            <a:chOff x="1259632" y="1628800"/>
            <a:chExt cx="2736304" cy="2271451"/>
          </a:xfrm>
        </p:grpSpPr>
        <p:sp>
          <p:nvSpPr>
            <p:cNvPr id="52" name="Rectangle 51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3" name="Isosceles Triangle 52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4" name="Isosceles Triangle 53"/>
            <p:cNvSpPr/>
            <p:nvPr/>
          </p:nvSpPr>
          <p:spPr>
            <a:xfrm rot="10800000">
              <a:off x="2267744" y="2996952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5" name="Right Arrow 54"/>
            <p:cNvSpPr/>
            <p:nvPr/>
          </p:nvSpPr>
          <p:spPr>
            <a:xfrm>
              <a:off x="2123728" y="2060848"/>
              <a:ext cx="1368152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6" name="Up-Down Arrow 55"/>
            <p:cNvSpPr/>
            <p:nvPr/>
          </p:nvSpPr>
          <p:spPr>
            <a:xfrm>
              <a:off x="3491880" y="2204864"/>
              <a:ext cx="144016" cy="792088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7" name="Up-Down Arrow 56"/>
            <p:cNvSpPr/>
            <p:nvPr/>
          </p:nvSpPr>
          <p:spPr>
            <a:xfrm rot="1500000">
              <a:off x="3285178" y="2942775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491880" y="2060848"/>
              <a:ext cx="144016" cy="144016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75" name="Up-Down Arrow 74"/>
          <p:cNvSpPr/>
          <p:nvPr/>
        </p:nvSpPr>
        <p:spPr>
          <a:xfrm rot="5400000">
            <a:off x="4247964" y="2096852"/>
            <a:ext cx="144016" cy="2232248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Up-Down Arrow 75"/>
          <p:cNvSpPr/>
          <p:nvPr/>
        </p:nvSpPr>
        <p:spPr>
          <a:xfrm rot="5400000">
            <a:off x="4247964" y="3248980"/>
            <a:ext cx="144016" cy="2232248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7" name="Right Arrow 76"/>
          <p:cNvSpPr/>
          <p:nvPr/>
        </p:nvSpPr>
        <p:spPr>
          <a:xfrm>
            <a:off x="2987824" y="2996952"/>
            <a:ext cx="23762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8" name="Right Arrow 77"/>
          <p:cNvSpPr/>
          <p:nvPr/>
        </p:nvSpPr>
        <p:spPr>
          <a:xfrm>
            <a:off x="2987824" y="4149080"/>
            <a:ext cx="23762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1" name="Right Arrow 80"/>
          <p:cNvSpPr/>
          <p:nvPr/>
        </p:nvSpPr>
        <p:spPr>
          <a:xfrm rot="16200000">
            <a:off x="1727684" y="4257092"/>
            <a:ext cx="25202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Right Arrow 81"/>
          <p:cNvSpPr/>
          <p:nvPr/>
        </p:nvSpPr>
        <p:spPr>
          <a:xfrm>
            <a:off x="2771800" y="2204864"/>
            <a:ext cx="22322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Right Arrow 82"/>
          <p:cNvSpPr/>
          <p:nvPr/>
        </p:nvSpPr>
        <p:spPr>
          <a:xfrm rot="5400000">
            <a:off x="3743908" y="2312876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4" name="Right Arrow 83"/>
          <p:cNvSpPr/>
          <p:nvPr/>
        </p:nvSpPr>
        <p:spPr>
          <a:xfrm rot="5400000">
            <a:off x="4896036" y="2312876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5" name="Right Arrow 84"/>
          <p:cNvSpPr/>
          <p:nvPr/>
        </p:nvSpPr>
        <p:spPr>
          <a:xfrm>
            <a:off x="2771800" y="3356992"/>
            <a:ext cx="22322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6" name="Right Arrow 85"/>
          <p:cNvSpPr/>
          <p:nvPr/>
        </p:nvSpPr>
        <p:spPr>
          <a:xfrm rot="5400000">
            <a:off x="3743908" y="3465004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7" name="Right Arrow 86"/>
          <p:cNvSpPr/>
          <p:nvPr/>
        </p:nvSpPr>
        <p:spPr>
          <a:xfrm rot="5400000">
            <a:off x="4896036" y="3465004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Right Arrow 87"/>
          <p:cNvSpPr/>
          <p:nvPr/>
        </p:nvSpPr>
        <p:spPr>
          <a:xfrm rot="16200000">
            <a:off x="575556" y="3825044"/>
            <a:ext cx="338437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Isosceles Triangle 88"/>
          <p:cNvSpPr/>
          <p:nvPr/>
        </p:nvSpPr>
        <p:spPr>
          <a:xfrm rot="16200000">
            <a:off x="2045601" y="1922951"/>
            <a:ext cx="427030" cy="27077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" name="Rectangle 89"/>
          <p:cNvSpPr/>
          <p:nvPr/>
        </p:nvSpPr>
        <p:spPr>
          <a:xfrm>
            <a:off x="2411760" y="1988840"/>
            <a:ext cx="2376264" cy="72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3" name="Rectangle 92"/>
          <p:cNvSpPr/>
          <p:nvPr/>
        </p:nvSpPr>
        <p:spPr>
          <a:xfrm rot="5400000">
            <a:off x="2640930" y="2938090"/>
            <a:ext cx="180020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4" name="Rectangle 93"/>
          <p:cNvSpPr/>
          <p:nvPr/>
        </p:nvSpPr>
        <p:spPr>
          <a:xfrm rot="5400000">
            <a:off x="3298714" y="2326022"/>
            <a:ext cx="576065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5" name="Rectangle 94"/>
          <p:cNvSpPr/>
          <p:nvPr/>
        </p:nvSpPr>
        <p:spPr>
          <a:xfrm rot="10800000">
            <a:off x="3563888" y="2636905"/>
            <a:ext cx="144016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" name="Rectangle 95"/>
          <p:cNvSpPr/>
          <p:nvPr/>
        </p:nvSpPr>
        <p:spPr>
          <a:xfrm rot="10800000">
            <a:off x="3563888" y="3789040"/>
            <a:ext cx="144016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7" name="Rectangle 96"/>
          <p:cNvSpPr/>
          <p:nvPr/>
        </p:nvSpPr>
        <p:spPr>
          <a:xfrm rot="5400000">
            <a:off x="3793059" y="2938089"/>
            <a:ext cx="180020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Rectangle 97"/>
          <p:cNvSpPr/>
          <p:nvPr/>
        </p:nvSpPr>
        <p:spPr>
          <a:xfrm rot="5400000">
            <a:off x="4450843" y="2326021"/>
            <a:ext cx="576065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9" name="Rectangle 98"/>
          <p:cNvSpPr/>
          <p:nvPr/>
        </p:nvSpPr>
        <p:spPr>
          <a:xfrm rot="10800000">
            <a:off x="4716017" y="2636904"/>
            <a:ext cx="144016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0" name="Rectangle 99"/>
          <p:cNvSpPr/>
          <p:nvPr/>
        </p:nvSpPr>
        <p:spPr>
          <a:xfrm rot="10800000">
            <a:off x="4716017" y="3789039"/>
            <a:ext cx="144016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Rectangle 100"/>
          <p:cNvSpPr/>
          <p:nvPr/>
        </p:nvSpPr>
        <p:spPr>
          <a:xfrm>
            <a:off x="2411760" y="2060848"/>
            <a:ext cx="1152128" cy="72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54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Dvoubránová paměť</a:t>
            </a:r>
          </a:p>
          <a:p>
            <a:pPr lvl="1"/>
            <a:r>
              <a:rPr lang="cs-CZ"/>
              <a:t>V každé buňce je zdvojeno její vnější rozhraní</a:t>
            </a:r>
          </a:p>
          <a:p>
            <a:pPr lvl="2"/>
            <a:r>
              <a:rPr lang="cs-CZ"/>
              <a:t>cca 33</a:t>
            </a:r>
            <a:r>
              <a:rPr lang="en-US"/>
              <a:t>% plochy nav</a:t>
            </a:r>
            <a:r>
              <a:rPr lang="cs-CZ"/>
              <a:t>íc</a:t>
            </a:r>
          </a:p>
          <a:p>
            <a:pPr lvl="1"/>
            <a:r>
              <a:rPr lang="cs-CZ"/>
              <a:t>Přístup ze dvou bran je zcela nezávislý</a:t>
            </a:r>
          </a:p>
          <a:p>
            <a:pPr lvl="2"/>
            <a:r>
              <a:rPr lang="cs-CZ"/>
              <a:t>Současný zápis různých hodnot do téže buňky je nežádoucí</a:t>
            </a:r>
          </a:p>
          <a:p>
            <a:pPr lvl="1"/>
            <a:r>
              <a:rPr lang="cs-CZ"/>
              <a:t>Používá se pro malé výkonově kritické paměti</a:t>
            </a:r>
          </a:p>
          <a:p>
            <a:pPr lvl="2"/>
            <a:r>
              <a:rPr lang="cs-CZ"/>
              <a:t>registry, TLB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SRAM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9" name="Rectangle 8"/>
          <p:cNvSpPr/>
          <p:nvPr/>
        </p:nvSpPr>
        <p:spPr>
          <a:xfrm>
            <a:off x="2195736" y="2852936"/>
            <a:ext cx="172819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Isosceles Triangle 9"/>
          <p:cNvSpPr/>
          <p:nvPr/>
        </p:nvSpPr>
        <p:spPr>
          <a:xfrm rot="16200000">
            <a:off x="1007604" y="3032956"/>
            <a:ext cx="1224136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Isosceles Triangle 10"/>
          <p:cNvSpPr/>
          <p:nvPr/>
        </p:nvSpPr>
        <p:spPr>
          <a:xfrm rot="10800000">
            <a:off x="2195736" y="4221088"/>
            <a:ext cx="1728192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Right Arrow 18"/>
          <p:cNvSpPr/>
          <p:nvPr/>
        </p:nvSpPr>
        <p:spPr>
          <a:xfrm rot="16200000">
            <a:off x="287524" y="4905164"/>
            <a:ext cx="259228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Up-Down Arrow 21"/>
          <p:cNvSpPr/>
          <p:nvPr/>
        </p:nvSpPr>
        <p:spPr>
          <a:xfrm>
            <a:off x="2987824" y="5085184"/>
            <a:ext cx="144016" cy="1296144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ight Arrow 25"/>
          <p:cNvSpPr/>
          <p:nvPr/>
        </p:nvSpPr>
        <p:spPr>
          <a:xfrm>
            <a:off x="2051720" y="3284984"/>
            <a:ext cx="1368152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Up-Down Arrow 26"/>
          <p:cNvSpPr/>
          <p:nvPr/>
        </p:nvSpPr>
        <p:spPr>
          <a:xfrm>
            <a:off x="3419872" y="3429000"/>
            <a:ext cx="144016" cy="792088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Bent-Up Arrow 32"/>
          <p:cNvSpPr/>
          <p:nvPr/>
        </p:nvSpPr>
        <p:spPr>
          <a:xfrm rot="5400000" flipH="1">
            <a:off x="1547664" y="5157192"/>
            <a:ext cx="1728192" cy="72008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Up-Down Arrow 33"/>
          <p:cNvSpPr/>
          <p:nvPr/>
        </p:nvSpPr>
        <p:spPr>
          <a:xfrm rot="1500000">
            <a:off x="3213170" y="4166911"/>
            <a:ext cx="112785" cy="95747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Rectangle 37"/>
          <p:cNvSpPr/>
          <p:nvPr/>
        </p:nvSpPr>
        <p:spPr>
          <a:xfrm>
            <a:off x="3419872" y="3284984"/>
            <a:ext cx="144016" cy="14401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Isosceles Triangle 24"/>
          <p:cNvSpPr/>
          <p:nvPr/>
        </p:nvSpPr>
        <p:spPr>
          <a:xfrm rot="5400000">
            <a:off x="3887924" y="3032956"/>
            <a:ext cx="1224136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Isosceles Triangle 34"/>
          <p:cNvSpPr/>
          <p:nvPr/>
        </p:nvSpPr>
        <p:spPr>
          <a:xfrm>
            <a:off x="2195736" y="1844824"/>
            <a:ext cx="1728192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Right Arrow 36"/>
          <p:cNvSpPr/>
          <p:nvPr/>
        </p:nvSpPr>
        <p:spPr>
          <a:xfrm rot="5400000">
            <a:off x="3311860" y="1736812"/>
            <a:ext cx="24482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Up-Down Arrow 38"/>
          <p:cNvSpPr/>
          <p:nvPr/>
        </p:nvSpPr>
        <p:spPr>
          <a:xfrm rot="10800000">
            <a:off x="2987824" y="620688"/>
            <a:ext cx="144016" cy="122413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Right Arrow 39"/>
          <p:cNvSpPr/>
          <p:nvPr/>
        </p:nvSpPr>
        <p:spPr>
          <a:xfrm rot="10800000">
            <a:off x="2699792" y="3501008"/>
            <a:ext cx="1368152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Up-Down Arrow 40"/>
          <p:cNvSpPr/>
          <p:nvPr/>
        </p:nvSpPr>
        <p:spPr>
          <a:xfrm rot="10800000">
            <a:off x="2555776" y="2708920"/>
            <a:ext cx="144016" cy="792088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Bent-Up Arrow 41"/>
          <p:cNvSpPr/>
          <p:nvPr/>
        </p:nvSpPr>
        <p:spPr>
          <a:xfrm rot="16200000" flipH="1">
            <a:off x="2915816" y="1124744"/>
            <a:ext cx="1584176" cy="72008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Up-Down Arrow 42"/>
          <p:cNvSpPr/>
          <p:nvPr/>
        </p:nvSpPr>
        <p:spPr>
          <a:xfrm rot="12300000">
            <a:off x="2793709" y="1805621"/>
            <a:ext cx="112785" cy="95747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Rectangle 43"/>
          <p:cNvSpPr/>
          <p:nvPr/>
        </p:nvSpPr>
        <p:spPr>
          <a:xfrm rot="10800000">
            <a:off x="2555776" y="3501008"/>
            <a:ext cx="144016" cy="14401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639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Asociativní paměť</a:t>
            </a:r>
          </a:p>
        </p:txBody>
      </p:sp>
    </p:spTree>
    <p:extLst>
      <p:ext uri="{BB962C8B-B14F-4D97-AF65-F5344CB8AC3E}">
        <p14:creationId xmlns:p14="http://schemas.microsoft.com/office/powerpoint/2010/main" val="2337131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Plně asociativní paměť</a:t>
            </a:r>
          </a:p>
          <a:p>
            <a:pPr lvl="1"/>
            <a:r>
              <a:rPr lang="cs-CZ"/>
              <a:t>Každý řádek má svůj komparátor</a:t>
            </a:r>
            <a:endParaRPr lang="en-US"/>
          </a:p>
          <a:p>
            <a:pPr lvl="1"/>
            <a:r>
              <a:rPr lang="en-US"/>
              <a:t>Vy</a:t>
            </a:r>
            <a:r>
              <a:rPr lang="cs-CZ"/>
              <a:t>žaduje strategii výměny při zaplnění</a:t>
            </a:r>
          </a:p>
          <a:p>
            <a:r>
              <a:rPr lang="cs-CZ"/>
              <a:t>Drahá</a:t>
            </a:r>
          </a:p>
          <a:p>
            <a:pPr lvl="1"/>
            <a:r>
              <a:rPr lang="cs-CZ"/>
              <a:t>nejvýše desítky řádků</a:t>
            </a:r>
          </a:p>
          <a:p>
            <a:pPr lvl="2"/>
            <a:r>
              <a:rPr lang="cs-CZ"/>
              <a:t>TLB1</a:t>
            </a:r>
          </a:p>
          <a:p>
            <a:pPr lvl="1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Asociativní paměť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22" name="Up-Down Arrow 21"/>
          <p:cNvSpPr/>
          <p:nvPr/>
        </p:nvSpPr>
        <p:spPr>
          <a:xfrm>
            <a:off x="4716016" y="2852936"/>
            <a:ext cx="144016" cy="266429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Box 29"/>
          <p:cNvSpPr txBox="1"/>
          <p:nvPr/>
        </p:nvSpPr>
        <p:spPr>
          <a:xfrm>
            <a:off x="2289126" y="5517232"/>
            <a:ext cx="414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tag</a:t>
            </a:r>
            <a:endParaRPr lang="cs-CZ" sz="1400"/>
          </a:p>
        </p:txBody>
      </p:sp>
      <p:sp>
        <p:nvSpPr>
          <p:cNvPr id="32" name="TextBox 31"/>
          <p:cNvSpPr txBox="1"/>
          <p:nvPr/>
        </p:nvSpPr>
        <p:spPr>
          <a:xfrm>
            <a:off x="4499992" y="5517232"/>
            <a:ext cx="509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3848" y="620688"/>
            <a:ext cx="414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tag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620688"/>
            <a:ext cx="509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2051720" y="2708920"/>
            <a:ext cx="3672408" cy="216024"/>
            <a:chOff x="2051720" y="2708920"/>
            <a:chExt cx="3672408" cy="216024"/>
          </a:xfrm>
        </p:grpSpPr>
        <p:sp>
          <p:nvSpPr>
            <p:cNvPr id="9" name="Rectangle 8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1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accent3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" name="Right Arrow 34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9" name="Diamond 38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40" name="Right Arrow 39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41" name="Rectangle 40"/>
          <p:cNvSpPr/>
          <p:nvPr/>
        </p:nvSpPr>
        <p:spPr>
          <a:xfrm>
            <a:off x="1547664" y="5517232"/>
            <a:ext cx="1080120" cy="72008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Rectangle 41"/>
          <p:cNvSpPr/>
          <p:nvPr/>
        </p:nvSpPr>
        <p:spPr>
          <a:xfrm>
            <a:off x="3995936" y="5517232"/>
            <a:ext cx="1728192" cy="72008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Right Arrow 42"/>
          <p:cNvSpPr/>
          <p:nvPr/>
        </p:nvSpPr>
        <p:spPr>
          <a:xfrm rot="16200000">
            <a:off x="-108520" y="3356992"/>
            <a:ext cx="424847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5" name="Group 44"/>
          <p:cNvGrpSpPr/>
          <p:nvPr/>
        </p:nvGrpSpPr>
        <p:grpSpPr>
          <a:xfrm>
            <a:off x="2051720" y="3068960"/>
            <a:ext cx="3672408" cy="216024"/>
            <a:chOff x="2051720" y="2708920"/>
            <a:chExt cx="3672408" cy="216024"/>
          </a:xfrm>
        </p:grpSpPr>
        <p:sp>
          <p:nvSpPr>
            <p:cNvPr id="46" name="Rectangle 45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8" name="Right Arrow 47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9" name="Diamond 48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50" name="Right Arrow 49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051720" y="2348880"/>
            <a:ext cx="3672408" cy="216024"/>
            <a:chOff x="2051720" y="2708920"/>
            <a:chExt cx="3672408" cy="216024"/>
          </a:xfrm>
        </p:grpSpPr>
        <p:sp>
          <p:nvSpPr>
            <p:cNvPr id="82" name="Rectangle 81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4" name="Right Arrow 83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5" name="Diamond 84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86" name="Right Arrow 85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2051720" y="1988840"/>
            <a:ext cx="3672408" cy="216024"/>
            <a:chOff x="2051720" y="2708920"/>
            <a:chExt cx="3672408" cy="216024"/>
          </a:xfrm>
        </p:grpSpPr>
        <p:sp>
          <p:nvSpPr>
            <p:cNvPr id="88" name="Rectangle 87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0" name="Right Arrow 89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1" name="Diamond 90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92" name="Right Arrow 91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2051720" y="1628800"/>
            <a:ext cx="3672408" cy="216024"/>
            <a:chOff x="2051720" y="2708920"/>
            <a:chExt cx="3672408" cy="216024"/>
          </a:xfrm>
        </p:grpSpPr>
        <p:sp>
          <p:nvSpPr>
            <p:cNvPr id="94" name="Rectangle 93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6" name="Right Arrow 95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7" name="Diamond 96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98" name="Right Arrow 97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2051720" y="1268760"/>
            <a:ext cx="3672408" cy="216024"/>
            <a:chOff x="2051720" y="2708920"/>
            <a:chExt cx="3672408" cy="216024"/>
          </a:xfrm>
        </p:grpSpPr>
        <p:sp>
          <p:nvSpPr>
            <p:cNvPr id="100" name="Rectangle 99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2" name="Right Arrow 101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3" name="Diamond 102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104" name="Right Arrow 103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2051720" y="3429000"/>
            <a:ext cx="3672408" cy="216024"/>
            <a:chOff x="2051720" y="2708920"/>
            <a:chExt cx="3672408" cy="216024"/>
          </a:xfrm>
        </p:grpSpPr>
        <p:sp>
          <p:nvSpPr>
            <p:cNvPr id="106" name="Rectangle 105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8" name="Right Arrow 107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9" name="Diamond 108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110" name="Right Arrow 109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051720" y="3789040"/>
            <a:ext cx="3672408" cy="216024"/>
            <a:chOff x="2051720" y="2708920"/>
            <a:chExt cx="3672408" cy="216024"/>
          </a:xfrm>
        </p:grpSpPr>
        <p:sp>
          <p:nvSpPr>
            <p:cNvPr id="112" name="Rectangle 111"/>
            <p:cNvSpPr/>
            <p:nvPr/>
          </p:nvSpPr>
          <p:spPr>
            <a:xfrm>
              <a:off x="2915816" y="278092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995936" y="278092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4" name="Right Arrow 113"/>
            <p:cNvSpPr/>
            <p:nvPr/>
          </p:nvSpPr>
          <p:spPr>
            <a:xfrm flipH="1">
              <a:off x="2627784" y="2780928"/>
              <a:ext cx="288032" cy="72008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5" name="Diamond 114"/>
            <p:cNvSpPr/>
            <p:nvPr/>
          </p:nvSpPr>
          <p:spPr>
            <a:xfrm>
              <a:off x="2339752" y="2708920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116" name="Right Arrow 115"/>
            <p:cNvSpPr/>
            <p:nvPr/>
          </p:nvSpPr>
          <p:spPr>
            <a:xfrm>
              <a:off x="2051720" y="2780928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230301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1187624" y="980728"/>
            <a:ext cx="4752528" cy="3168352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cs-CZ">
                <a:solidFill>
                  <a:schemeClr val="tx1"/>
                </a:solidFill>
              </a:rPr>
              <a:t>SRAM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Přímo mapovaná asociativní paměť</a:t>
            </a:r>
          </a:p>
          <a:p>
            <a:pPr lvl="1"/>
            <a:r>
              <a:rPr lang="cs-CZ"/>
              <a:t>Základem běžná paměť (SRAM)</a:t>
            </a:r>
          </a:p>
          <a:p>
            <a:pPr lvl="1"/>
            <a:r>
              <a:rPr lang="cs-CZ"/>
              <a:t>Společný komparátor</a:t>
            </a:r>
            <a:endParaRPr lang="en-US"/>
          </a:p>
          <a:p>
            <a:pPr lvl="1"/>
            <a:r>
              <a:rPr lang="cs-CZ"/>
              <a:t>Nev</a:t>
            </a:r>
            <a:r>
              <a:rPr lang="en-US"/>
              <a:t>y</a:t>
            </a:r>
            <a:r>
              <a:rPr lang="cs-CZ"/>
              <a:t>žaduje strategii výměny při zaplnění</a:t>
            </a:r>
          </a:p>
          <a:p>
            <a:pPr lvl="1"/>
            <a:r>
              <a:rPr lang="cs-CZ"/>
              <a:t>Umožňuje číst data ještě před dokončením porovnání</a:t>
            </a:r>
          </a:p>
          <a:p>
            <a:r>
              <a:rPr lang="cs-CZ"/>
              <a:t>Prakticky nepoužitelná</a:t>
            </a:r>
          </a:p>
          <a:p>
            <a:pPr lvl="1"/>
            <a:r>
              <a:rPr lang="cs-CZ"/>
              <a:t>Kolize jsou v reálných aplikacích příliš pravděpodobné</a:t>
            </a:r>
          </a:p>
          <a:p>
            <a:pPr lvl="1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Asociativní paměť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22" name="Up-Down Arrow 21"/>
          <p:cNvSpPr/>
          <p:nvPr/>
        </p:nvSpPr>
        <p:spPr>
          <a:xfrm>
            <a:off x="4716016" y="2852936"/>
            <a:ext cx="144016" cy="266429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Box 29"/>
          <p:cNvSpPr txBox="1"/>
          <p:nvPr/>
        </p:nvSpPr>
        <p:spPr>
          <a:xfrm>
            <a:off x="2123728" y="5589240"/>
            <a:ext cx="414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tag</a:t>
            </a:r>
            <a:endParaRPr lang="cs-CZ" sz="1400"/>
          </a:p>
        </p:txBody>
      </p:sp>
      <p:sp>
        <p:nvSpPr>
          <p:cNvPr id="32" name="TextBox 31"/>
          <p:cNvSpPr txBox="1"/>
          <p:nvPr/>
        </p:nvSpPr>
        <p:spPr>
          <a:xfrm>
            <a:off x="4499992" y="5517232"/>
            <a:ext cx="509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</a:p>
        </p:txBody>
      </p:sp>
      <p:sp>
        <p:nvSpPr>
          <p:cNvPr id="9" name="Rectangle 8"/>
          <p:cNvSpPr/>
          <p:nvPr/>
        </p:nvSpPr>
        <p:spPr>
          <a:xfrm>
            <a:off x="2915816" y="2780928"/>
            <a:ext cx="1080120" cy="72008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Rectangle 22"/>
          <p:cNvSpPr/>
          <p:nvPr/>
        </p:nvSpPr>
        <p:spPr>
          <a:xfrm>
            <a:off x="3995936" y="2780928"/>
            <a:ext cx="1728192" cy="72008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Right Arrow 39"/>
          <p:cNvSpPr/>
          <p:nvPr/>
        </p:nvSpPr>
        <p:spPr>
          <a:xfrm>
            <a:off x="2627784" y="278092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Rectangle 40"/>
          <p:cNvSpPr/>
          <p:nvPr/>
        </p:nvSpPr>
        <p:spPr>
          <a:xfrm>
            <a:off x="1835696" y="5517232"/>
            <a:ext cx="1080120" cy="72008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Rectangle 41"/>
          <p:cNvSpPr/>
          <p:nvPr/>
        </p:nvSpPr>
        <p:spPr>
          <a:xfrm>
            <a:off x="3995936" y="5517232"/>
            <a:ext cx="1728192" cy="72008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Right Arrow 42"/>
          <p:cNvSpPr/>
          <p:nvPr/>
        </p:nvSpPr>
        <p:spPr>
          <a:xfrm rot="5400000" flipV="1">
            <a:off x="2591780" y="3681028"/>
            <a:ext cx="172819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Rectangle 45"/>
          <p:cNvSpPr/>
          <p:nvPr/>
        </p:nvSpPr>
        <p:spPr>
          <a:xfrm>
            <a:off x="2915816" y="3140968"/>
            <a:ext cx="1080120" cy="72008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Rectangle 46"/>
          <p:cNvSpPr/>
          <p:nvPr/>
        </p:nvSpPr>
        <p:spPr>
          <a:xfrm>
            <a:off x="3995936" y="3140968"/>
            <a:ext cx="1728192" cy="7200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Right Arrow 49"/>
          <p:cNvSpPr/>
          <p:nvPr/>
        </p:nvSpPr>
        <p:spPr>
          <a:xfrm>
            <a:off x="2627784" y="314096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Rectangle 81"/>
          <p:cNvSpPr/>
          <p:nvPr/>
        </p:nvSpPr>
        <p:spPr>
          <a:xfrm>
            <a:off x="2915816" y="2420888"/>
            <a:ext cx="1080120" cy="72008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Rectangle 82"/>
          <p:cNvSpPr/>
          <p:nvPr/>
        </p:nvSpPr>
        <p:spPr>
          <a:xfrm>
            <a:off x="3995936" y="2420888"/>
            <a:ext cx="1728192" cy="7200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6" name="Right Arrow 85"/>
          <p:cNvSpPr/>
          <p:nvPr/>
        </p:nvSpPr>
        <p:spPr>
          <a:xfrm>
            <a:off x="2627784" y="242088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Rectangle 87"/>
          <p:cNvSpPr/>
          <p:nvPr/>
        </p:nvSpPr>
        <p:spPr>
          <a:xfrm>
            <a:off x="2915816" y="2060848"/>
            <a:ext cx="1080120" cy="72008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Rectangle 88"/>
          <p:cNvSpPr/>
          <p:nvPr/>
        </p:nvSpPr>
        <p:spPr>
          <a:xfrm>
            <a:off x="3995936" y="2060848"/>
            <a:ext cx="1728192" cy="7200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2" name="Right Arrow 91"/>
          <p:cNvSpPr/>
          <p:nvPr/>
        </p:nvSpPr>
        <p:spPr>
          <a:xfrm>
            <a:off x="2627784" y="206084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4" name="Rectangle 93"/>
          <p:cNvSpPr/>
          <p:nvPr/>
        </p:nvSpPr>
        <p:spPr>
          <a:xfrm>
            <a:off x="2915816" y="1700808"/>
            <a:ext cx="1080120" cy="72008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5" name="Rectangle 94"/>
          <p:cNvSpPr/>
          <p:nvPr/>
        </p:nvSpPr>
        <p:spPr>
          <a:xfrm>
            <a:off x="3995936" y="1700808"/>
            <a:ext cx="1728192" cy="7200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Right Arrow 97"/>
          <p:cNvSpPr/>
          <p:nvPr/>
        </p:nvSpPr>
        <p:spPr>
          <a:xfrm>
            <a:off x="2627784" y="170080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0" name="Rectangle 99"/>
          <p:cNvSpPr/>
          <p:nvPr/>
        </p:nvSpPr>
        <p:spPr>
          <a:xfrm>
            <a:off x="2915816" y="1340768"/>
            <a:ext cx="1080120" cy="72008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Rectangle 100"/>
          <p:cNvSpPr/>
          <p:nvPr/>
        </p:nvSpPr>
        <p:spPr>
          <a:xfrm>
            <a:off x="3995936" y="1340768"/>
            <a:ext cx="1728192" cy="7200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4" name="Right Arrow 103"/>
          <p:cNvSpPr/>
          <p:nvPr/>
        </p:nvSpPr>
        <p:spPr>
          <a:xfrm>
            <a:off x="2627784" y="134076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6" name="Rectangle 105"/>
          <p:cNvSpPr/>
          <p:nvPr/>
        </p:nvSpPr>
        <p:spPr>
          <a:xfrm>
            <a:off x="2915816" y="3501008"/>
            <a:ext cx="1080120" cy="72008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7" name="Rectangle 106"/>
          <p:cNvSpPr/>
          <p:nvPr/>
        </p:nvSpPr>
        <p:spPr>
          <a:xfrm>
            <a:off x="3995936" y="3501008"/>
            <a:ext cx="1728192" cy="7200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0" name="Right Arrow 109"/>
          <p:cNvSpPr/>
          <p:nvPr/>
        </p:nvSpPr>
        <p:spPr>
          <a:xfrm>
            <a:off x="2627784" y="350100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2" name="Rectangle 111"/>
          <p:cNvSpPr/>
          <p:nvPr/>
        </p:nvSpPr>
        <p:spPr>
          <a:xfrm>
            <a:off x="2915816" y="3861048"/>
            <a:ext cx="1080120" cy="72008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3995936" y="3861048"/>
            <a:ext cx="1728192" cy="7200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6" name="Right Arrow 115"/>
          <p:cNvSpPr/>
          <p:nvPr/>
        </p:nvSpPr>
        <p:spPr>
          <a:xfrm>
            <a:off x="2627784" y="3861048"/>
            <a:ext cx="288032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2" name="Right Arrow 61"/>
          <p:cNvSpPr/>
          <p:nvPr/>
        </p:nvSpPr>
        <p:spPr>
          <a:xfrm flipH="1">
            <a:off x="3203848" y="4581128"/>
            <a:ext cx="28803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3" name="Diamond 62"/>
          <p:cNvSpPr/>
          <p:nvPr/>
        </p:nvSpPr>
        <p:spPr>
          <a:xfrm>
            <a:off x="2915816" y="4509120"/>
            <a:ext cx="288032" cy="21602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cs-CZ"/>
          </a:p>
        </p:txBody>
      </p:sp>
      <p:sp>
        <p:nvSpPr>
          <p:cNvPr id="64" name="Right Arrow 63"/>
          <p:cNvSpPr/>
          <p:nvPr/>
        </p:nvSpPr>
        <p:spPr>
          <a:xfrm>
            <a:off x="2339752" y="4581128"/>
            <a:ext cx="57606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Right Arrow 64"/>
          <p:cNvSpPr/>
          <p:nvPr/>
        </p:nvSpPr>
        <p:spPr>
          <a:xfrm rot="16200000">
            <a:off x="431540" y="4257092"/>
            <a:ext cx="2448272" cy="72008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Right Arrow 65"/>
          <p:cNvSpPr/>
          <p:nvPr/>
        </p:nvSpPr>
        <p:spPr>
          <a:xfrm rot="16200000">
            <a:off x="1943708" y="5049180"/>
            <a:ext cx="86409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Isosceles Triangle 66"/>
          <p:cNvSpPr/>
          <p:nvPr/>
        </p:nvSpPr>
        <p:spPr>
          <a:xfrm rot="16200000">
            <a:off x="575556" y="2024844"/>
            <a:ext cx="2808312" cy="1296144"/>
          </a:xfrm>
          <a:prstGeom prst="triangle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Rectangle 67"/>
          <p:cNvSpPr/>
          <p:nvPr/>
        </p:nvSpPr>
        <p:spPr>
          <a:xfrm>
            <a:off x="1547664" y="5517232"/>
            <a:ext cx="216024" cy="72008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TextBox 68"/>
          <p:cNvSpPr txBox="1"/>
          <p:nvPr/>
        </p:nvSpPr>
        <p:spPr>
          <a:xfrm>
            <a:off x="1392558" y="5589240"/>
            <a:ext cx="581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890758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N-cestně asociativní paměť</a:t>
            </a:r>
          </a:p>
          <a:p>
            <a:pPr lvl="1"/>
            <a:r>
              <a:rPr lang="cs-CZ"/>
              <a:t>Přímo mapovaná asociativní paměť je použita N-krát</a:t>
            </a:r>
          </a:p>
          <a:p>
            <a:pPr lvl="1"/>
            <a:r>
              <a:rPr lang="cs-CZ"/>
              <a:t>V</a:t>
            </a:r>
            <a:r>
              <a:rPr lang="en-US"/>
              <a:t>y</a:t>
            </a:r>
            <a:r>
              <a:rPr lang="cs-CZ"/>
              <a:t>žaduje strategii výměny při zaplnění</a:t>
            </a:r>
          </a:p>
          <a:p>
            <a:r>
              <a:rPr lang="cs-CZ"/>
              <a:t>Převládající způsob implementace cache</a:t>
            </a:r>
          </a:p>
          <a:p>
            <a:pPr lvl="1"/>
            <a:r>
              <a:rPr lang="cs-CZ"/>
              <a:t>N mírně roste s velikostí cache</a:t>
            </a:r>
          </a:p>
          <a:p>
            <a:pPr lvl="1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Asociativní paměť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30" name="TextBox 29"/>
          <p:cNvSpPr txBox="1"/>
          <p:nvPr/>
        </p:nvSpPr>
        <p:spPr>
          <a:xfrm>
            <a:off x="899592" y="6237312"/>
            <a:ext cx="414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tag</a:t>
            </a:r>
            <a:endParaRPr lang="cs-CZ" sz="1400"/>
          </a:p>
        </p:txBody>
      </p:sp>
      <p:sp>
        <p:nvSpPr>
          <p:cNvPr id="32" name="TextBox 31"/>
          <p:cNvSpPr txBox="1"/>
          <p:nvPr/>
        </p:nvSpPr>
        <p:spPr>
          <a:xfrm>
            <a:off x="5004048" y="6165304"/>
            <a:ext cx="509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11560" y="6165304"/>
            <a:ext cx="1080120" cy="72008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Rectangle 41"/>
          <p:cNvSpPr/>
          <p:nvPr/>
        </p:nvSpPr>
        <p:spPr>
          <a:xfrm>
            <a:off x="4499992" y="6165304"/>
            <a:ext cx="1728192" cy="72008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Right Arrow 64"/>
          <p:cNvSpPr/>
          <p:nvPr/>
        </p:nvSpPr>
        <p:spPr>
          <a:xfrm rot="16200000">
            <a:off x="-1872716" y="3825044"/>
            <a:ext cx="4608512" cy="72008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Right Arrow 65"/>
          <p:cNvSpPr/>
          <p:nvPr/>
        </p:nvSpPr>
        <p:spPr>
          <a:xfrm rot="16200000">
            <a:off x="-864604" y="4113076"/>
            <a:ext cx="4032448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Rectangle 67"/>
          <p:cNvSpPr/>
          <p:nvPr/>
        </p:nvSpPr>
        <p:spPr>
          <a:xfrm>
            <a:off x="323528" y="6165304"/>
            <a:ext cx="216024" cy="72008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TextBox 68"/>
          <p:cNvSpPr txBox="1"/>
          <p:nvPr/>
        </p:nvSpPr>
        <p:spPr>
          <a:xfrm>
            <a:off x="168422" y="6237312"/>
            <a:ext cx="581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index</a:t>
            </a:r>
          </a:p>
        </p:txBody>
      </p:sp>
      <p:sp>
        <p:nvSpPr>
          <p:cNvPr id="45" name="Right Arrow 44"/>
          <p:cNvSpPr/>
          <p:nvPr/>
        </p:nvSpPr>
        <p:spPr>
          <a:xfrm>
            <a:off x="467544" y="3284984"/>
            <a:ext cx="1008112" cy="72008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Up-Down Arrow 47"/>
          <p:cNvSpPr/>
          <p:nvPr/>
        </p:nvSpPr>
        <p:spPr>
          <a:xfrm>
            <a:off x="5364088" y="2060848"/>
            <a:ext cx="144016" cy="410445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7" name="Group 56"/>
          <p:cNvGrpSpPr/>
          <p:nvPr/>
        </p:nvGrpSpPr>
        <p:grpSpPr>
          <a:xfrm>
            <a:off x="1115616" y="2636912"/>
            <a:ext cx="4248472" cy="1512168"/>
            <a:chOff x="1115616" y="2852936"/>
            <a:chExt cx="4248472" cy="1512168"/>
          </a:xfrm>
        </p:grpSpPr>
        <p:sp>
          <p:nvSpPr>
            <p:cNvPr id="70" name="Rectangle 69"/>
            <p:cNvSpPr/>
            <p:nvPr/>
          </p:nvSpPr>
          <p:spPr>
            <a:xfrm>
              <a:off x="1331640" y="2852936"/>
              <a:ext cx="3384376" cy="100811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cs-CZ">
                  <a:solidFill>
                    <a:schemeClr val="tx1"/>
                  </a:solidFill>
                </a:rPr>
                <a:t>SRAM</a:t>
              </a:r>
            </a:p>
          </p:txBody>
        </p:sp>
        <p:sp>
          <p:nvSpPr>
            <p:cNvPr id="22" name="Up-Down Arrow 21"/>
            <p:cNvSpPr/>
            <p:nvPr/>
          </p:nvSpPr>
          <p:spPr>
            <a:xfrm>
              <a:off x="3491880" y="3501008"/>
              <a:ext cx="144016" cy="648072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691680" y="3429000"/>
              <a:ext cx="1080120" cy="72008"/>
            </a:xfrm>
            <a:prstGeom prst="rect">
              <a:avLst/>
            </a:prstGeom>
            <a:solidFill>
              <a:schemeClr val="accent1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771800" y="3429000"/>
              <a:ext cx="1728192" cy="72008"/>
            </a:xfrm>
            <a:prstGeom prst="rect">
              <a:avLst/>
            </a:prstGeom>
            <a:solidFill>
              <a:schemeClr val="accent3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3" name="Right Arrow 42"/>
            <p:cNvSpPr/>
            <p:nvPr/>
          </p:nvSpPr>
          <p:spPr>
            <a:xfrm rot="5400000" flipV="1">
              <a:off x="1966568" y="3730176"/>
              <a:ext cx="504056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691680" y="350100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771800" y="350100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691680" y="3356992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2771800" y="3356992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691680" y="3284984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771800" y="3284984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691680" y="3212976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2771800" y="3212976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691680" y="314096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771800" y="314096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1691680" y="3573016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2771800" y="3573016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1691680" y="3645024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771800" y="3645024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2" name="Right Arrow 61"/>
            <p:cNvSpPr/>
            <p:nvPr/>
          </p:nvSpPr>
          <p:spPr>
            <a:xfrm flipH="1">
              <a:off x="1979712" y="4005064"/>
              <a:ext cx="288032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3" name="Diamond 62"/>
            <p:cNvSpPr/>
            <p:nvPr/>
          </p:nvSpPr>
          <p:spPr>
            <a:xfrm>
              <a:off x="1691680" y="3933056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64" name="Right Arrow 63"/>
            <p:cNvSpPr/>
            <p:nvPr/>
          </p:nvSpPr>
          <p:spPr>
            <a:xfrm>
              <a:off x="1115616" y="4005064"/>
              <a:ext cx="576064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7" name="Isosceles Triangle 66"/>
            <p:cNvSpPr/>
            <p:nvPr/>
          </p:nvSpPr>
          <p:spPr>
            <a:xfrm rot="16200000">
              <a:off x="1187624" y="3284984"/>
              <a:ext cx="720080" cy="288032"/>
            </a:xfrm>
            <a:prstGeom prst="triangle">
              <a:avLst/>
            </a:prstGeom>
            <a:solidFill>
              <a:schemeClr val="accent5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9" name="Up-Down Arrow 48"/>
            <p:cNvSpPr/>
            <p:nvPr/>
          </p:nvSpPr>
          <p:spPr>
            <a:xfrm rot="5400000">
              <a:off x="4427984" y="3356992"/>
              <a:ext cx="144016" cy="1728192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419872" y="4149080"/>
              <a:ext cx="216024" cy="21602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56" name="Shape 55"/>
            <p:cNvCxnSpPr>
              <a:stCxn id="63" idx="2"/>
              <a:endCxn id="51" idx="1"/>
            </p:cNvCxnSpPr>
            <p:nvPr/>
          </p:nvCxnSpPr>
          <p:spPr>
            <a:xfrm rot="16200000" flipH="1">
              <a:off x="2573778" y="3410998"/>
              <a:ext cx="108012" cy="1584176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1115616" y="908720"/>
            <a:ext cx="4248472" cy="1512168"/>
            <a:chOff x="1115616" y="2852936"/>
            <a:chExt cx="4248472" cy="1512168"/>
          </a:xfrm>
        </p:grpSpPr>
        <p:sp>
          <p:nvSpPr>
            <p:cNvPr id="59" name="Rectangle 58"/>
            <p:cNvSpPr/>
            <p:nvPr/>
          </p:nvSpPr>
          <p:spPr>
            <a:xfrm>
              <a:off x="1331640" y="2852936"/>
              <a:ext cx="3384376" cy="100811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cs-CZ">
                  <a:solidFill>
                    <a:schemeClr val="tx1"/>
                  </a:solidFill>
                </a:rPr>
                <a:t>SRAM</a:t>
              </a:r>
            </a:p>
          </p:txBody>
        </p:sp>
        <p:sp>
          <p:nvSpPr>
            <p:cNvPr id="60" name="Up-Down Arrow 59"/>
            <p:cNvSpPr/>
            <p:nvPr/>
          </p:nvSpPr>
          <p:spPr>
            <a:xfrm>
              <a:off x="3491880" y="3501008"/>
              <a:ext cx="144016" cy="648072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691680" y="3429000"/>
              <a:ext cx="1080120" cy="72008"/>
            </a:xfrm>
            <a:prstGeom prst="rect">
              <a:avLst/>
            </a:prstGeom>
            <a:solidFill>
              <a:schemeClr val="accent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771800" y="3429000"/>
              <a:ext cx="1728192" cy="72008"/>
            </a:xfrm>
            <a:prstGeom prst="rect">
              <a:avLst/>
            </a:prstGeom>
            <a:solidFill>
              <a:schemeClr val="accent3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2" name="Right Arrow 71"/>
            <p:cNvSpPr/>
            <p:nvPr/>
          </p:nvSpPr>
          <p:spPr>
            <a:xfrm rot="5400000" flipV="1">
              <a:off x="1966568" y="3730176"/>
              <a:ext cx="504056" cy="45719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1691680" y="350100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771800" y="350100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691680" y="3356992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771800" y="3356992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691680" y="3284984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771800" y="3284984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691680" y="3212976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771800" y="3212976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1691680" y="314096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2771800" y="314096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1691680" y="3573016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771800" y="3573016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1691680" y="3645024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771800" y="3645024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3" name="Right Arrow 92"/>
            <p:cNvSpPr/>
            <p:nvPr/>
          </p:nvSpPr>
          <p:spPr>
            <a:xfrm flipH="1">
              <a:off x="1979712" y="4005064"/>
              <a:ext cx="288032" cy="72008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6" name="Diamond 95"/>
            <p:cNvSpPr/>
            <p:nvPr/>
          </p:nvSpPr>
          <p:spPr>
            <a:xfrm>
              <a:off x="1691680" y="3933056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97" name="Right Arrow 96"/>
            <p:cNvSpPr/>
            <p:nvPr/>
          </p:nvSpPr>
          <p:spPr>
            <a:xfrm>
              <a:off x="1115616" y="4005064"/>
              <a:ext cx="576064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9" name="Isosceles Triangle 98"/>
            <p:cNvSpPr/>
            <p:nvPr/>
          </p:nvSpPr>
          <p:spPr>
            <a:xfrm rot="16200000">
              <a:off x="1187624" y="3284984"/>
              <a:ext cx="720080" cy="288032"/>
            </a:xfrm>
            <a:prstGeom prst="triangle">
              <a:avLst/>
            </a:prstGeom>
            <a:solidFill>
              <a:schemeClr val="accent5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2" name="Up-Down Arrow 101"/>
            <p:cNvSpPr/>
            <p:nvPr/>
          </p:nvSpPr>
          <p:spPr>
            <a:xfrm rot="5400000">
              <a:off x="4427984" y="3356992"/>
              <a:ext cx="144016" cy="1728192"/>
            </a:xfrm>
            <a:prstGeom prst="upDownArrow">
              <a:avLst/>
            </a:prstGeom>
            <a:solidFill>
              <a:schemeClr val="bg1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3419872" y="4149080"/>
              <a:ext cx="216024" cy="216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105" name="Shape 104"/>
            <p:cNvCxnSpPr>
              <a:stCxn id="96" idx="2"/>
              <a:endCxn id="103" idx="1"/>
            </p:cNvCxnSpPr>
            <p:nvPr/>
          </p:nvCxnSpPr>
          <p:spPr>
            <a:xfrm rot="16200000" flipH="1">
              <a:off x="2573778" y="3410998"/>
              <a:ext cx="108012" cy="1584176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oup 107"/>
          <p:cNvGrpSpPr/>
          <p:nvPr/>
        </p:nvGrpSpPr>
        <p:grpSpPr>
          <a:xfrm>
            <a:off x="1115616" y="4365104"/>
            <a:ext cx="4248472" cy="1512168"/>
            <a:chOff x="1115616" y="2852936"/>
            <a:chExt cx="4248472" cy="1512168"/>
          </a:xfrm>
        </p:grpSpPr>
        <p:sp>
          <p:nvSpPr>
            <p:cNvPr id="109" name="Rectangle 108"/>
            <p:cNvSpPr/>
            <p:nvPr/>
          </p:nvSpPr>
          <p:spPr>
            <a:xfrm>
              <a:off x="1331640" y="2852936"/>
              <a:ext cx="3384376" cy="100811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cs-CZ">
                  <a:solidFill>
                    <a:schemeClr val="tx1"/>
                  </a:solidFill>
                </a:rPr>
                <a:t>SRAM</a:t>
              </a:r>
            </a:p>
          </p:txBody>
        </p:sp>
        <p:sp>
          <p:nvSpPr>
            <p:cNvPr id="111" name="Up-Down Arrow 110"/>
            <p:cNvSpPr/>
            <p:nvPr/>
          </p:nvSpPr>
          <p:spPr>
            <a:xfrm>
              <a:off x="3491880" y="3501008"/>
              <a:ext cx="144016" cy="648072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1691680" y="3429000"/>
              <a:ext cx="1080120" cy="72008"/>
            </a:xfrm>
            <a:prstGeom prst="rect">
              <a:avLst/>
            </a:prstGeom>
            <a:solidFill>
              <a:schemeClr val="accent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771800" y="3429000"/>
              <a:ext cx="1728192" cy="72008"/>
            </a:xfrm>
            <a:prstGeom prst="rect">
              <a:avLst/>
            </a:prstGeom>
            <a:solidFill>
              <a:schemeClr val="accent3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7" name="Right Arrow 116"/>
            <p:cNvSpPr/>
            <p:nvPr/>
          </p:nvSpPr>
          <p:spPr>
            <a:xfrm rot="5400000" flipV="1">
              <a:off x="1966568" y="3730176"/>
              <a:ext cx="504056" cy="45719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1691680" y="350100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2771800" y="350100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1691680" y="3356992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771800" y="3356992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1691680" y="3284984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2771800" y="3284984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1691680" y="3212976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2771800" y="3212976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1691680" y="3140968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2771800" y="3140968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1691680" y="3573016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2771800" y="3573016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1691680" y="3645024"/>
              <a:ext cx="1080120" cy="72008"/>
            </a:xfrm>
            <a:prstGeom prst="rect">
              <a:avLst/>
            </a:prstGeom>
            <a:solidFill>
              <a:schemeClr val="accent4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2771800" y="3645024"/>
              <a:ext cx="1728192" cy="72008"/>
            </a:xfrm>
            <a:prstGeom prst="rect">
              <a:avLst/>
            </a:prstGeom>
            <a:solidFill>
              <a:schemeClr val="bg2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2" name="Right Arrow 131"/>
            <p:cNvSpPr/>
            <p:nvPr/>
          </p:nvSpPr>
          <p:spPr>
            <a:xfrm flipH="1">
              <a:off x="1979712" y="4005064"/>
              <a:ext cx="288032" cy="72008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3" name="Diamond 132"/>
            <p:cNvSpPr/>
            <p:nvPr/>
          </p:nvSpPr>
          <p:spPr>
            <a:xfrm>
              <a:off x="1691680" y="3933056"/>
              <a:ext cx="288032" cy="21602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=</a:t>
              </a:r>
              <a:endParaRPr lang="cs-CZ"/>
            </a:p>
          </p:txBody>
        </p:sp>
        <p:sp>
          <p:nvSpPr>
            <p:cNvPr id="134" name="Right Arrow 133"/>
            <p:cNvSpPr/>
            <p:nvPr/>
          </p:nvSpPr>
          <p:spPr>
            <a:xfrm>
              <a:off x="1115616" y="4005064"/>
              <a:ext cx="576064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5" name="Isosceles Triangle 134"/>
            <p:cNvSpPr/>
            <p:nvPr/>
          </p:nvSpPr>
          <p:spPr>
            <a:xfrm rot="16200000">
              <a:off x="1187624" y="3284984"/>
              <a:ext cx="720080" cy="288032"/>
            </a:xfrm>
            <a:prstGeom prst="triangle">
              <a:avLst/>
            </a:prstGeom>
            <a:solidFill>
              <a:schemeClr val="accent5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6" name="Up-Down Arrow 135"/>
            <p:cNvSpPr/>
            <p:nvPr/>
          </p:nvSpPr>
          <p:spPr>
            <a:xfrm rot="5400000">
              <a:off x="4427984" y="3356992"/>
              <a:ext cx="144016" cy="1728192"/>
            </a:xfrm>
            <a:prstGeom prst="upDownArrow">
              <a:avLst/>
            </a:prstGeom>
            <a:solidFill>
              <a:schemeClr val="bg1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3419872" y="4149080"/>
              <a:ext cx="216024" cy="216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138" name="Shape 137"/>
            <p:cNvCxnSpPr>
              <a:stCxn id="133" idx="2"/>
              <a:endCxn id="137" idx="1"/>
            </p:cNvCxnSpPr>
            <p:nvPr/>
          </p:nvCxnSpPr>
          <p:spPr>
            <a:xfrm rot="16200000" flipH="1">
              <a:off x="2573778" y="3410998"/>
              <a:ext cx="108012" cy="1584176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Right Arrow 138"/>
          <p:cNvSpPr/>
          <p:nvPr/>
        </p:nvSpPr>
        <p:spPr>
          <a:xfrm>
            <a:off x="467544" y="5013176"/>
            <a:ext cx="1008112" cy="72008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0" name="Right Arrow 139"/>
          <p:cNvSpPr/>
          <p:nvPr/>
        </p:nvSpPr>
        <p:spPr>
          <a:xfrm>
            <a:off x="467544" y="1556792"/>
            <a:ext cx="1008112" cy="72008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84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Cache poslední úrovně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LLC </a:t>
            </a:r>
            <a:r>
              <a:rPr lang="en-US" dirty="0"/>
              <a:t>= </a:t>
            </a:r>
            <a:r>
              <a:rPr lang="cs-CZ" dirty="0"/>
              <a:t>L2 nebo L3</a:t>
            </a:r>
          </a:p>
          <a:p>
            <a:pPr lvl="1"/>
            <a:r>
              <a:rPr lang="cs-CZ" dirty="0"/>
              <a:t>Obvykle společná pro všechna/některá jádra na čipu</a:t>
            </a:r>
          </a:p>
          <a:p>
            <a:pPr lvl="1"/>
            <a:r>
              <a:rPr lang="cs-CZ" dirty="0"/>
              <a:t>Typické velikosti</a:t>
            </a:r>
            <a:r>
              <a:rPr lang="en-US" dirty="0"/>
              <a:t> 1-2 MB per core</a:t>
            </a:r>
          </a:p>
          <a:p>
            <a:pPr lvl="2"/>
            <a:r>
              <a:rPr lang="en-US" dirty="0"/>
              <a:t>V </a:t>
            </a:r>
            <a:r>
              <a:rPr lang="en-US" dirty="0" err="1"/>
              <a:t>posledn</a:t>
            </a:r>
            <a:r>
              <a:rPr lang="cs-CZ" dirty="0"/>
              <a:t>ích letech n</a:t>
            </a:r>
            <a:r>
              <a:rPr lang="en-US" dirty="0" err="1"/>
              <a:t>eroste</a:t>
            </a:r>
            <a:endParaRPr lang="cs-CZ" dirty="0"/>
          </a:p>
          <a:p>
            <a:pPr lvl="1"/>
            <a:r>
              <a:rPr lang="cs-CZ" dirty="0"/>
              <a:t>Cache Line </a:t>
            </a:r>
            <a:r>
              <a:rPr lang="en-US" dirty="0"/>
              <a:t>= 512</a:t>
            </a:r>
            <a:r>
              <a:rPr lang="cs-CZ" dirty="0"/>
              <a:t>, výjimečně</a:t>
            </a:r>
            <a:r>
              <a:rPr lang="en-US" dirty="0"/>
              <a:t> 1024 bit</a:t>
            </a:r>
            <a:r>
              <a:rPr lang="cs-CZ" dirty="0"/>
              <a:t>ů</a:t>
            </a:r>
          </a:p>
          <a:p>
            <a:pPr lvl="2"/>
            <a:r>
              <a:rPr lang="cs-CZ" dirty="0"/>
              <a:t>Obvykle odpovídá velikosti atomické operace DDR3/4/5 DRAM</a:t>
            </a:r>
          </a:p>
          <a:p>
            <a:pPr lvl="1"/>
            <a:r>
              <a:rPr lang="cs-CZ" dirty="0"/>
              <a:t>Latence </a:t>
            </a:r>
            <a:r>
              <a:rPr lang="en-US" dirty="0"/>
              <a:t>20..</a:t>
            </a:r>
            <a:r>
              <a:rPr lang="cs-CZ" dirty="0"/>
              <a:t>3</a:t>
            </a:r>
            <a:r>
              <a:rPr lang="en-US" dirty="0"/>
              <a:t>0</a:t>
            </a:r>
            <a:r>
              <a:rPr lang="cs-CZ" dirty="0"/>
              <a:t> ns</a:t>
            </a:r>
            <a:endParaRPr lang="en-US" dirty="0"/>
          </a:p>
          <a:p>
            <a:pPr lvl="2"/>
            <a:r>
              <a:rPr lang="cs-CZ" dirty="0"/>
              <a:t>U serverových CPU větší</a:t>
            </a:r>
            <a:r>
              <a:rPr lang="en-US" dirty="0"/>
              <a:t>; v</a:t>
            </a:r>
            <a:r>
              <a:rPr lang="cs-CZ" dirty="0"/>
              <a:t> posledních letech roste</a:t>
            </a:r>
            <a:r>
              <a:rPr lang="en-US" dirty="0"/>
              <a:t>!</a:t>
            </a:r>
            <a:endParaRPr lang="cs-CZ" dirty="0"/>
          </a:p>
          <a:p>
            <a:pPr lvl="1"/>
            <a:r>
              <a:rPr lang="cs-CZ" dirty="0"/>
              <a:t>Komunikace LLC – DRAM – vždy celá Cache Line</a:t>
            </a:r>
          </a:p>
          <a:p>
            <a:pPr lvl="1"/>
            <a:r>
              <a:rPr lang="cs-CZ" dirty="0"/>
              <a:t>Komunikace s nižšími úrovněmi – obvykle 128 nebo 256 bitů najednou</a:t>
            </a:r>
          </a:p>
          <a:p>
            <a:r>
              <a:rPr lang="cs-CZ" dirty="0"/>
              <a:t>Paralelismus</a:t>
            </a:r>
          </a:p>
          <a:p>
            <a:pPr lvl="1"/>
            <a:r>
              <a:rPr lang="cs-CZ" dirty="0"/>
              <a:t>Celý proces přístupu do cache je pipeline</a:t>
            </a:r>
          </a:p>
          <a:p>
            <a:pPr lvl="2"/>
            <a:r>
              <a:rPr lang="cs-CZ" dirty="0"/>
              <a:t>lze zahájit 1 přístup každé 1-3 cykly procesoru</a:t>
            </a:r>
          </a:p>
          <a:p>
            <a:pPr lvl="1"/>
            <a:r>
              <a:rPr lang="cs-CZ" dirty="0"/>
              <a:t>Cache </a:t>
            </a:r>
            <a:r>
              <a:rPr lang="en-US" dirty="0"/>
              <a:t>je</a:t>
            </a:r>
            <a:r>
              <a:rPr lang="cs-CZ" dirty="0"/>
              <a:t> dělena na banky</a:t>
            </a:r>
          </a:p>
          <a:p>
            <a:pPr lvl="2"/>
            <a:r>
              <a:rPr lang="cs-CZ" dirty="0"/>
              <a:t>přístup do různých bank může být paralelní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30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5352</TotalTime>
  <Words>1932</Words>
  <Application>Microsoft Office PowerPoint</Application>
  <PresentationFormat>On-screen Show (4:3)</PresentationFormat>
  <Paragraphs>546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Consolas</vt:lpstr>
      <vt:lpstr>Wingdings</vt:lpstr>
      <vt:lpstr>Wingdings 3</vt:lpstr>
      <vt:lpstr>Origin</vt:lpstr>
      <vt:lpstr>Statická RAM</vt:lpstr>
      <vt:lpstr>Architektura paměti SRAM</vt:lpstr>
      <vt:lpstr>Architektura paměti SRAM</vt:lpstr>
      <vt:lpstr>Architektura paměti SRAM</vt:lpstr>
      <vt:lpstr>Asociativní paměť</vt:lpstr>
      <vt:lpstr>Asociativní paměť</vt:lpstr>
      <vt:lpstr>Asociativní paměť</vt:lpstr>
      <vt:lpstr>Asociativní paměť</vt:lpstr>
      <vt:lpstr>Cache poslední úrovně</vt:lpstr>
      <vt:lpstr>Cache poslední úrovně</vt:lpstr>
      <vt:lpstr>Cache prostřední úrovně</vt:lpstr>
      <vt:lpstr>Cache první úrovně</vt:lpstr>
      <vt:lpstr>TLB</vt:lpstr>
      <vt:lpstr>Typické použití bitů adresy (Intel Sandy Bridge)</vt:lpstr>
      <vt:lpstr>Typické použití bitů adresy (Intel Xeon E7 v4 - 2017)</vt:lpstr>
      <vt:lpstr>Typická latence a propustnost – Intel Sandy Bridge (2011)</vt:lpstr>
      <vt:lpstr>Typická latence a propustnost – Intel Sandy Bridge</vt:lpstr>
      <vt:lpstr>Typická latence a propustnost – Intel Broadwell (Xeon E5 v4 - 2014)</vt:lpstr>
      <vt:lpstr>Typická latence a propustnost – Intel Sapphire Rapids (2023)</vt:lpstr>
      <vt:lpstr>Typická latence a propustnost – Intel Xeon Gold 6130 (2019) [parlab]</vt:lpstr>
      <vt:lpstr>Typická latence a propustnost – Intel Xeon Gold 6130 (2019)</vt:lpstr>
      <vt:lpstr>Důsledky pro programování</vt:lpstr>
      <vt:lpstr>Nešikovně naprogramovaný kód může dobrý překladač napravit  Nevhodnou datovou strukturu překladač nenapraví (a nepomůže ani naprogramování v asembleru)</vt:lpstr>
      <vt:lpstr>Úrovně cache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528</cp:revision>
  <dcterms:created xsi:type="dcterms:W3CDTF">2012-09-19T18:13:04Z</dcterms:created>
  <dcterms:modified xsi:type="dcterms:W3CDTF">2026-04-27T13:33:59Z</dcterms:modified>
</cp:coreProperties>
</file>