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9"/>
  </p:notesMasterIdLst>
  <p:sldIdLst>
    <p:sldId id="364" r:id="rId3"/>
    <p:sldId id="365" r:id="rId4"/>
    <p:sldId id="370" r:id="rId5"/>
    <p:sldId id="369" r:id="rId6"/>
    <p:sldId id="367" r:id="rId7"/>
    <p:sldId id="368" r:id="rId8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00" autoAdjust="0"/>
    <p:restoredTop sz="94660"/>
  </p:normalViewPr>
  <p:slideViewPr>
    <p:cSldViewPr>
      <p:cViewPr varScale="1">
        <p:scale>
          <a:sx n="120" d="100"/>
          <a:sy n="120" d="100"/>
        </p:scale>
        <p:origin x="94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18.02.2026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FDD85E-490B-4ECE-A416-B9AD062DD090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98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18.02.2026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stackoverflow.com/questions/388242/the-definitive-c-book-guide-and-lis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Advanced Programming in</a:t>
            </a:r>
            <a:r>
              <a:rPr lang="cs-CZ" dirty="0"/>
              <a:t> C++</a:t>
            </a:r>
          </a:p>
        </p:txBody>
      </p:sp>
    </p:spTree>
    <p:extLst>
      <p:ext uri="{BB962C8B-B14F-4D97-AF65-F5344CB8AC3E}">
        <p14:creationId xmlns:p14="http://schemas.microsoft.com/office/powerpoint/2010/main" val="973723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914400"/>
            <a:ext cx="8763000" cy="5791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cs-CZ" dirty="0"/>
              <a:t>2/</a:t>
            </a:r>
            <a:r>
              <a:rPr lang="en-US" dirty="0"/>
              <a:t>2</a:t>
            </a:r>
            <a:r>
              <a:rPr lang="cs-CZ" dirty="0"/>
              <a:t>  Z/Zk</a:t>
            </a:r>
          </a:p>
          <a:p>
            <a:r>
              <a:rPr lang="en-US" dirty="0"/>
              <a:t>Lecture</a:t>
            </a:r>
            <a:endParaRPr lang="cs-CZ" dirty="0"/>
          </a:p>
          <a:p>
            <a:pPr lvl="1"/>
            <a:r>
              <a:rPr lang="en-US" dirty="0"/>
              <a:t>mixture of lecturers</a:t>
            </a:r>
            <a:endParaRPr lang="cs-CZ" dirty="0"/>
          </a:p>
          <a:p>
            <a:r>
              <a:rPr lang="en-US" dirty="0"/>
              <a:t>Tutorials</a:t>
            </a:r>
            <a:endParaRPr lang="cs-CZ" dirty="0"/>
          </a:p>
          <a:p>
            <a:pPr lvl="1"/>
            <a:r>
              <a:rPr lang="en-US" dirty="0"/>
              <a:t>[CZE] Once in two weeks</a:t>
            </a:r>
          </a:p>
          <a:p>
            <a:pPr lvl="1"/>
            <a:r>
              <a:rPr lang="en-US" dirty="0"/>
              <a:t>[ENG] As needed</a:t>
            </a:r>
          </a:p>
          <a:p>
            <a:pPr lvl="1"/>
            <a:r>
              <a:rPr lang="en-US" dirty="0"/>
              <a:t>Three of them dedicated for homework assignments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457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F8E10-D2B4-95C4-B037-6D5852E2A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C3C80-36F9-D6B4-5A09-1961A4FA238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28600" y="914400"/>
            <a:ext cx="8763000" cy="5791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3 major homework assignments</a:t>
            </a:r>
          </a:p>
          <a:p>
            <a:pPr lvl="1"/>
            <a:r>
              <a:rPr lang="en-US" dirty="0"/>
              <a:t>Deadlines ~15 days after assignment</a:t>
            </a:r>
          </a:p>
          <a:p>
            <a:pPr lvl="1"/>
            <a:r>
              <a:rPr lang="en-US" dirty="0"/>
              <a:t>Up to 10 points per assignment</a:t>
            </a:r>
          </a:p>
          <a:p>
            <a:pPr lvl="1"/>
            <a:r>
              <a:rPr lang="en-US" dirty="0"/>
              <a:t>Late submission: -1 point per day</a:t>
            </a:r>
          </a:p>
          <a:p>
            <a:pPr lvl="1"/>
            <a:r>
              <a:rPr lang="en-US" dirty="0"/>
              <a:t>Checked for plagiarism</a:t>
            </a:r>
          </a:p>
          <a:p>
            <a:pPr lvl="1"/>
            <a:r>
              <a:rPr lang="en-US" dirty="0"/>
              <a:t>Assignments may prohibit some features</a:t>
            </a:r>
          </a:p>
          <a:p>
            <a:pPr lvl="2"/>
            <a:r>
              <a:rPr lang="en-US" dirty="0"/>
              <a:t>e.g., using </a:t>
            </a:r>
            <a:r>
              <a:rPr lang="en-US" dirty="0" err="1"/>
              <a:t>shared_ptr</a:t>
            </a:r>
            <a:r>
              <a:rPr lang="en-US" dirty="0"/>
              <a:t> or having a single "giant" lock</a:t>
            </a:r>
          </a:p>
          <a:p>
            <a:pPr lvl="1"/>
            <a:r>
              <a:rPr lang="en-US" dirty="0"/>
              <a:t>There will be simple code review to detect the prohibited features</a:t>
            </a:r>
          </a:p>
          <a:p>
            <a:pPr lvl="2"/>
            <a:r>
              <a:rPr lang="en-US" dirty="0"/>
              <a:t>violations will cause total loss of points for the assignment </a:t>
            </a:r>
          </a:p>
          <a:p>
            <a:pPr lvl="2"/>
            <a:r>
              <a:rPr lang="en-US" dirty="0"/>
              <a:t>if corrected within 7 days, 5 points will be awarded</a:t>
            </a:r>
          </a:p>
          <a:p>
            <a:pPr lvl="2"/>
            <a:endParaRPr lang="en-US" dirty="0"/>
          </a:p>
          <a:p>
            <a:r>
              <a:rPr lang="en-US" dirty="0"/>
              <a:t>Credit</a:t>
            </a:r>
            <a:endParaRPr lang="cs-CZ" dirty="0"/>
          </a:p>
          <a:p>
            <a:pPr lvl="1"/>
            <a:r>
              <a:rPr lang="en-US" dirty="0"/>
              <a:t>at least 5 points from </a:t>
            </a:r>
            <a:r>
              <a:rPr lang="en-US" b="1" dirty="0"/>
              <a:t>each</a:t>
            </a:r>
            <a:r>
              <a:rPr lang="en-US" dirty="0"/>
              <a:t> assignment, and</a:t>
            </a:r>
          </a:p>
          <a:p>
            <a:pPr lvl="1"/>
            <a:r>
              <a:rPr lang="en-US" dirty="0"/>
              <a:t>at least</a:t>
            </a:r>
            <a:r>
              <a:rPr lang="cs-CZ" dirty="0"/>
              <a:t> </a:t>
            </a:r>
            <a:r>
              <a:rPr lang="en-US" dirty="0"/>
              <a:t>20 points in total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CE6A8F-2BD5-A2F3-E799-45329584E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989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2FE58-49D6-5C0F-461C-9CD5968578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A35A1-3612-15C1-D6D0-D9373BF75AD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28600" y="914400"/>
            <a:ext cx="8763000" cy="57912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Exam</a:t>
            </a:r>
          </a:p>
          <a:p>
            <a:pPr lvl="1"/>
            <a:r>
              <a:rPr lang="en-US" dirty="0"/>
              <a:t>Credit required before exam</a:t>
            </a:r>
            <a:endParaRPr lang="cs-CZ" dirty="0"/>
          </a:p>
          <a:p>
            <a:pPr lvl="1"/>
            <a:r>
              <a:rPr lang="en-US" dirty="0"/>
              <a:t>Written part in a lab</a:t>
            </a:r>
          </a:p>
          <a:p>
            <a:pPr lvl="2"/>
            <a:r>
              <a:rPr lang="en-US" dirty="0"/>
              <a:t>Conditions similar to the exam of NPRG041 Programming in C++</a:t>
            </a:r>
          </a:p>
          <a:p>
            <a:pPr lvl="3"/>
            <a:r>
              <a:rPr lang="en-US" dirty="0"/>
              <a:t>cppreference.com, limited on-premise AI</a:t>
            </a:r>
          </a:p>
          <a:p>
            <a:pPr lvl="1"/>
            <a:r>
              <a:rPr lang="en-US" dirty="0"/>
              <a:t>If the written part is sufficient to determine the grade, it will be awarded</a:t>
            </a:r>
          </a:p>
          <a:p>
            <a:pPr lvl="2"/>
            <a:r>
              <a:rPr lang="en-US" dirty="0"/>
              <a:t>Excellent or mediocre solutions</a:t>
            </a:r>
          </a:p>
          <a:p>
            <a:pPr lvl="1"/>
            <a:r>
              <a:rPr lang="en-US" dirty="0"/>
              <a:t>For the remaining students, oral part follows the written part</a:t>
            </a:r>
          </a:p>
          <a:p>
            <a:pPr lvl="2"/>
            <a:r>
              <a:rPr lang="en-US" dirty="0"/>
              <a:t>The same day or later; T.B.A.</a:t>
            </a:r>
          </a:p>
          <a:p>
            <a:pPr lvl="2"/>
            <a:r>
              <a:rPr lang="en-US" dirty="0"/>
              <a:t>Discussion of the solution submitted in the written part</a:t>
            </a:r>
          </a:p>
          <a:p>
            <a:pPr lvl="2"/>
            <a:r>
              <a:rPr lang="en-US" dirty="0"/>
              <a:t>Discussion of the solutions of home assignments</a:t>
            </a:r>
          </a:p>
          <a:p>
            <a:pPr lvl="2"/>
            <a:r>
              <a:rPr lang="en-US" dirty="0"/>
              <a:t>Any other related or unrelated questions on C++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98C1E4-8119-0817-33C3-106EAEFB1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5547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noProof="1"/>
              <a:t>Books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lvl="3" eaLnBrk="1" hangingPunct="1"/>
            <a:endParaRPr lang="en-US" altLang="en-US" noProof="1"/>
          </a:p>
          <a:p>
            <a:pPr lvl="1" indent="0" eaLnBrk="1" hangingPunct="1"/>
            <a:r>
              <a:rPr lang="en-US" altLang="en-US" noProof="1"/>
              <a:t>C++11/14/17/20/23</a:t>
            </a:r>
            <a:r>
              <a:rPr lang="cs-CZ" altLang="en-US" noProof="1"/>
              <a:t>/26</a:t>
            </a:r>
            <a:endParaRPr lang="en-US" altLang="en-US" noProof="1"/>
          </a:p>
          <a:p>
            <a:pPr lvl="3"/>
            <a:r>
              <a:rPr lang="en-US" altLang="en-US" noProof="1"/>
              <a:t>en.cppreference.com/w/cpp</a:t>
            </a:r>
          </a:p>
          <a:p>
            <a:pPr lvl="3"/>
            <a:endParaRPr lang="en-US" altLang="en-US" noProof="1"/>
          </a:p>
          <a:p>
            <a:pPr lvl="2" eaLnBrk="1" hangingPunct="1"/>
            <a:r>
              <a:rPr lang="cs-CZ" altLang="en-US" noProof="1"/>
              <a:t>Scott Meyers: Effective Modern C++ (C++11/C++14</a:t>
            </a:r>
            <a:r>
              <a:rPr lang="en-US" altLang="en-US" noProof="1"/>
              <a:t>)</a:t>
            </a:r>
          </a:p>
          <a:p>
            <a:pPr lvl="3"/>
            <a:r>
              <a:rPr lang="en-US" altLang="en-US" noProof="1"/>
              <a:t>O'Reilly 2014</a:t>
            </a:r>
          </a:p>
          <a:p>
            <a:pPr lvl="3"/>
            <a:r>
              <a:rPr lang="en-US" altLang="en-US" noProof="1"/>
              <a:t>Methodology of programming</a:t>
            </a:r>
            <a:endParaRPr lang="cs-CZ" altLang="en-US" noProof="1"/>
          </a:p>
          <a:p>
            <a:pPr lvl="3"/>
            <a:endParaRPr lang="cs-CZ" altLang="en-US" noProof="1"/>
          </a:p>
          <a:p>
            <a:pPr lvl="2" eaLnBrk="1" hangingPunct="1"/>
            <a:r>
              <a:rPr lang="en-US" altLang="en-US" noProof="1"/>
              <a:t>Scott Meyers: Overview of the New C++ (C++11)</a:t>
            </a:r>
          </a:p>
          <a:p>
            <a:pPr lvl="3" eaLnBrk="1" hangingPunct="1"/>
            <a:r>
              <a:rPr lang="en-US" altLang="en-US" noProof="1"/>
              <a:t>Collected slides</a:t>
            </a:r>
          </a:p>
          <a:p>
            <a:pPr lvl="3" eaLnBrk="1" hangingPunct="1"/>
            <a:r>
              <a:rPr lang="en-US" altLang="en-US" noProof="1"/>
              <a:t>Motivation behind C++11 explained</a:t>
            </a:r>
          </a:p>
          <a:p>
            <a:pPr lvl="3" eaLnBrk="1" hangingPunct="1"/>
            <a:endParaRPr lang="en-US" altLang="en-US" noProof="1"/>
          </a:p>
          <a:p>
            <a:pPr lvl="2" eaLnBrk="1" hangingPunct="1"/>
            <a:r>
              <a:rPr lang="en-US" altLang="en-US" noProof="1"/>
              <a:t>Bjarne Stroustrup: The C++ Programming Language - </a:t>
            </a:r>
            <a:r>
              <a:rPr lang="cs-CZ" altLang="en-US" u="sng" noProof="1">
                <a:solidFill>
                  <a:srgbClr val="FF0000"/>
                </a:solidFill>
              </a:rPr>
              <a:t>4</a:t>
            </a:r>
            <a:r>
              <a:rPr lang="en-US" altLang="en-US" u="sng" noProof="1">
                <a:solidFill>
                  <a:srgbClr val="FF0000"/>
                </a:solidFill>
              </a:rPr>
              <a:t>th Edition</a:t>
            </a:r>
          </a:p>
          <a:p>
            <a:pPr lvl="3" eaLnBrk="1" hangingPunct="1"/>
            <a:r>
              <a:rPr lang="en-US" altLang="en-US" sz="1600" noProof="1"/>
              <a:t>Addison-Wesley 2013</a:t>
            </a:r>
          </a:p>
          <a:p>
            <a:pPr lvl="3" eaLnBrk="1" hangingPunct="1"/>
            <a:r>
              <a:rPr lang="en-US" altLang="en-US" noProof="1"/>
              <a:t>Complete C++11 textbook</a:t>
            </a:r>
          </a:p>
          <a:p>
            <a:pPr lvl="3"/>
            <a:endParaRPr lang="en-US" altLang="en-US" u="sng" noProof="1">
              <a:solidFill>
                <a:srgbClr val="FF0000"/>
              </a:solidFill>
            </a:endParaRPr>
          </a:p>
          <a:p>
            <a:pPr lvl="2"/>
            <a:r>
              <a:rPr lang="en-US" altLang="en-US" noProof="1"/>
              <a:t>David Vandevoorde, Nicolai M. Josuttis, Douglas Gregor:</a:t>
            </a:r>
            <a:br>
              <a:rPr lang="en-US" altLang="en-US" noProof="1"/>
            </a:br>
            <a:r>
              <a:rPr lang="en-US" altLang="en-US" noProof="1"/>
              <a:t>C++ Templates: The Complete Guide (</a:t>
            </a:r>
            <a:r>
              <a:rPr lang="en-US" altLang="en-US" u="sng" noProof="1">
                <a:solidFill>
                  <a:srgbClr val="FF0000"/>
                </a:solidFill>
              </a:rPr>
              <a:t>2nd Edition</a:t>
            </a:r>
            <a:r>
              <a:rPr lang="en-US" altLang="en-US" noProof="1"/>
              <a:t>)</a:t>
            </a:r>
          </a:p>
          <a:p>
            <a:pPr lvl="3"/>
            <a:r>
              <a:rPr lang="en-US" altLang="en-US" noProof="1"/>
              <a:t>Addison-Wesley 2017 (832 pages)</a:t>
            </a:r>
          </a:p>
          <a:p>
            <a:pPr lvl="2"/>
            <a:endParaRPr lang="en-US" altLang="en-US" noProof="1"/>
          </a:p>
          <a:p>
            <a:pPr lvl="2"/>
            <a:r>
              <a:rPr lang="en-US" altLang="en-US" noProof="1"/>
              <a:t>Anthony Williams: C++ Concurrency in Action: Practical Multithreading</a:t>
            </a:r>
          </a:p>
          <a:p>
            <a:pPr lvl="3"/>
            <a:r>
              <a:rPr lang="en-US" altLang="en-US" noProof="1"/>
              <a:t>Manning Publications 2012 (528 pages)</a:t>
            </a:r>
          </a:p>
          <a:p>
            <a:pPr lvl="2" eaLnBrk="1" hangingPunct="1"/>
            <a:endParaRPr lang="en-US" altLang="en-US" u="sng" noProof="1">
              <a:solidFill>
                <a:srgbClr val="FF0000"/>
              </a:solidFill>
            </a:endParaRPr>
          </a:p>
          <a:p>
            <a:pPr lvl="2"/>
            <a:r>
              <a:rPr lang="en-US" u="sng" dirty="0">
                <a:hlinkClick r:id="rId2"/>
              </a:rPr>
              <a:t>http://stackoverflow.com/questions/388242/the-definitive-c-book-guide-and-list</a:t>
            </a:r>
            <a:endParaRPr lang="en-US" altLang="en-US" u="sng" noProof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598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1"/>
              <a:t>Older books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3"/>
            <a:endParaRPr lang="en-US" altLang="en-US" noProof="1"/>
          </a:p>
          <a:p>
            <a:pPr lvl="1"/>
            <a:r>
              <a:rPr lang="en-US" altLang="en-US" noProof="1"/>
              <a:t>Best practices – before C++11 = outdated but may be worth reading</a:t>
            </a:r>
          </a:p>
          <a:p>
            <a:pPr lvl="2"/>
            <a:r>
              <a:rPr lang="cs-CZ" altLang="en-US" dirty="0"/>
              <a:t>Andrei </a:t>
            </a:r>
            <a:r>
              <a:rPr lang="cs-CZ" altLang="en-US" dirty="0" err="1"/>
              <a:t>Alexandrescu</a:t>
            </a:r>
            <a:r>
              <a:rPr lang="cs-CZ" altLang="en-US" dirty="0"/>
              <a:t>, </a:t>
            </a:r>
            <a:r>
              <a:rPr lang="cs-CZ" altLang="en-US" dirty="0" err="1"/>
              <a:t>Herb</a:t>
            </a:r>
            <a:r>
              <a:rPr lang="cs-CZ" altLang="en-US" dirty="0"/>
              <a:t> </a:t>
            </a:r>
            <a:r>
              <a:rPr lang="cs-CZ" altLang="en-US" dirty="0" err="1"/>
              <a:t>Sutter</a:t>
            </a:r>
            <a:r>
              <a:rPr lang="cs-CZ" altLang="en-US" dirty="0"/>
              <a:t>:</a:t>
            </a:r>
            <a:br>
              <a:rPr lang="cs-CZ" altLang="en-US" dirty="0"/>
            </a:br>
            <a:r>
              <a:rPr lang="cs-CZ" altLang="en-US" dirty="0"/>
              <a:t>C++ </a:t>
            </a:r>
            <a:r>
              <a:rPr lang="cs-CZ" altLang="en-US" dirty="0" err="1"/>
              <a:t>Coding</a:t>
            </a:r>
            <a:r>
              <a:rPr lang="cs-CZ" altLang="en-US" dirty="0"/>
              <a:t> </a:t>
            </a:r>
            <a:r>
              <a:rPr lang="cs-CZ" altLang="en-US" dirty="0" err="1"/>
              <a:t>Standards</a:t>
            </a:r>
            <a:r>
              <a:rPr lang="cs-CZ" altLang="en-US" dirty="0"/>
              <a:t> (2005)</a:t>
            </a:r>
          </a:p>
          <a:p>
            <a:pPr lvl="2"/>
            <a:r>
              <a:rPr lang="cs-CZ" altLang="en-US" dirty="0" err="1"/>
              <a:t>Scott</a:t>
            </a:r>
            <a:r>
              <a:rPr lang="cs-CZ" altLang="en-US" dirty="0"/>
              <a:t> </a:t>
            </a:r>
            <a:r>
              <a:rPr lang="cs-CZ" altLang="en-US" dirty="0" err="1"/>
              <a:t>Meyers</a:t>
            </a:r>
            <a:r>
              <a:rPr lang="cs-CZ" altLang="en-US" dirty="0"/>
              <a:t>:</a:t>
            </a:r>
            <a:br>
              <a:rPr lang="cs-CZ" altLang="en-US" dirty="0"/>
            </a:br>
            <a:r>
              <a:rPr lang="cs-CZ" altLang="en-US" dirty="0" err="1"/>
              <a:t>Effective</a:t>
            </a:r>
            <a:r>
              <a:rPr lang="cs-CZ" altLang="en-US" dirty="0"/>
              <a:t> C++ (1998)</a:t>
            </a:r>
            <a:br>
              <a:rPr lang="cs-CZ" altLang="en-US" dirty="0"/>
            </a:br>
            <a:r>
              <a:rPr lang="cs-CZ" altLang="en-US" dirty="0"/>
              <a:t>More </a:t>
            </a:r>
            <a:r>
              <a:rPr lang="cs-CZ" altLang="en-US" dirty="0" err="1"/>
              <a:t>Effective</a:t>
            </a:r>
            <a:r>
              <a:rPr lang="cs-CZ" altLang="en-US" dirty="0"/>
              <a:t> C++ (1996)</a:t>
            </a:r>
            <a:br>
              <a:rPr lang="cs-CZ" altLang="en-US" dirty="0"/>
            </a:br>
            <a:r>
              <a:rPr lang="cs-CZ" altLang="en-US" dirty="0" err="1"/>
              <a:t>Effective</a:t>
            </a:r>
            <a:r>
              <a:rPr lang="cs-CZ" altLang="en-US" dirty="0"/>
              <a:t> STL (2001)</a:t>
            </a:r>
          </a:p>
          <a:p>
            <a:pPr lvl="2"/>
            <a:r>
              <a:rPr lang="cs-CZ" altLang="en-US" noProof="1"/>
              <a:t>Herb Sutter:</a:t>
            </a:r>
            <a:br>
              <a:rPr lang="cs-CZ" altLang="en-US" noProof="1"/>
            </a:br>
            <a:r>
              <a:rPr lang="cs-CZ" altLang="en-US" noProof="1"/>
              <a:t>Exceptional C++</a:t>
            </a:r>
            <a:r>
              <a:rPr lang="cs-CZ" altLang="en-US" dirty="0"/>
              <a:t> (2000)</a:t>
            </a:r>
            <a:br>
              <a:rPr lang="cs-CZ" altLang="en-US" dirty="0"/>
            </a:br>
            <a:r>
              <a:rPr lang="cs-CZ" altLang="en-US" dirty="0"/>
              <a:t>More </a:t>
            </a:r>
            <a:r>
              <a:rPr lang="cs-CZ" altLang="en-US" dirty="0" err="1"/>
              <a:t>Exceptional</a:t>
            </a:r>
            <a:r>
              <a:rPr lang="cs-CZ" altLang="en-US" dirty="0"/>
              <a:t> C++ (2002)</a:t>
            </a:r>
            <a:br>
              <a:rPr lang="cs-CZ" altLang="en-US" dirty="0"/>
            </a:br>
            <a:r>
              <a:rPr lang="cs-CZ" altLang="en-US" dirty="0" err="1"/>
              <a:t>Exceptional</a:t>
            </a:r>
            <a:r>
              <a:rPr lang="cs-CZ" altLang="en-US" dirty="0"/>
              <a:t> C++ Style (2004)</a:t>
            </a:r>
            <a:endParaRPr lang="cs-CZ" altLang="en-US" noProof="1"/>
          </a:p>
          <a:p>
            <a:pPr lvl="2"/>
            <a:r>
              <a:rPr lang="cs-CZ" altLang="en-US" dirty="0" err="1"/>
              <a:t>Nicolai</a:t>
            </a:r>
            <a:r>
              <a:rPr lang="cs-CZ" altLang="en-US" dirty="0"/>
              <a:t> M. </a:t>
            </a:r>
            <a:r>
              <a:rPr lang="cs-CZ" altLang="en-US" dirty="0" err="1"/>
              <a:t>Josuttis</a:t>
            </a:r>
            <a:r>
              <a:rPr lang="cs-CZ" altLang="en-US" dirty="0"/>
              <a:t>:</a:t>
            </a:r>
            <a:br>
              <a:rPr lang="cs-CZ" altLang="en-US" dirty="0"/>
            </a:br>
            <a:r>
              <a:rPr lang="cs-CZ" altLang="en-US" dirty="0" err="1"/>
              <a:t>Object-Oriented</a:t>
            </a:r>
            <a:r>
              <a:rPr lang="cs-CZ" altLang="en-US" dirty="0"/>
              <a:t> </a:t>
            </a:r>
            <a:r>
              <a:rPr lang="cs-CZ" altLang="en-US" dirty="0" err="1"/>
              <a:t>Programming</a:t>
            </a:r>
            <a:r>
              <a:rPr lang="cs-CZ" altLang="en-US" dirty="0"/>
              <a:t> in C++ (2002)</a:t>
            </a:r>
            <a:br>
              <a:rPr lang="cs-CZ" altLang="en-US"/>
            </a:br>
            <a:endParaRPr lang="cs-CZ" altLang="en-US" noProof="1"/>
          </a:p>
          <a:p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39447425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7267</TotalTime>
  <Words>468</Words>
  <Application>Microsoft Office PowerPoint</Application>
  <PresentationFormat>On-screen Show (4:3)</PresentationFormat>
  <Paragraphs>71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Advanced Programming in C++</vt:lpstr>
      <vt:lpstr>Organization</vt:lpstr>
      <vt:lpstr>Organization</vt:lpstr>
      <vt:lpstr>Organization</vt:lpstr>
      <vt:lpstr>Books</vt:lpstr>
      <vt:lpstr>Older books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786</cp:revision>
  <dcterms:created xsi:type="dcterms:W3CDTF">2012-09-19T18:13:04Z</dcterms:created>
  <dcterms:modified xsi:type="dcterms:W3CDTF">2026-02-18T14:14:24Z</dcterms:modified>
</cp:coreProperties>
</file>