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2" r:id="rId1"/>
  </p:sldMasterIdLst>
  <p:sldIdLst>
    <p:sldId id="256" r:id="rId2"/>
    <p:sldId id="293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94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2" r:id="rId20"/>
    <p:sldId id="273" r:id="rId21"/>
    <p:sldId id="274" r:id="rId22"/>
    <p:sldId id="275" r:id="rId23"/>
    <p:sldId id="276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20000"/>
      </a:spcBef>
      <a:spcAft>
        <a:spcPct val="0"/>
      </a:spcAft>
      <a:buClr>
        <a:schemeClr val="tx2"/>
      </a:buClr>
      <a:buSzPct val="70000"/>
      <a:buFont typeface="Wingdings" pitchFamily="2" charset="2"/>
      <a:buChar char="l"/>
      <a:defRPr sz="30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20000"/>
      </a:spcBef>
      <a:spcAft>
        <a:spcPct val="0"/>
      </a:spcAft>
      <a:buClr>
        <a:schemeClr val="tx2"/>
      </a:buClr>
      <a:buSzPct val="70000"/>
      <a:buFont typeface="Wingdings" pitchFamily="2" charset="2"/>
      <a:buChar char="l"/>
      <a:defRPr sz="30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20000"/>
      </a:spcBef>
      <a:spcAft>
        <a:spcPct val="0"/>
      </a:spcAft>
      <a:buClr>
        <a:schemeClr val="tx2"/>
      </a:buClr>
      <a:buSzPct val="70000"/>
      <a:buFont typeface="Wingdings" pitchFamily="2" charset="2"/>
      <a:buChar char="l"/>
      <a:defRPr sz="30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20000"/>
      </a:spcBef>
      <a:spcAft>
        <a:spcPct val="0"/>
      </a:spcAft>
      <a:buClr>
        <a:schemeClr val="tx2"/>
      </a:buClr>
      <a:buSzPct val="70000"/>
      <a:buFont typeface="Wingdings" pitchFamily="2" charset="2"/>
      <a:buChar char="l"/>
      <a:defRPr sz="30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20000"/>
      </a:spcBef>
      <a:spcAft>
        <a:spcPct val="0"/>
      </a:spcAft>
      <a:buClr>
        <a:schemeClr val="tx2"/>
      </a:buClr>
      <a:buSzPct val="70000"/>
      <a:buFont typeface="Wingdings" pitchFamily="2" charset="2"/>
      <a:buChar char="l"/>
      <a:defRPr sz="30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30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30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30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30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567" autoAdjust="0"/>
    <p:restoredTop sz="86386" autoAdjust="0"/>
  </p:normalViewPr>
  <p:slideViewPr>
    <p:cSldViewPr>
      <p:cViewPr varScale="1">
        <p:scale>
          <a:sx n="137" d="100"/>
          <a:sy n="137" d="100"/>
        </p:scale>
        <p:origin x="2382" y="12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2"/>
          <p:cNvSpPr>
            <a:spLocks noChangeShapeType="1"/>
          </p:cNvSpPr>
          <p:nvPr/>
        </p:nvSpPr>
        <p:spPr bwMode="auto">
          <a:xfrm>
            <a:off x="7315200" y="1066800"/>
            <a:ext cx="0" cy="449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 eaLnBrk="1" hangingPunct="1">
              <a:spcBef>
                <a:spcPct val="0"/>
              </a:spcBef>
              <a:buClrTx/>
              <a:buSzTx/>
              <a:buFontTx/>
              <a:buNone/>
              <a:defRPr/>
            </a:pPr>
            <a:endParaRPr lang="cs-CZ" sz="1800" dirty="0"/>
          </a:p>
        </p:txBody>
      </p:sp>
      <p:sp>
        <p:nvSpPr>
          <p:cNvPr id="5" name="Line 8"/>
          <p:cNvSpPr>
            <a:spLocks noChangeShapeType="1"/>
          </p:cNvSpPr>
          <p:nvPr/>
        </p:nvSpPr>
        <p:spPr bwMode="auto">
          <a:xfrm>
            <a:off x="304800" y="2819400"/>
            <a:ext cx="8229600" cy="0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 eaLnBrk="1" hangingPunct="1">
              <a:spcBef>
                <a:spcPct val="0"/>
              </a:spcBef>
              <a:buClrTx/>
              <a:buSzTx/>
              <a:buFontTx/>
              <a:buNone/>
              <a:defRPr/>
            </a:pPr>
            <a:endParaRPr lang="cs-CZ" sz="1800" dirty="0"/>
          </a:p>
        </p:txBody>
      </p:sp>
      <p:pic>
        <p:nvPicPr>
          <p:cNvPr id="6" name="Picture 9" descr="b2e2lirt[1]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43775" y="3392488"/>
            <a:ext cx="1684338" cy="1406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312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315913" y="466725"/>
            <a:ext cx="6781800" cy="2133600"/>
          </a:xfrm>
        </p:spPr>
        <p:txBody>
          <a:bodyPr/>
          <a:lstStyle>
            <a:lvl1pPr algn="r">
              <a:defRPr sz="4800"/>
            </a:lvl1pPr>
          </a:lstStyle>
          <a:p>
            <a:r>
              <a:rPr lang="en-US" altLang="en-US"/>
              <a:t>Click to edit Master title style</a:t>
            </a:r>
          </a:p>
        </p:txBody>
      </p:sp>
      <p:sp>
        <p:nvSpPr>
          <p:cNvPr id="13312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849313" y="3049588"/>
            <a:ext cx="6248400" cy="2362200"/>
          </a:xfrm>
        </p:spPr>
        <p:txBody>
          <a:bodyPr/>
          <a:lstStyle>
            <a:lvl1pPr marL="0" indent="0" algn="r">
              <a:buFont typeface="Wingdings" pitchFamily="2" charset="2"/>
              <a:buNone/>
              <a:defRPr sz="3200"/>
            </a:lvl1pPr>
          </a:lstStyle>
          <a:p>
            <a:r>
              <a:rPr lang="en-US" altLang="en-US"/>
              <a:t>Click to edit Master subtitle style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9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44EF1E-FEAD-4D10-8EFF-C55353D54373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6BCEFF-B55C-4235-978B-268C3A496A6E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22238"/>
            <a:ext cx="2057400" cy="600868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22238"/>
            <a:ext cx="6019800" cy="600868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828698-1B54-4F60-8D07-B15AE30979E3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2238"/>
            <a:ext cx="7543800" cy="12954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719263"/>
            <a:ext cx="4038600" cy="44116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719263"/>
            <a:ext cx="4038600" cy="212883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4000500"/>
            <a:ext cx="4038600" cy="21304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8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D9E576-D3F8-4897-A0B9-6938B2BABEC4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11FCEC-0EAE-4E4F-BF45-F90A7398F5DB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696AE7-E6C5-4C0D-BC1F-D30E4DBF689D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19263"/>
            <a:ext cx="4038600" cy="4411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263"/>
            <a:ext cx="4038600" cy="4411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CEEC46-17E5-4A77-8853-9AEFA48C6E5C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9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C213E5-1F29-43EC-9D45-BC9BD888F3E7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A6BF95-7295-4617-B06F-05E4F67E0AE4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7A475E-F9A0-450E-87E2-8839A658F292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7BAE97-AF77-4A26-B5B1-5E1EE01BDA13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8873B5-E487-4703-8A1C-AD44F94D6E44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w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8" name="Line 2"/>
          <p:cNvSpPr>
            <a:spLocks noChangeShapeType="1"/>
          </p:cNvSpPr>
          <p:nvPr/>
        </p:nvSpPr>
        <p:spPr bwMode="auto">
          <a:xfrm>
            <a:off x="7962900" y="152400"/>
            <a:ext cx="0" cy="1524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 eaLnBrk="1" hangingPunct="1">
              <a:spcBef>
                <a:spcPct val="0"/>
              </a:spcBef>
              <a:buClrTx/>
              <a:buSzTx/>
              <a:buFontTx/>
              <a:buNone/>
              <a:defRPr/>
            </a:pPr>
            <a:endParaRPr lang="cs-CZ" sz="1800" dirty="0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22238"/>
            <a:ext cx="75438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719263"/>
            <a:ext cx="8229600" cy="4411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32101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spcBef>
                <a:spcPct val="0"/>
              </a:spcBef>
              <a:buClrTx/>
              <a:buSzTx/>
              <a:buFontTx/>
              <a:buNone/>
              <a:defRPr sz="1000"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132102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spcBef>
                <a:spcPct val="0"/>
              </a:spcBef>
              <a:buClrTx/>
              <a:buSzTx/>
              <a:buFontTx/>
              <a:buNone/>
              <a:defRPr sz="1000"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132103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spcBef>
                <a:spcPct val="0"/>
              </a:spcBef>
              <a:buClrTx/>
              <a:buSzTx/>
              <a:buFontTx/>
              <a:buNone/>
              <a:defRPr sz="1000"/>
            </a:lvl1pPr>
          </a:lstStyle>
          <a:p>
            <a:pPr>
              <a:defRPr/>
            </a:pPr>
            <a:fld id="{F0AF2861-DAA9-404A-AFD8-DE3C425BABBE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  <p:sp>
        <p:nvSpPr>
          <p:cNvPr id="132104" name="Rectangle 8"/>
          <p:cNvSpPr>
            <a:spLocks noChangeArrowheads="1"/>
          </p:cNvSpPr>
          <p:nvPr/>
        </p:nvSpPr>
        <p:spPr bwMode="auto">
          <a:xfrm>
            <a:off x="0" y="25574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eaLnBrk="1" hangingPunct="1">
              <a:spcBef>
                <a:spcPct val="0"/>
              </a:spcBef>
              <a:buClrTx/>
              <a:buSzTx/>
              <a:buFontTx/>
              <a:buNone/>
              <a:defRPr/>
            </a:pPr>
            <a:endParaRPr lang="cs-CZ" sz="1800" dirty="0"/>
          </a:p>
        </p:txBody>
      </p:sp>
      <p:pic>
        <p:nvPicPr>
          <p:cNvPr id="6153" name="Picture 9" descr="b2e2lirt[1]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8029575" y="115888"/>
            <a:ext cx="1114425" cy="931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11" r:id="rId1"/>
    <p:sldLayoutId id="2147483700" r:id="rId2"/>
    <p:sldLayoutId id="2147483701" r:id="rId3"/>
    <p:sldLayoutId id="2147483702" r:id="rId4"/>
    <p:sldLayoutId id="2147483703" r:id="rId5"/>
    <p:sldLayoutId id="2147483704" r:id="rId6"/>
    <p:sldLayoutId id="2147483705" r:id="rId7"/>
    <p:sldLayoutId id="2147483706" r:id="rId8"/>
    <p:sldLayoutId id="2147483707" r:id="rId9"/>
    <p:sldLayoutId id="2147483708" r:id="rId10"/>
    <p:sldLayoutId id="2147483709" r:id="rId11"/>
    <p:sldLayoutId id="2147483710" r:id="rId1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l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692150" indent="-3476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l"/>
        <a:defRPr sz="2600">
          <a:solidFill>
            <a:schemeClr val="tx1"/>
          </a:solidFill>
          <a:latin typeface="+mn-lt"/>
        </a:defRPr>
      </a:lvl2pPr>
      <a:lvl3pPr marL="987425" indent="-293688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l"/>
        <a:defRPr sz="2300">
          <a:solidFill>
            <a:schemeClr val="tx1"/>
          </a:solidFill>
          <a:latin typeface="+mn-lt"/>
        </a:defRPr>
      </a:lvl3pPr>
      <a:lvl4pPr marL="1281113" indent="-2921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4pPr>
      <a:lvl5pPr marL="1598613" indent="-315913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0558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5130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29702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4274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5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cs-CZ" sz="4400" dirty="0"/>
              <a:t>C++ </a:t>
            </a:r>
            <a:r>
              <a:rPr lang="en-US" sz="4400" dirty="0"/>
              <a:t>- external libraries and OS interfaces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cs-CZ" dirty="0"/>
              <a:t>David </a:t>
            </a:r>
            <a:r>
              <a:rPr lang="cs-CZ" dirty="0" err="1"/>
              <a:t>Bednárek</a:t>
            </a:r>
            <a:endParaRPr lang="en-US" dirty="0"/>
          </a:p>
          <a:p>
            <a:pPr eaLnBrk="1" hangingPunct="1"/>
            <a:r>
              <a:rPr lang="cs-CZ" dirty="0"/>
              <a:t>Jakub </a:t>
            </a:r>
            <a:r>
              <a:rPr lang="cs-CZ" dirty="0" err="1"/>
              <a:t>Yaghob</a:t>
            </a:r>
            <a:endParaRPr lang="cs-CZ" dirty="0"/>
          </a:p>
          <a:p>
            <a:pPr eaLnBrk="1" hangingPunct="1"/>
            <a:r>
              <a:rPr lang="cs-CZ" dirty="0"/>
              <a:t>Filip </a:t>
            </a:r>
            <a:r>
              <a:rPr lang="cs-CZ" dirty="0" err="1"/>
              <a:t>Zavoral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Database – example</a:t>
            </a:r>
            <a:endParaRPr lang="cs-CZ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1719262"/>
            <a:ext cx="4038600" cy="4995885"/>
          </a:xfrm>
        </p:spPr>
        <p:txBody>
          <a:bodyPr/>
          <a:lstStyle/>
          <a:p>
            <a:pPr>
              <a:buNone/>
            </a:pPr>
            <a:r>
              <a:rPr lang="cs-CZ" sz="2000" dirty="0" err="1"/>
              <a:t>environment</a:t>
            </a:r>
            <a:r>
              <a:rPr lang="cs-CZ" sz="2000" dirty="0"/>
              <a:t> e</a:t>
            </a:r>
            <a:r>
              <a:rPr lang="en-US" sz="2000" dirty="0"/>
              <a:t>;</a:t>
            </a:r>
          </a:p>
          <a:p>
            <a:pPr>
              <a:buNone/>
            </a:pPr>
            <a:r>
              <a:rPr lang="en-US" sz="2000" dirty="0" err="1"/>
              <a:t>CreateEnvironment</a:t>
            </a:r>
            <a:r>
              <a:rPr lang="en-US" sz="2000" dirty="0"/>
              <a:t>(e);</a:t>
            </a:r>
          </a:p>
          <a:p>
            <a:pPr>
              <a:buNone/>
            </a:pPr>
            <a:r>
              <a:rPr lang="en-US" sz="2000" dirty="0"/>
              <a:t>session </a:t>
            </a:r>
            <a:r>
              <a:rPr lang="en-US" sz="2000" dirty="0" err="1"/>
              <a:t>ses</a:t>
            </a:r>
            <a:r>
              <a:rPr lang="en-US" sz="2000" dirty="0"/>
              <a:t>;</a:t>
            </a:r>
          </a:p>
          <a:p>
            <a:pPr>
              <a:buNone/>
            </a:pPr>
            <a:r>
              <a:rPr lang="en-US" sz="2000" dirty="0" err="1"/>
              <a:t>CreateSession</a:t>
            </a:r>
            <a:r>
              <a:rPr lang="en-US" sz="2000" dirty="0"/>
              <a:t>(</a:t>
            </a:r>
            <a:r>
              <a:rPr lang="en-US" sz="2000" dirty="0" err="1"/>
              <a:t>ses</a:t>
            </a:r>
            <a:r>
              <a:rPr lang="en-US" sz="2000" dirty="0"/>
              <a:t>, e);</a:t>
            </a:r>
          </a:p>
          <a:p>
            <a:pPr>
              <a:buNone/>
            </a:pPr>
            <a:r>
              <a:rPr lang="en-US" sz="2000" dirty="0" err="1"/>
              <a:t>ConnectSession</a:t>
            </a:r>
            <a:r>
              <a:rPr lang="en-US" sz="2000" dirty="0"/>
              <a:t>(</a:t>
            </a:r>
            <a:r>
              <a:rPr lang="en-US" sz="2000" dirty="0" err="1"/>
              <a:t>ses</a:t>
            </a:r>
            <a:r>
              <a:rPr lang="en-US" sz="2000" dirty="0"/>
              <a:t>, “user”, “</a:t>
            </a:r>
            <a:r>
              <a:rPr lang="en-US" sz="2000" dirty="0" err="1"/>
              <a:t>pwd</a:t>
            </a:r>
            <a:r>
              <a:rPr lang="en-US" sz="2000" dirty="0"/>
              <a:t>”, “</a:t>
            </a:r>
            <a:r>
              <a:rPr lang="en-US" sz="2000" dirty="0" err="1"/>
              <a:t>srv</a:t>
            </a:r>
            <a:r>
              <a:rPr lang="en-US" sz="2000" dirty="0"/>
              <a:t>”);</a:t>
            </a:r>
          </a:p>
          <a:p>
            <a:pPr>
              <a:buNone/>
            </a:pPr>
            <a:r>
              <a:rPr lang="en-US" sz="2000" dirty="0"/>
              <a:t>transaction t;</a:t>
            </a:r>
          </a:p>
          <a:p>
            <a:pPr>
              <a:buNone/>
            </a:pPr>
            <a:r>
              <a:rPr lang="en-US" sz="2000" dirty="0" err="1"/>
              <a:t>CreateTransaction</a:t>
            </a:r>
            <a:r>
              <a:rPr lang="en-US" sz="2000" dirty="0"/>
              <a:t>(t, </a:t>
            </a:r>
            <a:r>
              <a:rPr lang="en-US" sz="2000" dirty="0" err="1"/>
              <a:t>ses</a:t>
            </a:r>
            <a:r>
              <a:rPr lang="en-US" sz="2000" dirty="0"/>
              <a:t>);</a:t>
            </a:r>
          </a:p>
          <a:p>
            <a:pPr>
              <a:buNone/>
            </a:pPr>
            <a:r>
              <a:rPr lang="en-US" sz="2000" dirty="0" err="1"/>
              <a:t>BeginTransaction</a:t>
            </a:r>
            <a:r>
              <a:rPr lang="en-US" sz="2000" dirty="0"/>
              <a:t>(t);</a:t>
            </a:r>
          </a:p>
          <a:p>
            <a:pPr>
              <a:buNone/>
            </a:pPr>
            <a:r>
              <a:rPr lang="en-US" sz="2000" dirty="0"/>
              <a:t>statement </a:t>
            </a:r>
            <a:r>
              <a:rPr lang="en-US" sz="2000" dirty="0" err="1"/>
              <a:t>stm</a:t>
            </a:r>
            <a:r>
              <a:rPr lang="en-US" sz="2000" dirty="0"/>
              <a:t>;</a:t>
            </a:r>
          </a:p>
          <a:p>
            <a:pPr>
              <a:buNone/>
            </a:pPr>
            <a:r>
              <a:rPr lang="en-US" sz="2000" dirty="0" err="1"/>
              <a:t>CreateStatement</a:t>
            </a:r>
            <a:r>
              <a:rPr lang="en-US" sz="2000" dirty="0"/>
              <a:t>(</a:t>
            </a:r>
            <a:r>
              <a:rPr lang="en-US" sz="2000" dirty="0" err="1"/>
              <a:t>stm</a:t>
            </a:r>
            <a:r>
              <a:rPr lang="en-US" sz="2000" dirty="0"/>
              <a:t>, </a:t>
            </a:r>
            <a:r>
              <a:rPr lang="en-US" sz="2000" dirty="0" err="1"/>
              <a:t>ses</a:t>
            </a:r>
            <a:r>
              <a:rPr lang="en-US" sz="2000" dirty="0"/>
              <a:t>);</a:t>
            </a:r>
          </a:p>
          <a:p>
            <a:pPr>
              <a:buNone/>
            </a:pPr>
            <a:r>
              <a:rPr lang="en-US" sz="2000" dirty="0" err="1"/>
              <a:t>int</a:t>
            </a:r>
            <a:r>
              <a:rPr lang="en-US" sz="2000" dirty="0"/>
              <a:t> </a:t>
            </a:r>
            <a:r>
              <a:rPr lang="en-US" sz="2000" dirty="0" err="1"/>
              <a:t>i</a:t>
            </a:r>
            <a:r>
              <a:rPr lang="en-US" sz="2000" dirty="0"/>
              <a:t>, j;</a:t>
            </a:r>
          </a:p>
          <a:p>
            <a:pPr>
              <a:buNone/>
            </a:pPr>
            <a:r>
              <a:rPr lang="en-US" sz="2000" dirty="0" err="1"/>
              <a:t>BindParameter</a:t>
            </a:r>
            <a:r>
              <a:rPr lang="en-US" sz="2000" dirty="0"/>
              <a:t>(</a:t>
            </a:r>
            <a:r>
              <a:rPr lang="en-US" sz="2000" dirty="0" err="1"/>
              <a:t>stm</a:t>
            </a:r>
            <a:r>
              <a:rPr lang="en-US" sz="2000" dirty="0"/>
              <a:t>, “q”, </a:t>
            </a:r>
            <a:r>
              <a:rPr lang="en-US" sz="2000" dirty="0" err="1"/>
              <a:t>i</a:t>
            </a:r>
            <a:r>
              <a:rPr lang="en-US" sz="2000" dirty="0"/>
              <a:t>, IN, C_INT, SQL_DEC);</a:t>
            </a:r>
          </a:p>
          <a:p>
            <a:pPr>
              <a:buNone/>
            </a:pPr>
            <a:endParaRPr lang="en-US" sz="2000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>
          <a:xfrm>
            <a:off x="4648200" y="1719262"/>
            <a:ext cx="4038600" cy="4995885"/>
          </a:xfrm>
        </p:spPr>
        <p:txBody>
          <a:bodyPr/>
          <a:lstStyle/>
          <a:p>
            <a:pPr>
              <a:buNone/>
            </a:pPr>
            <a:r>
              <a:rPr lang="en-US" sz="2000" dirty="0" err="1"/>
              <a:t>result_set</a:t>
            </a:r>
            <a:r>
              <a:rPr lang="en-US" sz="2000" dirty="0"/>
              <a:t> </a:t>
            </a:r>
            <a:r>
              <a:rPr lang="en-US" sz="2000" dirty="0" err="1"/>
              <a:t>rs</a:t>
            </a:r>
            <a:r>
              <a:rPr lang="en-US" sz="2000" dirty="0"/>
              <a:t> = </a:t>
            </a:r>
            <a:r>
              <a:rPr lang="en-US" sz="2000" dirty="0" err="1"/>
              <a:t>ExecuteStatement</a:t>
            </a:r>
            <a:r>
              <a:rPr lang="en-US" sz="2000" dirty="0"/>
              <a:t>(</a:t>
            </a:r>
            <a:r>
              <a:rPr lang="en-US" sz="2000" dirty="0" err="1"/>
              <a:t>stm</a:t>
            </a:r>
            <a:r>
              <a:rPr lang="en-US" sz="2000" dirty="0"/>
              <a:t>, “select * from t where c=:q”);</a:t>
            </a:r>
          </a:p>
          <a:p>
            <a:pPr>
              <a:buNone/>
            </a:pPr>
            <a:r>
              <a:rPr lang="en-US" sz="2000" dirty="0"/>
              <a:t>result r = </a:t>
            </a:r>
            <a:r>
              <a:rPr lang="en-US" sz="2000" dirty="0" err="1"/>
              <a:t>rs.first</a:t>
            </a:r>
            <a:r>
              <a:rPr lang="en-US" sz="2000" dirty="0"/>
              <a:t>();</a:t>
            </a:r>
          </a:p>
          <a:p>
            <a:pPr>
              <a:buNone/>
            </a:pPr>
            <a:r>
              <a:rPr lang="en-US" sz="2000" dirty="0" err="1"/>
              <a:t>BindColumn</a:t>
            </a:r>
            <a:r>
              <a:rPr lang="en-US" sz="2000" dirty="0"/>
              <a:t>(r, 1, j, C_INT, SQL_DEC);</a:t>
            </a:r>
          </a:p>
          <a:p>
            <a:pPr>
              <a:buNone/>
            </a:pPr>
            <a:r>
              <a:rPr lang="en-US" sz="2000" dirty="0"/>
              <a:t>while(Fetch(r)) { }</a:t>
            </a:r>
          </a:p>
          <a:p>
            <a:pPr>
              <a:buNone/>
            </a:pPr>
            <a:r>
              <a:rPr lang="en-US" sz="2000" dirty="0" err="1"/>
              <a:t>DestroyResult</a:t>
            </a:r>
            <a:r>
              <a:rPr lang="en-US" sz="2000" dirty="0"/>
              <a:t>(r);</a:t>
            </a:r>
            <a:r>
              <a:rPr lang="en-US" sz="2000" dirty="0" err="1"/>
              <a:t>DestroyRS</a:t>
            </a:r>
            <a:r>
              <a:rPr lang="en-US" sz="2000" dirty="0"/>
              <a:t>(</a:t>
            </a:r>
            <a:r>
              <a:rPr lang="en-US" sz="2000" dirty="0" err="1"/>
              <a:t>rs</a:t>
            </a:r>
            <a:r>
              <a:rPr lang="en-US" sz="2000" dirty="0"/>
              <a:t>);</a:t>
            </a:r>
          </a:p>
          <a:p>
            <a:pPr>
              <a:buNone/>
            </a:pPr>
            <a:r>
              <a:rPr lang="en-US" sz="2000" dirty="0" err="1"/>
              <a:t>CommitTransaction</a:t>
            </a:r>
            <a:r>
              <a:rPr lang="en-US" sz="2000" dirty="0"/>
              <a:t>(t);</a:t>
            </a:r>
          </a:p>
          <a:p>
            <a:pPr>
              <a:buNone/>
            </a:pPr>
            <a:r>
              <a:rPr lang="en-US" sz="2000" dirty="0" err="1"/>
              <a:t>DestroyStatement</a:t>
            </a:r>
            <a:r>
              <a:rPr lang="en-US" sz="2000" dirty="0"/>
              <a:t>(</a:t>
            </a:r>
            <a:r>
              <a:rPr lang="en-US" sz="2000" dirty="0" err="1"/>
              <a:t>stm</a:t>
            </a:r>
            <a:r>
              <a:rPr lang="en-US" sz="2000" dirty="0"/>
              <a:t>);</a:t>
            </a:r>
          </a:p>
          <a:p>
            <a:pPr>
              <a:buNone/>
            </a:pPr>
            <a:r>
              <a:rPr lang="en-US" sz="2000" dirty="0" err="1"/>
              <a:t>DestroyTransaction</a:t>
            </a:r>
            <a:r>
              <a:rPr lang="en-US" sz="2000" dirty="0"/>
              <a:t>(t);</a:t>
            </a:r>
          </a:p>
          <a:p>
            <a:pPr>
              <a:buNone/>
            </a:pPr>
            <a:r>
              <a:rPr lang="en-US" sz="2000" dirty="0" err="1"/>
              <a:t>CloseSession</a:t>
            </a:r>
            <a:r>
              <a:rPr lang="en-US" sz="2000" dirty="0"/>
              <a:t>(</a:t>
            </a:r>
            <a:r>
              <a:rPr lang="en-US" sz="2000" dirty="0" err="1"/>
              <a:t>ses</a:t>
            </a:r>
            <a:r>
              <a:rPr lang="en-US" sz="2000" dirty="0"/>
              <a:t>);</a:t>
            </a:r>
          </a:p>
          <a:p>
            <a:pPr>
              <a:buNone/>
            </a:pPr>
            <a:r>
              <a:rPr lang="en-US" sz="2000" dirty="0" err="1"/>
              <a:t>DestroySession</a:t>
            </a:r>
            <a:r>
              <a:rPr lang="en-US" sz="2000" dirty="0"/>
              <a:t>(</a:t>
            </a:r>
            <a:r>
              <a:rPr lang="en-US" sz="2000" dirty="0" err="1"/>
              <a:t>ses</a:t>
            </a:r>
            <a:r>
              <a:rPr lang="en-US" sz="2000" dirty="0"/>
              <a:t>);</a:t>
            </a:r>
          </a:p>
          <a:p>
            <a:pPr>
              <a:buNone/>
            </a:pPr>
            <a:r>
              <a:rPr lang="en-US" sz="2000" dirty="0" err="1"/>
              <a:t>DestroyEnvironment</a:t>
            </a:r>
            <a:r>
              <a:rPr lang="en-US" sz="2000" dirty="0"/>
              <a:t>(e);</a:t>
            </a:r>
            <a:endParaRPr lang="cs-CZ" sz="2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Database – C++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Something like </a:t>
            </a:r>
            <a:r>
              <a:rPr lang="en-US" dirty="0" err="1"/>
              <a:t>SQLpp</a:t>
            </a:r>
            <a:endParaRPr lang="en-US" dirty="0"/>
          </a:p>
          <a:p>
            <a:pPr lvl="1"/>
            <a:r>
              <a:rPr lang="en-US" dirty="0"/>
              <a:t>Dead project</a:t>
            </a:r>
          </a:p>
          <a:p>
            <a:pPr marL="344487" lvl="1" indent="0">
              <a:buNone/>
            </a:pPr>
            <a:r>
              <a:rPr lang="en-US" dirty="0"/>
              <a:t>auto x = select(p.id, p.name, f.id.as(id2))</a:t>
            </a:r>
            <a:br>
              <a:rPr lang="en-US" dirty="0"/>
            </a:br>
            <a:r>
              <a:rPr lang="en-US" dirty="0"/>
              <a:t>	.from(p, f)</a:t>
            </a:r>
            <a:br>
              <a:rPr lang="en-US" dirty="0"/>
            </a:br>
            <a:r>
              <a:rPr lang="en-US" dirty="0"/>
              <a:t>	.where(p.name=any(select(f.name).from(f)))</a:t>
            </a:r>
            <a:br>
              <a:rPr lang="en-US" dirty="0"/>
            </a:br>
            <a:r>
              <a:rPr lang="en-US" dirty="0"/>
              <a:t>	.</a:t>
            </a:r>
            <a:r>
              <a:rPr lang="en-US" dirty="0" err="1"/>
              <a:t>group_by</a:t>
            </a:r>
            <a:r>
              <a:rPr lang="en-US" dirty="0"/>
              <a:t>(f.name)</a:t>
            </a:r>
            <a:br>
              <a:rPr lang="en-US" dirty="0"/>
            </a:br>
            <a:r>
              <a:rPr lang="en-US" dirty="0"/>
              <a:t>	.</a:t>
            </a:r>
            <a:r>
              <a:rPr lang="en-US" dirty="0" err="1"/>
              <a:t>order_by</a:t>
            </a:r>
            <a:r>
              <a:rPr lang="en-US" dirty="0"/>
              <a:t>(</a:t>
            </a:r>
            <a:r>
              <a:rPr lang="en-US" dirty="0" err="1"/>
              <a:t>p.name.asc</a:t>
            </a:r>
            <a:r>
              <a:rPr lang="en-US" dirty="0"/>
              <a:t>());</a:t>
            </a:r>
          </a:p>
          <a:p>
            <a:pPr marL="344487" lvl="1" indent="0">
              <a:buNone/>
            </a:pPr>
            <a:r>
              <a:rPr lang="en-US" dirty="0"/>
              <a:t>for(</a:t>
            </a:r>
            <a:r>
              <a:rPr lang="en-US" dirty="0" err="1"/>
              <a:t>const</a:t>
            </a:r>
            <a:r>
              <a:rPr lang="en-US" dirty="0"/>
              <a:t> auto &amp; row : x)</a:t>
            </a:r>
            <a:br>
              <a:rPr lang="en-US" dirty="0"/>
            </a:br>
            <a:r>
              <a:rPr lang="en-US" dirty="0"/>
              <a:t>{ </a:t>
            </a:r>
            <a:r>
              <a:rPr lang="en-US" dirty="0" err="1"/>
              <a:t>int</a:t>
            </a:r>
            <a:r>
              <a:rPr lang="en-US" dirty="0"/>
              <a:t> id = row.id; string name = row.name; }</a:t>
            </a:r>
          </a:p>
        </p:txBody>
      </p:sp>
    </p:spTree>
    <p:extLst>
      <p:ext uri="{BB962C8B-B14F-4D97-AF65-F5344CB8AC3E}">
        <p14:creationId xmlns:p14="http://schemas.microsoft.com/office/powerpoint/2010/main" val="123200705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Network</a:t>
            </a:r>
            <a:endParaRPr lang="cs-CZ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1719262"/>
            <a:ext cx="8229600" cy="4924447"/>
          </a:xfrm>
        </p:spPr>
        <p:txBody>
          <a:bodyPr>
            <a:normAutofit lnSpcReduction="10000"/>
          </a:bodyPr>
          <a:lstStyle/>
          <a:p>
            <a:r>
              <a:rPr lang="en-US" dirty="0"/>
              <a:t>C</a:t>
            </a:r>
            <a:r>
              <a:rPr lang="en-US"/>
              <a:t>++26??</a:t>
            </a:r>
            <a:endParaRPr lang="en-US" dirty="0"/>
          </a:p>
          <a:p>
            <a:r>
              <a:rPr lang="en-US" dirty="0"/>
              <a:t>BSD sockets</a:t>
            </a:r>
          </a:p>
          <a:p>
            <a:pPr lvl="1"/>
            <a:r>
              <a:rPr lang="en-US" dirty="0"/>
              <a:t>Winsock 2</a:t>
            </a:r>
          </a:p>
          <a:p>
            <a:r>
              <a:rPr lang="en-US" dirty="0"/>
              <a:t>Socket</a:t>
            </a:r>
          </a:p>
          <a:p>
            <a:pPr lvl="1"/>
            <a:r>
              <a:rPr lang="en-US" dirty="0"/>
              <a:t>Abstract endpoint for network communication</a:t>
            </a:r>
          </a:p>
          <a:p>
            <a:pPr lvl="1"/>
            <a:r>
              <a:rPr lang="en-US" dirty="0"/>
              <a:t>Bind to different protocols</a:t>
            </a:r>
          </a:p>
          <a:p>
            <a:pPr lvl="2"/>
            <a:r>
              <a:rPr lang="en-US" dirty="0"/>
              <a:t>IPv4, IPv6</a:t>
            </a:r>
          </a:p>
          <a:p>
            <a:pPr lvl="1"/>
            <a:r>
              <a:rPr lang="en-US" dirty="0"/>
              <a:t>Bind to different kind of communication</a:t>
            </a:r>
          </a:p>
          <a:p>
            <a:pPr lvl="2"/>
            <a:r>
              <a:rPr lang="en-US" dirty="0"/>
              <a:t>Stream, datagram, raw</a:t>
            </a:r>
          </a:p>
          <a:p>
            <a:pPr lvl="1"/>
            <a:r>
              <a:rPr lang="en-US" dirty="0"/>
              <a:t>Bind to transportation protocol</a:t>
            </a:r>
          </a:p>
          <a:p>
            <a:pPr lvl="2"/>
            <a:r>
              <a:rPr lang="en-US" dirty="0"/>
              <a:t>TCP, UDP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Network</a:t>
            </a:r>
            <a:r>
              <a:rPr lang="cs-CZ" dirty="0"/>
              <a:t> –</a:t>
            </a:r>
            <a:r>
              <a:rPr lang="en-US" dirty="0"/>
              <a:t> TCP client</a:t>
            </a:r>
            <a:endParaRPr lang="cs-C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cs-CZ" sz="2000" dirty="0"/>
              <a:t>SOCKET </a:t>
            </a:r>
            <a:r>
              <a:rPr lang="cs-CZ" sz="2000" dirty="0" err="1"/>
              <a:t>sock</a:t>
            </a:r>
            <a:r>
              <a:rPr lang="cs-CZ" sz="2000" dirty="0"/>
              <a:t> </a:t>
            </a:r>
            <a:r>
              <a:rPr lang="en-US" sz="2000" dirty="0"/>
              <a:t>= socket(INET, STREAM, TCP);</a:t>
            </a:r>
          </a:p>
          <a:p>
            <a:pPr>
              <a:buNone/>
            </a:pPr>
            <a:r>
              <a:rPr lang="en-US" sz="2000" dirty="0" err="1"/>
              <a:t>struct</a:t>
            </a:r>
            <a:r>
              <a:rPr lang="en-US" sz="2000" dirty="0"/>
              <a:t> </a:t>
            </a:r>
            <a:r>
              <a:rPr lang="en-US" sz="2000" dirty="0" err="1"/>
              <a:t>sockaddr_in</a:t>
            </a:r>
            <a:r>
              <a:rPr lang="en-US" sz="2000" dirty="0"/>
              <a:t> </a:t>
            </a:r>
            <a:r>
              <a:rPr lang="en-US" sz="2000" dirty="0" err="1"/>
              <a:t>soain</a:t>
            </a:r>
            <a:r>
              <a:rPr lang="en-US" sz="2000" dirty="0"/>
              <a:t>;</a:t>
            </a:r>
          </a:p>
          <a:p>
            <a:pPr>
              <a:buNone/>
            </a:pPr>
            <a:r>
              <a:rPr lang="en-US" sz="2000" dirty="0" err="1"/>
              <a:t>soain.sin_family</a:t>
            </a:r>
            <a:r>
              <a:rPr lang="en-US" sz="2000" dirty="0"/>
              <a:t> = INET;</a:t>
            </a:r>
          </a:p>
          <a:p>
            <a:pPr>
              <a:buNone/>
            </a:pPr>
            <a:r>
              <a:rPr lang="en-US" sz="2000" dirty="0" err="1"/>
              <a:t>getaddrinfo</a:t>
            </a:r>
            <a:r>
              <a:rPr lang="en-US" sz="2000" dirty="0"/>
              <a:t>(“www.nic.cz”, SRV_PORT, 0, &amp;</a:t>
            </a:r>
            <a:r>
              <a:rPr lang="en-US" sz="2000" dirty="0" err="1"/>
              <a:t>soain.sin_addr</a:t>
            </a:r>
            <a:r>
              <a:rPr lang="en-US" sz="2000" dirty="0"/>
              <a:t>);</a:t>
            </a:r>
          </a:p>
          <a:p>
            <a:pPr>
              <a:buNone/>
            </a:pPr>
            <a:r>
              <a:rPr lang="en-US" sz="2000" dirty="0"/>
              <a:t>connect(sock, </a:t>
            </a:r>
            <a:r>
              <a:rPr lang="en-US" sz="2000" dirty="0" err="1"/>
              <a:t>soain</a:t>
            </a:r>
            <a:r>
              <a:rPr lang="en-US" sz="2000" dirty="0"/>
              <a:t>);</a:t>
            </a:r>
          </a:p>
          <a:p>
            <a:pPr>
              <a:buNone/>
            </a:pPr>
            <a:r>
              <a:rPr lang="en-US" sz="2000" dirty="0"/>
              <a:t>send(sock, </a:t>
            </a:r>
            <a:r>
              <a:rPr lang="en-US" sz="2000" dirty="0" err="1"/>
              <a:t>buf</a:t>
            </a:r>
            <a:r>
              <a:rPr lang="en-US" sz="2000" dirty="0"/>
              <a:t>, </a:t>
            </a:r>
            <a:r>
              <a:rPr lang="en-US" sz="2000" dirty="0" err="1"/>
              <a:t>len</a:t>
            </a:r>
            <a:r>
              <a:rPr lang="en-US" sz="2000" dirty="0"/>
              <a:t>);</a:t>
            </a:r>
          </a:p>
          <a:p>
            <a:pPr>
              <a:buNone/>
            </a:pPr>
            <a:r>
              <a:rPr lang="en-US" sz="2000" dirty="0" err="1"/>
              <a:t>recv</a:t>
            </a:r>
            <a:r>
              <a:rPr lang="en-US" sz="2000" dirty="0"/>
              <a:t>(sock, </a:t>
            </a:r>
            <a:r>
              <a:rPr lang="en-US" sz="2000" dirty="0" err="1"/>
              <a:t>buf</a:t>
            </a:r>
            <a:r>
              <a:rPr lang="en-US" sz="2000" dirty="0"/>
              <a:t>, </a:t>
            </a:r>
            <a:r>
              <a:rPr lang="en-US" sz="2000" dirty="0" err="1"/>
              <a:t>len</a:t>
            </a:r>
            <a:r>
              <a:rPr lang="en-US" sz="2000" dirty="0"/>
              <a:t>);</a:t>
            </a:r>
          </a:p>
          <a:p>
            <a:pPr>
              <a:buNone/>
            </a:pPr>
            <a:r>
              <a:rPr lang="en-US" sz="2000" dirty="0"/>
              <a:t>shutdown(sock);</a:t>
            </a:r>
          </a:p>
          <a:p>
            <a:pPr>
              <a:buNone/>
            </a:pPr>
            <a:r>
              <a:rPr lang="en-US" sz="2000" dirty="0"/>
              <a:t>close(sock);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Network</a:t>
            </a:r>
            <a:r>
              <a:rPr lang="cs-CZ" dirty="0"/>
              <a:t> –</a:t>
            </a:r>
            <a:r>
              <a:rPr lang="en-US" dirty="0"/>
              <a:t> TCP server</a:t>
            </a:r>
            <a:endParaRPr lang="cs-C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19263"/>
            <a:ext cx="8229600" cy="4995886"/>
          </a:xfrm>
        </p:spPr>
        <p:txBody>
          <a:bodyPr/>
          <a:lstStyle/>
          <a:p>
            <a:pPr>
              <a:buNone/>
            </a:pPr>
            <a:r>
              <a:rPr lang="cs-CZ" sz="2000" dirty="0"/>
              <a:t>SOCKET </a:t>
            </a:r>
            <a:r>
              <a:rPr lang="en-US" sz="2000" dirty="0"/>
              <a:t>listen</a:t>
            </a:r>
            <a:r>
              <a:rPr lang="cs-CZ" sz="2000" dirty="0" err="1"/>
              <a:t>sock</a:t>
            </a:r>
            <a:r>
              <a:rPr lang="cs-CZ" sz="2000" dirty="0"/>
              <a:t> </a:t>
            </a:r>
            <a:r>
              <a:rPr lang="en-US" sz="2000" dirty="0"/>
              <a:t>= socket(INET, STREAM, TCP);</a:t>
            </a:r>
          </a:p>
          <a:p>
            <a:pPr>
              <a:buNone/>
            </a:pPr>
            <a:r>
              <a:rPr lang="en-US" sz="2000" dirty="0" err="1"/>
              <a:t>struct</a:t>
            </a:r>
            <a:r>
              <a:rPr lang="en-US" sz="2000" dirty="0"/>
              <a:t> </a:t>
            </a:r>
            <a:r>
              <a:rPr lang="en-US" sz="2000" dirty="0" err="1"/>
              <a:t>sockaddr_in</a:t>
            </a:r>
            <a:r>
              <a:rPr lang="en-US" sz="2000" dirty="0"/>
              <a:t> </a:t>
            </a:r>
            <a:r>
              <a:rPr lang="en-US" sz="2000" dirty="0" err="1"/>
              <a:t>soain</a:t>
            </a:r>
            <a:r>
              <a:rPr lang="en-US" sz="2000" dirty="0"/>
              <a:t>;</a:t>
            </a:r>
          </a:p>
          <a:p>
            <a:pPr>
              <a:buNone/>
            </a:pPr>
            <a:r>
              <a:rPr lang="en-US" sz="2000" dirty="0" err="1"/>
              <a:t>soain.sin_family</a:t>
            </a:r>
            <a:r>
              <a:rPr lang="en-US" sz="2000" dirty="0"/>
              <a:t> = INET; </a:t>
            </a:r>
            <a:r>
              <a:rPr lang="en-US" sz="2000" dirty="0" err="1"/>
              <a:t>soain.sin_port</a:t>
            </a:r>
            <a:r>
              <a:rPr lang="en-US" sz="2000" dirty="0"/>
              <a:t> = SRV_PORT; </a:t>
            </a:r>
            <a:r>
              <a:rPr lang="en-US" sz="2000" dirty="0" err="1"/>
              <a:t>soian.sin_addr</a:t>
            </a:r>
            <a:r>
              <a:rPr lang="en-US" sz="2000" dirty="0"/>
              <a:t> = ANY;</a:t>
            </a:r>
          </a:p>
          <a:p>
            <a:pPr>
              <a:buNone/>
            </a:pPr>
            <a:r>
              <a:rPr lang="en-US" sz="2000" dirty="0"/>
              <a:t>bind(</a:t>
            </a:r>
            <a:r>
              <a:rPr lang="en-US" sz="2000" dirty="0" err="1"/>
              <a:t>listensock</a:t>
            </a:r>
            <a:r>
              <a:rPr lang="en-US" sz="2000" dirty="0"/>
              <a:t>, </a:t>
            </a:r>
            <a:r>
              <a:rPr lang="en-US" sz="2000" dirty="0" err="1"/>
              <a:t>soain</a:t>
            </a:r>
            <a:r>
              <a:rPr lang="en-US" sz="2000" dirty="0"/>
              <a:t>);</a:t>
            </a:r>
          </a:p>
          <a:p>
            <a:pPr>
              <a:buNone/>
            </a:pPr>
            <a:r>
              <a:rPr lang="en-US" sz="2000" dirty="0"/>
              <a:t>listen(</a:t>
            </a:r>
            <a:r>
              <a:rPr lang="en-US" sz="2000" dirty="0" err="1"/>
              <a:t>listensock</a:t>
            </a:r>
            <a:r>
              <a:rPr lang="en-US" sz="2000" dirty="0"/>
              <a:t>, </a:t>
            </a:r>
            <a:r>
              <a:rPr lang="en-US" sz="2000" dirty="0" err="1"/>
              <a:t>queuedepth</a:t>
            </a:r>
            <a:r>
              <a:rPr lang="en-US" sz="2000" dirty="0"/>
              <a:t>);</a:t>
            </a:r>
          </a:p>
          <a:p>
            <a:pPr>
              <a:buNone/>
            </a:pPr>
            <a:r>
              <a:rPr lang="en-US" sz="2000" dirty="0"/>
              <a:t>for(;;) {</a:t>
            </a:r>
          </a:p>
          <a:p>
            <a:pPr>
              <a:buNone/>
            </a:pPr>
            <a:r>
              <a:rPr lang="en-US" sz="2000" dirty="0"/>
              <a:t>	SOCKET sock = accept(</a:t>
            </a:r>
            <a:r>
              <a:rPr lang="en-US" sz="2000" dirty="0" err="1"/>
              <a:t>listensock</a:t>
            </a:r>
            <a:r>
              <a:rPr lang="en-US" sz="2000" dirty="0"/>
              <a:t>); 		// blocks</a:t>
            </a:r>
            <a:br>
              <a:rPr lang="en-US" sz="2000" dirty="0"/>
            </a:br>
            <a:r>
              <a:rPr lang="en-US" sz="2000" dirty="0" err="1"/>
              <a:t>recv</a:t>
            </a:r>
            <a:r>
              <a:rPr lang="en-US" sz="2000" dirty="0"/>
              <a:t>(sock, </a:t>
            </a:r>
            <a:r>
              <a:rPr lang="en-US" sz="2000" dirty="0" err="1"/>
              <a:t>buf</a:t>
            </a:r>
            <a:r>
              <a:rPr lang="en-US" sz="2000" dirty="0"/>
              <a:t>, </a:t>
            </a:r>
            <a:r>
              <a:rPr lang="en-US" sz="2000" dirty="0" err="1"/>
              <a:t>len</a:t>
            </a:r>
            <a:r>
              <a:rPr lang="en-US" sz="2000" dirty="0"/>
              <a:t>);	send(sock, </a:t>
            </a:r>
            <a:r>
              <a:rPr lang="en-US" sz="2000" dirty="0" err="1"/>
              <a:t>buf</a:t>
            </a:r>
            <a:r>
              <a:rPr lang="en-US" sz="2000" dirty="0"/>
              <a:t>, </a:t>
            </a:r>
            <a:r>
              <a:rPr lang="en-US" sz="2000" dirty="0" err="1"/>
              <a:t>len</a:t>
            </a:r>
            <a:r>
              <a:rPr lang="en-US" sz="2000" dirty="0"/>
              <a:t>);</a:t>
            </a:r>
          </a:p>
          <a:p>
            <a:pPr>
              <a:buNone/>
            </a:pPr>
            <a:r>
              <a:rPr lang="en-US" sz="2000" dirty="0"/>
              <a:t>	shutdown(sock);</a:t>
            </a:r>
          </a:p>
          <a:p>
            <a:pPr>
              <a:buNone/>
            </a:pPr>
            <a:r>
              <a:rPr lang="en-US" sz="2000" dirty="0"/>
              <a:t>	close(sock);</a:t>
            </a:r>
          </a:p>
          <a:p>
            <a:pPr>
              <a:buNone/>
            </a:pPr>
            <a:r>
              <a:rPr lang="en-US" sz="2000" dirty="0"/>
              <a:t>}</a:t>
            </a:r>
          </a:p>
          <a:p>
            <a:pPr>
              <a:buNone/>
            </a:pPr>
            <a:r>
              <a:rPr lang="en-US" sz="2000" dirty="0"/>
              <a:t>shutdown(</a:t>
            </a:r>
            <a:r>
              <a:rPr lang="en-US" sz="2000" dirty="0" err="1"/>
              <a:t>listensock</a:t>
            </a:r>
            <a:r>
              <a:rPr lang="en-US" sz="2000" dirty="0"/>
              <a:t>);</a:t>
            </a:r>
          </a:p>
          <a:p>
            <a:pPr>
              <a:buNone/>
            </a:pPr>
            <a:r>
              <a:rPr lang="en-US" sz="2000" dirty="0"/>
              <a:t>close(</a:t>
            </a:r>
            <a:r>
              <a:rPr lang="en-US" sz="2000" dirty="0" err="1"/>
              <a:t>listensock</a:t>
            </a:r>
            <a:r>
              <a:rPr lang="en-US" sz="2000" dirty="0"/>
              <a:t>);</a:t>
            </a:r>
          </a:p>
          <a:p>
            <a:endParaRPr lang="cs-CZ" sz="2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Network</a:t>
            </a:r>
            <a:r>
              <a:rPr lang="cs-CZ" dirty="0"/>
              <a:t> –</a:t>
            </a:r>
            <a:r>
              <a:rPr lang="en-US" dirty="0"/>
              <a:t> UDP client</a:t>
            </a:r>
            <a:endParaRPr lang="cs-C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cs-CZ" sz="2000" dirty="0"/>
              <a:t>SOCKET </a:t>
            </a:r>
            <a:r>
              <a:rPr lang="cs-CZ" sz="2000" dirty="0" err="1"/>
              <a:t>sock</a:t>
            </a:r>
            <a:r>
              <a:rPr lang="cs-CZ" sz="2000" dirty="0"/>
              <a:t> </a:t>
            </a:r>
            <a:r>
              <a:rPr lang="en-US" sz="2000" dirty="0"/>
              <a:t>= socket(INET, DGRAM, UDP);</a:t>
            </a:r>
          </a:p>
          <a:p>
            <a:pPr>
              <a:buNone/>
            </a:pPr>
            <a:r>
              <a:rPr lang="en-US" sz="2000" dirty="0" err="1"/>
              <a:t>struct</a:t>
            </a:r>
            <a:r>
              <a:rPr lang="en-US" sz="2000" dirty="0"/>
              <a:t> </a:t>
            </a:r>
            <a:r>
              <a:rPr lang="en-US" sz="2000" dirty="0" err="1"/>
              <a:t>sockaddr_in</a:t>
            </a:r>
            <a:r>
              <a:rPr lang="en-US" sz="2000" dirty="0"/>
              <a:t> </a:t>
            </a:r>
            <a:r>
              <a:rPr lang="en-US" sz="2000" dirty="0" err="1"/>
              <a:t>soain</a:t>
            </a:r>
            <a:r>
              <a:rPr lang="en-US" sz="2000" dirty="0"/>
              <a:t>;</a:t>
            </a:r>
          </a:p>
          <a:p>
            <a:pPr>
              <a:buNone/>
            </a:pPr>
            <a:r>
              <a:rPr lang="en-US" sz="2000" dirty="0" err="1"/>
              <a:t>soain.sin_family</a:t>
            </a:r>
            <a:r>
              <a:rPr lang="en-US" sz="2000" dirty="0"/>
              <a:t> = INET;</a:t>
            </a:r>
          </a:p>
          <a:p>
            <a:pPr>
              <a:buNone/>
            </a:pPr>
            <a:r>
              <a:rPr lang="en-US" sz="2000" dirty="0" err="1"/>
              <a:t>getaddrinfo</a:t>
            </a:r>
            <a:r>
              <a:rPr lang="en-US" sz="2000" dirty="0"/>
              <a:t>(“www.nic.cz”, SRV_PORT, 0, &amp;</a:t>
            </a:r>
            <a:r>
              <a:rPr lang="en-US" sz="2000" dirty="0" err="1"/>
              <a:t>soain.sin_addr</a:t>
            </a:r>
            <a:r>
              <a:rPr lang="en-US" sz="2000" dirty="0"/>
              <a:t>);</a:t>
            </a:r>
          </a:p>
          <a:p>
            <a:pPr>
              <a:buNone/>
            </a:pPr>
            <a:r>
              <a:rPr lang="en-US" sz="2000" dirty="0" err="1"/>
              <a:t>sendto</a:t>
            </a:r>
            <a:r>
              <a:rPr lang="en-US" sz="2000" dirty="0"/>
              <a:t>(sock, </a:t>
            </a:r>
            <a:r>
              <a:rPr lang="en-US" sz="2000" dirty="0" err="1"/>
              <a:t>buf</a:t>
            </a:r>
            <a:r>
              <a:rPr lang="en-US" sz="2000" dirty="0"/>
              <a:t>, </a:t>
            </a:r>
            <a:r>
              <a:rPr lang="en-US" sz="2000" dirty="0" err="1"/>
              <a:t>len</a:t>
            </a:r>
            <a:r>
              <a:rPr lang="en-US" sz="2000" dirty="0"/>
              <a:t>, &amp;</a:t>
            </a:r>
            <a:r>
              <a:rPr lang="en-US" sz="2000" dirty="0" err="1"/>
              <a:t>soain</a:t>
            </a:r>
            <a:r>
              <a:rPr lang="en-US" sz="2000" dirty="0"/>
              <a:t>);</a:t>
            </a:r>
          </a:p>
          <a:p>
            <a:pPr>
              <a:buNone/>
            </a:pPr>
            <a:r>
              <a:rPr lang="en-US" sz="2000" dirty="0" err="1"/>
              <a:t>recvfrom</a:t>
            </a:r>
            <a:r>
              <a:rPr lang="en-US" sz="2000" dirty="0"/>
              <a:t>(sock, </a:t>
            </a:r>
            <a:r>
              <a:rPr lang="en-US" sz="2000" dirty="0" err="1"/>
              <a:t>buf</a:t>
            </a:r>
            <a:r>
              <a:rPr lang="en-US" sz="2000" dirty="0"/>
              <a:t>, </a:t>
            </a:r>
            <a:r>
              <a:rPr lang="en-US" sz="2000" dirty="0" err="1"/>
              <a:t>len</a:t>
            </a:r>
            <a:r>
              <a:rPr lang="en-US" sz="2000" dirty="0"/>
              <a:t>, &amp;</a:t>
            </a:r>
            <a:r>
              <a:rPr lang="en-US" sz="2000" dirty="0" err="1"/>
              <a:t>soain</a:t>
            </a:r>
            <a:r>
              <a:rPr lang="en-US" sz="2000" dirty="0"/>
              <a:t>);</a:t>
            </a:r>
          </a:p>
          <a:p>
            <a:pPr>
              <a:buNone/>
            </a:pPr>
            <a:r>
              <a:rPr lang="en-US" sz="2000" dirty="0"/>
              <a:t>close(sock);</a:t>
            </a:r>
          </a:p>
          <a:p>
            <a:pPr>
              <a:buNone/>
            </a:pPr>
            <a:endParaRPr lang="cs-CZ" sz="2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Network</a:t>
            </a:r>
            <a:r>
              <a:rPr lang="cs-CZ" dirty="0"/>
              <a:t> –</a:t>
            </a:r>
            <a:r>
              <a:rPr lang="en-US" dirty="0"/>
              <a:t> UDP server</a:t>
            </a:r>
            <a:endParaRPr lang="cs-C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cs-CZ" sz="2000" dirty="0"/>
              <a:t>SOCKET </a:t>
            </a:r>
            <a:r>
              <a:rPr lang="cs-CZ" sz="2000" dirty="0" err="1"/>
              <a:t>sock</a:t>
            </a:r>
            <a:r>
              <a:rPr lang="cs-CZ" sz="2000" dirty="0"/>
              <a:t> </a:t>
            </a:r>
            <a:r>
              <a:rPr lang="en-US" sz="2000" dirty="0"/>
              <a:t>= socket(INET, STREAM, TCP);</a:t>
            </a:r>
          </a:p>
          <a:p>
            <a:pPr>
              <a:buNone/>
            </a:pPr>
            <a:r>
              <a:rPr lang="en-US" sz="2000" dirty="0" err="1"/>
              <a:t>struct</a:t>
            </a:r>
            <a:r>
              <a:rPr lang="en-US" sz="2000" dirty="0"/>
              <a:t> </a:t>
            </a:r>
            <a:r>
              <a:rPr lang="en-US" sz="2000" dirty="0" err="1"/>
              <a:t>sockaddr_in</a:t>
            </a:r>
            <a:r>
              <a:rPr lang="en-US" sz="2000" dirty="0"/>
              <a:t> </a:t>
            </a:r>
            <a:r>
              <a:rPr lang="en-US" sz="2000" dirty="0" err="1"/>
              <a:t>soain</a:t>
            </a:r>
            <a:r>
              <a:rPr lang="en-US" sz="2000" dirty="0"/>
              <a:t>;</a:t>
            </a:r>
          </a:p>
          <a:p>
            <a:pPr>
              <a:buNone/>
            </a:pPr>
            <a:r>
              <a:rPr lang="en-US" sz="2000" dirty="0" err="1"/>
              <a:t>soain.sin_family</a:t>
            </a:r>
            <a:r>
              <a:rPr lang="en-US" sz="2000" dirty="0"/>
              <a:t> = INET; </a:t>
            </a:r>
            <a:r>
              <a:rPr lang="en-US" sz="2000" dirty="0" err="1"/>
              <a:t>soain.sin_port</a:t>
            </a:r>
            <a:r>
              <a:rPr lang="en-US" sz="2000" dirty="0"/>
              <a:t> = SRV_PORT; </a:t>
            </a:r>
            <a:r>
              <a:rPr lang="en-US" sz="2000" dirty="0" err="1"/>
              <a:t>soian.sin_addr</a:t>
            </a:r>
            <a:r>
              <a:rPr lang="en-US" sz="2000" dirty="0"/>
              <a:t> = ANY;</a:t>
            </a:r>
          </a:p>
          <a:p>
            <a:pPr>
              <a:buNone/>
            </a:pPr>
            <a:r>
              <a:rPr lang="en-US" sz="2000" dirty="0"/>
              <a:t>bind(sock, </a:t>
            </a:r>
            <a:r>
              <a:rPr lang="en-US" sz="2000" dirty="0" err="1"/>
              <a:t>soain</a:t>
            </a:r>
            <a:r>
              <a:rPr lang="en-US" sz="2000" dirty="0"/>
              <a:t>);</a:t>
            </a:r>
          </a:p>
          <a:p>
            <a:pPr>
              <a:buNone/>
            </a:pPr>
            <a:r>
              <a:rPr lang="en-US" sz="2000" dirty="0"/>
              <a:t>for(;;) {</a:t>
            </a:r>
          </a:p>
          <a:p>
            <a:pPr>
              <a:buNone/>
            </a:pPr>
            <a:r>
              <a:rPr lang="en-US" sz="2000" dirty="0"/>
              <a:t>	</a:t>
            </a:r>
            <a:r>
              <a:rPr lang="en-US" sz="2000" dirty="0" err="1"/>
              <a:t>struct</a:t>
            </a:r>
            <a:r>
              <a:rPr lang="en-US" sz="2000" dirty="0"/>
              <a:t> </a:t>
            </a:r>
            <a:r>
              <a:rPr lang="en-US" sz="2000" dirty="0" err="1"/>
              <a:t>sockaddr_in</a:t>
            </a:r>
            <a:r>
              <a:rPr lang="en-US" sz="2000" dirty="0"/>
              <a:t> </a:t>
            </a:r>
            <a:r>
              <a:rPr lang="en-US" sz="2000" dirty="0" err="1"/>
              <a:t>soain_cli</a:t>
            </a:r>
            <a:r>
              <a:rPr lang="en-US" sz="2000" dirty="0"/>
              <a:t>;</a:t>
            </a:r>
          </a:p>
          <a:p>
            <a:pPr>
              <a:buNone/>
            </a:pPr>
            <a:r>
              <a:rPr lang="en-US" sz="2000" dirty="0"/>
              <a:t>	</a:t>
            </a:r>
            <a:r>
              <a:rPr lang="en-US" sz="2000" dirty="0" err="1"/>
              <a:t>int</a:t>
            </a:r>
            <a:r>
              <a:rPr lang="en-US" sz="2000" dirty="0"/>
              <a:t> </a:t>
            </a:r>
            <a:r>
              <a:rPr lang="en-US" sz="2000" dirty="0" err="1"/>
              <a:t>len</a:t>
            </a:r>
            <a:r>
              <a:rPr lang="en-US" sz="2000" dirty="0"/>
              <a:t> = </a:t>
            </a:r>
            <a:r>
              <a:rPr lang="en-US" sz="2000" dirty="0" err="1"/>
              <a:t>recvfrom</a:t>
            </a:r>
            <a:r>
              <a:rPr lang="en-US" sz="2000" dirty="0"/>
              <a:t>(sock, </a:t>
            </a:r>
            <a:r>
              <a:rPr lang="en-US" sz="2000" dirty="0" err="1"/>
              <a:t>buf</a:t>
            </a:r>
            <a:r>
              <a:rPr lang="en-US" sz="2000" dirty="0"/>
              <a:t>, </a:t>
            </a:r>
            <a:r>
              <a:rPr lang="en-US" sz="2000" dirty="0" err="1"/>
              <a:t>maxlen</a:t>
            </a:r>
            <a:r>
              <a:rPr lang="en-US" sz="2000" dirty="0"/>
              <a:t>, &amp;</a:t>
            </a:r>
            <a:r>
              <a:rPr lang="en-US" sz="2000" dirty="0" err="1"/>
              <a:t>soain_cli</a:t>
            </a:r>
            <a:r>
              <a:rPr lang="en-US" sz="2000" dirty="0"/>
              <a:t>);</a:t>
            </a:r>
          </a:p>
          <a:p>
            <a:pPr>
              <a:buNone/>
            </a:pPr>
            <a:r>
              <a:rPr lang="en-US" sz="2000" dirty="0"/>
              <a:t>	</a:t>
            </a:r>
            <a:r>
              <a:rPr lang="en-US" sz="2000" dirty="0" err="1"/>
              <a:t>sendto</a:t>
            </a:r>
            <a:r>
              <a:rPr lang="en-US" sz="2000" dirty="0"/>
              <a:t>(sock, </a:t>
            </a:r>
            <a:r>
              <a:rPr lang="en-US" sz="2000" dirty="0" err="1"/>
              <a:t>buf</a:t>
            </a:r>
            <a:r>
              <a:rPr lang="en-US" sz="2000" dirty="0"/>
              <a:t>, </a:t>
            </a:r>
            <a:r>
              <a:rPr lang="en-US" sz="2000" dirty="0" err="1"/>
              <a:t>len</a:t>
            </a:r>
            <a:r>
              <a:rPr lang="en-US" sz="2000" dirty="0"/>
              <a:t>, &amp;</a:t>
            </a:r>
            <a:r>
              <a:rPr lang="en-US" sz="2000" dirty="0" err="1"/>
              <a:t>soain_cli</a:t>
            </a:r>
            <a:r>
              <a:rPr lang="en-US" sz="2000" dirty="0"/>
              <a:t>);</a:t>
            </a:r>
          </a:p>
          <a:p>
            <a:pPr>
              <a:buNone/>
            </a:pPr>
            <a:r>
              <a:rPr lang="en-US" sz="2000" dirty="0"/>
              <a:t>}</a:t>
            </a:r>
          </a:p>
          <a:p>
            <a:pPr>
              <a:buNone/>
            </a:pPr>
            <a:r>
              <a:rPr lang="en-US" sz="2000" dirty="0"/>
              <a:t>close(sock);</a:t>
            </a:r>
          </a:p>
          <a:p>
            <a:pPr>
              <a:buNone/>
            </a:pPr>
            <a:endParaRPr lang="cs-CZ" sz="2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Network – remaining functions</a:t>
            </a:r>
            <a:endParaRPr lang="cs-C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19262"/>
            <a:ext cx="8229600" cy="5138737"/>
          </a:xfrm>
        </p:spPr>
        <p:txBody>
          <a:bodyPr>
            <a:normAutofit lnSpcReduction="10000"/>
          </a:bodyPr>
          <a:lstStyle/>
          <a:p>
            <a:r>
              <a:rPr lang="en-US" dirty="0"/>
              <a:t>select</a:t>
            </a:r>
          </a:p>
          <a:p>
            <a:pPr lvl="1"/>
            <a:r>
              <a:rPr lang="en-US" dirty="0"/>
              <a:t>Wait for finished operations on sockets</a:t>
            </a:r>
          </a:p>
          <a:p>
            <a:r>
              <a:rPr lang="en-US" dirty="0" err="1"/>
              <a:t>getaddrinfo</a:t>
            </a:r>
            <a:endParaRPr lang="en-US" dirty="0"/>
          </a:p>
          <a:p>
            <a:pPr lvl="1"/>
            <a:r>
              <a:rPr lang="en-US" dirty="0"/>
              <a:t>General translation from node name to a binary representation</a:t>
            </a:r>
          </a:p>
          <a:p>
            <a:r>
              <a:rPr lang="en-US" dirty="0" err="1"/>
              <a:t>getnameinfo</a:t>
            </a:r>
            <a:endParaRPr lang="en-US" dirty="0"/>
          </a:p>
          <a:p>
            <a:pPr lvl="1"/>
            <a:r>
              <a:rPr lang="en-US" dirty="0"/>
              <a:t>General translation from binary representation to a node name and service name</a:t>
            </a:r>
          </a:p>
          <a:p>
            <a:r>
              <a:rPr lang="en-US" dirty="0" err="1"/>
              <a:t>htons</a:t>
            </a:r>
            <a:r>
              <a:rPr lang="en-US" dirty="0"/>
              <a:t>, </a:t>
            </a:r>
            <a:r>
              <a:rPr lang="en-US" dirty="0" err="1"/>
              <a:t>htonl</a:t>
            </a:r>
            <a:r>
              <a:rPr lang="en-US" dirty="0"/>
              <a:t>, </a:t>
            </a:r>
            <a:r>
              <a:rPr lang="en-US" dirty="0" err="1"/>
              <a:t>ntohs</a:t>
            </a:r>
            <a:r>
              <a:rPr lang="en-US" dirty="0"/>
              <a:t>, </a:t>
            </a:r>
            <a:r>
              <a:rPr lang="en-US" dirty="0" err="1"/>
              <a:t>ntohl</a:t>
            </a:r>
            <a:endParaRPr lang="en-US" dirty="0"/>
          </a:p>
          <a:p>
            <a:pPr lvl="1"/>
            <a:r>
              <a:rPr lang="en-US" dirty="0"/>
              <a:t>Translation from host byte-order to network byte-order and vice versa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Asynchronous I/O</a:t>
            </a:r>
            <a:endParaRPr lang="cs-C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19263"/>
            <a:ext cx="8229600" cy="1995489"/>
          </a:xfrm>
        </p:spPr>
        <p:txBody>
          <a:bodyPr>
            <a:normAutofit fontScale="92500"/>
          </a:bodyPr>
          <a:lstStyle/>
          <a:p>
            <a:r>
              <a:rPr lang="en-US" dirty="0"/>
              <a:t>Execute a file operation and continue in a work</a:t>
            </a:r>
            <a:endParaRPr lang="cs-CZ" dirty="0"/>
          </a:p>
          <a:p>
            <a:pPr lvl="1"/>
            <a:r>
              <a:rPr lang="en-US" dirty="0"/>
              <a:t>A new entity created, which can be questioned for operation status or the application can wait for it</a:t>
            </a:r>
          </a:p>
          <a:p>
            <a:r>
              <a:rPr lang="en-US" dirty="0"/>
              <a:t>What about </a:t>
            </a:r>
            <a:r>
              <a:rPr lang="en-US" dirty="0" err="1"/>
              <a:t>coroutines</a:t>
            </a:r>
            <a:r>
              <a:rPr lang="en-US" dirty="0"/>
              <a:t>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2910" y="4143380"/>
            <a:ext cx="177805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cs-CZ" sz="2400" dirty="0" err="1"/>
              <a:t>async</a:t>
            </a:r>
            <a:r>
              <a:rPr lang="cs-CZ" sz="2400" dirty="0"/>
              <a:t>_</a:t>
            </a:r>
            <a:r>
              <a:rPr lang="cs-CZ" sz="2400" dirty="0" err="1"/>
              <a:t>read</a:t>
            </a:r>
            <a:endParaRPr lang="cs-CZ" sz="2400" dirty="0"/>
          </a:p>
        </p:txBody>
      </p:sp>
      <p:sp>
        <p:nvSpPr>
          <p:cNvPr id="5" name="TextBox 4"/>
          <p:cNvSpPr txBox="1"/>
          <p:nvPr/>
        </p:nvSpPr>
        <p:spPr>
          <a:xfrm>
            <a:off x="785786" y="3643314"/>
            <a:ext cx="2061783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US" dirty="0"/>
              <a:t>Application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357686" y="3643314"/>
            <a:ext cx="740908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cs-CZ" dirty="0"/>
              <a:t>OS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000496" y="4286256"/>
            <a:ext cx="153599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cs-CZ" sz="2400" dirty="0"/>
              <a:t>start </a:t>
            </a:r>
            <a:r>
              <a:rPr lang="cs-CZ" sz="2400" dirty="0" err="1"/>
              <a:t>read</a:t>
            </a:r>
            <a:endParaRPr lang="cs-CZ" sz="2400" dirty="0"/>
          </a:p>
        </p:txBody>
      </p:sp>
      <p:cxnSp>
        <p:nvCxnSpPr>
          <p:cNvPr id="32" name="Straight Arrow Connector 31"/>
          <p:cNvCxnSpPr>
            <a:stCxn id="4" idx="3"/>
            <a:endCxn id="7" idx="1"/>
          </p:cNvCxnSpPr>
          <p:nvPr/>
        </p:nvCxnSpPr>
        <p:spPr bwMode="auto">
          <a:xfrm>
            <a:off x="2420961" y="4374213"/>
            <a:ext cx="1579535" cy="142876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cxnSp>
        <p:nvCxnSpPr>
          <p:cNvPr id="34" name="Straight Arrow Connector 33"/>
          <p:cNvCxnSpPr/>
          <p:nvPr/>
        </p:nvCxnSpPr>
        <p:spPr bwMode="auto">
          <a:xfrm rot="10800000" flipV="1">
            <a:off x="1714480" y="4572008"/>
            <a:ext cx="2214578" cy="71438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cxnSp>
        <p:nvCxnSpPr>
          <p:cNvPr id="36" name="Straight Connector 35"/>
          <p:cNvCxnSpPr/>
          <p:nvPr/>
        </p:nvCxnSpPr>
        <p:spPr bwMode="auto">
          <a:xfrm rot="5400000">
            <a:off x="1214414" y="5072074"/>
            <a:ext cx="857256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9" name="Straight Connector 38"/>
          <p:cNvCxnSpPr/>
          <p:nvPr/>
        </p:nvCxnSpPr>
        <p:spPr bwMode="auto">
          <a:xfrm rot="5400000">
            <a:off x="3964777" y="5464983"/>
            <a:ext cx="1357322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40" name="TextBox 39"/>
          <p:cNvSpPr txBox="1"/>
          <p:nvPr/>
        </p:nvSpPr>
        <p:spPr>
          <a:xfrm>
            <a:off x="785786" y="5429264"/>
            <a:ext cx="136608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cs-CZ" sz="2400" dirty="0" err="1"/>
              <a:t>is</a:t>
            </a:r>
            <a:r>
              <a:rPr lang="cs-CZ" sz="2400" dirty="0"/>
              <a:t>_</a:t>
            </a:r>
            <a:r>
              <a:rPr lang="cs-CZ" sz="2400" dirty="0" err="1"/>
              <a:t>ready</a:t>
            </a:r>
            <a:endParaRPr lang="cs-CZ" sz="2400" dirty="0"/>
          </a:p>
        </p:txBody>
      </p:sp>
      <p:cxnSp>
        <p:nvCxnSpPr>
          <p:cNvPr id="42" name="Straight Arrow Connector 41"/>
          <p:cNvCxnSpPr/>
          <p:nvPr/>
        </p:nvCxnSpPr>
        <p:spPr bwMode="auto">
          <a:xfrm>
            <a:off x="2071670" y="5786454"/>
            <a:ext cx="2500330" cy="71438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cxnSp>
        <p:nvCxnSpPr>
          <p:cNvPr id="44" name="Straight Arrow Connector 43"/>
          <p:cNvCxnSpPr>
            <a:stCxn id="52" idx="1"/>
          </p:cNvCxnSpPr>
          <p:nvPr/>
        </p:nvCxnSpPr>
        <p:spPr bwMode="auto">
          <a:xfrm rot="10800000" flipV="1">
            <a:off x="1714480" y="6303038"/>
            <a:ext cx="2357454" cy="54919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cxnSp>
        <p:nvCxnSpPr>
          <p:cNvPr id="51" name="Straight Connector 50"/>
          <p:cNvCxnSpPr/>
          <p:nvPr/>
        </p:nvCxnSpPr>
        <p:spPr bwMode="auto">
          <a:xfrm rot="5400000">
            <a:off x="1464447" y="6536553"/>
            <a:ext cx="35719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52" name="TextBox 51"/>
          <p:cNvSpPr txBox="1"/>
          <p:nvPr/>
        </p:nvSpPr>
        <p:spPr>
          <a:xfrm>
            <a:off x="4071934" y="6072206"/>
            <a:ext cx="194957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cs-CZ" sz="2400" dirty="0" err="1"/>
              <a:t>read</a:t>
            </a:r>
            <a:r>
              <a:rPr lang="cs-CZ" sz="2400" dirty="0"/>
              <a:t> </a:t>
            </a:r>
            <a:r>
              <a:rPr lang="cs-CZ" sz="2400" dirty="0" err="1"/>
              <a:t>finished</a:t>
            </a:r>
            <a:endParaRPr lang="cs-CZ" sz="2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Asynchronous I/O </a:t>
            </a:r>
            <a:r>
              <a:rPr lang="cs-CZ" dirty="0"/>
              <a:t>– demo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/>
              <a:t>Windows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>
          <a:xfrm>
            <a:off x="457200" y="2174874"/>
            <a:ext cx="4040188" cy="4683125"/>
          </a:xfrm>
        </p:spPr>
        <p:txBody>
          <a:bodyPr/>
          <a:lstStyle/>
          <a:p>
            <a:pPr>
              <a:buNone/>
            </a:pPr>
            <a:r>
              <a:rPr lang="cs-CZ" sz="1600" dirty="0"/>
              <a:t>HANDLE </a:t>
            </a:r>
            <a:r>
              <a:rPr lang="en-US" sz="1600" dirty="0"/>
              <a:t>f = </a:t>
            </a:r>
            <a:r>
              <a:rPr lang="en-US" sz="1600" dirty="0" err="1"/>
              <a:t>CreateFile</a:t>
            </a:r>
            <a:r>
              <a:rPr lang="en-US" sz="1600" dirty="0"/>
              <a:t>(“f.txt”, </a:t>
            </a:r>
            <a:r>
              <a:rPr lang="cs-CZ" sz="1600" dirty="0"/>
              <a:t>FILE_READ_DATA</a:t>
            </a:r>
            <a:r>
              <a:rPr lang="en-US" sz="1600" dirty="0"/>
              <a:t>, </a:t>
            </a:r>
            <a:r>
              <a:rPr lang="cs-CZ" sz="1600" dirty="0"/>
              <a:t>FILE_SHARE_READ</a:t>
            </a:r>
            <a:r>
              <a:rPr lang="en-US" sz="1600" dirty="0"/>
              <a:t>, 0,</a:t>
            </a:r>
            <a:r>
              <a:rPr lang="cs-CZ" sz="1600" dirty="0"/>
              <a:t> OPEN_EXISTING</a:t>
            </a:r>
            <a:r>
              <a:rPr lang="en-US" sz="1600" dirty="0"/>
              <a:t>, </a:t>
            </a:r>
            <a:r>
              <a:rPr lang="cs-CZ" sz="1600" dirty="0"/>
              <a:t>FILE_FLAG_RANDOM_ACCESS</a:t>
            </a:r>
            <a:r>
              <a:rPr lang="en-US" sz="1600" dirty="0"/>
              <a:t> | </a:t>
            </a:r>
            <a:r>
              <a:rPr lang="cs-CZ" sz="1600" b="1" dirty="0"/>
              <a:t>FILE_FLAG_OVERLAPPED</a:t>
            </a:r>
            <a:r>
              <a:rPr lang="en-US" sz="1600" dirty="0"/>
              <a:t>, 0);</a:t>
            </a:r>
          </a:p>
          <a:p>
            <a:pPr>
              <a:buNone/>
            </a:pPr>
            <a:r>
              <a:rPr lang="cs-CZ" sz="1600" dirty="0"/>
              <a:t>OVERLAPPED</a:t>
            </a:r>
            <a:r>
              <a:rPr lang="en-US" sz="1600" dirty="0"/>
              <a:t> o;</a:t>
            </a:r>
          </a:p>
          <a:p>
            <a:pPr>
              <a:buNone/>
            </a:pPr>
            <a:r>
              <a:rPr lang="en-US" sz="1600" dirty="0" err="1"/>
              <a:t>memset</a:t>
            </a:r>
            <a:r>
              <a:rPr lang="en-US" sz="1600" dirty="0"/>
              <a:t>(&amp;o, 0, </a:t>
            </a:r>
            <a:r>
              <a:rPr lang="en-US" sz="1600" dirty="0" err="1"/>
              <a:t>sizeof</a:t>
            </a:r>
            <a:r>
              <a:rPr lang="en-US" sz="1600" dirty="0"/>
              <a:t>(</a:t>
            </a:r>
            <a:r>
              <a:rPr lang="cs-CZ" sz="1600" dirty="0"/>
              <a:t>OVERLAPPED</a:t>
            </a:r>
            <a:r>
              <a:rPr lang="en-US" sz="1600" dirty="0"/>
              <a:t>));</a:t>
            </a:r>
          </a:p>
          <a:p>
            <a:pPr>
              <a:buNone/>
            </a:pPr>
            <a:r>
              <a:rPr lang="en-US" sz="1600" dirty="0" err="1"/>
              <a:t>o.hEvent</a:t>
            </a:r>
            <a:r>
              <a:rPr lang="en-US" sz="1600" dirty="0"/>
              <a:t> = </a:t>
            </a:r>
            <a:r>
              <a:rPr lang="en-US" sz="1600" dirty="0" err="1"/>
              <a:t>CreateEvent</a:t>
            </a:r>
            <a:r>
              <a:rPr lang="en-US" sz="1600" dirty="0"/>
              <a:t>(</a:t>
            </a:r>
            <a:r>
              <a:rPr lang="cs-CZ" sz="1600" dirty="0"/>
              <a:t>0, TRUE, FALSE, 0)</a:t>
            </a:r>
            <a:r>
              <a:rPr lang="en-US" sz="1600" dirty="0"/>
              <a:t>;</a:t>
            </a:r>
          </a:p>
          <a:p>
            <a:pPr>
              <a:buNone/>
            </a:pPr>
            <a:r>
              <a:rPr lang="en-US" sz="1600" dirty="0" err="1"/>
              <a:t>o.Offset</a:t>
            </a:r>
            <a:r>
              <a:rPr lang="en-US" sz="1600" dirty="0"/>
              <a:t> = offs;</a:t>
            </a:r>
          </a:p>
          <a:p>
            <a:pPr>
              <a:buNone/>
            </a:pPr>
            <a:r>
              <a:rPr lang="en-US" sz="1600" dirty="0" err="1"/>
              <a:t>ReadFile</a:t>
            </a:r>
            <a:r>
              <a:rPr lang="en-US" sz="1600" dirty="0"/>
              <a:t>(f, </a:t>
            </a:r>
            <a:r>
              <a:rPr lang="en-US" sz="1600" dirty="0" err="1"/>
              <a:t>buf</a:t>
            </a:r>
            <a:r>
              <a:rPr lang="en-US" sz="1600" dirty="0"/>
              <a:t>, </a:t>
            </a:r>
            <a:r>
              <a:rPr lang="en-US" sz="1600" dirty="0" err="1"/>
              <a:t>sz</a:t>
            </a:r>
            <a:r>
              <a:rPr lang="en-US" sz="1600" dirty="0"/>
              <a:t>, &amp;</a:t>
            </a:r>
            <a:r>
              <a:rPr lang="en-US" sz="1600" dirty="0" err="1"/>
              <a:t>rsz</a:t>
            </a:r>
            <a:r>
              <a:rPr lang="en-US" sz="1600" dirty="0"/>
              <a:t>, &amp;o);</a:t>
            </a:r>
          </a:p>
          <a:p>
            <a:pPr>
              <a:buNone/>
            </a:pPr>
            <a:endParaRPr lang="en-US" sz="1600" dirty="0"/>
          </a:p>
          <a:p>
            <a:pPr>
              <a:buNone/>
            </a:pPr>
            <a:r>
              <a:rPr lang="en-US" sz="1600" dirty="0" err="1"/>
              <a:t>WaitForSingleObject</a:t>
            </a:r>
            <a:r>
              <a:rPr lang="en-US" sz="1600" dirty="0"/>
              <a:t>(</a:t>
            </a:r>
            <a:r>
              <a:rPr lang="en-US" sz="1600" dirty="0" err="1"/>
              <a:t>o.hEvent</a:t>
            </a:r>
            <a:r>
              <a:rPr lang="en-US" sz="1600" dirty="0"/>
              <a:t>, INFINITE);</a:t>
            </a:r>
          </a:p>
          <a:p>
            <a:pPr>
              <a:buNone/>
            </a:pPr>
            <a:r>
              <a:rPr lang="en-US" sz="1600" dirty="0" err="1"/>
              <a:t>CloseHandle</a:t>
            </a:r>
            <a:r>
              <a:rPr lang="en-US" sz="1600" dirty="0"/>
              <a:t>(</a:t>
            </a:r>
            <a:r>
              <a:rPr lang="en-US" sz="1600" dirty="0" err="1"/>
              <a:t>o.hEvent</a:t>
            </a:r>
            <a:r>
              <a:rPr lang="en-US" sz="1600" dirty="0"/>
              <a:t>);</a:t>
            </a:r>
            <a:endParaRPr lang="cs-CZ" sz="1600" dirty="0"/>
          </a:p>
          <a:p>
            <a:pPr>
              <a:buNone/>
            </a:pPr>
            <a:r>
              <a:rPr lang="en-US" sz="1600" dirty="0" err="1"/>
              <a:t>CloseHandle</a:t>
            </a:r>
            <a:r>
              <a:rPr lang="en-US" sz="1600" dirty="0"/>
              <a:t>(f);</a:t>
            </a:r>
            <a:endParaRPr lang="cs-CZ" sz="1600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/>
              <a:t>AIO</a:t>
            </a:r>
            <a:endParaRPr lang="cs-CZ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4"/>
          </p:nvPr>
        </p:nvSpPr>
        <p:spPr>
          <a:xfrm>
            <a:off x="4645025" y="2174874"/>
            <a:ext cx="4041775" cy="4683125"/>
          </a:xfrm>
        </p:spPr>
        <p:txBody>
          <a:bodyPr/>
          <a:lstStyle/>
          <a:p>
            <a:pPr>
              <a:buNone/>
            </a:pPr>
            <a:r>
              <a:rPr lang="en-US" sz="1600" dirty="0" err="1"/>
              <a:t>int</a:t>
            </a:r>
            <a:r>
              <a:rPr lang="en-US" sz="1600" dirty="0"/>
              <a:t> f = open(“f.txt”, </a:t>
            </a:r>
            <a:r>
              <a:rPr lang="cs-CZ" sz="1600" dirty="0"/>
              <a:t>O_RDONLY</a:t>
            </a:r>
            <a:r>
              <a:rPr lang="en-US" sz="1600" dirty="0"/>
              <a:t> | </a:t>
            </a:r>
            <a:r>
              <a:rPr lang="cs-CZ" sz="1600" dirty="0"/>
              <a:t>O_LARGEFILE</a:t>
            </a:r>
            <a:r>
              <a:rPr lang="en-US" sz="1600" dirty="0"/>
              <a:t>, rights);</a:t>
            </a:r>
          </a:p>
          <a:p>
            <a:pPr>
              <a:buNone/>
            </a:pPr>
            <a:r>
              <a:rPr lang="en-US" sz="1600" dirty="0" err="1"/>
              <a:t>aiocb</a:t>
            </a:r>
            <a:r>
              <a:rPr lang="en-US" sz="1600" dirty="0"/>
              <a:t> a;</a:t>
            </a:r>
          </a:p>
          <a:p>
            <a:pPr>
              <a:buNone/>
            </a:pPr>
            <a:r>
              <a:rPr lang="en-US" sz="1600" dirty="0" err="1"/>
              <a:t>memset</a:t>
            </a:r>
            <a:r>
              <a:rPr lang="en-US" sz="1600" dirty="0"/>
              <a:t>(&amp;a, 0, </a:t>
            </a:r>
            <a:r>
              <a:rPr lang="en-US" sz="1600" dirty="0" err="1"/>
              <a:t>sizeof</a:t>
            </a:r>
            <a:r>
              <a:rPr lang="en-US" sz="1600" dirty="0"/>
              <a:t>(</a:t>
            </a:r>
            <a:r>
              <a:rPr lang="en-US" sz="1600" dirty="0" err="1"/>
              <a:t>aiocb</a:t>
            </a:r>
            <a:r>
              <a:rPr lang="en-US" sz="1600" dirty="0"/>
              <a:t>));</a:t>
            </a:r>
          </a:p>
          <a:p>
            <a:pPr>
              <a:buNone/>
            </a:pPr>
            <a:r>
              <a:rPr lang="en-US" sz="1600" dirty="0" err="1"/>
              <a:t>aiocb</a:t>
            </a:r>
            <a:r>
              <a:rPr lang="en-US" sz="1600" dirty="0"/>
              <a:t>.</a:t>
            </a:r>
            <a:r>
              <a:rPr lang="cs-CZ" sz="1600" dirty="0"/>
              <a:t> </a:t>
            </a:r>
            <a:r>
              <a:rPr lang="cs-CZ" sz="1600" dirty="0" err="1"/>
              <a:t>aio</a:t>
            </a:r>
            <a:r>
              <a:rPr lang="cs-CZ" sz="1600" dirty="0"/>
              <a:t>_</a:t>
            </a:r>
            <a:r>
              <a:rPr lang="cs-CZ" sz="1600" dirty="0" err="1"/>
              <a:t>fildes</a:t>
            </a:r>
            <a:r>
              <a:rPr lang="en-US" sz="1600" dirty="0"/>
              <a:t> = f;</a:t>
            </a:r>
          </a:p>
          <a:p>
            <a:pPr>
              <a:buNone/>
            </a:pPr>
            <a:r>
              <a:rPr lang="en-US" sz="1600" dirty="0" err="1"/>
              <a:t>aiocb</a:t>
            </a:r>
            <a:r>
              <a:rPr lang="en-US" sz="1600" dirty="0"/>
              <a:t>.</a:t>
            </a:r>
            <a:r>
              <a:rPr lang="cs-CZ" sz="1600" dirty="0"/>
              <a:t> </a:t>
            </a:r>
            <a:r>
              <a:rPr lang="cs-CZ" sz="1600" dirty="0" err="1"/>
              <a:t>aio</a:t>
            </a:r>
            <a:r>
              <a:rPr lang="cs-CZ" sz="1600" dirty="0"/>
              <a:t>_offset</a:t>
            </a:r>
            <a:r>
              <a:rPr lang="en-US" sz="1600" dirty="0"/>
              <a:t> = offs;</a:t>
            </a:r>
          </a:p>
          <a:p>
            <a:pPr>
              <a:buNone/>
            </a:pPr>
            <a:r>
              <a:rPr lang="en-US" sz="1600" dirty="0" err="1"/>
              <a:t>aiocb</a:t>
            </a:r>
            <a:r>
              <a:rPr lang="en-US" sz="1600" dirty="0"/>
              <a:t>.</a:t>
            </a:r>
            <a:r>
              <a:rPr lang="cs-CZ" sz="1600" dirty="0"/>
              <a:t> </a:t>
            </a:r>
            <a:r>
              <a:rPr lang="cs-CZ" sz="1600" dirty="0" err="1"/>
              <a:t>aio</a:t>
            </a:r>
            <a:r>
              <a:rPr lang="cs-CZ" sz="1600" dirty="0"/>
              <a:t>_</a:t>
            </a:r>
            <a:r>
              <a:rPr lang="cs-CZ" sz="1600" dirty="0" err="1"/>
              <a:t>nbytes</a:t>
            </a:r>
            <a:r>
              <a:rPr lang="en-US" sz="1600" dirty="0"/>
              <a:t> = </a:t>
            </a:r>
            <a:r>
              <a:rPr lang="en-US" sz="1600" dirty="0" err="1"/>
              <a:t>sz</a:t>
            </a:r>
            <a:r>
              <a:rPr lang="en-US" sz="1600" dirty="0"/>
              <a:t>;</a:t>
            </a:r>
          </a:p>
          <a:p>
            <a:pPr>
              <a:buNone/>
            </a:pPr>
            <a:r>
              <a:rPr lang="en-US" sz="1600" dirty="0" err="1"/>
              <a:t>aiocb</a:t>
            </a:r>
            <a:r>
              <a:rPr lang="en-US" sz="1600" dirty="0"/>
              <a:t>.</a:t>
            </a:r>
            <a:r>
              <a:rPr lang="cs-CZ" sz="1600" dirty="0"/>
              <a:t> </a:t>
            </a:r>
            <a:r>
              <a:rPr lang="cs-CZ" sz="1600" dirty="0" err="1"/>
              <a:t>aio</a:t>
            </a:r>
            <a:r>
              <a:rPr lang="cs-CZ" sz="1600" dirty="0"/>
              <a:t>_buf</a:t>
            </a:r>
            <a:r>
              <a:rPr lang="en-US" sz="1600" dirty="0"/>
              <a:t> = </a:t>
            </a:r>
            <a:r>
              <a:rPr lang="en-US" sz="1600" dirty="0" err="1"/>
              <a:t>buf</a:t>
            </a:r>
            <a:r>
              <a:rPr lang="en-US" sz="1600" dirty="0"/>
              <a:t>;</a:t>
            </a:r>
          </a:p>
          <a:p>
            <a:pPr>
              <a:buNone/>
            </a:pPr>
            <a:r>
              <a:rPr lang="en-US" sz="1600" dirty="0" err="1"/>
              <a:t>aiocb</a:t>
            </a:r>
            <a:r>
              <a:rPr lang="en-US" sz="1600" dirty="0"/>
              <a:t>.</a:t>
            </a:r>
            <a:r>
              <a:rPr lang="cs-CZ" sz="1600" dirty="0"/>
              <a:t> </a:t>
            </a:r>
            <a:r>
              <a:rPr lang="cs-CZ" sz="1600" dirty="0" err="1"/>
              <a:t>aio</a:t>
            </a:r>
            <a:r>
              <a:rPr lang="cs-CZ" sz="1600" dirty="0"/>
              <a:t>_</a:t>
            </a:r>
            <a:r>
              <a:rPr lang="cs-CZ" sz="1600" dirty="0" err="1"/>
              <a:t>sigevent</a:t>
            </a:r>
            <a:r>
              <a:rPr lang="en-US" sz="1600" dirty="0"/>
              <a:t>.</a:t>
            </a:r>
            <a:r>
              <a:rPr lang="cs-CZ" sz="1600" dirty="0" err="1"/>
              <a:t>sigev</a:t>
            </a:r>
            <a:r>
              <a:rPr lang="cs-CZ" sz="1600" dirty="0"/>
              <a:t>_</a:t>
            </a:r>
            <a:r>
              <a:rPr lang="cs-CZ" sz="1600" dirty="0" err="1"/>
              <a:t>notify</a:t>
            </a:r>
            <a:r>
              <a:rPr lang="en-US" sz="1600" dirty="0"/>
              <a:t> = </a:t>
            </a:r>
            <a:r>
              <a:rPr lang="cs-CZ" sz="1600" dirty="0"/>
              <a:t>SIGEV_NONE</a:t>
            </a:r>
            <a:r>
              <a:rPr lang="en-US" sz="1600" dirty="0"/>
              <a:t>;</a:t>
            </a:r>
          </a:p>
          <a:p>
            <a:pPr>
              <a:buNone/>
            </a:pPr>
            <a:r>
              <a:rPr lang="en-US" sz="1600" dirty="0" err="1"/>
              <a:t>aio_read</a:t>
            </a:r>
            <a:r>
              <a:rPr lang="en-US" sz="1600" dirty="0"/>
              <a:t>(&amp;a);</a:t>
            </a:r>
          </a:p>
          <a:p>
            <a:pPr>
              <a:buNone/>
            </a:pPr>
            <a:endParaRPr lang="en-US" sz="1600" dirty="0"/>
          </a:p>
          <a:p>
            <a:pPr>
              <a:buNone/>
            </a:pPr>
            <a:r>
              <a:rPr lang="cs-CZ" sz="1600" dirty="0" err="1"/>
              <a:t>aio</a:t>
            </a:r>
            <a:r>
              <a:rPr lang="cs-CZ" sz="1600" dirty="0"/>
              <a:t>_</a:t>
            </a:r>
            <a:r>
              <a:rPr lang="cs-CZ" sz="1600" dirty="0" err="1"/>
              <a:t>suspend</a:t>
            </a:r>
            <a:r>
              <a:rPr lang="en-US" sz="1600" dirty="0"/>
              <a:t>(&amp;a, 1, 0);</a:t>
            </a:r>
          </a:p>
          <a:p>
            <a:pPr>
              <a:buNone/>
            </a:pPr>
            <a:r>
              <a:rPr lang="en-US" sz="1600" dirty="0" err="1"/>
              <a:t>rsz</a:t>
            </a:r>
            <a:r>
              <a:rPr lang="en-US" sz="1600" dirty="0"/>
              <a:t> = </a:t>
            </a:r>
            <a:r>
              <a:rPr lang="en-US" sz="1600" dirty="0" err="1"/>
              <a:t>aio_return</a:t>
            </a:r>
            <a:r>
              <a:rPr lang="en-US" sz="1600" dirty="0"/>
              <a:t>(&amp;a);</a:t>
            </a:r>
          </a:p>
          <a:p>
            <a:pPr>
              <a:buNone/>
            </a:pPr>
            <a:r>
              <a:rPr lang="en-US" sz="1600" dirty="0"/>
              <a:t>close(f);</a:t>
            </a:r>
            <a:endParaRPr lang="cs-CZ" sz="16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ISO C++ status</a:t>
            </a:r>
            <a:endParaRPr lang="cs-CZ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9457" y="1700808"/>
            <a:ext cx="8172400" cy="4831796"/>
          </a:xfrm>
          <a:prstGeom prst="rect">
            <a:avLst/>
          </a:prstGeom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Memory mapped files</a:t>
            </a:r>
            <a:endParaRPr lang="cs-C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19263"/>
            <a:ext cx="8229600" cy="1638299"/>
          </a:xfrm>
        </p:spPr>
        <p:txBody>
          <a:bodyPr/>
          <a:lstStyle/>
          <a:p>
            <a:r>
              <a:rPr lang="en-US" dirty="0"/>
              <a:t>Mapping</a:t>
            </a:r>
            <a:r>
              <a:rPr lang="cs-CZ" dirty="0"/>
              <a:t>, </a:t>
            </a:r>
            <a:r>
              <a:rPr lang="en-US" dirty="0" err="1"/>
              <a:t>unmapping</a:t>
            </a:r>
            <a:r>
              <a:rPr lang="en-US" dirty="0"/>
              <a:t> files</a:t>
            </a:r>
            <a:endParaRPr lang="cs-CZ" dirty="0"/>
          </a:p>
          <a:p>
            <a:pPr lvl="1"/>
            <a:r>
              <a:rPr lang="en-US" dirty="0"/>
              <a:t>A file must be already opened</a:t>
            </a:r>
            <a:endParaRPr lang="cs-CZ" dirty="0"/>
          </a:p>
          <a:p>
            <a:r>
              <a:rPr lang="en-US" dirty="0"/>
              <a:t>Create, destroy window</a:t>
            </a:r>
            <a:endParaRPr lang="cs-CZ" dirty="0"/>
          </a:p>
        </p:txBody>
      </p:sp>
      <p:sp>
        <p:nvSpPr>
          <p:cNvPr id="4" name="Rectangle 3"/>
          <p:cNvSpPr/>
          <p:nvPr/>
        </p:nvSpPr>
        <p:spPr bwMode="auto">
          <a:xfrm>
            <a:off x="714348" y="3429000"/>
            <a:ext cx="1714512" cy="321471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File</a:t>
            </a:r>
            <a:endParaRPr kumimoji="0" lang="cs-CZ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5" name="Rectangle 4"/>
          <p:cNvSpPr/>
          <p:nvPr/>
        </p:nvSpPr>
        <p:spPr bwMode="auto">
          <a:xfrm>
            <a:off x="5143504" y="3786190"/>
            <a:ext cx="1285884" cy="2286016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VA</a:t>
            </a:r>
            <a:r>
              <a: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S</a:t>
            </a:r>
            <a:endParaRPr kumimoji="0" lang="cs-CZ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6" name="Rectangle 5"/>
          <p:cNvSpPr/>
          <p:nvPr/>
        </p:nvSpPr>
        <p:spPr bwMode="auto">
          <a:xfrm>
            <a:off x="5143504" y="5572140"/>
            <a:ext cx="1285884" cy="500066"/>
          </a:xfrm>
          <a:prstGeom prst="rect">
            <a:avLst/>
          </a:prstGeom>
          <a:solidFill>
            <a:schemeClr val="accent5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7" name="Rectangle 6"/>
          <p:cNvSpPr/>
          <p:nvPr/>
        </p:nvSpPr>
        <p:spPr bwMode="auto">
          <a:xfrm>
            <a:off x="5143504" y="5143512"/>
            <a:ext cx="1285884" cy="285752"/>
          </a:xfrm>
          <a:prstGeom prst="rect">
            <a:avLst/>
          </a:prstGeom>
          <a:solidFill>
            <a:schemeClr val="accent5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8" name="Rectangle 7"/>
          <p:cNvSpPr/>
          <p:nvPr/>
        </p:nvSpPr>
        <p:spPr bwMode="auto">
          <a:xfrm>
            <a:off x="5143504" y="4929198"/>
            <a:ext cx="1285884" cy="142876"/>
          </a:xfrm>
          <a:prstGeom prst="rect">
            <a:avLst/>
          </a:prstGeom>
          <a:solidFill>
            <a:schemeClr val="accent5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9" name="Rectangle 8"/>
          <p:cNvSpPr/>
          <p:nvPr/>
        </p:nvSpPr>
        <p:spPr bwMode="auto">
          <a:xfrm>
            <a:off x="5143504" y="4429132"/>
            <a:ext cx="1285884" cy="357190"/>
          </a:xfrm>
          <a:prstGeom prst="rect">
            <a:avLst/>
          </a:prstGeom>
          <a:solidFill>
            <a:schemeClr val="accent5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0" name="Rectangle 9"/>
          <p:cNvSpPr/>
          <p:nvPr/>
        </p:nvSpPr>
        <p:spPr bwMode="auto">
          <a:xfrm>
            <a:off x="714348" y="4929198"/>
            <a:ext cx="1714512" cy="357190"/>
          </a:xfrm>
          <a:prstGeom prst="rect">
            <a:avLst/>
          </a:prstGeom>
          <a:solidFill>
            <a:schemeClr val="accent2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window</a:t>
            </a:r>
            <a:endParaRPr kumimoji="0" lang="cs-CZ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12" name="Straight Connector 11"/>
          <p:cNvCxnSpPr/>
          <p:nvPr/>
        </p:nvCxnSpPr>
        <p:spPr bwMode="auto">
          <a:xfrm flipV="1">
            <a:off x="2500298" y="4429132"/>
            <a:ext cx="2571768" cy="500066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4" name="Straight Connector 13"/>
          <p:cNvCxnSpPr/>
          <p:nvPr/>
        </p:nvCxnSpPr>
        <p:spPr bwMode="auto">
          <a:xfrm flipV="1">
            <a:off x="2500298" y="4786322"/>
            <a:ext cx="2571768" cy="500066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Memory mapped files – Windows</a:t>
            </a:r>
            <a:endParaRPr lang="cs-CZ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75656" y="1628800"/>
            <a:ext cx="5168046" cy="49096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355160" cy="1143000"/>
          </a:xfrm>
        </p:spPr>
        <p:txBody>
          <a:bodyPr/>
          <a:lstStyle/>
          <a:p>
            <a:r>
              <a:rPr lang="en-US" dirty="0"/>
              <a:t>Memory mapped files – demo</a:t>
            </a:r>
            <a:endParaRPr lang="cs-CZ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Windows</a:t>
            </a:r>
            <a:endParaRPr lang="cs-CZ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>
          <a:xfrm>
            <a:off x="457200" y="2174874"/>
            <a:ext cx="4040188" cy="4683125"/>
          </a:xfrm>
        </p:spPr>
        <p:txBody>
          <a:bodyPr/>
          <a:lstStyle/>
          <a:p>
            <a:pPr>
              <a:buNone/>
            </a:pPr>
            <a:r>
              <a:rPr lang="cs-CZ" sz="1600" dirty="0"/>
              <a:t>HANDLE </a:t>
            </a:r>
            <a:r>
              <a:rPr lang="en-US" sz="1600" dirty="0"/>
              <a:t>f = </a:t>
            </a:r>
            <a:r>
              <a:rPr lang="en-US" sz="1600" dirty="0" err="1"/>
              <a:t>CreateFile</a:t>
            </a:r>
            <a:r>
              <a:rPr lang="en-US" sz="1600" dirty="0"/>
              <a:t>(“f.txt”, </a:t>
            </a:r>
            <a:r>
              <a:rPr lang="cs-CZ" sz="1600" dirty="0"/>
              <a:t>FILE_READ_DATA</a:t>
            </a:r>
            <a:r>
              <a:rPr lang="en-US" sz="1600" dirty="0"/>
              <a:t>, </a:t>
            </a:r>
            <a:r>
              <a:rPr lang="cs-CZ" sz="1600" dirty="0"/>
              <a:t>FILE_SHARE_READ</a:t>
            </a:r>
            <a:r>
              <a:rPr lang="en-US" sz="1600" dirty="0"/>
              <a:t>, 0,</a:t>
            </a:r>
            <a:r>
              <a:rPr lang="cs-CZ" sz="1600" dirty="0"/>
              <a:t> OPEN_EXISTING</a:t>
            </a:r>
            <a:r>
              <a:rPr lang="en-US" sz="1600" dirty="0"/>
              <a:t>, </a:t>
            </a:r>
            <a:r>
              <a:rPr lang="cs-CZ" sz="1600" dirty="0"/>
              <a:t>FILE_FLAG_RANDOM_ACCESS</a:t>
            </a:r>
            <a:r>
              <a:rPr lang="en-US" sz="1600" dirty="0"/>
              <a:t>, 0);</a:t>
            </a:r>
          </a:p>
          <a:p>
            <a:pPr>
              <a:buNone/>
            </a:pPr>
            <a:r>
              <a:rPr lang="en-US" sz="1600" dirty="0"/>
              <a:t>HANDLE m = </a:t>
            </a:r>
            <a:r>
              <a:rPr lang="en-US" sz="1600" dirty="0" err="1"/>
              <a:t>CreateFileMapping</a:t>
            </a:r>
            <a:r>
              <a:rPr lang="en-US" sz="1600" dirty="0"/>
              <a:t>(f, 0, </a:t>
            </a:r>
            <a:r>
              <a:rPr lang="cs-CZ" sz="1600" dirty="0"/>
              <a:t>PAGE_READONLY</a:t>
            </a:r>
            <a:r>
              <a:rPr lang="en-US" sz="1600" dirty="0"/>
              <a:t>, 0, </a:t>
            </a:r>
            <a:r>
              <a:rPr lang="en-US" sz="1600" dirty="0" err="1"/>
              <a:t>sz</a:t>
            </a:r>
            <a:r>
              <a:rPr lang="en-US" sz="1600" dirty="0"/>
              <a:t>, 0);</a:t>
            </a:r>
          </a:p>
          <a:p>
            <a:pPr>
              <a:buNone/>
            </a:pPr>
            <a:r>
              <a:rPr lang="en-US" sz="1600" dirty="0"/>
              <a:t>void *p = </a:t>
            </a:r>
            <a:r>
              <a:rPr lang="cs-CZ" sz="1600" dirty="0" err="1"/>
              <a:t>MapViewOfFileEx</a:t>
            </a:r>
            <a:r>
              <a:rPr lang="en-US" sz="1600" dirty="0"/>
              <a:t>(m, </a:t>
            </a:r>
            <a:r>
              <a:rPr lang="cs-CZ" sz="1600" dirty="0"/>
              <a:t>FILE_MAP_READ</a:t>
            </a:r>
            <a:r>
              <a:rPr lang="en-US" sz="1600" dirty="0"/>
              <a:t>, 0, offs, </a:t>
            </a:r>
            <a:r>
              <a:rPr lang="en-US" sz="1600" dirty="0" err="1"/>
              <a:t>sz</a:t>
            </a:r>
            <a:r>
              <a:rPr lang="en-US" sz="1600" dirty="0"/>
              <a:t>, </a:t>
            </a:r>
            <a:r>
              <a:rPr lang="en-US" sz="1600" dirty="0" err="1"/>
              <a:t>hinta</a:t>
            </a:r>
            <a:r>
              <a:rPr lang="en-US" sz="1600" dirty="0"/>
              <a:t>);</a:t>
            </a:r>
          </a:p>
          <a:p>
            <a:pPr>
              <a:buNone/>
            </a:pPr>
            <a:endParaRPr lang="en-US" sz="1600" dirty="0"/>
          </a:p>
          <a:p>
            <a:pPr>
              <a:buNone/>
            </a:pPr>
            <a:r>
              <a:rPr lang="cs-CZ" sz="1600" dirty="0" err="1"/>
              <a:t>UnmapViewOfFile</a:t>
            </a:r>
            <a:r>
              <a:rPr lang="en-US" sz="1600" dirty="0"/>
              <a:t>(p);</a:t>
            </a:r>
          </a:p>
          <a:p>
            <a:pPr>
              <a:buNone/>
            </a:pPr>
            <a:r>
              <a:rPr lang="en-US" sz="1600" dirty="0" err="1"/>
              <a:t>CloseHandle</a:t>
            </a:r>
            <a:r>
              <a:rPr lang="en-US" sz="1600" dirty="0"/>
              <a:t>(m);</a:t>
            </a:r>
          </a:p>
          <a:p>
            <a:pPr>
              <a:buNone/>
            </a:pPr>
            <a:r>
              <a:rPr lang="en-US" sz="1600" dirty="0" err="1"/>
              <a:t>CloseHandle</a:t>
            </a:r>
            <a:r>
              <a:rPr lang="en-US" sz="1600" dirty="0"/>
              <a:t>(f);</a:t>
            </a:r>
            <a:endParaRPr lang="cs-CZ" sz="1600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/>
              <a:t>POSIX</a:t>
            </a:r>
            <a:endParaRPr lang="cs-CZ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4"/>
          </p:nvPr>
        </p:nvSpPr>
        <p:spPr>
          <a:xfrm>
            <a:off x="4645025" y="2174874"/>
            <a:ext cx="4041775" cy="4683125"/>
          </a:xfrm>
        </p:spPr>
        <p:txBody>
          <a:bodyPr/>
          <a:lstStyle/>
          <a:p>
            <a:pPr>
              <a:buNone/>
            </a:pPr>
            <a:r>
              <a:rPr lang="en-US" sz="1600" dirty="0" err="1"/>
              <a:t>int</a:t>
            </a:r>
            <a:r>
              <a:rPr lang="en-US" sz="1600" dirty="0"/>
              <a:t> f = open(“f.txt”, </a:t>
            </a:r>
            <a:r>
              <a:rPr lang="cs-CZ" sz="1600" dirty="0"/>
              <a:t>O_RDONLY</a:t>
            </a:r>
            <a:r>
              <a:rPr lang="en-US" sz="1600" dirty="0"/>
              <a:t> | </a:t>
            </a:r>
            <a:r>
              <a:rPr lang="cs-CZ" sz="1600" dirty="0"/>
              <a:t>O_LARGEFILE</a:t>
            </a:r>
            <a:r>
              <a:rPr lang="en-US" sz="1600" dirty="0"/>
              <a:t>, rights);</a:t>
            </a:r>
          </a:p>
          <a:p>
            <a:pPr>
              <a:buNone/>
            </a:pPr>
            <a:r>
              <a:rPr lang="en-US" sz="1600" dirty="0"/>
              <a:t>void *p = </a:t>
            </a:r>
            <a:r>
              <a:rPr lang="en-US" sz="1600" dirty="0" err="1"/>
              <a:t>mmap</a:t>
            </a:r>
            <a:r>
              <a:rPr lang="en-US" sz="1600" dirty="0"/>
              <a:t>(</a:t>
            </a:r>
            <a:r>
              <a:rPr lang="en-US" sz="1600" dirty="0" err="1"/>
              <a:t>hinta</a:t>
            </a:r>
            <a:r>
              <a:rPr lang="en-US" sz="1600" dirty="0"/>
              <a:t>, </a:t>
            </a:r>
            <a:r>
              <a:rPr lang="en-US" sz="1600" dirty="0" err="1"/>
              <a:t>sz</a:t>
            </a:r>
            <a:r>
              <a:rPr lang="en-US" sz="1600" dirty="0"/>
              <a:t>, </a:t>
            </a:r>
            <a:r>
              <a:rPr lang="cs-CZ" sz="1600" dirty="0"/>
              <a:t>PROT_READ</a:t>
            </a:r>
            <a:r>
              <a:rPr lang="en-US" sz="1600" dirty="0"/>
              <a:t>, </a:t>
            </a:r>
            <a:r>
              <a:rPr lang="cs-CZ" sz="1600" dirty="0"/>
              <a:t>MAP_SHARED</a:t>
            </a:r>
            <a:r>
              <a:rPr lang="en-US" sz="1600" dirty="0"/>
              <a:t>, f, offs);</a:t>
            </a:r>
          </a:p>
          <a:p>
            <a:pPr>
              <a:buNone/>
            </a:pPr>
            <a:endParaRPr lang="en-US" sz="1600" dirty="0"/>
          </a:p>
          <a:p>
            <a:pPr>
              <a:buNone/>
            </a:pPr>
            <a:r>
              <a:rPr lang="en-US" sz="1600" dirty="0" err="1"/>
              <a:t>munmap</a:t>
            </a:r>
            <a:r>
              <a:rPr lang="en-US" sz="1600" dirty="0"/>
              <a:t>(p, </a:t>
            </a:r>
            <a:r>
              <a:rPr lang="en-US" sz="1600" dirty="0" err="1"/>
              <a:t>sz</a:t>
            </a:r>
            <a:r>
              <a:rPr lang="en-US" sz="1600" dirty="0"/>
              <a:t>);</a:t>
            </a:r>
          </a:p>
          <a:p>
            <a:pPr>
              <a:buNone/>
            </a:pPr>
            <a:r>
              <a:rPr lang="en-US" sz="1600" dirty="0"/>
              <a:t>close(f);</a:t>
            </a:r>
          </a:p>
          <a:p>
            <a:pPr>
              <a:buNone/>
            </a:pPr>
            <a:endParaRPr lang="en-US" sz="1600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Filesystem</a:t>
            </a:r>
            <a:endParaRPr lang="cs-C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Open, close directory</a:t>
            </a:r>
            <a:endParaRPr lang="cs-CZ" dirty="0"/>
          </a:p>
          <a:p>
            <a:pPr lvl="1"/>
            <a:r>
              <a:rPr lang="en-US" dirty="0"/>
              <a:t>Some OS with name filtering</a:t>
            </a:r>
            <a:endParaRPr lang="cs-CZ" dirty="0"/>
          </a:p>
          <a:p>
            <a:r>
              <a:rPr lang="en-US" dirty="0"/>
              <a:t>Reading directory</a:t>
            </a:r>
            <a:endParaRPr lang="cs-CZ" dirty="0"/>
          </a:p>
          <a:p>
            <a:pPr lvl="1"/>
            <a:r>
              <a:rPr lang="en-US" dirty="0"/>
              <a:t>Getting name, attributes, size, rights, …</a:t>
            </a:r>
            <a:endParaRPr lang="cs-CZ" dirty="0"/>
          </a:p>
          <a:p>
            <a:r>
              <a:rPr lang="en-US" dirty="0"/>
              <a:t>Create, remove directory</a:t>
            </a:r>
          </a:p>
          <a:p>
            <a:r>
              <a:rPr lang="en-US" dirty="0"/>
              <a:t>Already in C++17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Shared memory</a:t>
            </a:r>
            <a:endParaRPr lang="cs-C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19263"/>
            <a:ext cx="8229600" cy="2424117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Sharing memory among different processes</a:t>
            </a:r>
          </a:p>
          <a:p>
            <a:r>
              <a:rPr lang="en-US" dirty="0"/>
              <a:t>Usually identified by a name</a:t>
            </a:r>
          </a:p>
          <a:p>
            <a:r>
              <a:rPr lang="en-US" dirty="0"/>
              <a:t>Page granularity</a:t>
            </a:r>
            <a:endParaRPr lang="cs-CZ" dirty="0"/>
          </a:p>
          <a:p>
            <a:r>
              <a:rPr lang="cs-CZ" dirty="0"/>
              <a:t>MASOS, SASOS</a:t>
            </a:r>
          </a:p>
          <a:p>
            <a:pPr lvl="1"/>
            <a:r>
              <a:rPr lang="en-US" dirty="0"/>
              <a:t>Offsets</a:t>
            </a:r>
            <a:endParaRPr lang="cs-CZ" dirty="0"/>
          </a:p>
        </p:txBody>
      </p:sp>
      <p:sp>
        <p:nvSpPr>
          <p:cNvPr id="4" name="Rectangle 3"/>
          <p:cNvSpPr/>
          <p:nvPr/>
        </p:nvSpPr>
        <p:spPr bwMode="auto">
          <a:xfrm>
            <a:off x="500034" y="4214818"/>
            <a:ext cx="1357322" cy="2357454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VA</a:t>
            </a:r>
            <a:r>
              <a: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S</a:t>
            </a:r>
            <a:r>
              <a:rPr kumimoji="0" lang="cs-CZ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 A</a:t>
            </a:r>
          </a:p>
        </p:txBody>
      </p:sp>
      <p:sp>
        <p:nvSpPr>
          <p:cNvPr id="5" name="Rectangle 4"/>
          <p:cNvSpPr/>
          <p:nvPr/>
        </p:nvSpPr>
        <p:spPr bwMode="auto">
          <a:xfrm>
            <a:off x="4214810" y="4214818"/>
            <a:ext cx="1357322" cy="2357454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VA</a:t>
            </a:r>
            <a:r>
              <a: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S</a:t>
            </a:r>
            <a:r>
              <a:rPr kumimoji="0" lang="cs-CZ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 B</a:t>
            </a:r>
          </a:p>
        </p:txBody>
      </p:sp>
      <p:sp>
        <p:nvSpPr>
          <p:cNvPr id="6" name="Rectangle 5"/>
          <p:cNvSpPr/>
          <p:nvPr/>
        </p:nvSpPr>
        <p:spPr bwMode="auto">
          <a:xfrm>
            <a:off x="2500298" y="4500570"/>
            <a:ext cx="1071570" cy="1857388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FA</a:t>
            </a:r>
            <a:r>
              <a: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S</a:t>
            </a:r>
            <a:endParaRPr kumimoji="0" lang="cs-CZ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7" name="Rectangle 6"/>
          <p:cNvSpPr/>
          <p:nvPr/>
        </p:nvSpPr>
        <p:spPr bwMode="auto">
          <a:xfrm>
            <a:off x="500034" y="4929198"/>
            <a:ext cx="1357322" cy="428628"/>
          </a:xfrm>
          <a:prstGeom prst="rect">
            <a:avLst/>
          </a:prstGeom>
          <a:solidFill>
            <a:schemeClr val="accent2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8" name="Rectangle 7"/>
          <p:cNvSpPr/>
          <p:nvPr/>
        </p:nvSpPr>
        <p:spPr bwMode="auto">
          <a:xfrm>
            <a:off x="4214810" y="5429264"/>
            <a:ext cx="1357322" cy="428628"/>
          </a:xfrm>
          <a:prstGeom prst="rect">
            <a:avLst/>
          </a:prstGeom>
          <a:solidFill>
            <a:schemeClr val="accent2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9" name="Rectangle 8"/>
          <p:cNvSpPr/>
          <p:nvPr/>
        </p:nvSpPr>
        <p:spPr bwMode="auto">
          <a:xfrm>
            <a:off x="2500298" y="5143512"/>
            <a:ext cx="1071570" cy="428628"/>
          </a:xfrm>
          <a:prstGeom prst="rect">
            <a:avLst/>
          </a:prstGeom>
          <a:solidFill>
            <a:schemeClr val="accent2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11" name="Straight Connector 10"/>
          <p:cNvCxnSpPr/>
          <p:nvPr/>
        </p:nvCxnSpPr>
        <p:spPr bwMode="auto">
          <a:xfrm>
            <a:off x="1928794" y="4929198"/>
            <a:ext cx="500066" cy="21431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2" name="Straight Connector 11"/>
          <p:cNvCxnSpPr/>
          <p:nvPr/>
        </p:nvCxnSpPr>
        <p:spPr bwMode="auto">
          <a:xfrm>
            <a:off x="1928794" y="5357826"/>
            <a:ext cx="500066" cy="21431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3" name="Straight Connector 12"/>
          <p:cNvCxnSpPr/>
          <p:nvPr/>
        </p:nvCxnSpPr>
        <p:spPr bwMode="auto">
          <a:xfrm>
            <a:off x="3643306" y="5214950"/>
            <a:ext cx="500066" cy="21431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4" name="Straight Connector 13"/>
          <p:cNvCxnSpPr/>
          <p:nvPr/>
        </p:nvCxnSpPr>
        <p:spPr bwMode="auto">
          <a:xfrm>
            <a:off x="3643306" y="5643578"/>
            <a:ext cx="500066" cy="21431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6" name="Straight Connector 15"/>
          <p:cNvCxnSpPr/>
          <p:nvPr/>
        </p:nvCxnSpPr>
        <p:spPr bwMode="auto">
          <a:xfrm>
            <a:off x="357158" y="5143512"/>
            <a:ext cx="1643074" cy="0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7" name="Straight Connector 16"/>
          <p:cNvCxnSpPr/>
          <p:nvPr/>
        </p:nvCxnSpPr>
        <p:spPr bwMode="auto">
          <a:xfrm>
            <a:off x="4071934" y="5643578"/>
            <a:ext cx="1643074" cy="0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8" name="Rectangle 17"/>
          <p:cNvSpPr/>
          <p:nvPr/>
        </p:nvSpPr>
        <p:spPr bwMode="auto">
          <a:xfrm>
            <a:off x="6786578" y="2357430"/>
            <a:ext cx="1714512" cy="428628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9" name="Rectangle 18"/>
          <p:cNvSpPr/>
          <p:nvPr/>
        </p:nvSpPr>
        <p:spPr bwMode="auto">
          <a:xfrm>
            <a:off x="500034" y="5857892"/>
            <a:ext cx="1357322" cy="714380"/>
          </a:xfrm>
          <a:prstGeom prst="rect">
            <a:avLst/>
          </a:prstGeom>
          <a:solidFill>
            <a:schemeClr val="accent2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App</a:t>
            </a:r>
            <a:r>
              <a:rPr kumimoji="0" lang="cs-CZ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 A</a:t>
            </a:r>
          </a:p>
        </p:txBody>
      </p:sp>
      <p:sp>
        <p:nvSpPr>
          <p:cNvPr id="20" name="Rectangle 19"/>
          <p:cNvSpPr/>
          <p:nvPr/>
        </p:nvSpPr>
        <p:spPr bwMode="auto">
          <a:xfrm>
            <a:off x="4214810" y="6143644"/>
            <a:ext cx="1357322" cy="428628"/>
          </a:xfrm>
          <a:prstGeom prst="rect">
            <a:avLst/>
          </a:prstGeom>
          <a:solidFill>
            <a:schemeClr val="accent2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App</a:t>
            </a:r>
            <a:r>
              <a:rPr kumimoji="0" lang="cs-CZ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 B</a:t>
            </a:r>
          </a:p>
        </p:txBody>
      </p:sp>
      <p:sp>
        <p:nvSpPr>
          <p:cNvPr id="21" name="Rectangle 20"/>
          <p:cNvSpPr/>
          <p:nvPr/>
        </p:nvSpPr>
        <p:spPr bwMode="auto">
          <a:xfrm>
            <a:off x="6786578" y="5429264"/>
            <a:ext cx="1714512" cy="714380"/>
          </a:xfrm>
          <a:prstGeom prst="rect">
            <a:avLst/>
          </a:prstGeom>
          <a:solidFill>
            <a:schemeClr val="accent2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App</a:t>
            </a:r>
            <a:r>
              <a:rPr kumimoji="0" lang="cs-CZ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 A</a:t>
            </a:r>
          </a:p>
        </p:txBody>
      </p:sp>
      <p:sp>
        <p:nvSpPr>
          <p:cNvPr id="22" name="Rectangle 21"/>
          <p:cNvSpPr/>
          <p:nvPr/>
        </p:nvSpPr>
        <p:spPr bwMode="auto">
          <a:xfrm>
            <a:off x="6786578" y="4643446"/>
            <a:ext cx="1714512" cy="428628"/>
          </a:xfrm>
          <a:prstGeom prst="rect">
            <a:avLst/>
          </a:prstGeom>
          <a:solidFill>
            <a:schemeClr val="accent2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App</a:t>
            </a:r>
            <a:r>
              <a:rPr kumimoji="0" lang="cs-CZ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 B</a:t>
            </a:r>
          </a:p>
        </p:txBody>
      </p:sp>
      <p:sp>
        <p:nvSpPr>
          <p:cNvPr id="23" name="Rectangle 22"/>
          <p:cNvSpPr/>
          <p:nvPr/>
        </p:nvSpPr>
        <p:spPr bwMode="auto">
          <a:xfrm>
            <a:off x="6786578" y="3357562"/>
            <a:ext cx="1714512" cy="428628"/>
          </a:xfrm>
          <a:prstGeom prst="rect">
            <a:avLst/>
          </a:prstGeom>
          <a:solidFill>
            <a:schemeClr val="accent2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24" name="Straight Connector 23"/>
          <p:cNvCxnSpPr/>
          <p:nvPr/>
        </p:nvCxnSpPr>
        <p:spPr bwMode="auto">
          <a:xfrm>
            <a:off x="6643702" y="3571876"/>
            <a:ext cx="2000264" cy="0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Shared memory – </a:t>
            </a:r>
            <a:r>
              <a:rPr lang="cs-CZ" dirty="0"/>
              <a:t>demo</a:t>
            </a:r>
            <a:r>
              <a:rPr lang="en-US" dirty="0"/>
              <a:t> SASOS</a:t>
            </a:r>
            <a:endParaRPr lang="cs-CZ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/>
              <a:t>Windows </a:t>
            </a:r>
            <a:r>
              <a:rPr lang="en-US" dirty="0"/>
              <a:t>c</a:t>
            </a:r>
            <a:r>
              <a:rPr lang="cs-CZ" dirty="0" err="1"/>
              <a:t>lient</a:t>
            </a:r>
            <a:endParaRPr lang="cs-CZ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>
              <a:buNone/>
            </a:pPr>
            <a:r>
              <a:rPr lang="en-US" sz="1600" dirty="0"/>
              <a:t>HANDLE </a:t>
            </a:r>
            <a:r>
              <a:rPr lang="en-US" sz="1600" dirty="0" err="1"/>
              <a:t>shm</a:t>
            </a:r>
            <a:r>
              <a:rPr lang="en-US" sz="1600" dirty="0"/>
              <a:t> = </a:t>
            </a:r>
            <a:r>
              <a:rPr lang="cs-CZ" sz="1600" dirty="0" err="1"/>
              <a:t>OpenFileMapping</a:t>
            </a:r>
            <a:r>
              <a:rPr lang="en-US" sz="1600" dirty="0"/>
              <a:t>( </a:t>
            </a:r>
            <a:r>
              <a:rPr lang="cs-CZ" sz="1600" dirty="0"/>
              <a:t>FILE_MAP_WRITE|FILE_MAP_READ</a:t>
            </a:r>
            <a:r>
              <a:rPr lang="en-US" sz="1600" dirty="0"/>
              <a:t>, FALSE, “</a:t>
            </a:r>
            <a:r>
              <a:rPr lang="en-US" sz="1600" dirty="0" err="1"/>
              <a:t>mymemory</a:t>
            </a:r>
            <a:r>
              <a:rPr lang="en-US" sz="1600" dirty="0"/>
              <a:t>”);</a:t>
            </a:r>
          </a:p>
          <a:p>
            <a:pPr>
              <a:buNone/>
            </a:pPr>
            <a:r>
              <a:rPr lang="en-US" sz="1600" dirty="0"/>
              <a:t>void *p = </a:t>
            </a:r>
            <a:r>
              <a:rPr lang="cs-CZ" sz="1600" dirty="0" err="1"/>
              <a:t>MapViewOfFileEx</a:t>
            </a:r>
            <a:r>
              <a:rPr lang="en-US" sz="1600" dirty="0"/>
              <a:t>(</a:t>
            </a:r>
            <a:r>
              <a:rPr lang="en-US" sz="1600" dirty="0" err="1"/>
              <a:t>shm</a:t>
            </a:r>
            <a:r>
              <a:rPr lang="en-US" sz="1600" dirty="0"/>
              <a:t>, </a:t>
            </a:r>
            <a:r>
              <a:rPr lang="cs-CZ" sz="1600" dirty="0"/>
              <a:t>FILE_MAP_</a:t>
            </a:r>
            <a:r>
              <a:rPr lang="en-US" sz="1600" dirty="0"/>
              <a:t>READ, 0, 0, </a:t>
            </a:r>
            <a:r>
              <a:rPr lang="en-US" sz="1600" dirty="0" err="1"/>
              <a:t>sz</a:t>
            </a:r>
            <a:r>
              <a:rPr lang="en-US" sz="1600" dirty="0"/>
              <a:t>, </a:t>
            </a:r>
            <a:r>
              <a:rPr lang="en-US" sz="1600" dirty="0" err="1"/>
              <a:t>hinta</a:t>
            </a:r>
            <a:r>
              <a:rPr lang="en-US" sz="1600" dirty="0"/>
              <a:t>);</a:t>
            </a:r>
          </a:p>
          <a:p>
            <a:pPr>
              <a:buNone/>
            </a:pPr>
            <a:r>
              <a:rPr lang="en-US" sz="1600" dirty="0" err="1"/>
              <a:t>struct</a:t>
            </a:r>
            <a:r>
              <a:rPr lang="en-US" sz="1600" dirty="0"/>
              <a:t> s { </a:t>
            </a:r>
            <a:r>
              <a:rPr lang="en-US" sz="1600" dirty="0" err="1"/>
              <a:t>int</a:t>
            </a:r>
            <a:r>
              <a:rPr lang="en-US" sz="1600" dirty="0"/>
              <a:t> n; </a:t>
            </a:r>
            <a:r>
              <a:rPr lang="en-US" sz="1600" dirty="0" err="1"/>
              <a:t>int</a:t>
            </a:r>
            <a:r>
              <a:rPr lang="en-US" sz="1600" dirty="0"/>
              <a:t> *</a:t>
            </a:r>
            <a:r>
              <a:rPr lang="en-US" sz="1600" dirty="0" err="1"/>
              <a:t>ptr</a:t>
            </a:r>
            <a:r>
              <a:rPr lang="en-US" sz="1600" dirty="0"/>
              <a:t>; };</a:t>
            </a:r>
          </a:p>
          <a:p>
            <a:pPr>
              <a:buNone/>
            </a:pPr>
            <a:r>
              <a:rPr lang="en-US" sz="1600" dirty="0"/>
              <a:t>for(</a:t>
            </a:r>
            <a:r>
              <a:rPr lang="en-US" sz="1600" dirty="0" err="1"/>
              <a:t>int</a:t>
            </a:r>
            <a:r>
              <a:rPr lang="en-US" sz="1600" dirty="0"/>
              <a:t> </a:t>
            </a:r>
            <a:r>
              <a:rPr lang="en-US" sz="1600" dirty="0" err="1"/>
              <a:t>i</a:t>
            </a:r>
            <a:r>
              <a:rPr lang="en-US" sz="1600" dirty="0"/>
              <a:t>=0;i&lt;</a:t>
            </a:r>
            <a:r>
              <a:rPr lang="en-US" sz="1600" dirty="0" err="1"/>
              <a:t>static_cast</a:t>
            </a:r>
            <a:r>
              <a:rPr lang="en-US" sz="1600" dirty="0"/>
              <a:t>&lt;s*&gt;(p)-&gt;n;++</a:t>
            </a:r>
            <a:r>
              <a:rPr lang="en-US" sz="1600" dirty="0" err="1"/>
              <a:t>i</a:t>
            </a:r>
            <a:r>
              <a:rPr lang="en-US" sz="1600" dirty="0"/>
              <a:t>)</a:t>
            </a:r>
          </a:p>
          <a:p>
            <a:pPr>
              <a:buNone/>
            </a:pPr>
            <a:r>
              <a:rPr lang="en-US" sz="1600" dirty="0"/>
              <a:t>  </a:t>
            </a:r>
            <a:r>
              <a:rPr lang="en-US" sz="1600" dirty="0" err="1"/>
              <a:t>cout</a:t>
            </a:r>
            <a:r>
              <a:rPr lang="en-US" sz="1600" dirty="0"/>
              <a:t> &lt;&lt; </a:t>
            </a:r>
            <a:r>
              <a:rPr lang="en-US" sz="1600" dirty="0" err="1"/>
              <a:t>static_cast</a:t>
            </a:r>
            <a:r>
              <a:rPr lang="en-US" sz="1600" dirty="0"/>
              <a:t>&lt;s*&gt;(p)-&gt;</a:t>
            </a:r>
            <a:r>
              <a:rPr lang="en-US" sz="1600" dirty="0" err="1"/>
              <a:t>ptr</a:t>
            </a:r>
            <a:r>
              <a:rPr lang="en-US" sz="1600" dirty="0"/>
              <a:t>[</a:t>
            </a:r>
            <a:r>
              <a:rPr lang="en-US" sz="1600" dirty="0" err="1"/>
              <a:t>i</a:t>
            </a:r>
            <a:r>
              <a:rPr lang="en-US" sz="1600" dirty="0"/>
              <a:t>];</a:t>
            </a:r>
          </a:p>
          <a:p>
            <a:pPr>
              <a:buNone/>
            </a:pPr>
            <a:r>
              <a:rPr lang="cs-CZ" sz="1600" dirty="0" err="1"/>
              <a:t>UnmapViewOfFile</a:t>
            </a:r>
            <a:r>
              <a:rPr lang="en-US" sz="1600" dirty="0"/>
              <a:t>(p);</a:t>
            </a:r>
          </a:p>
          <a:p>
            <a:pPr>
              <a:buNone/>
            </a:pPr>
            <a:r>
              <a:rPr lang="en-US" sz="1600" dirty="0" err="1"/>
              <a:t>CloseHandle</a:t>
            </a:r>
            <a:r>
              <a:rPr lang="en-US" sz="1600" dirty="0"/>
              <a:t>(</a:t>
            </a:r>
            <a:r>
              <a:rPr lang="en-US" sz="1600" dirty="0" err="1"/>
              <a:t>shm</a:t>
            </a:r>
            <a:r>
              <a:rPr lang="en-US" sz="1600" dirty="0"/>
              <a:t>);</a:t>
            </a:r>
            <a:endParaRPr lang="cs-CZ" sz="1600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cs-CZ" dirty="0"/>
              <a:t>Windows server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pPr>
              <a:buNone/>
            </a:pPr>
            <a:r>
              <a:rPr lang="en-US" sz="1600" dirty="0"/>
              <a:t>HANDLE </a:t>
            </a:r>
            <a:r>
              <a:rPr lang="en-US" sz="1600" dirty="0" err="1"/>
              <a:t>shm</a:t>
            </a:r>
            <a:r>
              <a:rPr lang="en-US" sz="1600" dirty="0"/>
              <a:t> = </a:t>
            </a:r>
            <a:r>
              <a:rPr lang="cs-CZ" sz="1600" dirty="0" err="1"/>
              <a:t>CreateFileMapping</a:t>
            </a:r>
            <a:endParaRPr lang="cs-CZ" sz="1600" dirty="0"/>
          </a:p>
          <a:p>
            <a:pPr>
              <a:buNone/>
            </a:pPr>
            <a:r>
              <a:rPr lang="en-US" sz="1600" dirty="0"/>
              <a:t>	(</a:t>
            </a:r>
            <a:r>
              <a:rPr lang="cs-CZ" sz="1600" dirty="0"/>
              <a:t>INVALID_HANDLE_VALUE</a:t>
            </a:r>
            <a:r>
              <a:rPr lang="en-US" sz="1600" dirty="0"/>
              <a:t>, 0, </a:t>
            </a:r>
            <a:r>
              <a:rPr lang="cs-CZ" sz="1600" dirty="0"/>
              <a:t>PAGE_READWRITE</a:t>
            </a:r>
            <a:r>
              <a:rPr lang="en-US" sz="1600" dirty="0"/>
              <a:t>, 0, </a:t>
            </a:r>
            <a:r>
              <a:rPr lang="en-US" sz="1600" dirty="0" err="1"/>
              <a:t>sz</a:t>
            </a:r>
            <a:r>
              <a:rPr lang="en-US" sz="1600" dirty="0"/>
              <a:t>, “</a:t>
            </a:r>
            <a:r>
              <a:rPr lang="en-US" sz="1600" dirty="0" err="1"/>
              <a:t>mymemory</a:t>
            </a:r>
            <a:r>
              <a:rPr lang="en-US" sz="1600" dirty="0"/>
              <a:t>”);</a:t>
            </a:r>
          </a:p>
          <a:p>
            <a:pPr>
              <a:buNone/>
            </a:pPr>
            <a:r>
              <a:rPr lang="en-US" sz="1600" dirty="0"/>
              <a:t>void *p = </a:t>
            </a:r>
            <a:r>
              <a:rPr lang="cs-CZ" sz="1600" dirty="0" err="1"/>
              <a:t>MapViewOfFileEx</a:t>
            </a:r>
            <a:r>
              <a:rPr lang="en-US" sz="1600" dirty="0"/>
              <a:t>(</a:t>
            </a:r>
            <a:r>
              <a:rPr lang="en-US" sz="1600" dirty="0" err="1"/>
              <a:t>shm</a:t>
            </a:r>
            <a:r>
              <a:rPr lang="en-US" sz="1600" dirty="0"/>
              <a:t>, </a:t>
            </a:r>
            <a:r>
              <a:rPr lang="cs-CZ" sz="1600" dirty="0"/>
              <a:t>FILE_MAP_WRITE</a:t>
            </a:r>
            <a:r>
              <a:rPr lang="en-US" sz="1600" dirty="0"/>
              <a:t>, 0, 0, </a:t>
            </a:r>
            <a:r>
              <a:rPr lang="en-US" sz="1600" dirty="0" err="1"/>
              <a:t>sz</a:t>
            </a:r>
            <a:r>
              <a:rPr lang="en-US" sz="1600" dirty="0"/>
              <a:t>, </a:t>
            </a:r>
            <a:r>
              <a:rPr lang="en-US" sz="1600" dirty="0" err="1"/>
              <a:t>hinta</a:t>
            </a:r>
            <a:r>
              <a:rPr lang="en-US" sz="1600" dirty="0"/>
              <a:t>);</a:t>
            </a:r>
          </a:p>
          <a:p>
            <a:pPr>
              <a:buNone/>
            </a:pPr>
            <a:r>
              <a:rPr lang="en-US" sz="1600" dirty="0" err="1"/>
              <a:t>struct</a:t>
            </a:r>
            <a:r>
              <a:rPr lang="en-US" sz="1600" dirty="0"/>
              <a:t> s { </a:t>
            </a:r>
            <a:r>
              <a:rPr lang="en-US" sz="1600" dirty="0" err="1"/>
              <a:t>int</a:t>
            </a:r>
            <a:r>
              <a:rPr lang="en-US" sz="1600" dirty="0"/>
              <a:t> n; </a:t>
            </a:r>
            <a:r>
              <a:rPr lang="en-US" sz="1600" dirty="0" err="1"/>
              <a:t>int</a:t>
            </a:r>
            <a:r>
              <a:rPr lang="en-US" sz="1600" dirty="0"/>
              <a:t> *</a:t>
            </a:r>
            <a:r>
              <a:rPr lang="en-US" sz="1600" dirty="0" err="1"/>
              <a:t>ptr</a:t>
            </a:r>
            <a:r>
              <a:rPr lang="en-US" sz="1600" dirty="0"/>
              <a:t>; };</a:t>
            </a:r>
          </a:p>
          <a:p>
            <a:pPr>
              <a:buNone/>
            </a:pPr>
            <a:r>
              <a:rPr lang="en-US" sz="1600" dirty="0" err="1"/>
              <a:t>static_cast</a:t>
            </a:r>
            <a:r>
              <a:rPr lang="en-US" sz="1600" dirty="0"/>
              <a:t>&lt;s*&gt;(p)-&gt;n = N;</a:t>
            </a:r>
          </a:p>
          <a:p>
            <a:pPr>
              <a:buNone/>
            </a:pPr>
            <a:r>
              <a:rPr lang="en-US" sz="1600" dirty="0" err="1"/>
              <a:t>static_cast</a:t>
            </a:r>
            <a:r>
              <a:rPr lang="en-US" sz="1600" dirty="0"/>
              <a:t>&lt;s*&gt;(p)-&gt;</a:t>
            </a:r>
            <a:r>
              <a:rPr lang="en-US" sz="1600" dirty="0" err="1"/>
              <a:t>ptr</a:t>
            </a:r>
            <a:r>
              <a:rPr lang="en-US" sz="1600" dirty="0"/>
              <a:t> = </a:t>
            </a:r>
            <a:r>
              <a:rPr lang="en-US" sz="1600" dirty="0" err="1"/>
              <a:t>static_cast</a:t>
            </a:r>
            <a:r>
              <a:rPr lang="en-US" sz="1600" dirty="0"/>
              <a:t>&lt;char*&gt;(p)+</a:t>
            </a:r>
            <a:r>
              <a:rPr lang="en-US" sz="1600" dirty="0" err="1"/>
              <a:t>sizeof</a:t>
            </a:r>
            <a:r>
              <a:rPr lang="en-US" sz="1600" dirty="0"/>
              <a:t>(s);</a:t>
            </a:r>
          </a:p>
          <a:p>
            <a:pPr>
              <a:buNone/>
            </a:pPr>
            <a:r>
              <a:rPr lang="en-US" sz="1600" dirty="0"/>
              <a:t>for(</a:t>
            </a:r>
            <a:r>
              <a:rPr lang="en-US" sz="1600" dirty="0" err="1"/>
              <a:t>int</a:t>
            </a:r>
            <a:r>
              <a:rPr lang="en-US" sz="1600" dirty="0"/>
              <a:t> </a:t>
            </a:r>
            <a:r>
              <a:rPr lang="en-US" sz="1600" dirty="0" err="1"/>
              <a:t>i</a:t>
            </a:r>
            <a:r>
              <a:rPr lang="en-US" sz="1600" dirty="0"/>
              <a:t>=0;i&lt;N;++</a:t>
            </a:r>
            <a:r>
              <a:rPr lang="en-US" sz="1600" dirty="0" err="1"/>
              <a:t>i</a:t>
            </a:r>
            <a:r>
              <a:rPr lang="en-US" sz="1600" dirty="0"/>
              <a:t>)</a:t>
            </a:r>
          </a:p>
          <a:p>
            <a:pPr>
              <a:buNone/>
            </a:pPr>
            <a:r>
              <a:rPr lang="en-US" sz="1600" dirty="0"/>
              <a:t>  </a:t>
            </a:r>
            <a:r>
              <a:rPr lang="en-US" sz="1600" dirty="0" err="1"/>
              <a:t>static_cast</a:t>
            </a:r>
            <a:r>
              <a:rPr lang="en-US" sz="1600" dirty="0"/>
              <a:t>&lt;s*&gt;(p)-&gt;</a:t>
            </a:r>
            <a:r>
              <a:rPr lang="en-US" sz="1600" dirty="0" err="1"/>
              <a:t>ptr</a:t>
            </a:r>
            <a:r>
              <a:rPr lang="en-US" sz="1600" dirty="0"/>
              <a:t>[</a:t>
            </a:r>
            <a:r>
              <a:rPr lang="en-US" sz="1600" dirty="0" err="1"/>
              <a:t>i</a:t>
            </a:r>
            <a:r>
              <a:rPr lang="en-US" sz="1600" dirty="0"/>
              <a:t>] = </a:t>
            </a:r>
            <a:r>
              <a:rPr lang="en-US" sz="1600" dirty="0" err="1"/>
              <a:t>i</a:t>
            </a:r>
            <a:r>
              <a:rPr lang="en-US" sz="1600" dirty="0"/>
              <a:t>;</a:t>
            </a:r>
          </a:p>
          <a:p>
            <a:pPr>
              <a:buNone/>
            </a:pPr>
            <a:r>
              <a:rPr lang="cs-CZ" sz="1600" dirty="0" err="1"/>
              <a:t>UnmapViewOfFile</a:t>
            </a:r>
            <a:r>
              <a:rPr lang="en-US" sz="1600" dirty="0"/>
              <a:t>(p);</a:t>
            </a:r>
          </a:p>
          <a:p>
            <a:pPr>
              <a:buNone/>
            </a:pPr>
            <a:r>
              <a:rPr lang="en-US" sz="1600" dirty="0" err="1"/>
              <a:t>CloseHandle</a:t>
            </a:r>
            <a:r>
              <a:rPr lang="en-US" sz="1600" dirty="0"/>
              <a:t>(</a:t>
            </a:r>
            <a:r>
              <a:rPr lang="en-US" sz="1600" dirty="0" err="1"/>
              <a:t>shm</a:t>
            </a:r>
            <a:r>
              <a:rPr lang="en-US" sz="1600" dirty="0"/>
              <a:t>);</a:t>
            </a:r>
            <a:endParaRPr lang="cs-CZ" sz="1600" dirty="0"/>
          </a:p>
          <a:p>
            <a:pPr>
              <a:buNone/>
            </a:pPr>
            <a:endParaRPr lang="cs-CZ" sz="1600" dirty="0"/>
          </a:p>
        </p:txBody>
      </p:sp>
      <p:pic>
        <p:nvPicPr>
          <p:cNvPr id="1026" name="Picture 2" descr="C:\Users\yaghob\AppData\Local\Microsoft\Windows\Temporary Internet Files\Content.IE5\D65NHG9T\MC900238395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357422" y="4643446"/>
            <a:ext cx="1944706" cy="191298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99176" cy="1143000"/>
          </a:xfrm>
        </p:spPr>
        <p:txBody>
          <a:bodyPr/>
          <a:lstStyle/>
          <a:p>
            <a:r>
              <a:rPr lang="en-US" dirty="0"/>
              <a:t>Shared memory – </a:t>
            </a:r>
            <a:r>
              <a:rPr lang="cs-CZ" dirty="0"/>
              <a:t>demo</a:t>
            </a:r>
            <a:r>
              <a:rPr lang="en-US" dirty="0"/>
              <a:t> MASOS</a:t>
            </a:r>
            <a:endParaRPr lang="cs-CZ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/>
              <a:t>Windows </a:t>
            </a:r>
            <a:r>
              <a:rPr lang="en-US" dirty="0"/>
              <a:t>c</a:t>
            </a:r>
            <a:r>
              <a:rPr lang="cs-CZ" dirty="0" err="1"/>
              <a:t>lient</a:t>
            </a:r>
            <a:endParaRPr lang="cs-CZ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>
              <a:buNone/>
            </a:pPr>
            <a:r>
              <a:rPr lang="en-US" sz="1600" dirty="0"/>
              <a:t>HANDLE </a:t>
            </a:r>
            <a:r>
              <a:rPr lang="en-US" sz="1600" dirty="0" err="1"/>
              <a:t>shm</a:t>
            </a:r>
            <a:r>
              <a:rPr lang="en-US" sz="1600" dirty="0"/>
              <a:t> = </a:t>
            </a:r>
            <a:r>
              <a:rPr lang="cs-CZ" sz="1600" dirty="0" err="1"/>
              <a:t>OpenFileMapping</a:t>
            </a:r>
            <a:r>
              <a:rPr lang="en-US" sz="1600" dirty="0"/>
              <a:t>( </a:t>
            </a:r>
            <a:r>
              <a:rPr lang="cs-CZ" sz="1600" dirty="0"/>
              <a:t>FILE_MAP_WRITE|FILE_MAP_READ</a:t>
            </a:r>
            <a:r>
              <a:rPr lang="en-US" sz="1600" dirty="0"/>
              <a:t>, FALSE, “</a:t>
            </a:r>
            <a:r>
              <a:rPr lang="en-US" sz="1600" dirty="0" err="1"/>
              <a:t>mymemory</a:t>
            </a:r>
            <a:r>
              <a:rPr lang="en-US" sz="1600" dirty="0"/>
              <a:t>”);</a:t>
            </a:r>
          </a:p>
          <a:p>
            <a:pPr>
              <a:buNone/>
            </a:pPr>
            <a:r>
              <a:rPr lang="en-US" sz="1600" dirty="0"/>
              <a:t>void *p = </a:t>
            </a:r>
            <a:r>
              <a:rPr lang="cs-CZ" sz="1600" dirty="0" err="1"/>
              <a:t>MapViewOfFileEx</a:t>
            </a:r>
            <a:r>
              <a:rPr lang="en-US" sz="1600" dirty="0"/>
              <a:t>(</a:t>
            </a:r>
            <a:r>
              <a:rPr lang="en-US" sz="1600" dirty="0" err="1"/>
              <a:t>shm</a:t>
            </a:r>
            <a:r>
              <a:rPr lang="en-US" sz="1600" dirty="0"/>
              <a:t>, </a:t>
            </a:r>
            <a:r>
              <a:rPr lang="cs-CZ" sz="1600" dirty="0"/>
              <a:t>FILE_MAP_</a:t>
            </a:r>
            <a:r>
              <a:rPr lang="en-US" sz="1600" dirty="0"/>
              <a:t>READ, 0, 0, </a:t>
            </a:r>
            <a:r>
              <a:rPr lang="en-US" sz="1600" dirty="0" err="1"/>
              <a:t>sz</a:t>
            </a:r>
            <a:r>
              <a:rPr lang="en-US" sz="1600" dirty="0"/>
              <a:t>, </a:t>
            </a:r>
            <a:r>
              <a:rPr lang="en-US" sz="1600" dirty="0" err="1"/>
              <a:t>hinta</a:t>
            </a:r>
            <a:r>
              <a:rPr lang="en-US" sz="1600" dirty="0"/>
              <a:t>);</a:t>
            </a:r>
          </a:p>
          <a:p>
            <a:pPr>
              <a:buNone/>
            </a:pPr>
            <a:r>
              <a:rPr lang="en-US" sz="1600" dirty="0" err="1"/>
              <a:t>struct</a:t>
            </a:r>
            <a:r>
              <a:rPr lang="en-US" sz="1600" dirty="0"/>
              <a:t> s { </a:t>
            </a:r>
            <a:r>
              <a:rPr lang="en-US" sz="1600" dirty="0" err="1"/>
              <a:t>int</a:t>
            </a:r>
            <a:r>
              <a:rPr lang="en-US" sz="1600" dirty="0"/>
              <a:t> n; </a:t>
            </a:r>
            <a:r>
              <a:rPr lang="en-US" sz="1600" dirty="0" err="1"/>
              <a:t>size_t</a:t>
            </a:r>
            <a:r>
              <a:rPr lang="en-US" sz="1600" dirty="0"/>
              <a:t> offs; };</a:t>
            </a:r>
          </a:p>
          <a:p>
            <a:pPr>
              <a:buNone/>
            </a:pPr>
            <a:r>
              <a:rPr lang="en-US" sz="1600" dirty="0"/>
              <a:t>for(</a:t>
            </a:r>
            <a:r>
              <a:rPr lang="en-US" sz="1600" dirty="0" err="1"/>
              <a:t>int</a:t>
            </a:r>
            <a:r>
              <a:rPr lang="en-US" sz="1600" dirty="0"/>
              <a:t> </a:t>
            </a:r>
            <a:r>
              <a:rPr lang="en-US" sz="1600" dirty="0" err="1"/>
              <a:t>i</a:t>
            </a:r>
            <a:r>
              <a:rPr lang="en-US" sz="1600" dirty="0"/>
              <a:t>=0;i&lt;</a:t>
            </a:r>
            <a:r>
              <a:rPr lang="en-US" sz="1600" dirty="0" err="1"/>
              <a:t>static_cast</a:t>
            </a:r>
            <a:r>
              <a:rPr lang="en-US" sz="1600" dirty="0"/>
              <a:t>&lt;s*&gt;(p)-&gt;n;++</a:t>
            </a:r>
            <a:r>
              <a:rPr lang="en-US" sz="1600" dirty="0" err="1"/>
              <a:t>i</a:t>
            </a:r>
            <a:r>
              <a:rPr lang="en-US" sz="1600" dirty="0"/>
              <a:t>)</a:t>
            </a:r>
          </a:p>
          <a:p>
            <a:pPr>
              <a:buNone/>
            </a:pPr>
            <a:r>
              <a:rPr lang="en-US" sz="1600" dirty="0"/>
              <a:t>  </a:t>
            </a:r>
            <a:r>
              <a:rPr lang="en-US" sz="1600" dirty="0" err="1"/>
              <a:t>cout</a:t>
            </a:r>
            <a:r>
              <a:rPr lang="en-US" sz="1600" dirty="0"/>
              <a:t> &lt;&lt; </a:t>
            </a:r>
            <a:r>
              <a:rPr lang="en-US" sz="1600" dirty="0" err="1"/>
              <a:t>static_cast</a:t>
            </a:r>
            <a:r>
              <a:rPr lang="en-US" sz="1600" dirty="0"/>
              <a:t>&lt;</a:t>
            </a:r>
            <a:r>
              <a:rPr lang="en-US" sz="1600" dirty="0" err="1"/>
              <a:t>int</a:t>
            </a:r>
            <a:r>
              <a:rPr lang="en-US" sz="1600" dirty="0"/>
              <a:t>*&gt;(</a:t>
            </a:r>
            <a:r>
              <a:rPr lang="en-US" sz="1600" dirty="0" err="1"/>
              <a:t>static_cast</a:t>
            </a:r>
            <a:r>
              <a:rPr lang="en-US" sz="1600" dirty="0"/>
              <a:t>&lt;char*&gt;(p)+</a:t>
            </a:r>
            <a:r>
              <a:rPr lang="en-US" sz="1600" dirty="0" err="1"/>
              <a:t>static_cast</a:t>
            </a:r>
            <a:r>
              <a:rPr lang="en-US" sz="1600" dirty="0"/>
              <a:t>&lt;s*&gt;(p)-&gt;offs)[</a:t>
            </a:r>
            <a:r>
              <a:rPr lang="en-US" sz="1600" dirty="0" err="1"/>
              <a:t>i</a:t>
            </a:r>
            <a:r>
              <a:rPr lang="en-US" sz="1600" dirty="0"/>
              <a:t>];</a:t>
            </a:r>
          </a:p>
          <a:p>
            <a:pPr>
              <a:buNone/>
            </a:pPr>
            <a:r>
              <a:rPr lang="cs-CZ" sz="1600" dirty="0" err="1"/>
              <a:t>UnmapViewOfFile</a:t>
            </a:r>
            <a:r>
              <a:rPr lang="en-US" sz="1600" dirty="0"/>
              <a:t>(p);</a:t>
            </a:r>
          </a:p>
          <a:p>
            <a:pPr>
              <a:buNone/>
            </a:pPr>
            <a:r>
              <a:rPr lang="en-US" sz="1600" dirty="0" err="1"/>
              <a:t>CloseHandle</a:t>
            </a:r>
            <a:r>
              <a:rPr lang="en-US" sz="1600" dirty="0"/>
              <a:t>(</a:t>
            </a:r>
            <a:r>
              <a:rPr lang="en-US" sz="1600" dirty="0" err="1"/>
              <a:t>shm</a:t>
            </a:r>
            <a:r>
              <a:rPr lang="en-US" sz="1600" dirty="0"/>
              <a:t>);</a:t>
            </a:r>
            <a:endParaRPr lang="cs-CZ" sz="1600" dirty="0"/>
          </a:p>
          <a:p>
            <a:endParaRPr lang="cs-CZ" sz="1600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cs-CZ" dirty="0"/>
              <a:t>Windows server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pPr>
              <a:buNone/>
            </a:pPr>
            <a:r>
              <a:rPr lang="en-US" sz="1600" dirty="0"/>
              <a:t>HANDLE </a:t>
            </a:r>
            <a:r>
              <a:rPr lang="en-US" sz="1600" dirty="0" err="1"/>
              <a:t>shm</a:t>
            </a:r>
            <a:r>
              <a:rPr lang="en-US" sz="1600" dirty="0"/>
              <a:t> = </a:t>
            </a:r>
            <a:r>
              <a:rPr lang="cs-CZ" sz="1600" dirty="0" err="1"/>
              <a:t>CreateFileMapping</a:t>
            </a:r>
            <a:endParaRPr lang="cs-CZ" sz="1600" dirty="0"/>
          </a:p>
          <a:p>
            <a:pPr>
              <a:buNone/>
            </a:pPr>
            <a:r>
              <a:rPr lang="en-US" sz="1600" dirty="0"/>
              <a:t>	(</a:t>
            </a:r>
            <a:r>
              <a:rPr lang="cs-CZ" sz="1600" dirty="0"/>
              <a:t>INVALID_HANDLE_VALUE</a:t>
            </a:r>
            <a:r>
              <a:rPr lang="en-US" sz="1600" dirty="0"/>
              <a:t>, 0, </a:t>
            </a:r>
            <a:r>
              <a:rPr lang="cs-CZ" sz="1600" dirty="0"/>
              <a:t>PAGE_READWRITE</a:t>
            </a:r>
            <a:r>
              <a:rPr lang="en-US" sz="1600" dirty="0"/>
              <a:t>, 0, </a:t>
            </a:r>
            <a:r>
              <a:rPr lang="en-US" sz="1600" dirty="0" err="1"/>
              <a:t>sz</a:t>
            </a:r>
            <a:r>
              <a:rPr lang="en-US" sz="1600" dirty="0"/>
              <a:t>, “</a:t>
            </a:r>
            <a:r>
              <a:rPr lang="en-US" sz="1600" dirty="0" err="1"/>
              <a:t>mymemory</a:t>
            </a:r>
            <a:r>
              <a:rPr lang="en-US" sz="1600" dirty="0"/>
              <a:t>”);</a:t>
            </a:r>
          </a:p>
          <a:p>
            <a:pPr>
              <a:buNone/>
            </a:pPr>
            <a:r>
              <a:rPr lang="en-US" sz="1600" dirty="0"/>
              <a:t>void *p = </a:t>
            </a:r>
            <a:r>
              <a:rPr lang="cs-CZ" sz="1600" dirty="0" err="1"/>
              <a:t>MapViewOfFileEx</a:t>
            </a:r>
            <a:r>
              <a:rPr lang="en-US" sz="1600" dirty="0"/>
              <a:t>(</a:t>
            </a:r>
            <a:r>
              <a:rPr lang="en-US" sz="1600" dirty="0" err="1"/>
              <a:t>shm</a:t>
            </a:r>
            <a:r>
              <a:rPr lang="en-US" sz="1600" dirty="0"/>
              <a:t>, </a:t>
            </a:r>
            <a:r>
              <a:rPr lang="cs-CZ" sz="1600" dirty="0"/>
              <a:t>FILE_MAP_WRITE</a:t>
            </a:r>
            <a:r>
              <a:rPr lang="en-US" sz="1600" dirty="0"/>
              <a:t>, 0, 0, </a:t>
            </a:r>
            <a:r>
              <a:rPr lang="en-US" sz="1600" dirty="0" err="1"/>
              <a:t>sz</a:t>
            </a:r>
            <a:r>
              <a:rPr lang="en-US" sz="1600" dirty="0"/>
              <a:t>, </a:t>
            </a:r>
            <a:r>
              <a:rPr lang="en-US" sz="1600" dirty="0" err="1"/>
              <a:t>hinta</a:t>
            </a:r>
            <a:r>
              <a:rPr lang="en-US" sz="1600" dirty="0"/>
              <a:t>);</a:t>
            </a:r>
          </a:p>
          <a:p>
            <a:pPr>
              <a:buNone/>
            </a:pPr>
            <a:r>
              <a:rPr lang="en-US" sz="1600" dirty="0" err="1"/>
              <a:t>struct</a:t>
            </a:r>
            <a:r>
              <a:rPr lang="en-US" sz="1600" dirty="0"/>
              <a:t> s { </a:t>
            </a:r>
            <a:r>
              <a:rPr lang="en-US" sz="1600" dirty="0" err="1"/>
              <a:t>int</a:t>
            </a:r>
            <a:r>
              <a:rPr lang="en-US" sz="1600" dirty="0"/>
              <a:t> n; </a:t>
            </a:r>
            <a:r>
              <a:rPr lang="en-US" sz="1600" dirty="0" err="1"/>
              <a:t>size_t</a:t>
            </a:r>
            <a:r>
              <a:rPr lang="en-US" sz="1600" dirty="0"/>
              <a:t> offs; };</a:t>
            </a:r>
          </a:p>
          <a:p>
            <a:pPr>
              <a:buNone/>
            </a:pPr>
            <a:r>
              <a:rPr lang="en-US" sz="1600" dirty="0" err="1"/>
              <a:t>static_cast</a:t>
            </a:r>
            <a:r>
              <a:rPr lang="en-US" sz="1600" dirty="0"/>
              <a:t>&lt;s*&gt;(p)-&gt;n = N;</a:t>
            </a:r>
          </a:p>
          <a:p>
            <a:pPr>
              <a:buNone/>
            </a:pPr>
            <a:r>
              <a:rPr lang="en-US" sz="1600" dirty="0" err="1"/>
              <a:t>static_cast</a:t>
            </a:r>
            <a:r>
              <a:rPr lang="en-US" sz="1600" dirty="0"/>
              <a:t>&lt;s*&gt;(p)-&gt;offs = </a:t>
            </a:r>
            <a:r>
              <a:rPr lang="en-US" sz="1600" dirty="0" err="1"/>
              <a:t>sizeof</a:t>
            </a:r>
            <a:r>
              <a:rPr lang="en-US" sz="1600" dirty="0"/>
              <a:t>(s);</a:t>
            </a:r>
          </a:p>
          <a:p>
            <a:pPr>
              <a:buNone/>
            </a:pPr>
            <a:r>
              <a:rPr lang="en-US" sz="1600" dirty="0"/>
              <a:t>for(</a:t>
            </a:r>
            <a:r>
              <a:rPr lang="en-US" sz="1600" dirty="0" err="1"/>
              <a:t>int</a:t>
            </a:r>
            <a:r>
              <a:rPr lang="en-US" sz="1600" dirty="0"/>
              <a:t> </a:t>
            </a:r>
            <a:r>
              <a:rPr lang="en-US" sz="1600" dirty="0" err="1"/>
              <a:t>i</a:t>
            </a:r>
            <a:r>
              <a:rPr lang="en-US" sz="1600" dirty="0"/>
              <a:t>=0;i&lt;N;++</a:t>
            </a:r>
            <a:r>
              <a:rPr lang="en-US" sz="1600" dirty="0" err="1"/>
              <a:t>i</a:t>
            </a:r>
            <a:r>
              <a:rPr lang="en-US" sz="1600" dirty="0"/>
              <a:t>)</a:t>
            </a:r>
          </a:p>
          <a:p>
            <a:pPr>
              <a:buNone/>
            </a:pPr>
            <a:r>
              <a:rPr lang="en-US" sz="1600" dirty="0"/>
              <a:t>  </a:t>
            </a:r>
            <a:r>
              <a:rPr lang="en-US" sz="1600" dirty="0" err="1"/>
              <a:t>static_cast</a:t>
            </a:r>
            <a:r>
              <a:rPr lang="en-US" sz="1600" dirty="0"/>
              <a:t>&lt;</a:t>
            </a:r>
            <a:r>
              <a:rPr lang="en-US" sz="1600" dirty="0" err="1"/>
              <a:t>int</a:t>
            </a:r>
            <a:r>
              <a:rPr lang="en-US" sz="1600" dirty="0"/>
              <a:t>*&gt;(</a:t>
            </a:r>
            <a:r>
              <a:rPr lang="en-US" sz="1600" dirty="0" err="1"/>
              <a:t>static_cast</a:t>
            </a:r>
            <a:r>
              <a:rPr lang="en-US" sz="1600" dirty="0"/>
              <a:t>&lt;char*&gt;(p) +</a:t>
            </a:r>
            <a:r>
              <a:rPr lang="en-US" sz="1600" dirty="0" err="1"/>
              <a:t>static_cast</a:t>
            </a:r>
            <a:r>
              <a:rPr lang="en-US" sz="1600" dirty="0"/>
              <a:t>&lt;s*&gt;(p)-&gt;offs)[</a:t>
            </a:r>
            <a:r>
              <a:rPr lang="en-US" sz="1600" dirty="0" err="1"/>
              <a:t>i</a:t>
            </a:r>
            <a:r>
              <a:rPr lang="en-US" sz="1600" dirty="0"/>
              <a:t>] = </a:t>
            </a:r>
            <a:r>
              <a:rPr lang="en-US" sz="1600" dirty="0" err="1"/>
              <a:t>i</a:t>
            </a:r>
            <a:r>
              <a:rPr lang="en-US" sz="1600" dirty="0"/>
              <a:t>;</a:t>
            </a:r>
          </a:p>
          <a:p>
            <a:pPr>
              <a:buNone/>
            </a:pPr>
            <a:r>
              <a:rPr lang="cs-CZ" sz="1600" dirty="0" err="1"/>
              <a:t>UnmapViewOfFile</a:t>
            </a:r>
            <a:r>
              <a:rPr lang="en-US" sz="1600" dirty="0"/>
              <a:t>(p);</a:t>
            </a:r>
          </a:p>
          <a:p>
            <a:pPr>
              <a:buNone/>
            </a:pPr>
            <a:r>
              <a:rPr lang="en-US" sz="1600" dirty="0" err="1"/>
              <a:t>CloseHandle</a:t>
            </a:r>
            <a:r>
              <a:rPr lang="en-US" sz="1600" dirty="0"/>
              <a:t>(</a:t>
            </a:r>
            <a:r>
              <a:rPr lang="en-US" sz="1600" dirty="0" err="1"/>
              <a:t>shm</a:t>
            </a:r>
            <a:r>
              <a:rPr lang="en-US" sz="1600" dirty="0"/>
              <a:t>);</a:t>
            </a:r>
            <a:endParaRPr lang="cs-CZ" sz="1600" dirty="0"/>
          </a:p>
          <a:p>
            <a:endParaRPr lang="cs-CZ" sz="1600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Shared memory – </a:t>
            </a:r>
            <a:r>
              <a:rPr lang="cs-CZ" dirty="0"/>
              <a:t>demo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POSIX</a:t>
            </a:r>
            <a:r>
              <a:rPr lang="cs-CZ" dirty="0"/>
              <a:t> </a:t>
            </a:r>
            <a:r>
              <a:rPr lang="en-US" dirty="0"/>
              <a:t>c</a:t>
            </a:r>
            <a:r>
              <a:rPr lang="cs-CZ" dirty="0" err="1"/>
              <a:t>lient</a:t>
            </a:r>
            <a:endParaRPr lang="cs-CZ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4"/>
            <a:ext cx="4040188" cy="4683125"/>
          </a:xfrm>
        </p:spPr>
        <p:txBody>
          <a:bodyPr/>
          <a:lstStyle/>
          <a:p>
            <a:pPr>
              <a:buNone/>
            </a:pPr>
            <a:r>
              <a:rPr lang="en-US" sz="1600" dirty="0" err="1"/>
              <a:t>int</a:t>
            </a:r>
            <a:r>
              <a:rPr lang="en-US" sz="1600" dirty="0"/>
              <a:t> </a:t>
            </a:r>
            <a:r>
              <a:rPr lang="en-US" sz="1600" dirty="0" err="1"/>
              <a:t>shm</a:t>
            </a:r>
            <a:r>
              <a:rPr lang="en-US" sz="1600" dirty="0"/>
              <a:t> = </a:t>
            </a:r>
            <a:r>
              <a:rPr lang="cs-CZ" sz="1600" dirty="0" err="1"/>
              <a:t>shm</a:t>
            </a:r>
            <a:r>
              <a:rPr lang="cs-CZ" sz="1600" dirty="0"/>
              <a:t>_open</a:t>
            </a:r>
            <a:r>
              <a:rPr lang="en-US" sz="1600" dirty="0"/>
              <a:t>(“</a:t>
            </a:r>
            <a:r>
              <a:rPr lang="en-US" sz="1600" dirty="0" err="1"/>
              <a:t>mymemory</a:t>
            </a:r>
            <a:r>
              <a:rPr lang="en-US" sz="1600" dirty="0"/>
              <a:t>”, </a:t>
            </a:r>
            <a:r>
              <a:rPr lang="cs-CZ" sz="1600" dirty="0"/>
              <a:t>O_RDWR</a:t>
            </a:r>
            <a:r>
              <a:rPr lang="en-US" sz="1600" dirty="0"/>
              <a:t>, rights);</a:t>
            </a:r>
          </a:p>
          <a:p>
            <a:pPr>
              <a:buNone/>
            </a:pPr>
            <a:r>
              <a:rPr lang="en-US" sz="1600" dirty="0"/>
              <a:t>void *p = </a:t>
            </a:r>
            <a:r>
              <a:rPr lang="en-US" sz="1600" dirty="0" err="1"/>
              <a:t>mmap</a:t>
            </a:r>
            <a:r>
              <a:rPr lang="en-US" sz="1600" dirty="0"/>
              <a:t>(</a:t>
            </a:r>
            <a:r>
              <a:rPr lang="en-US" sz="1600" dirty="0" err="1"/>
              <a:t>hinta</a:t>
            </a:r>
            <a:r>
              <a:rPr lang="en-US" sz="1600" dirty="0"/>
              <a:t>, </a:t>
            </a:r>
            <a:r>
              <a:rPr lang="en-US" sz="1600" dirty="0" err="1"/>
              <a:t>sz</a:t>
            </a:r>
            <a:r>
              <a:rPr lang="en-US" sz="1600" dirty="0"/>
              <a:t>, </a:t>
            </a:r>
            <a:r>
              <a:rPr lang="cs-CZ" sz="1600" dirty="0"/>
              <a:t>PROT_READ</a:t>
            </a:r>
            <a:r>
              <a:rPr lang="en-US" sz="1600" dirty="0"/>
              <a:t>, </a:t>
            </a:r>
            <a:r>
              <a:rPr lang="cs-CZ" sz="1600" dirty="0"/>
              <a:t>MAP_SHARED</a:t>
            </a:r>
            <a:r>
              <a:rPr lang="en-US" sz="1600" dirty="0"/>
              <a:t>, </a:t>
            </a:r>
            <a:r>
              <a:rPr lang="en-US" sz="1600" dirty="0" err="1"/>
              <a:t>shm</a:t>
            </a:r>
            <a:r>
              <a:rPr lang="en-US" sz="1600" dirty="0"/>
              <a:t>, 0);</a:t>
            </a:r>
          </a:p>
          <a:p>
            <a:pPr>
              <a:buNone/>
            </a:pPr>
            <a:r>
              <a:rPr lang="en-US" sz="1600" dirty="0" err="1"/>
              <a:t>struct</a:t>
            </a:r>
            <a:r>
              <a:rPr lang="en-US" sz="1600" dirty="0"/>
              <a:t> s { </a:t>
            </a:r>
            <a:r>
              <a:rPr lang="en-US" sz="1600" dirty="0" err="1"/>
              <a:t>int</a:t>
            </a:r>
            <a:r>
              <a:rPr lang="en-US" sz="1600" dirty="0"/>
              <a:t> n; </a:t>
            </a:r>
            <a:r>
              <a:rPr lang="en-US" sz="1600" dirty="0" err="1"/>
              <a:t>int</a:t>
            </a:r>
            <a:r>
              <a:rPr lang="en-US" sz="1600" dirty="0"/>
              <a:t> *</a:t>
            </a:r>
            <a:r>
              <a:rPr lang="en-US" sz="1600" dirty="0" err="1"/>
              <a:t>ptr</a:t>
            </a:r>
            <a:r>
              <a:rPr lang="en-US" sz="1600" dirty="0"/>
              <a:t>; };</a:t>
            </a:r>
          </a:p>
          <a:p>
            <a:pPr>
              <a:buNone/>
            </a:pPr>
            <a:r>
              <a:rPr lang="en-US" sz="1600" dirty="0"/>
              <a:t>for(</a:t>
            </a:r>
            <a:r>
              <a:rPr lang="en-US" sz="1600" dirty="0" err="1"/>
              <a:t>int</a:t>
            </a:r>
            <a:r>
              <a:rPr lang="en-US" sz="1600" dirty="0"/>
              <a:t> </a:t>
            </a:r>
            <a:r>
              <a:rPr lang="en-US" sz="1600" dirty="0" err="1"/>
              <a:t>i</a:t>
            </a:r>
            <a:r>
              <a:rPr lang="en-US" sz="1600" dirty="0"/>
              <a:t>=0;i&lt;</a:t>
            </a:r>
            <a:r>
              <a:rPr lang="en-US" sz="1600" dirty="0" err="1"/>
              <a:t>static_cast</a:t>
            </a:r>
            <a:r>
              <a:rPr lang="en-US" sz="1600" dirty="0"/>
              <a:t>&lt;s*&gt;(p)-&gt;n;++</a:t>
            </a:r>
            <a:r>
              <a:rPr lang="en-US" sz="1600" dirty="0" err="1"/>
              <a:t>i</a:t>
            </a:r>
            <a:r>
              <a:rPr lang="en-US" sz="1600" dirty="0"/>
              <a:t>)</a:t>
            </a:r>
          </a:p>
          <a:p>
            <a:pPr>
              <a:buNone/>
            </a:pPr>
            <a:r>
              <a:rPr lang="en-US" sz="1600" dirty="0"/>
              <a:t>  </a:t>
            </a:r>
            <a:r>
              <a:rPr lang="en-US" sz="1600" dirty="0" err="1"/>
              <a:t>cout</a:t>
            </a:r>
            <a:r>
              <a:rPr lang="en-US" sz="1600" dirty="0"/>
              <a:t> &lt;&lt; </a:t>
            </a:r>
            <a:r>
              <a:rPr lang="en-US" sz="1600" dirty="0" err="1"/>
              <a:t>static_cast</a:t>
            </a:r>
            <a:r>
              <a:rPr lang="en-US" sz="1600" dirty="0"/>
              <a:t>&lt;s*&gt;(p)-&gt;</a:t>
            </a:r>
            <a:r>
              <a:rPr lang="en-US" sz="1600" dirty="0" err="1"/>
              <a:t>ptr</a:t>
            </a:r>
            <a:r>
              <a:rPr lang="en-US" sz="1600" dirty="0"/>
              <a:t>[</a:t>
            </a:r>
            <a:r>
              <a:rPr lang="en-US" sz="1600" dirty="0" err="1"/>
              <a:t>i</a:t>
            </a:r>
            <a:r>
              <a:rPr lang="en-US" sz="1600" dirty="0"/>
              <a:t>];</a:t>
            </a:r>
          </a:p>
          <a:p>
            <a:pPr>
              <a:buNone/>
            </a:pPr>
            <a:r>
              <a:rPr lang="cs-CZ" sz="1600" dirty="0" err="1"/>
              <a:t>munmap</a:t>
            </a:r>
            <a:r>
              <a:rPr lang="en-US" sz="1600" dirty="0"/>
              <a:t>(p, </a:t>
            </a:r>
            <a:r>
              <a:rPr lang="en-US" sz="1600" dirty="0" err="1"/>
              <a:t>sz</a:t>
            </a:r>
            <a:r>
              <a:rPr lang="en-US" sz="1600" dirty="0"/>
              <a:t>);</a:t>
            </a:r>
          </a:p>
          <a:p>
            <a:pPr>
              <a:buNone/>
            </a:pPr>
            <a:r>
              <a:rPr lang="cs-CZ" sz="1600" dirty="0" err="1"/>
              <a:t>close</a:t>
            </a:r>
            <a:r>
              <a:rPr lang="en-US" sz="1600" dirty="0"/>
              <a:t>(</a:t>
            </a:r>
            <a:r>
              <a:rPr lang="en-US" sz="1600" dirty="0" err="1"/>
              <a:t>shm</a:t>
            </a:r>
            <a:r>
              <a:rPr lang="en-US" sz="1600" dirty="0"/>
              <a:t>);</a:t>
            </a:r>
          </a:p>
          <a:p>
            <a:pPr>
              <a:buNone/>
            </a:pPr>
            <a:r>
              <a:rPr lang="cs-CZ" sz="1600" dirty="0" err="1"/>
              <a:t>shm</a:t>
            </a:r>
            <a:r>
              <a:rPr lang="cs-CZ" sz="1600" dirty="0"/>
              <a:t>_</a:t>
            </a:r>
            <a:r>
              <a:rPr lang="cs-CZ" sz="1600" dirty="0" err="1"/>
              <a:t>unlink</a:t>
            </a:r>
            <a:r>
              <a:rPr lang="en-US" sz="1600" dirty="0"/>
              <a:t>(“</a:t>
            </a:r>
            <a:r>
              <a:rPr lang="en-US" sz="1600" dirty="0" err="1"/>
              <a:t>mymemory</a:t>
            </a:r>
            <a:r>
              <a:rPr lang="en-US" sz="1600" dirty="0"/>
              <a:t>”);</a:t>
            </a:r>
            <a:endParaRPr lang="cs-CZ" sz="1600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/>
              <a:t>POSIX server</a:t>
            </a:r>
            <a:endParaRPr lang="cs-CZ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4"/>
            <a:ext cx="4041775" cy="4683125"/>
          </a:xfrm>
        </p:spPr>
        <p:txBody>
          <a:bodyPr/>
          <a:lstStyle/>
          <a:p>
            <a:pPr>
              <a:buNone/>
            </a:pPr>
            <a:r>
              <a:rPr lang="en-US" sz="1600" dirty="0" err="1"/>
              <a:t>int</a:t>
            </a:r>
            <a:r>
              <a:rPr lang="en-US" sz="1600" dirty="0"/>
              <a:t> </a:t>
            </a:r>
            <a:r>
              <a:rPr lang="en-US" sz="1600" dirty="0" err="1"/>
              <a:t>shm</a:t>
            </a:r>
            <a:r>
              <a:rPr lang="en-US" sz="1600" dirty="0"/>
              <a:t> = </a:t>
            </a:r>
            <a:r>
              <a:rPr lang="cs-CZ" sz="1600" dirty="0" err="1"/>
              <a:t>shm</a:t>
            </a:r>
            <a:r>
              <a:rPr lang="cs-CZ" sz="1600" dirty="0"/>
              <a:t>_open</a:t>
            </a:r>
            <a:r>
              <a:rPr lang="en-US" sz="1600" dirty="0"/>
              <a:t>(“</a:t>
            </a:r>
            <a:r>
              <a:rPr lang="en-US" sz="1600" dirty="0" err="1"/>
              <a:t>mymemory</a:t>
            </a:r>
            <a:r>
              <a:rPr lang="en-US" sz="1600" dirty="0"/>
              <a:t>”, </a:t>
            </a:r>
            <a:r>
              <a:rPr lang="cs-CZ" sz="1600" dirty="0"/>
              <a:t>O_RDWR</a:t>
            </a:r>
            <a:r>
              <a:rPr lang="en-US" sz="1600" dirty="0"/>
              <a:t>|</a:t>
            </a:r>
            <a:r>
              <a:rPr lang="cs-CZ" sz="1600" b="1" dirty="0"/>
              <a:t>O_CREAT|O_EXCL</a:t>
            </a:r>
            <a:r>
              <a:rPr lang="en-US" sz="1600" dirty="0"/>
              <a:t>, rights);</a:t>
            </a:r>
          </a:p>
          <a:p>
            <a:pPr>
              <a:buNone/>
            </a:pPr>
            <a:r>
              <a:rPr lang="en-US" sz="1600" dirty="0"/>
              <a:t>void *p = </a:t>
            </a:r>
            <a:r>
              <a:rPr lang="en-US" sz="1600" dirty="0" err="1"/>
              <a:t>mmap</a:t>
            </a:r>
            <a:r>
              <a:rPr lang="en-US" sz="1600" dirty="0"/>
              <a:t>(</a:t>
            </a:r>
            <a:r>
              <a:rPr lang="en-US" sz="1600" dirty="0" err="1"/>
              <a:t>hinta</a:t>
            </a:r>
            <a:r>
              <a:rPr lang="en-US" sz="1600" dirty="0"/>
              <a:t>, </a:t>
            </a:r>
            <a:r>
              <a:rPr lang="en-US" sz="1600" dirty="0" err="1"/>
              <a:t>sz</a:t>
            </a:r>
            <a:r>
              <a:rPr lang="en-US" sz="1600" dirty="0"/>
              <a:t>, </a:t>
            </a:r>
            <a:r>
              <a:rPr lang="cs-CZ" sz="1600" dirty="0"/>
              <a:t>PROT_READ</a:t>
            </a:r>
            <a:r>
              <a:rPr lang="en-US" sz="1600" dirty="0"/>
              <a:t>|PROT_WRITE, </a:t>
            </a:r>
            <a:r>
              <a:rPr lang="cs-CZ" sz="1600" dirty="0"/>
              <a:t>MAP_SHARED</a:t>
            </a:r>
            <a:r>
              <a:rPr lang="en-US" sz="1600" dirty="0"/>
              <a:t>, </a:t>
            </a:r>
            <a:r>
              <a:rPr lang="en-US" sz="1600" dirty="0" err="1"/>
              <a:t>shm</a:t>
            </a:r>
            <a:r>
              <a:rPr lang="en-US" sz="1600" dirty="0"/>
              <a:t>, 0);</a:t>
            </a:r>
          </a:p>
          <a:p>
            <a:pPr>
              <a:buNone/>
            </a:pPr>
            <a:r>
              <a:rPr lang="en-US" sz="1600" dirty="0" err="1"/>
              <a:t>struct</a:t>
            </a:r>
            <a:r>
              <a:rPr lang="en-US" sz="1600" dirty="0"/>
              <a:t> s { </a:t>
            </a:r>
            <a:r>
              <a:rPr lang="en-US" sz="1600" dirty="0" err="1"/>
              <a:t>int</a:t>
            </a:r>
            <a:r>
              <a:rPr lang="en-US" sz="1600" dirty="0"/>
              <a:t> n; </a:t>
            </a:r>
            <a:r>
              <a:rPr lang="en-US" sz="1600" dirty="0" err="1"/>
              <a:t>int</a:t>
            </a:r>
            <a:r>
              <a:rPr lang="en-US" sz="1600" dirty="0"/>
              <a:t> *</a:t>
            </a:r>
            <a:r>
              <a:rPr lang="en-US" sz="1600" dirty="0" err="1"/>
              <a:t>ptr</a:t>
            </a:r>
            <a:r>
              <a:rPr lang="en-US" sz="1600" dirty="0"/>
              <a:t>; };</a:t>
            </a:r>
          </a:p>
          <a:p>
            <a:pPr>
              <a:buNone/>
            </a:pPr>
            <a:r>
              <a:rPr lang="en-US" sz="1600" dirty="0" err="1"/>
              <a:t>static_cast</a:t>
            </a:r>
            <a:r>
              <a:rPr lang="en-US" sz="1600" dirty="0"/>
              <a:t>&lt;s*&gt;(p)-&gt;n = N;</a:t>
            </a:r>
          </a:p>
          <a:p>
            <a:pPr>
              <a:buNone/>
            </a:pPr>
            <a:r>
              <a:rPr lang="en-US" sz="1600" dirty="0" err="1"/>
              <a:t>static_cast</a:t>
            </a:r>
            <a:r>
              <a:rPr lang="en-US" sz="1600" dirty="0"/>
              <a:t>&lt;s*&gt;(p)-&gt;</a:t>
            </a:r>
            <a:r>
              <a:rPr lang="en-US" sz="1600" dirty="0" err="1"/>
              <a:t>ptr</a:t>
            </a:r>
            <a:r>
              <a:rPr lang="en-US" sz="1600" dirty="0"/>
              <a:t> = </a:t>
            </a:r>
            <a:r>
              <a:rPr lang="en-US" sz="1600" dirty="0" err="1"/>
              <a:t>static_cast</a:t>
            </a:r>
            <a:r>
              <a:rPr lang="en-US" sz="1600" dirty="0"/>
              <a:t>&lt;char*&gt;(p)+</a:t>
            </a:r>
            <a:r>
              <a:rPr lang="en-US" sz="1600" dirty="0" err="1"/>
              <a:t>sizeof</a:t>
            </a:r>
            <a:r>
              <a:rPr lang="en-US" sz="1600" dirty="0"/>
              <a:t>(s);</a:t>
            </a:r>
          </a:p>
          <a:p>
            <a:pPr>
              <a:buNone/>
            </a:pPr>
            <a:r>
              <a:rPr lang="en-US" sz="1600" dirty="0"/>
              <a:t>for(</a:t>
            </a:r>
            <a:r>
              <a:rPr lang="en-US" sz="1600" dirty="0" err="1"/>
              <a:t>int</a:t>
            </a:r>
            <a:r>
              <a:rPr lang="en-US" sz="1600" dirty="0"/>
              <a:t> </a:t>
            </a:r>
            <a:r>
              <a:rPr lang="en-US" sz="1600" dirty="0" err="1"/>
              <a:t>i</a:t>
            </a:r>
            <a:r>
              <a:rPr lang="en-US" sz="1600" dirty="0"/>
              <a:t>=0;i&lt;N;++</a:t>
            </a:r>
            <a:r>
              <a:rPr lang="en-US" sz="1600" dirty="0" err="1"/>
              <a:t>i</a:t>
            </a:r>
            <a:r>
              <a:rPr lang="en-US" sz="1600" dirty="0"/>
              <a:t>)</a:t>
            </a:r>
          </a:p>
          <a:p>
            <a:pPr>
              <a:buNone/>
            </a:pPr>
            <a:r>
              <a:rPr lang="en-US" sz="1600" dirty="0"/>
              <a:t>  </a:t>
            </a:r>
            <a:r>
              <a:rPr lang="en-US" sz="1600" dirty="0" err="1"/>
              <a:t>static_cast</a:t>
            </a:r>
            <a:r>
              <a:rPr lang="en-US" sz="1600" dirty="0"/>
              <a:t>&lt;s*&gt;(p)-&gt;</a:t>
            </a:r>
            <a:r>
              <a:rPr lang="en-US" sz="1600" dirty="0" err="1"/>
              <a:t>ptr</a:t>
            </a:r>
            <a:r>
              <a:rPr lang="en-US" sz="1600" dirty="0"/>
              <a:t>[</a:t>
            </a:r>
            <a:r>
              <a:rPr lang="en-US" sz="1600" dirty="0" err="1"/>
              <a:t>i</a:t>
            </a:r>
            <a:r>
              <a:rPr lang="en-US" sz="1600" dirty="0"/>
              <a:t>] = </a:t>
            </a:r>
            <a:r>
              <a:rPr lang="en-US" sz="1600" dirty="0" err="1"/>
              <a:t>i</a:t>
            </a:r>
            <a:r>
              <a:rPr lang="en-US" sz="1600" dirty="0"/>
              <a:t>;</a:t>
            </a:r>
          </a:p>
          <a:p>
            <a:pPr>
              <a:buNone/>
            </a:pPr>
            <a:r>
              <a:rPr lang="cs-CZ" sz="1600" dirty="0" err="1"/>
              <a:t>munmap</a:t>
            </a:r>
            <a:r>
              <a:rPr lang="en-US" sz="1600" dirty="0"/>
              <a:t>(p, </a:t>
            </a:r>
            <a:r>
              <a:rPr lang="en-US" sz="1600" dirty="0" err="1"/>
              <a:t>sz</a:t>
            </a:r>
            <a:r>
              <a:rPr lang="en-US" sz="1600" dirty="0"/>
              <a:t>);</a:t>
            </a:r>
          </a:p>
          <a:p>
            <a:pPr>
              <a:buNone/>
            </a:pPr>
            <a:r>
              <a:rPr lang="cs-CZ" sz="1600" dirty="0" err="1"/>
              <a:t>close</a:t>
            </a:r>
            <a:r>
              <a:rPr lang="en-US" sz="1600" dirty="0"/>
              <a:t>(</a:t>
            </a:r>
            <a:r>
              <a:rPr lang="en-US" sz="1600" dirty="0" err="1"/>
              <a:t>shm</a:t>
            </a:r>
            <a:r>
              <a:rPr lang="en-US" sz="1600" dirty="0"/>
              <a:t>);</a:t>
            </a:r>
          </a:p>
          <a:p>
            <a:pPr>
              <a:buNone/>
            </a:pPr>
            <a:r>
              <a:rPr lang="cs-CZ" sz="1600" dirty="0" err="1"/>
              <a:t>shm</a:t>
            </a:r>
            <a:r>
              <a:rPr lang="cs-CZ" sz="1600" dirty="0"/>
              <a:t>_</a:t>
            </a:r>
            <a:r>
              <a:rPr lang="cs-CZ" sz="1600" dirty="0" err="1"/>
              <a:t>unlink</a:t>
            </a:r>
            <a:r>
              <a:rPr lang="en-US" sz="1600" dirty="0"/>
              <a:t>(“</a:t>
            </a:r>
            <a:r>
              <a:rPr lang="en-US" sz="1600" dirty="0" err="1"/>
              <a:t>mymemory</a:t>
            </a:r>
            <a:r>
              <a:rPr lang="en-US" sz="1600" dirty="0"/>
              <a:t>”);</a:t>
            </a:r>
            <a:endParaRPr lang="cs-CZ" sz="1600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POSIX</a:t>
            </a:r>
            <a:endParaRPr lang="cs-C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Portable Operating System Interface [for Unix]</a:t>
            </a:r>
          </a:p>
          <a:p>
            <a:pPr lvl="1"/>
            <a:r>
              <a:rPr lang="en-US" dirty="0"/>
              <a:t>Existing native implementation for Win NT</a:t>
            </a:r>
          </a:p>
          <a:p>
            <a:pPr lvl="1"/>
            <a:r>
              <a:rPr lang="en-US" dirty="0"/>
              <a:t>Single UNIX Specification</a:t>
            </a:r>
          </a:p>
          <a:p>
            <a:pPr lvl="1"/>
            <a:r>
              <a:rPr lang="en-US" dirty="0"/>
              <a:t>IEEE standard</a:t>
            </a:r>
          </a:p>
          <a:p>
            <a:pPr lvl="1"/>
            <a:r>
              <a:rPr lang="en-US" dirty="0"/>
              <a:t>API</a:t>
            </a:r>
          </a:p>
          <a:p>
            <a:pPr lvl="1"/>
            <a:r>
              <a:rPr lang="en-US" dirty="0"/>
              <a:t>Shell</a:t>
            </a:r>
          </a:p>
          <a:p>
            <a:pPr lvl="1"/>
            <a:r>
              <a:rPr lang="en-US" dirty="0"/>
              <a:t>Utility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POSIX – </a:t>
            </a:r>
            <a:r>
              <a:rPr lang="en-US" dirty="0"/>
              <a:t>versions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POSIX.1</a:t>
            </a:r>
          </a:p>
          <a:p>
            <a:pPr lvl="1"/>
            <a:r>
              <a:rPr lang="en-US" dirty="0"/>
              <a:t>API (includes ANSI C)</a:t>
            </a:r>
          </a:p>
          <a:p>
            <a:pPr lvl="1"/>
            <a:r>
              <a:rPr lang="en-US" dirty="0"/>
              <a:t>1988</a:t>
            </a:r>
          </a:p>
          <a:p>
            <a:r>
              <a:rPr lang="en-US" dirty="0"/>
              <a:t>POSIX.1b</a:t>
            </a:r>
          </a:p>
          <a:p>
            <a:pPr lvl="1"/>
            <a:r>
              <a:rPr lang="en-US" dirty="0"/>
              <a:t>Real-time extension</a:t>
            </a:r>
          </a:p>
          <a:p>
            <a:pPr lvl="1"/>
            <a:r>
              <a:rPr lang="en-US" dirty="0"/>
              <a:t>1993</a:t>
            </a:r>
          </a:p>
          <a:p>
            <a:r>
              <a:rPr lang="en-US" dirty="0"/>
              <a:t>POSIX.1c</a:t>
            </a:r>
          </a:p>
          <a:p>
            <a:pPr lvl="1"/>
            <a:r>
              <a:rPr lang="en-US" dirty="0"/>
              <a:t>Thread extension</a:t>
            </a:r>
          </a:p>
          <a:p>
            <a:pPr lvl="1"/>
            <a:r>
              <a:rPr lang="en-US" dirty="0"/>
              <a:t>1995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POSIX.2</a:t>
            </a:r>
          </a:p>
          <a:p>
            <a:pPr lvl="1"/>
            <a:r>
              <a:rPr lang="en-US" dirty="0"/>
              <a:t>Shell and utility</a:t>
            </a:r>
          </a:p>
          <a:p>
            <a:pPr lvl="1"/>
            <a:r>
              <a:rPr lang="en-US" dirty="0"/>
              <a:t>1992</a:t>
            </a:r>
          </a:p>
          <a:p>
            <a:r>
              <a:rPr lang="en-US" dirty="0"/>
              <a:t>POSIX:2001</a:t>
            </a:r>
          </a:p>
          <a:p>
            <a:pPr lvl="1"/>
            <a:r>
              <a:rPr lang="en-US" dirty="0"/>
              <a:t>API, shell, utility</a:t>
            </a:r>
          </a:p>
          <a:p>
            <a:r>
              <a:rPr lang="en-US" dirty="0"/>
              <a:t>POSIX:2004</a:t>
            </a:r>
          </a:p>
          <a:p>
            <a:pPr lvl="1"/>
            <a:r>
              <a:rPr lang="en-US" dirty="0"/>
              <a:t>Update and corrigendum</a:t>
            </a:r>
          </a:p>
          <a:p>
            <a:r>
              <a:rPr lang="en-US" dirty="0"/>
              <a:t>POSIX:2008</a:t>
            </a:r>
          </a:p>
          <a:p>
            <a:pPr lvl="1"/>
            <a:r>
              <a:rPr lang="en-US" dirty="0"/>
              <a:t>API, shell, utility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Database</a:t>
            </a:r>
            <a:endParaRPr lang="cs-C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19263"/>
            <a:ext cx="8229600" cy="709605"/>
          </a:xfrm>
        </p:spPr>
        <p:txBody>
          <a:bodyPr/>
          <a:lstStyle/>
          <a:p>
            <a:r>
              <a:rPr lang="en-US" dirty="0"/>
              <a:t>Client connection</a:t>
            </a:r>
            <a:endParaRPr lang="cs-CZ" dirty="0"/>
          </a:p>
        </p:txBody>
      </p:sp>
      <p:sp>
        <p:nvSpPr>
          <p:cNvPr id="4" name="Flowchart: Magnetic Disk 3"/>
          <p:cNvSpPr/>
          <p:nvPr/>
        </p:nvSpPr>
        <p:spPr bwMode="auto">
          <a:xfrm>
            <a:off x="714348" y="3214686"/>
            <a:ext cx="1143008" cy="1285884"/>
          </a:xfrm>
          <a:prstGeom prst="flowChartMagneticDisk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sz="24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DB</a:t>
            </a:r>
          </a:p>
        </p:txBody>
      </p:sp>
      <p:sp>
        <p:nvSpPr>
          <p:cNvPr id="5" name="Rectangle 4"/>
          <p:cNvSpPr/>
          <p:nvPr/>
        </p:nvSpPr>
        <p:spPr bwMode="auto">
          <a:xfrm>
            <a:off x="5000628" y="2285992"/>
            <a:ext cx="3571900" cy="3071834"/>
          </a:xfrm>
          <a:prstGeom prst="rect">
            <a:avLst/>
          </a:prstGeom>
          <a:solidFill>
            <a:schemeClr val="accent5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Aplikace</a:t>
            </a:r>
          </a:p>
        </p:txBody>
      </p:sp>
      <p:sp>
        <p:nvSpPr>
          <p:cNvPr id="6" name="Rectangle 5"/>
          <p:cNvSpPr/>
          <p:nvPr/>
        </p:nvSpPr>
        <p:spPr bwMode="auto">
          <a:xfrm>
            <a:off x="5286380" y="4286256"/>
            <a:ext cx="1643074" cy="857256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DB.LIB</a:t>
            </a:r>
          </a:p>
        </p:txBody>
      </p:sp>
      <p:pic>
        <p:nvPicPr>
          <p:cNvPr id="1027" name="Picture 3" descr="C:\Users\yaghob\AppData\Local\Microsoft\Windows\Temporary Internet Files\Content.IE5\D65NHG9T\MCj04417350000[1]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4191349">
            <a:off x="2496408" y="2847636"/>
            <a:ext cx="2015408" cy="298579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POSIX – </a:t>
            </a:r>
            <a:r>
              <a:rPr lang="en-US" dirty="0"/>
              <a:t>compatibility</a:t>
            </a:r>
            <a:endParaRPr lang="cs-CZ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Full</a:t>
            </a:r>
          </a:p>
          <a:p>
            <a:pPr lvl="1"/>
            <a:r>
              <a:rPr lang="en-US" dirty="0"/>
              <a:t>AIX, HP-UX, Solaris, Mac OS X, …</a:t>
            </a:r>
          </a:p>
          <a:p>
            <a:r>
              <a:rPr lang="en-US" dirty="0"/>
              <a:t>Partial</a:t>
            </a:r>
          </a:p>
          <a:p>
            <a:pPr lvl="1"/>
            <a:r>
              <a:rPr lang="en-US" dirty="0"/>
              <a:t>FreeBSD, GNU/Linux, </a:t>
            </a:r>
            <a:r>
              <a:rPr lang="en-US" dirty="0" err="1"/>
              <a:t>OpenSolaris</a:t>
            </a:r>
            <a:r>
              <a:rPr lang="en-US" dirty="0"/>
              <a:t>, …</a:t>
            </a:r>
          </a:p>
          <a:p>
            <a:r>
              <a:rPr lang="en-US" dirty="0"/>
              <a:t>Windows</a:t>
            </a:r>
          </a:p>
          <a:p>
            <a:pPr lvl="1"/>
            <a:r>
              <a:rPr lang="en-US" dirty="0" err="1"/>
              <a:t>Cygwin</a:t>
            </a:r>
            <a:r>
              <a:rPr lang="en-US" dirty="0"/>
              <a:t> – partial compatibility</a:t>
            </a:r>
          </a:p>
          <a:p>
            <a:pPr lvl="1"/>
            <a:r>
              <a:rPr lang="en-US" dirty="0"/>
              <a:t>MS Windows Services for UNIX 3.5 – full compatibility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Boost</a:t>
            </a:r>
            <a:endParaRPr lang="cs-C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Portable C++ library</a:t>
            </a:r>
          </a:p>
          <a:p>
            <a:pPr lvl="1"/>
            <a:r>
              <a:rPr lang="en-US" dirty="0"/>
              <a:t>Review process</a:t>
            </a:r>
          </a:p>
          <a:p>
            <a:pPr lvl="1"/>
            <a:r>
              <a:rPr lang="en-US" dirty="0"/>
              <a:t>Source and testing ground for ISO</a:t>
            </a:r>
          </a:p>
          <a:p>
            <a:pPr lvl="2"/>
            <a:r>
              <a:rPr lang="en-US" dirty="0"/>
              <a:t>Tightly coupled with ISO </a:t>
            </a:r>
            <a:r>
              <a:rPr lang="en-US" dirty="0" err="1"/>
              <a:t>comittee</a:t>
            </a:r>
            <a:endParaRPr lang="en-US" dirty="0"/>
          </a:p>
          <a:p>
            <a:pPr lvl="1"/>
            <a:r>
              <a:rPr lang="en-US" dirty="0"/>
              <a:t>Large set of supported OSs and compilers</a:t>
            </a:r>
          </a:p>
          <a:p>
            <a:pPr lvl="1"/>
            <a:r>
              <a:rPr lang="en-US" dirty="0"/>
              <a:t>Very good library, sometimes too abstract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Boost</a:t>
            </a:r>
            <a:r>
              <a:rPr lang="cs-CZ" dirty="0"/>
              <a:t> – </a:t>
            </a:r>
            <a:r>
              <a:rPr lang="en-US" dirty="0"/>
              <a:t>containers</a:t>
            </a:r>
            <a:endParaRPr lang="cs-C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dirty="0" err="1"/>
              <a:t>Array</a:t>
            </a:r>
            <a:endParaRPr lang="cs-CZ" dirty="0"/>
          </a:p>
          <a:p>
            <a:pPr lvl="1"/>
            <a:r>
              <a:rPr lang="en-US" dirty="0"/>
              <a:t>Constant size array</a:t>
            </a:r>
            <a:endParaRPr lang="cs-CZ" dirty="0"/>
          </a:p>
          <a:p>
            <a:pPr lvl="1"/>
            <a:r>
              <a:rPr lang="cs-CZ" dirty="0"/>
              <a:t>ISO C++ TR1</a:t>
            </a:r>
            <a:r>
              <a:rPr lang="en-US" dirty="0"/>
              <a:t>/C++ 11</a:t>
            </a:r>
            <a:endParaRPr lang="cs-CZ" dirty="0"/>
          </a:p>
          <a:p>
            <a:r>
              <a:rPr lang="cs-CZ" dirty="0" err="1"/>
              <a:t>Bimap</a:t>
            </a:r>
            <a:endParaRPr lang="cs-CZ" dirty="0"/>
          </a:p>
          <a:p>
            <a:pPr lvl="1"/>
            <a:r>
              <a:rPr lang="en-US" dirty="0"/>
              <a:t>Two-sided map</a:t>
            </a:r>
            <a:endParaRPr lang="cs-CZ" dirty="0"/>
          </a:p>
          <a:p>
            <a:r>
              <a:rPr lang="cs-CZ" dirty="0" err="1"/>
              <a:t>Circular</a:t>
            </a:r>
            <a:r>
              <a:rPr lang="cs-CZ" dirty="0"/>
              <a:t> </a:t>
            </a:r>
            <a:r>
              <a:rPr lang="cs-CZ" dirty="0" err="1"/>
              <a:t>buffer</a:t>
            </a:r>
            <a:endParaRPr lang="cs-CZ" dirty="0"/>
          </a:p>
          <a:p>
            <a:r>
              <a:rPr lang="cs-CZ" dirty="0" err="1"/>
              <a:t>Graph</a:t>
            </a:r>
            <a:endParaRPr lang="cs-CZ" dirty="0"/>
          </a:p>
          <a:p>
            <a:r>
              <a:rPr lang="cs-CZ" dirty="0"/>
              <a:t>Variant</a:t>
            </a:r>
          </a:p>
          <a:p>
            <a:pPr lvl="1"/>
            <a:r>
              <a:rPr lang="en-US" dirty="0"/>
              <a:t>Secure union</a:t>
            </a:r>
          </a:p>
          <a:p>
            <a:pPr lvl="1"/>
            <a:r>
              <a:rPr lang="en-US" dirty="0"/>
              <a:t>ISO C++17</a:t>
            </a:r>
            <a:endParaRPr lang="cs-CZ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Boost</a:t>
            </a:r>
            <a:r>
              <a:rPr lang="cs-CZ" dirty="0"/>
              <a:t> – </a:t>
            </a:r>
            <a:r>
              <a:rPr lang="en-US" dirty="0"/>
              <a:t>parallel programming support</a:t>
            </a:r>
            <a:endParaRPr lang="cs-C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Interprocess</a:t>
            </a:r>
            <a:endParaRPr lang="en-US" dirty="0"/>
          </a:p>
          <a:p>
            <a:pPr lvl="1"/>
            <a:r>
              <a:rPr lang="en-US" dirty="0"/>
              <a:t>Shared memory</a:t>
            </a:r>
          </a:p>
          <a:p>
            <a:pPr lvl="1"/>
            <a:r>
              <a:rPr lang="en-US" dirty="0"/>
              <a:t>Memory mapped files</a:t>
            </a:r>
          </a:p>
          <a:p>
            <a:pPr lvl="1"/>
            <a:r>
              <a:rPr lang="en-US" dirty="0" err="1"/>
              <a:t>Mutexes</a:t>
            </a:r>
            <a:endParaRPr lang="en-US" dirty="0"/>
          </a:p>
          <a:p>
            <a:pPr lvl="2"/>
            <a:r>
              <a:rPr lang="en-US" dirty="0"/>
              <a:t>ISO C++ 11</a:t>
            </a:r>
          </a:p>
          <a:p>
            <a:r>
              <a:rPr lang="en-US" dirty="0"/>
              <a:t>MPI</a:t>
            </a:r>
          </a:p>
          <a:p>
            <a:r>
              <a:rPr lang="en-US" dirty="0"/>
              <a:t>Thread</a:t>
            </a:r>
          </a:p>
          <a:p>
            <a:pPr lvl="1"/>
            <a:r>
              <a:rPr lang="en-US" dirty="0"/>
              <a:t>ISO C++ 11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Boost</a:t>
            </a:r>
            <a:r>
              <a:rPr lang="cs-CZ" dirty="0"/>
              <a:t> – I/O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err="1"/>
              <a:t>Asio</a:t>
            </a:r>
            <a:endParaRPr lang="en-US" dirty="0"/>
          </a:p>
          <a:p>
            <a:pPr lvl="1"/>
            <a:r>
              <a:rPr lang="en-US" dirty="0"/>
              <a:t>Asynchronous I/O, executors, networking, …</a:t>
            </a:r>
          </a:p>
          <a:p>
            <a:pPr lvl="1"/>
            <a:r>
              <a:rPr lang="en-US" dirty="0"/>
              <a:t>Parts maybe in C++20?</a:t>
            </a:r>
          </a:p>
          <a:p>
            <a:r>
              <a:rPr lang="en-US" dirty="0"/>
              <a:t>Format</a:t>
            </a:r>
          </a:p>
          <a:p>
            <a:pPr lvl="1"/>
            <a:r>
              <a:rPr lang="en-US" dirty="0"/>
              <a:t>Enhanced formatting like </a:t>
            </a:r>
            <a:r>
              <a:rPr lang="en-US" dirty="0" err="1"/>
              <a:t>printf</a:t>
            </a:r>
            <a:endParaRPr lang="en-US" dirty="0"/>
          </a:p>
          <a:p>
            <a:r>
              <a:rPr lang="en-US" dirty="0"/>
              <a:t>Program options</a:t>
            </a:r>
          </a:p>
          <a:p>
            <a:pPr lvl="1"/>
            <a:r>
              <a:rPr lang="en-US" dirty="0"/>
              <a:t>Command line parameters</a:t>
            </a:r>
          </a:p>
          <a:p>
            <a:r>
              <a:rPr lang="en-US" dirty="0"/>
              <a:t>Serialization</a:t>
            </a:r>
          </a:p>
          <a:p>
            <a:pPr lvl="1"/>
            <a:r>
              <a:rPr lang="en-US" dirty="0"/>
              <a:t>Data serialization for saving or marshalling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Boost</a:t>
            </a:r>
            <a:r>
              <a:rPr lang="cs-CZ" dirty="0"/>
              <a:t> – </a:t>
            </a:r>
            <a:r>
              <a:rPr lang="en-US" dirty="0"/>
              <a:t>mathematic and numeric</a:t>
            </a:r>
            <a:endParaRPr lang="cs-C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Intervals</a:t>
            </a:r>
          </a:p>
          <a:p>
            <a:r>
              <a:rPr lang="en-US" dirty="0"/>
              <a:t>Multi-array</a:t>
            </a:r>
          </a:p>
          <a:p>
            <a:r>
              <a:rPr lang="en-US" dirty="0"/>
              <a:t>Random</a:t>
            </a:r>
          </a:p>
          <a:p>
            <a:pPr lvl="1"/>
            <a:r>
              <a:rPr lang="en-US" dirty="0"/>
              <a:t>ISO C++ TR1/C++ 11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2238"/>
            <a:ext cx="7543800" cy="1735126"/>
          </a:xfrm>
        </p:spPr>
        <p:txBody>
          <a:bodyPr/>
          <a:lstStyle/>
          <a:p>
            <a:r>
              <a:rPr lang="cs-CZ" dirty="0" err="1"/>
              <a:t>Boost</a:t>
            </a:r>
            <a:r>
              <a:rPr lang="cs-CZ" dirty="0"/>
              <a:t> – </a:t>
            </a:r>
            <a:r>
              <a:rPr lang="en-US" dirty="0"/>
              <a:t>generic programming and </a:t>
            </a:r>
            <a:r>
              <a:rPr lang="en-US" dirty="0" err="1"/>
              <a:t>metaprogramming</a:t>
            </a:r>
            <a:endParaRPr lang="cs-C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4202123"/>
          </a:xfrm>
        </p:spPr>
        <p:txBody>
          <a:bodyPr>
            <a:normAutofit lnSpcReduction="10000"/>
          </a:bodyPr>
          <a:lstStyle/>
          <a:p>
            <a:r>
              <a:rPr lang="en-US" dirty="0"/>
              <a:t>GIL</a:t>
            </a:r>
          </a:p>
          <a:p>
            <a:pPr lvl="1"/>
            <a:r>
              <a:rPr lang="en-US" dirty="0"/>
              <a:t>Generic Image Library</a:t>
            </a:r>
          </a:p>
          <a:p>
            <a:r>
              <a:rPr lang="en-US" dirty="0"/>
              <a:t>Static assert</a:t>
            </a:r>
          </a:p>
          <a:p>
            <a:pPr lvl="1"/>
            <a:r>
              <a:rPr lang="en-US" dirty="0"/>
              <a:t>ISO C++ 11</a:t>
            </a:r>
          </a:p>
          <a:p>
            <a:r>
              <a:rPr lang="en-US" dirty="0"/>
              <a:t>Type traits</a:t>
            </a:r>
          </a:p>
          <a:p>
            <a:pPr lvl="1"/>
            <a:r>
              <a:rPr lang="en-US" dirty="0"/>
              <a:t>ISO C++ TR1/C++ 11</a:t>
            </a:r>
          </a:p>
          <a:p>
            <a:r>
              <a:rPr lang="en-US" dirty="0"/>
              <a:t>MPL</a:t>
            </a:r>
          </a:p>
          <a:p>
            <a:pPr lvl="1"/>
            <a:r>
              <a:rPr lang="en-US" dirty="0"/>
              <a:t>General framework for compile-time algorithms, sequences, and </a:t>
            </a:r>
            <a:r>
              <a:rPr lang="en-US" dirty="0" err="1"/>
              <a:t>metafunctions</a:t>
            </a:r>
            <a:endParaRPr lang="en-US" dirty="0"/>
          </a:p>
          <a:p>
            <a:endParaRPr lang="cs-CZ" dirty="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Boost</a:t>
            </a:r>
            <a:r>
              <a:rPr lang="cs-CZ" dirty="0"/>
              <a:t> – </a:t>
            </a:r>
            <a:r>
              <a:rPr lang="en-US" dirty="0"/>
              <a:t>strings</a:t>
            </a:r>
            <a:endParaRPr lang="cs-C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Lexical cast</a:t>
            </a:r>
          </a:p>
          <a:p>
            <a:r>
              <a:rPr lang="en-US" dirty="0"/>
              <a:t>Regex</a:t>
            </a:r>
          </a:p>
          <a:p>
            <a:pPr lvl="1"/>
            <a:r>
              <a:rPr lang="en-US" dirty="0"/>
              <a:t>ISO C++ TR1/C++ 11</a:t>
            </a:r>
          </a:p>
          <a:p>
            <a:r>
              <a:rPr lang="en-US" dirty="0"/>
              <a:t>Spirit</a:t>
            </a:r>
          </a:p>
          <a:p>
            <a:pPr lvl="1"/>
            <a:r>
              <a:rPr lang="en-US" dirty="0"/>
              <a:t>LL parser</a:t>
            </a:r>
          </a:p>
          <a:p>
            <a:r>
              <a:rPr lang="en-US" dirty="0"/>
              <a:t>String </a:t>
            </a:r>
            <a:r>
              <a:rPr lang="en-US" dirty="0" err="1"/>
              <a:t>algo</a:t>
            </a:r>
            <a:endParaRPr lang="en-US" dirty="0"/>
          </a:p>
          <a:p>
            <a:r>
              <a:rPr lang="en-US" dirty="0" err="1"/>
              <a:t>Tokenizer</a:t>
            </a:r>
            <a:endParaRPr lang="en-US" dirty="0"/>
          </a:p>
          <a:p>
            <a:pPr lvl="1"/>
            <a:r>
              <a:rPr lang="en-US" dirty="0"/>
              <a:t>Splitting a string to tokens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Boost</a:t>
            </a:r>
            <a:r>
              <a:rPr lang="cs-CZ" dirty="0"/>
              <a:t> – </a:t>
            </a:r>
            <a:r>
              <a:rPr lang="en-US" dirty="0"/>
              <a:t>unsorted</a:t>
            </a:r>
            <a:endParaRPr lang="cs-C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Shared </a:t>
            </a:r>
            <a:r>
              <a:rPr lang="en-US" dirty="0" err="1"/>
              <a:t>ptr</a:t>
            </a:r>
            <a:endParaRPr lang="en-US" dirty="0"/>
          </a:p>
          <a:p>
            <a:pPr lvl="1"/>
            <a:r>
              <a:rPr lang="en-US" dirty="0"/>
              <a:t>ISO C++ TR1/C++ 11</a:t>
            </a:r>
          </a:p>
          <a:p>
            <a:r>
              <a:rPr lang="en-US" dirty="0"/>
              <a:t>Date time</a:t>
            </a:r>
          </a:p>
          <a:p>
            <a:pPr lvl="1"/>
            <a:r>
              <a:rPr lang="en-US" dirty="0"/>
              <a:t>ISO C++ 11</a:t>
            </a:r>
          </a:p>
          <a:p>
            <a:r>
              <a:rPr lang="en-US" dirty="0" err="1"/>
              <a:t>Filesystem</a:t>
            </a:r>
            <a:endParaRPr lang="en-US" dirty="0"/>
          </a:p>
          <a:p>
            <a:pPr lvl="1"/>
            <a:r>
              <a:rPr lang="en-US" dirty="0"/>
              <a:t>Paths, directory, files</a:t>
            </a:r>
          </a:p>
          <a:p>
            <a:pPr lvl="1"/>
            <a:r>
              <a:rPr lang="en-US" dirty="0"/>
              <a:t>ISO </a:t>
            </a:r>
            <a:r>
              <a:rPr lang="en-US"/>
              <a:t>C++17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Database – native client</a:t>
            </a:r>
            <a:endParaRPr lang="cs-C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Oracle</a:t>
            </a:r>
          </a:p>
          <a:p>
            <a:pPr lvl="1"/>
            <a:r>
              <a:rPr lang="en-US" dirty="0"/>
              <a:t>OCI</a:t>
            </a:r>
          </a:p>
          <a:p>
            <a:r>
              <a:rPr lang="en-US" dirty="0"/>
              <a:t>MS Server</a:t>
            </a:r>
          </a:p>
          <a:p>
            <a:pPr lvl="1"/>
            <a:r>
              <a:rPr lang="en-US" dirty="0"/>
              <a:t>ODBC, OLE DB</a:t>
            </a:r>
          </a:p>
          <a:p>
            <a:r>
              <a:rPr lang="en-US" dirty="0"/>
              <a:t>Sybase</a:t>
            </a:r>
          </a:p>
          <a:p>
            <a:pPr lvl="1"/>
            <a:r>
              <a:rPr lang="en-US" dirty="0"/>
              <a:t>Open client</a:t>
            </a:r>
          </a:p>
          <a:p>
            <a:r>
              <a:rPr lang="en-US" dirty="0" err="1"/>
              <a:t>PostgreSQL</a:t>
            </a:r>
            <a:endParaRPr lang="en-US" dirty="0"/>
          </a:p>
          <a:p>
            <a:pPr lvl="1"/>
            <a:r>
              <a:rPr lang="en-US" dirty="0"/>
              <a:t>Proprietary</a:t>
            </a:r>
          </a:p>
          <a:p>
            <a:r>
              <a:rPr lang="en-US" dirty="0" err="1"/>
              <a:t>MySQL</a:t>
            </a:r>
            <a:endParaRPr lang="en-US" dirty="0"/>
          </a:p>
          <a:p>
            <a:pPr lvl="1"/>
            <a:r>
              <a:rPr lang="en-US" dirty="0"/>
              <a:t>Proprietary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Database – interface selection</a:t>
            </a:r>
            <a:endParaRPr lang="cs-C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Native client</a:t>
            </a:r>
            <a:endParaRPr lang="cs-CZ" dirty="0"/>
          </a:p>
          <a:p>
            <a:pPr lvl="1"/>
            <a:r>
              <a:rPr lang="en-US" dirty="0"/>
              <a:t>Faster</a:t>
            </a:r>
            <a:endParaRPr lang="cs-CZ" dirty="0"/>
          </a:p>
          <a:p>
            <a:pPr lvl="1"/>
            <a:r>
              <a:rPr lang="en-US" dirty="0"/>
              <a:t>Specific features available</a:t>
            </a:r>
            <a:endParaRPr lang="cs-CZ" dirty="0"/>
          </a:p>
          <a:p>
            <a:pPr lvl="1"/>
            <a:r>
              <a:rPr lang="en-US" dirty="0"/>
              <a:t>Not portable (sometimes)</a:t>
            </a:r>
            <a:endParaRPr lang="cs-CZ" dirty="0"/>
          </a:p>
          <a:p>
            <a:pPr lvl="1"/>
            <a:r>
              <a:rPr lang="en-US" dirty="0"/>
              <a:t>Bound to specific</a:t>
            </a:r>
            <a:r>
              <a:rPr lang="cs-CZ" dirty="0"/>
              <a:t> DB</a:t>
            </a:r>
          </a:p>
          <a:p>
            <a:r>
              <a:rPr lang="en-US" dirty="0"/>
              <a:t>General client </a:t>
            </a:r>
            <a:r>
              <a:rPr lang="cs-CZ" dirty="0"/>
              <a:t>(ODBC, OLE DB)</a:t>
            </a:r>
          </a:p>
          <a:p>
            <a:pPr lvl="1"/>
            <a:r>
              <a:rPr lang="en-US" dirty="0"/>
              <a:t>Implemented using native clients</a:t>
            </a:r>
            <a:endParaRPr lang="cs-CZ" dirty="0"/>
          </a:p>
          <a:p>
            <a:pPr lvl="1"/>
            <a:r>
              <a:rPr lang="en-US" dirty="0"/>
              <a:t>Slower due to added layer</a:t>
            </a:r>
            <a:endParaRPr lang="cs-CZ" dirty="0"/>
          </a:p>
          <a:p>
            <a:pPr lvl="1"/>
            <a:r>
              <a:rPr lang="en-US" dirty="0"/>
              <a:t>Specific features not accessible</a:t>
            </a:r>
            <a:endParaRPr lang="cs-CZ" dirty="0"/>
          </a:p>
          <a:p>
            <a:pPr lvl="1"/>
            <a:r>
              <a:rPr lang="en-US" dirty="0"/>
              <a:t>Unbound to specific </a:t>
            </a:r>
            <a:r>
              <a:rPr lang="cs-CZ" dirty="0"/>
              <a:t>DB?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Database</a:t>
            </a:r>
            <a:r>
              <a:rPr lang="cs-CZ" dirty="0"/>
              <a:t> – </a:t>
            </a:r>
            <a:r>
              <a:rPr lang="en-US" dirty="0"/>
              <a:t>API</a:t>
            </a:r>
            <a:endParaRPr lang="cs-C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ISO 9075:2008</a:t>
            </a:r>
          </a:p>
          <a:p>
            <a:pPr lvl="1"/>
            <a:r>
              <a:rPr lang="en-US" dirty="0"/>
              <a:t>Almost all interfaces conform</a:t>
            </a:r>
            <a:endParaRPr lang="cs-CZ" dirty="0"/>
          </a:p>
          <a:p>
            <a:pPr lvl="2"/>
            <a:r>
              <a:rPr lang="en-US" dirty="0"/>
              <a:t>Excluding</a:t>
            </a:r>
            <a:r>
              <a:rPr lang="cs-CZ" dirty="0"/>
              <a:t> </a:t>
            </a:r>
            <a:r>
              <a:rPr lang="cs-CZ" dirty="0" err="1"/>
              <a:t>MySQL</a:t>
            </a:r>
            <a:endParaRPr lang="cs-CZ" dirty="0"/>
          </a:p>
          <a:p>
            <a:pPr lvl="1"/>
            <a:r>
              <a:rPr lang="en-US" dirty="0"/>
              <a:t>Defines a program entities hierarchy</a:t>
            </a:r>
            <a:endParaRPr lang="cs-CZ" dirty="0"/>
          </a:p>
          <a:p>
            <a:pPr lvl="1"/>
            <a:r>
              <a:rPr lang="en-US" dirty="0"/>
              <a:t>Defines an interface for manipulating with program entities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Database</a:t>
            </a:r>
            <a:r>
              <a:rPr lang="cs-CZ" dirty="0"/>
              <a:t> – </a:t>
            </a:r>
            <a:r>
              <a:rPr lang="en-US" dirty="0"/>
              <a:t>program entities</a:t>
            </a:r>
            <a:endParaRPr lang="cs-C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19262"/>
            <a:ext cx="8229600" cy="5138738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Environment</a:t>
            </a:r>
          </a:p>
          <a:p>
            <a:pPr lvl="1"/>
            <a:r>
              <a:rPr lang="en-US" dirty="0"/>
              <a:t>Global setting for client library in an application</a:t>
            </a:r>
          </a:p>
          <a:p>
            <a:pPr lvl="1"/>
            <a:r>
              <a:rPr lang="en-US" dirty="0"/>
              <a:t>Defines memory-management</a:t>
            </a:r>
          </a:p>
          <a:p>
            <a:r>
              <a:rPr lang="en-US" dirty="0"/>
              <a:t>Session</a:t>
            </a:r>
          </a:p>
          <a:p>
            <a:pPr lvl="1"/>
            <a:r>
              <a:rPr lang="en-US" dirty="0"/>
              <a:t>Connection to one server</a:t>
            </a:r>
          </a:p>
          <a:p>
            <a:pPr lvl="1"/>
            <a:r>
              <a:rPr lang="en-US" dirty="0"/>
              <a:t>Properties session, user</a:t>
            </a:r>
          </a:p>
          <a:p>
            <a:pPr lvl="1"/>
            <a:r>
              <a:rPr lang="en-US" dirty="0"/>
              <a:t>Derived from the environment</a:t>
            </a:r>
          </a:p>
          <a:p>
            <a:r>
              <a:rPr lang="en-US" dirty="0"/>
              <a:t>Statement</a:t>
            </a:r>
          </a:p>
          <a:p>
            <a:pPr lvl="1"/>
            <a:r>
              <a:rPr lang="en-US" dirty="0"/>
              <a:t>State space for one query</a:t>
            </a:r>
          </a:p>
          <a:p>
            <a:pPr lvl="1"/>
            <a:r>
              <a:rPr lang="en-US" dirty="0"/>
              <a:t>Prepared statement</a:t>
            </a:r>
          </a:p>
          <a:p>
            <a:pPr lvl="1"/>
            <a:r>
              <a:rPr lang="en-US" dirty="0"/>
              <a:t>Parameter binding</a:t>
            </a:r>
          </a:p>
          <a:p>
            <a:pPr lvl="2"/>
            <a:r>
              <a:rPr lang="en-US" dirty="0"/>
              <a:t>Static/dynamic, input/output</a:t>
            </a:r>
          </a:p>
          <a:p>
            <a:pPr lvl="1"/>
            <a:r>
              <a:rPr lang="en-US" dirty="0"/>
              <a:t>Derived from the session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Database</a:t>
            </a:r>
            <a:r>
              <a:rPr lang="cs-CZ" dirty="0"/>
              <a:t> – </a:t>
            </a:r>
            <a:r>
              <a:rPr lang="en-US" dirty="0"/>
              <a:t>program entities</a:t>
            </a:r>
            <a:endParaRPr lang="cs-C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19262"/>
            <a:ext cx="8229600" cy="5138737"/>
          </a:xfrm>
        </p:spPr>
        <p:txBody>
          <a:bodyPr/>
          <a:lstStyle/>
          <a:p>
            <a:r>
              <a:rPr lang="en-US" dirty="0"/>
              <a:t>Result-set</a:t>
            </a:r>
          </a:p>
          <a:p>
            <a:pPr lvl="1"/>
            <a:r>
              <a:rPr lang="en-US" dirty="0"/>
              <a:t>Container of results</a:t>
            </a:r>
          </a:p>
          <a:p>
            <a:pPr lvl="1"/>
            <a:r>
              <a:rPr lang="en-US" dirty="0"/>
              <a:t>Derived from the statement</a:t>
            </a:r>
          </a:p>
          <a:p>
            <a:r>
              <a:rPr lang="en-US" dirty="0"/>
              <a:t>Result</a:t>
            </a:r>
          </a:p>
          <a:p>
            <a:pPr lvl="1"/>
            <a:r>
              <a:rPr lang="en-US" dirty="0"/>
              <a:t>Query result</a:t>
            </a:r>
          </a:p>
          <a:p>
            <a:pPr lvl="1"/>
            <a:r>
              <a:rPr lang="en-US" dirty="0"/>
              <a:t>Data binding</a:t>
            </a:r>
          </a:p>
          <a:p>
            <a:pPr lvl="2"/>
            <a:r>
              <a:rPr lang="en-US" dirty="0"/>
              <a:t>Static/dynamic</a:t>
            </a:r>
          </a:p>
          <a:p>
            <a:pPr lvl="1"/>
            <a:r>
              <a:rPr lang="en-US" dirty="0"/>
              <a:t>Derived from the result-set</a:t>
            </a:r>
          </a:p>
          <a:p>
            <a:r>
              <a:rPr lang="en-US" dirty="0"/>
              <a:t>Transaction</a:t>
            </a:r>
          </a:p>
          <a:p>
            <a:pPr lvl="1"/>
            <a:r>
              <a:rPr lang="en-US" dirty="0"/>
              <a:t>Derived from the session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Database</a:t>
            </a:r>
            <a:r>
              <a:rPr lang="cs-CZ" dirty="0"/>
              <a:t> – </a:t>
            </a:r>
            <a:r>
              <a:rPr lang="en-US" dirty="0"/>
              <a:t>program entities</a:t>
            </a:r>
            <a:endParaRPr lang="cs-CZ" dirty="0"/>
          </a:p>
        </p:txBody>
      </p:sp>
      <p:sp>
        <p:nvSpPr>
          <p:cNvPr id="5" name="Rectangle 4"/>
          <p:cNvSpPr/>
          <p:nvPr/>
        </p:nvSpPr>
        <p:spPr bwMode="auto">
          <a:xfrm>
            <a:off x="642910" y="1500174"/>
            <a:ext cx="7858180" cy="4143404"/>
          </a:xfrm>
          <a:prstGeom prst="rect">
            <a:avLst/>
          </a:prstGeom>
          <a:solidFill>
            <a:schemeClr val="accent5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Application</a:t>
            </a:r>
          </a:p>
        </p:txBody>
      </p:sp>
      <p:sp>
        <p:nvSpPr>
          <p:cNvPr id="8" name="Rectangle 7"/>
          <p:cNvSpPr/>
          <p:nvPr/>
        </p:nvSpPr>
        <p:spPr bwMode="auto">
          <a:xfrm>
            <a:off x="928662" y="1928802"/>
            <a:ext cx="7143800" cy="3500462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Environment</a:t>
            </a:r>
          </a:p>
        </p:txBody>
      </p:sp>
      <p:sp>
        <p:nvSpPr>
          <p:cNvPr id="9" name="Rectangle 8"/>
          <p:cNvSpPr/>
          <p:nvPr/>
        </p:nvSpPr>
        <p:spPr bwMode="auto">
          <a:xfrm>
            <a:off x="1214414" y="2285992"/>
            <a:ext cx="4214842" cy="2928958"/>
          </a:xfrm>
          <a:prstGeom prst="rect">
            <a:avLst/>
          </a:prstGeom>
          <a:solidFill>
            <a:schemeClr val="accent2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Session (</a:t>
            </a:r>
            <a:r>
              <a:rPr lang="en-US" sz="1800" dirty="0"/>
              <a:t>User/</a:t>
            </a:r>
            <a:r>
              <a:rPr lang="en-US" sz="1800" dirty="0" err="1"/>
              <a:t>Pwd</a:t>
            </a:r>
            <a:r>
              <a:rPr lang="en-US" sz="1800" dirty="0"/>
              <a:t>/Server1)</a:t>
            </a: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0" name="Rectangle 9"/>
          <p:cNvSpPr/>
          <p:nvPr/>
        </p:nvSpPr>
        <p:spPr bwMode="auto">
          <a:xfrm>
            <a:off x="5786446" y="2285992"/>
            <a:ext cx="2000264" cy="2928958"/>
          </a:xfrm>
          <a:prstGeom prst="rect">
            <a:avLst/>
          </a:prstGeom>
          <a:solidFill>
            <a:schemeClr val="accent2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Session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800" dirty="0"/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User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Pwd</a:t>
            </a:r>
            <a:endParaRPr lang="en-US" sz="1800" dirty="0"/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/>
              <a:t>Server2</a:t>
            </a: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1" name="Flowchart: Magnetic Disk 10"/>
          <p:cNvSpPr/>
          <p:nvPr/>
        </p:nvSpPr>
        <p:spPr bwMode="auto">
          <a:xfrm>
            <a:off x="285720" y="5429264"/>
            <a:ext cx="1143008" cy="1285884"/>
          </a:xfrm>
          <a:prstGeom prst="flowChartMagneticDisk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sz="24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DB1</a:t>
            </a:r>
          </a:p>
        </p:txBody>
      </p:sp>
      <p:pic>
        <p:nvPicPr>
          <p:cNvPr id="12" name="Picture 3" descr="C:\Users\yaghob\AppData\Local\Microsoft\Windows\Temporary Internet Files\Content.IE5\D65NHG9T\MCj04417350000[1]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6622251">
            <a:off x="6894307" y="5218057"/>
            <a:ext cx="722767" cy="1070766"/>
          </a:xfrm>
          <a:prstGeom prst="rect">
            <a:avLst/>
          </a:prstGeom>
          <a:noFill/>
        </p:spPr>
      </p:pic>
      <p:pic>
        <p:nvPicPr>
          <p:cNvPr id="7" name="Picture 3" descr="C:\Users\yaghob\AppData\Local\Microsoft\Windows\Temporary Internet Files\Content.IE5\D65NHG9T\MCj04417350000[1]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523419">
            <a:off x="1440941" y="5066307"/>
            <a:ext cx="784995" cy="1162956"/>
          </a:xfrm>
          <a:prstGeom prst="rect">
            <a:avLst/>
          </a:prstGeom>
          <a:noFill/>
        </p:spPr>
      </p:pic>
      <p:sp>
        <p:nvSpPr>
          <p:cNvPr id="13" name="Rectangle 12"/>
          <p:cNvSpPr/>
          <p:nvPr/>
        </p:nvSpPr>
        <p:spPr bwMode="auto">
          <a:xfrm>
            <a:off x="1500166" y="2643182"/>
            <a:ext cx="3714776" cy="2357454"/>
          </a:xfrm>
          <a:prstGeom prst="rect">
            <a:avLst/>
          </a:prstGeom>
          <a:solidFill>
            <a:schemeClr val="bg2"/>
          </a:solidFill>
          <a:ln w="9525" cap="flat" cmpd="sng" algn="ctr">
            <a:solidFill>
              <a:schemeClr val="tx1"/>
            </a:solidFill>
            <a:prstDash val="lg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Transaction</a:t>
            </a:r>
          </a:p>
        </p:txBody>
      </p:sp>
      <p:sp>
        <p:nvSpPr>
          <p:cNvPr id="14" name="Rectangle 13"/>
          <p:cNvSpPr/>
          <p:nvPr/>
        </p:nvSpPr>
        <p:spPr bwMode="auto">
          <a:xfrm>
            <a:off x="1714480" y="3000372"/>
            <a:ext cx="2143140" cy="178595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Statement</a:t>
            </a:r>
          </a:p>
        </p:txBody>
      </p:sp>
      <p:sp>
        <p:nvSpPr>
          <p:cNvPr id="15" name="Rectangle 14"/>
          <p:cNvSpPr/>
          <p:nvPr/>
        </p:nvSpPr>
        <p:spPr bwMode="auto">
          <a:xfrm>
            <a:off x="4071934" y="3071810"/>
            <a:ext cx="928694" cy="171451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State-</a:t>
            </a:r>
            <a:br>
              <a: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</a:br>
            <a:r>
              <a:rPr kumimoji="0" 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ment</a:t>
            </a: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6" name="Rectangle 15"/>
          <p:cNvSpPr/>
          <p:nvPr/>
        </p:nvSpPr>
        <p:spPr bwMode="auto">
          <a:xfrm>
            <a:off x="1928794" y="3357562"/>
            <a:ext cx="1714512" cy="1214446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Result-set</a:t>
            </a:r>
          </a:p>
        </p:txBody>
      </p:sp>
      <p:sp>
        <p:nvSpPr>
          <p:cNvPr id="17" name="Rectangle 16"/>
          <p:cNvSpPr/>
          <p:nvPr/>
        </p:nvSpPr>
        <p:spPr bwMode="auto">
          <a:xfrm>
            <a:off x="2143108" y="3714752"/>
            <a:ext cx="785818" cy="642942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Result</a:t>
            </a:r>
          </a:p>
        </p:txBody>
      </p:sp>
      <p:sp>
        <p:nvSpPr>
          <p:cNvPr id="18" name="Rectangle 17"/>
          <p:cNvSpPr/>
          <p:nvPr/>
        </p:nvSpPr>
        <p:spPr bwMode="auto">
          <a:xfrm>
            <a:off x="3071802" y="3714752"/>
            <a:ext cx="428628" cy="642942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R2</a:t>
            </a:r>
          </a:p>
        </p:txBody>
      </p:sp>
      <p:sp>
        <p:nvSpPr>
          <p:cNvPr id="4" name="Flowchart: Magnetic Disk 3"/>
          <p:cNvSpPr/>
          <p:nvPr/>
        </p:nvSpPr>
        <p:spPr bwMode="auto">
          <a:xfrm>
            <a:off x="7500958" y="5429264"/>
            <a:ext cx="1143008" cy="1285884"/>
          </a:xfrm>
          <a:prstGeom prst="flowChartMagneticDisk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sz="24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DB2</a:t>
            </a:r>
          </a:p>
        </p:txBody>
      </p:sp>
      <p:cxnSp>
        <p:nvCxnSpPr>
          <p:cNvPr id="20" name="Straight Connector 19"/>
          <p:cNvCxnSpPr/>
          <p:nvPr/>
        </p:nvCxnSpPr>
        <p:spPr bwMode="auto">
          <a:xfrm>
            <a:off x="2285984" y="4071942"/>
            <a:ext cx="571504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2" name="Straight Connector 21"/>
          <p:cNvCxnSpPr/>
          <p:nvPr/>
        </p:nvCxnSpPr>
        <p:spPr bwMode="auto">
          <a:xfrm>
            <a:off x="2285984" y="4143380"/>
            <a:ext cx="571504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3" name="Straight Connector 22"/>
          <p:cNvCxnSpPr/>
          <p:nvPr/>
        </p:nvCxnSpPr>
        <p:spPr bwMode="auto">
          <a:xfrm>
            <a:off x="2285984" y="4214818"/>
            <a:ext cx="571504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4" name="Straight Connector 23"/>
          <p:cNvCxnSpPr/>
          <p:nvPr/>
        </p:nvCxnSpPr>
        <p:spPr bwMode="auto">
          <a:xfrm>
            <a:off x="2285984" y="4286256"/>
            <a:ext cx="571504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5" name="Straight Connector 24"/>
          <p:cNvCxnSpPr/>
          <p:nvPr/>
        </p:nvCxnSpPr>
        <p:spPr bwMode="auto">
          <a:xfrm rot="5400000">
            <a:off x="2178827" y="4179099"/>
            <a:ext cx="214314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8" name="Straight Connector 27"/>
          <p:cNvCxnSpPr/>
          <p:nvPr/>
        </p:nvCxnSpPr>
        <p:spPr bwMode="auto">
          <a:xfrm rot="5400000">
            <a:off x="2464579" y="4179099"/>
            <a:ext cx="214314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9" name="Straight Connector 28"/>
          <p:cNvCxnSpPr/>
          <p:nvPr/>
        </p:nvCxnSpPr>
        <p:spPr bwMode="auto">
          <a:xfrm rot="5400000">
            <a:off x="2607455" y="4179099"/>
            <a:ext cx="214314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0" name="Straight Connector 29"/>
          <p:cNvCxnSpPr/>
          <p:nvPr/>
        </p:nvCxnSpPr>
        <p:spPr bwMode="auto">
          <a:xfrm rot="5400000">
            <a:off x="2750331" y="4179099"/>
            <a:ext cx="214314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1" name="Straight Connector 30"/>
          <p:cNvCxnSpPr/>
          <p:nvPr/>
        </p:nvCxnSpPr>
        <p:spPr bwMode="auto">
          <a:xfrm rot="5400000">
            <a:off x="2321703" y="4179099"/>
            <a:ext cx="214314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</p:cSld>
  <p:clrMapOvr>
    <a:masterClrMapping/>
  </p:clrMapOvr>
</p:sld>
</file>

<file path=ppt/theme/theme1.xml><?xml version="1.0" encoding="utf-8"?>
<a:theme xmlns:a="http://schemas.openxmlformats.org/drawingml/2006/main" name="1_Kuba">
  <a:themeElements>
    <a:clrScheme name="1_Kuba 10">
      <a:dk1>
        <a:srgbClr val="000000"/>
      </a:dk1>
      <a:lt1>
        <a:srgbClr val="FFFFFF"/>
      </a:lt1>
      <a:dk2>
        <a:srgbClr val="330066"/>
      </a:dk2>
      <a:lt2>
        <a:srgbClr val="808080"/>
      </a:lt2>
      <a:accent1>
        <a:srgbClr val="CCCC00"/>
      </a:accent1>
      <a:accent2>
        <a:srgbClr val="669999"/>
      </a:accent2>
      <a:accent3>
        <a:srgbClr val="FFFFFF"/>
      </a:accent3>
      <a:accent4>
        <a:srgbClr val="000000"/>
      </a:accent4>
      <a:accent5>
        <a:srgbClr val="E2E2AA"/>
      </a:accent5>
      <a:accent6>
        <a:srgbClr val="5C8A8A"/>
      </a:accent6>
      <a:hlink>
        <a:srgbClr val="7E9CE8"/>
      </a:hlink>
      <a:folHlink>
        <a:srgbClr val="D8D8EC"/>
      </a:folHlink>
    </a:clrScheme>
    <a:fontScheme name="1_Kuba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1_Kuba 1">
        <a:dk1>
          <a:srgbClr val="4F747B"/>
        </a:dk1>
        <a:lt1>
          <a:srgbClr val="FFFFFF"/>
        </a:lt1>
        <a:dk2>
          <a:srgbClr val="000000"/>
        </a:dk2>
        <a:lt2>
          <a:srgbClr val="C0C0C0"/>
        </a:lt2>
        <a:accent1>
          <a:srgbClr val="859868"/>
        </a:accent1>
        <a:accent2>
          <a:srgbClr val="5F5F5F"/>
        </a:accent2>
        <a:accent3>
          <a:srgbClr val="AAAAAA"/>
        </a:accent3>
        <a:accent4>
          <a:srgbClr val="DADADA"/>
        </a:accent4>
        <a:accent5>
          <a:srgbClr val="C2CAB9"/>
        </a:accent5>
        <a:accent6>
          <a:srgbClr val="555555"/>
        </a:accent6>
        <a:hlink>
          <a:srgbClr val="5F5F5F"/>
        </a:hlink>
        <a:folHlink>
          <a:srgbClr val="BA121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Kuba 2">
        <a:dk1>
          <a:srgbClr val="3C0000"/>
        </a:dk1>
        <a:lt1>
          <a:srgbClr val="FFFFFF"/>
        </a:lt1>
        <a:dk2>
          <a:srgbClr val="4D0B0B"/>
        </a:dk2>
        <a:lt2>
          <a:srgbClr val="FFFFFF"/>
        </a:lt2>
        <a:accent1>
          <a:srgbClr val="666633"/>
        </a:accent1>
        <a:accent2>
          <a:srgbClr val="CC3300"/>
        </a:accent2>
        <a:accent3>
          <a:srgbClr val="B2AAAA"/>
        </a:accent3>
        <a:accent4>
          <a:srgbClr val="DADADA"/>
        </a:accent4>
        <a:accent5>
          <a:srgbClr val="B8B8AD"/>
        </a:accent5>
        <a:accent6>
          <a:srgbClr val="B92D00"/>
        </a:accent6>
        <a:hlink>
          <a:srgbClr val="CC9900"/>
        </a:hlink>
        <a:folHlink>
          <a:srgbClr val="CCCC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Kuba 3">
        <a:dk1>
          <a:srgbClr val="666699"/>
        </a:dk1>
        <a:lt1>
          <a:srgbClr val="FFFFFF"/>
        </a:lt1>
        <a:dk2>
          <a:srgbClr val="15192B"/>
        </a:dk2>
        <a:lt2>
          <a:srgbClr val="CCCCFF"/>
        </a:lt2>
        <a:accent1>
          <a:srgbClr val="4F893D"/>
        </a:accent1>
        <a:accent2>
          <a:srgbClr val="666699"/>
        </a:accent2>
        <a:accent3>
          <a:srgbClr val="AAABAC"/>
        </a:accent3>
        <a:accent4>
          <a:srgbClr val="DADADA"/>
        </a:accent4>
        <a:accent5>
          <a:srgbClr val="B2C4AF"/>
        </a:accent5>
        <a:accent6>
          <a:srgbClr val="5C5C8A"/>
        </a:accent6>
        <a:hlink>
          <a:srgbClr val="CC9900"/>
        </a:hlink>
        <a:folHlink>
          <a:srgbClr val="4837C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Kuba 4">
        <a:dk1>
          <a:srgbClr val="666699"/>
        </a:dk1>
        <a:lt1>
          <a:srgbClr val="FFFFFF"/>
        </a:lt1>
        <a:dk2>
          <a:srgbClr val="86001A"/>
        </a:dk2>
        <a:lt2>
          <a:srgbClr val="CCCC66"/>
        </a:lt2>
        <a:accent1>
          <a:srgbClr val="FF3300"/>
        </a:accent1>
        <a:accent2>
          <a:srgbClr val="FF6600"/>
        </a:accent2>
        <a:accent3>
          <a:srgbClr val="C3AAAB"/>
        </a:accent3>
        <a:accent4>
          <a:srgbClr val="DADADA"/>
        </a:accent4>
        <a:accent5>
          <a:srgbClr val="FFADAA"/>
        </a:accent5>
        <a:accent6>
          <a:srgbClr val="E75C00"/>
        </a:accent6>
        <a:hlink>
          <a:srgbClr val="CC9900"/>
        </a:hlink>
        <a:folHlink>
          <a:srgbClr val="FF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Kuba 5">
        <a:dk1>
          <a:srgbClr val="666699"/>
        </a:dk1>
        <a:lt1>
          <a:srgbClr val="FFFFFF"/>
        </a:lt1>
        <a:dk2>
          <a:srgbClr val="000054"/>
        </a:dk2>
        <a:lt2>
          <a:srgbClr val="FFFFFF"/>
        </a:lt2>
        <a:accent1>
          <a:srgbClr val="3333FF"/>
        </a:accent1>
        <a:accent2>
          <a:srgbClr val="006699"/>
        </a:accent2>
        <a:accent3>
          <a:srgbClr val="AAAAB3"/>
        </a:accent3>
        <a:accent4>
          <a:srgbClr val="DADADA"/>
        </a:accent4>
        <a:accent5>
          <a:srgbClr val="ADADFF"/>
        </a:accent5>
        <a:accent6>
          <a:srgbClr val="005C8A"/>
        </a:accent6>
        <a:hlink>
          <a:srgbClr val="669900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Kuba 6">
        <a:dk1>
          <a:srgbClr val="808080"/>
        </a:dk1>
        <a:lt1>
          <a:srgbClr val="FFFFFF"/>
        </a:lt1>
        <a:dk2>
          <a:srgbClr val="30054B"/>
        </a:dk2>
        <a:lt2>
          <a:srgbClr val="FFFFFF"/>
        </a:lt2>
        <a:accent1>
          <a:srgbClr val="797B9B"/>
        </a:accent1>
        <a:accent2>
          <a:srgbClr val="6B4FB1"/>
        </a:accent2>
        <a:accent3>
          <a:srgbClr val="ADAAB1"/>
        </a:accent3>
        <a:accent4>
          <a:srgbClr val="DADADA"/>
        </a:accent4>
        <a:accent5>
          <a:srgbClr val="BEBFCB"/>
        </a:accent5>
        <a:accent6>
          <a:srgbClr val="6047A0"/>
        </a:accent6>
        <a:hlink>
          <a:srgbClr val="7AACCE"/>
        </a:hlink>
        <a:folHlink>
          <a:srgbClr val="D8D8E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Kuba 7">
        <a:dk1>
          <a:srgbClr val="808080"/>
        </a:dk1>
        <a:lt1>
          <a:srgbClr val="FFFFCC"/>
        </a:lt1>
        <a:dk2>
          <a:srgbClr val="29527B"/>
        </a:dk2>
        <a:lt2>
          <a:srgbClr val="FFFFFF"/>
        </a:lt2>
        <a:accent1>
          <a:srgbClr val="CCCC00"/>
        </a:accent1>
        <a:accent2>
          <a:srgbClr val="669999"/>
        </a:accent2>
        <a:accent3>
          <a:srgbClr val="ACB3BF"/>
        </a:accent3>
        <a:accent4>
          <a:srgbClr val="DADAAE"/>
        </a:accent4>
        <a:accent5>
          <a:srgbClr val="E2E2AA"/>
        </a:accent5>
        <a:accent6>
          <a:srgbClr val="5C8A8A"/>
        </a:accent6>
        <a:hlink>
          <a:srgbClr val="D8D8EC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Kuba 8">
        <a:dk1>
          <a:srgbClr val="666699"/>
        </a:dk1>
        <a:lt1>
          <a:srgbClr val="FFFFFF"/>
        </a:lt1>
        <a:dk2>
          <a:srgbClr val="476949"/>
        </a:dk2>
        <a:lt2>
          <a:srgbClr val="FFFFFF"/>
        </a:lt2>
        <a:accent1>
          <a:srgbClr val="CC6600"/>
        </a:accent1>
        <a:accent2>
          <a:srgbClr val="CC9900"/>
        </a:accent2>
        <a:accent3>
          <a:srgbClr val="B1B9B1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669900"/>
        </a:hlink>
        <a:folHlink>
          <a:srgbClr val="A45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Kuba 9">
        <a:dk1>
          <a:srgbClr val="000000"/>
        </a:dk1>
        <a:lt1>
          <a:srgbClr val="FFFFFF"/>
        </a:lt1>
        <a:dk2>
          <a:srgbClr val="7C1302"/>
        </a:dk2>
        <a:lt2>
          <a:srgbClr val="CC9900"/>
        </a:lt2>
        <a:accent1>
          <a:srgbClr val="CC9900"/>
        </a:accent1>
        <a:accent2>
          <a:srgbClr val="CC3300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B92D00"/>
        </a:accent6>
        <a:hlink>
          <a:srgbClr val="80808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Kuba 10">
        <a:dk1>
          <a:srgbClr val="000000"/>
        </a:dk1>
        <a:lt1>
          <a:srgbClr val="FFFFFF"/>
        </a:lt1>
        <a:dk2>
          <a:srgbClr val="330066"/>
        </a:dk2>
        <a:lt2>
          <a:srgbClr val="808080"/>
        </a:lt2>
        <a:accent1>
          <a:srgbClr val="CCCC00"/>
        </a:accent1>
        <a:accent2>
          <a:srgbClr val="669999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5C8A8A"/>
        </a:accent6>
        <a:hlink>
          <a:srgbClr val="7E9CE8"/>
        </a:hlink>
        <a:folHlink>
          <a:srgbClr val="D8D8E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Kuba</Template>
  <TotalTime>2005</TotalTime>
  <Words>2552</Words>
  <Application>Microsoft Office PowerPoint</Application>
  <PresentationFormat>On-screen Show (4:3)</PresentationFormat>
  <Paragraphs>415</Paragraphs>
  <Slides>38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38</vt:i4>
      </vt:variant>
    </vt:vector>
  </HeadingPairs>
  <TitlesOfParts>
    <vt:vector size="41" baseType="lpstr">
      <vt:lpstr>Arial</vt:lpstr>
      <vt:lpstr>Wingdings</vt:lpstr>
      <vt:lpstr>1_Kuba</vt:lpstr>
      <vt:lpstr>C++ - external libraries and OS interfaces</vt:lpstr>
      <vt:lpstr>ISO C++ status</vt:lpstr>
      <vt:lpstr>Database</vt:lpstr>
      <vt:lpstr>Database – native client</vt:lpstr>
      <vt:lpstr>Database – interface selection</vt:lpstr>
      <vt:lpstr>Database – API</vt:lpstr>
      <vt:lpstr>Database – program entities</vt:lpstr>
      <vt:lpstr>Database – program entities</vt:lpstr>
      <vt:lpstr>Database – program entities</vt:lpstr>
      <vt:lpstr>Database – example</vt:lpstr>
      <vt:lpstr>Database – C++</vt:lpstr>
      <vt:lpstr>Network</vt:lpstr>
      <vt:lpstr>Network – TCP client</vt:lpstr>
      <vt:lpstr>Network – TCP server</vt:lpstr>
      <vt:lpstr>Network – UDP client</vt:lpstr>
      <vt:lpstr>Network – UDP server</vt:lpstr>
      <vt:lpstr>Network – remaining functions</vt:lpstr>
      <vt:lpstr>Asynchronous I/O</vt:lpstr>
      <vt:lpstr>Asynchronous I/O – demo</vt:lpstr>
      <vt:lpstr>Memory mapped files</vt:lpstr>
      <vt:lpstr>Memory mapped files – Windows</vt:lpstr>
      <vt:lpstr>Memory mapped files – demo</vt:lpstr>
      <vt:lpstr>Filesystem</vt:lpstr>
      <vt:lpstr>Shared memory</vt:lpstr>
      <vt:lpstr>Shared memory – demo SASOS</vt:lpstr>
      <vt:lpstr>Shared memory – demo MASOS</vt:lpstr>
      <vt:lpstr>Shared memory – demo</vt:lpstr>
      <vt:lpstr>POSIX</vt:lpstr>
      <vt:lpstr>POSIX – versions</vt:lpstr>
      <vt:lpstr>POSIX – compatibility</vt:lpstr>
      <vt:lpstr>Boost</vt:lpstr>
      <vt:lpstr>Boost – containers</vt:lpstr>
      <vt:lpstr>Boost – parallel programming support</vt:lpstr>
      <vt:lpstr>Boost – I/O</vt:lpstr>
      <vt:lpstr>Boost – mathematic and numeric</vt:lpstr>
      <vt:lpstr>Boost – generic programming and metaprogramming</vt:lpstr>
      <vt:lpstr>Boost – strings</vt:lpstr>
      <vt:lpstr>Boost – unsorted</vt:lpstr>
    </vt:vector>
  </TitlesOfParts>
  <Company>KSI, MFF UK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Programovani v asembleru 1</dc:title>
  <dc:creator>Jakub Yaghob</dc:creator>
  <cp:lastModifiedBy>Jakub Yaghob</cp:lastModifiedBy>
  <cp:revision>324</cp:revision>
  <cp:lastPrinted>1601-01-01T00:00:00Z</cp:lastPrinted>
  <dcterms:created xsi:type="dcterms:W3CDTF">2003-09-28T21:26:58Z</dcterms:created>
  <dcterms:modified xsi:type="dcterms:W3CDTF">2024-05-22T11:58:14Z</dcterms:modified>
</cp:coreProperties>
</file>