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68"/>
  </p:notesMasterIdLst>
  <p:sldIdLst>
    <p:sldId id="368" r:id="rId2"/>
    <p:sldId id="506" r:id="rId3"/>
    <p:sldId id="524" r:id="rId4"/>
    <p:sldId id="525" r:id="rId5"/>
    <p:sldId id="526" r:id="rId6"/>
    <p:sldId id="527" r:id="rId7"/>
    <p:sldId id="571" r:id="rId8"/>
    <p:sldId id="528" r:id="rId9"/>
    <p:sldId id="539" r:id="rId10"/>
    <p:sldId id="529" r:id="rId11"/>
    <p:sldId id="515" r:id="rId12"/>
    <p:sldId id="517" r:id="rId13"/>
    <p:sldId id="519" r:id="rId14"/>
    <p:sldId id="553" r:id="rId15"/>
    <p:sldId id="577" r:id="rId16"/>
    <p:sldId id="578" r:id="rId17"/>
    <p:sldId id="579" r:id="rId18"/>
    <p:sldId id="610" r:id="rId19"/>
    <p:sldId id="573" r:id="rId20"/>
    <p:sldId id="556" r:id="rId21"/>
    <p:sldId id="566" r:id="rId22"/>
    <p:sldId id="516" r:id="rId23"/>
    <p:sldId id="593" r:id="rId24"/>
    <p:sldId id="592" r:id="rId25"/>
    <p:sldId id="595" r:id="rId26"/>
    <p:sldId id="518" r:id="rId27"/>
    <p:sldId id="598" r:id="rId28"/>
    <p:sldId id="613" r:id="rId29"/>
    <p:sldId id="418" r:id="rId30"/>
    <p:sldId id="474" r:id="rId31"/>
    <p:sldId id="585" r:id="rId32"/>
    <p:sldId id="602" r:id="rId33"/>
    <p:sldId id="603" r:id="rId34"/>
    <p:sldId id="604" r:id="rId35"/>
    <p:sldId id="611" r:id="rId36"/>
    <p:sldId id="599" r:id="rId37"/>
    <p:sldId id="600" r:id="rId38"/>
    <p:sldId id="601" r:id="rId39"/>
    <p:sldId id="589" r:id="rId40"/>
    <p:sldId id="590" r:id="rId41"/>
    <p:sldId id="581" r:id="rId42"/>
    <p:sldId id="404" r:id="rId43"/>
    <p:sldId id="562" r:id="rId44"/>
    <p:sldId id="558" r:id="rId45"/>
    <p:sldId id="489" r:id="rId46"/>
    <p:sldId id="617" r:id="rId47"/>
    <p:sldId id="567" r:id="rId48"/>
    <p:sldId id="594" r:id="rId49"/>
    <p:sldId id="406" r:id="rId50"/>
    <p:sldId id="490" r:id="rId51"/>
    <p:sldId id="557" r:id="rId52"/>
    <p:sldId id="514" r:id="rId53"/>
    <p:sldId id="509" r:id="rId54"/>
    <p:sldId id="485" r:id="rId55"/>
    <p:sldId id="534" r:id="rId56"/>
    <p:sldId id="618" r:id="rId57"/>
    <p:sldId id="619" r:id="rId58"/>
    <p:sldId id="620" r:id="rId59"/>
    <p:sldId id="591" r:id="rId60"/>
    <p:sldId id="551" r:id="rId61"/>
    <p:sldId id="549" r:id="rId62"/>
    <p:sldId id="550" r:id="rId63"/>
    <p:sldId id="433" r:id="rId64"/>
    <p:sldId id="554" r:id="rId65"/>
    <p:sldId id="508" r:id="rId66"/>
    <p:sldId id="582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CCFFCC"/>
    <a:srgbClr val="FFFFCC"/>
    <a:srgbClr val="008000"/>
    <a:srgbClr val="FF9900"/>
    <a:srgbClr val="0033CC"/>
    <a:srgbClr val="954ECA"/>
    <a:srgbClr val="CCFFFF"/>
    <a:srgbClr val="FF9966"/>
    <a:srgbClr val="DAEF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2" autoAdjust="0"/>
    <p:restoredTop sz="78951" autoAdjust="0"/>
  </p:normalViewPr>
  <p:slideViewPr>
    <p:cSldViewPr>
      <p:cViewPr varScale="1">
        <p:scale>
          <a:sx n="142" d="100"/>
          <a:sy n="142" d="100"/>
        </p:scale>
        <p:origin x="264" y="10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</p:sldLst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50.xml"/><Relationship Id="rId3" Type="http://schemas.openxmlformats.org/officeDocument/2006/relationships/slide" Target="slides/slide26.xml"/><Relationship Id="rId7" Type="http://schemas.openxmlformats.org/officeDocument/2006/relationships/slide" Target="slides/slide49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43.xml"/><Relationship Id="rId11" Type="http://schemas.openxmlformats.org/officeDocument/2006/relationships/slide" Target="slides/slide63.xml"/><Relationship Id="rId5" Type="http://schemas.openxmlformats.org/officeDocument/2006/relationships/slide" Target="slides/slide42.xml"/><Relationship Id="rId10" Type="http://schemas.openxmlformats.org/officeDocument/2006/relationships/slide" Target="slides/slide53.xml"/><Relationship Id="rId4" Type="http://schemas.openxmlformats.org/officeDocument/2006/relationships/slide" Target="slides/slide41.xml"/><Relationship Id="rId9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F4999-9712-409C-984F-A76BB9C0ED80}" type="datetimeFigureOut">
              <a:rPr lang="cs-CZ" smtClean="0"/>
              <a:pPr/>
              <a:t>06.04.26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268D9-DC14-425C-92FC-9E2F01515A3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1271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268D9-DC14-425C-92FC-9E2F01515A38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9642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deduction rules - unique lambdas type names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268D9-DC14-425C-92FC-9E2F01515A38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32269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268D9-DC14-425C-92FC-9E2F01515A38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25233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deduction rules - unique lambdas type names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268D9-DC14-425C-92FC-9E2F01515A38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6080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Generic lambda resolves to a template function. It has less priority than a “concrete” function overloads when the compiler creates the final overload resolution set.</a:t>
            </a:r>
          </a:p>
          <a:p>
            <a:endParaRPr lang="en-US" dirty="0"/>
          </a:p>
          <a:p>
            <a:r>
              <a:rPr lang="en-US" dirty="0"/>
              <a:t>https://www.cppstories.com/2018/09/visit-variants/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268D9-DC14-425C-92FC-9E2F01515A38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37718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C++17 - The Best Features - Nicolai </a:t>
            </a:r>
            <a:r>
              <a:rPr lang="en-US" dirty="0" err="1"/>
              <a:t>Josuttis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err="1"/>
              <a:t>Bartek</a:t>
            </a:r>
            <a:r>
              <a:rPr lang="en-US" b="0" dirty="0"/>
              <a:t> </a:t>
            </a:r>
            <a:r>
              <a:rPr lang="en-US" b="0" dirty="0" err="1"/>
              <a:t>Filipek</a:t>
            </a:r>
            <a:r>
              <a:rPr lang="en-US" b="0" dirty="0"/>
              <a:t>: Everything You Need to Know About </a:t>
            </a:r>
            <a:r>
              <a:rPr lang="en-US" b="0" dirty="0" err="1"/>
              <a:t>std</a:t>
            </a:r>
            <a:r>
              <a:rPr lang="en-US" b="0" dirty="0"/>
              <a:t>::variant from C++17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https://www.bfilipek.com/2018/09/visit-variants.html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https://www.bfilipek.com/2018/06/variant.html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268D9-DC14-425C-92FC-9E2F01515A38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72026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268D9-DC14-425C-92FC-9E2F01515A38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7275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268D9-DC14-425C-92FC-9E2F01515A38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8875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268D9-DC14-425C-92FC-9E2F01515A38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1248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268D9-DC14-425C-92FC-9E2F01515A38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99910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268D9-DC14-425C-92FC-9E2F01515A38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895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https://accu.org/index.php/journals/2424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268D9-DC14-425C-92FC-9E2F01515A38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23681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BF09E-1E28-41A0-9780-531B32293CE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025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268D9-DC14-425C-92FC-9E2F01515A38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53453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BF09E-1E28-41A0-9780-531B32293CE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014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BF09E-1E28-41A0-9780-531B32293CE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26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C++20 ranges may have a special sentinel type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268D9-DC14-425C-92FC-9E2F01515A38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50792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accumulate </a:t>
            </a:r>
            <a:r>
              <a:rPr lang="en-US" dirty="0" err="1"/>
              <a:t>neni</a:t>
            </a:r>
            <a:r>
              <a:rPr lang="en-US" dirty="0"/>
              <a:t> v algorithm ale v numeric, proto </a:t>
            </a:r>
            <a:r>
              <a:rPr lang="en-US" dirty="0" err="1"/>
              <a:t>jeste</a:t>
            </a:r>
            <a:r>
              <a:rPr lang="en-US" dirty="0"/>
              <a:t> </a:t>
            </a:r>
            <a:r>
              <a:rPr lang="en-US" dirty="0" err="1"/>
              <a:t>neni</a:t>
            </a:r>
            <a:r>
              <a:rPr lang="en-US" dirty="0"/>
              <a:t> ani v C++23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268D9-DC14-425C-92FC-9E2F01515A38}" type="slidenum">
              <a:rPr lang="cs-CZ" smtClean="0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52980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268D9-DC14-425C-92FC-9E2F01515A38}" type="slidenum">
              <a:rPr lang="cs-CZ" smtClean="0"/>
              <a:pPr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29740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268D9-DC14-425C-92FC-9E2F01515A38}" type="slidenum">
              <a:rPr lang="cs-CZ" smtClean="0"/>
              <a:pPr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35673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268D9-DC14-425C-92FC-9E2F01515A38}" type="slidenum">
              <a:rPr lang="cs-CZ" smtClean="0"/>
              <a:pPr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97433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owning view </a:t>
            </a:r>
            <a:r>
              <a:rPr lang="en-US" dirty="0" err="1"/>
              <a:t>povolen</a:t>
            </a:r>
            <a:r>
              <a:rPr lang="en-US" dirty="0"/>
              <a:t> </a:t>
            </a:r>
            <a:r>
              <a:rPr lang="en-US" dirty="0" err="1"/>
              <a:t>nedavno</a:t>
            </a:r>
            <a:r>
              <a:rPr lang="en-US" dirty="0"/>
              <a:t> - p2315 </a:t>
            </a:r>
            <a:r>
              <a:rPr lang="en-US" dirty="0" err="1"/>
              <a:t>gcc</a:t>
            </a:r>
            <a:r>
              <a:rPr lang="en-US" dirty="0"/>
              <a:t> 12, VS 17.1 </a:t>
            </a:r>
            <a:r>
              <a:rPr lang="en-US" dirty="0" err="1"/>
              <a:t>formalne</a:t>
            </a:r>
            <a:r>
              <a:rPr lang="en-US" dirty="0"/>
              <a:t> C++23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vysledek</a:t>
            </a:r>
            <a:r>
              <a:rPr lang="en-US" dirty="0"/>
              <a:t>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get_input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() | views::transform( f)); je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zase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move-only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owning_view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268D9-DC14-425C-92FC-9E2F01515A38}" type="slidenum">
              <a:rPr lang="cs-CZ" smtClean="0"/>
              <a:pPr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5125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268D9-DC14-425C-92FC-9E2F01515A38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26531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23: </a:t>
            </a:r>
            <a:r>
              <a:rPr lang="en-US" dirty="0" err="1"/>
              <a:t>ruzny</a:t>
            </a:r>
            <a:r>
              <a:rPr lang="en-US" dirty="0"/>
              <a:t> </a:t>
            </a:r>
            <a:r>
              <a:rPr lang="en-US" dirty="0" err="1"/>
              <a:t>porcovani</a:t>
            </a:r>
            <a:r>
              <a:rPr lang="en-US" dirty="0"/>
              <a:t> 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268D9-DC14-425C-92FC-9E2F01515A38}" type="slidenum">
              <a:rPr lang="cs-CZ" smtClean="0"/>
              <a:pPr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38964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268D9-DC14-425C-92FC-9E2F01515A38}" type="slidenum">
              <a:rPr lang="cs-CZ" smtClean="0"/>
              <a:pPr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42769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268D9-DC14-425C-92FC-9E2F01515A38}" type="slidenum">
              <a:rPr lang="cs-CZ" smtClean="0"/>
              <a:pPr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77416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268D9-DC14-425C-92FC-9E2F01515A38}" type="slidenum">
              <a:rPr lang="cs-CZ" smtClean="0"/>
              <a:pPr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31896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268D9-DC14-425C-92FC-9E2F01515A38}" type="slidenum">
              <a:rPr lang="cs-CZ" smtClean="0"/>
              <a:pPr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64411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m.find</a:t>
            </a:r>
            <a:r>
              <a:rPr lang="en-US" dirty="0"/>
              <a:t>(s) se </a:t>
            </a:r>
            <a:r>
              <a:rPr lang="en-US" dirty="0" err="1"/>
              <a:t>neprelozi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268D9-DC14-425C-92FC-9E2F01515A38}" type="slidenum">
              <a:rPr lang="cs-CZ" smtClean="0"/>
              <a:pPr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94053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5CD788-ED7E-0ECB-C68A-05D8E7786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83ED47-EA67-DE37-0E51-A098D3E4BD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2F1B4C-4033-9806-CB97-8478368F41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m.find</a:t>
            </a:r>
            <a:r>
              <a:rPr lang="en-US" dirty="0"/>
              <a:t>(s) se </a:t>
            </a:r>
            <a:r>
              <a:rPr lang="en-US" dirty="0" err="1"/>
              <a:t>neprelozi</a:t>
            </a:r>
            <a:r>
              <a:rPr lang="en-US" dirty="0"/>
              <a:t> - </a:t>
            </a:r>
            <a:r>
              <a:rPr lang="en-US" dirty="0" err="1"/>
              <a:t>neni</a:t>
            </a:r>
            <a:r>
              <a:rPr lang="en-US" baseline="0" dirty="0"/>
              <a:t> auto conv </a:t>
            </a:r>
            <a:r>
              <a:rPr lang="en-US" baseline="0" dirty="0" err="1"/>
              <a:t>sv</a:t>
            </a:r>
            <a:r>
              <a:rPr lang="en-US" baseline="0" dirty="0"/>
              <a:t>-&gt;s - string{s}</a:t>
            </a:r>
          </a:p>
          <a:p>
            <a:r>
              <a:rPr lang="en-US" baseline="0" dirty="0"/>
              <a:t>= void </a:t>
            </a:r>
            <a:r>
              <a:rPr lang="en-US" baseline="0" dirty="0" err="1"/>
              <a:t>sta</a:t>
            </a:r>
            <a:r>
              <a:rPr lang="cs-CZ" baseline="0" dirty="0"/>
              <a:t>čí</a:t>
            </a:r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C195AD-91DF-F41B-2D22-795B555DCE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268D9-DC14-425C-92FC-9E2F01515A38}" type="slidenum">
              <a:rPr lang="cs-CZ" smtClean="0"/>
              <a:pPr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76039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268D9-DC14-425C-92FC-9E2F01515A38}" type="slidenum">
              <a:rPr lang="cs-CZ" smtClean="0"/>
              <a:pPr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11621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268D9-DC14-425C-92FC-9E2F01515A38}" type="slidenum">
              <a:rPr lang="cs-CZ" smtClean="0"/>
              <a:pPr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638711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268D9-DC14-425C-92FC-9E2F01515A38}" type="slidenum">
              <a:rPr lang="cs-CZ" smtClean="0"/>
              <a:pPr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9172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268D9-DC14-425C-92FC-9E2F01515A38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978274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268D9-DC14-425C-92FC-9E2F01515A38}" type="slidenum">
              <a:rPr lang="cs-CZ" smtClean="0"/>
              <a:pPr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199576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268D9-DC14-425C-92FC-9E2F01515A38}" type="slidenum">
              <a:rPr lang="cs-CZ" smtClean="0"/>
              <a:pPr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011866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Jeff Garland The C++20 </a:t>
            </a:r>
            <a:r>
              <a:rPr lang="en-US" dirty="0" err="1"/>
              <a:t>StdLib</a:t>
            </a:r>
            <a:r>
              <a:rPr lang="en-US" dirty="0"/>
              <a:t> Beyond Ranges,</a:t>
            </a:r>
            <a:r>
              <a:rPr lang="en-US" baseline="0" dirty="0"/>
              <a:t> </a:t>
            </a:r>
            <a:r>
              <a:rPr lang="en-US" baseline="0" dirty="0" err="1"/>
              <a:t>CppCon</a:t>
            </a:r>
            <a:r>
              <a:rPr lang="en-US" baseline="0" dirty="0"/>
              <a:t> 2019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https://www.youtube.com/watch?v=VmWS-9idT3s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268D9-DC14-425C-92FC-9E2F01515A38}" type="slidenum">
              <a:rPr lang="cs-CZ" smtClean="0"/>
              <a:pPr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085200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https://en.wikipedia.org/wiki/C++2</a:t>
            </a:r>
            <a:r>
              <a:rPr lang="cs-CZ" dirty="0"/>
              <a:t>6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https://herbsutter.com/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268D9-DC14-425C-92FC-9E2F01515A38}" type="slidenum">
              <a:rPr lang="cs-CZ" smtClean="0"/>
              <a:pPr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743484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r </a:t>
            </a:r>
            <a:r>
              <a:rPr lang="en-US" dirty="0"/>
              <a:t>= return value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268D9-DC14-425C-92FC-9E2F01515A38}" type="slidenum">
              <a:rPr lang="cs-CZ" smtClean="0"/>
              <a:pPr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191048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A18DB8-5FD0-8816-6FF4-A1B551AC5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01A73F-AFB9-D15B-E4B3-6A90386594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725AB5-9417-7201-EB2E-B3011581ED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outputs hello world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9A665-A8BD-E896-601C-50EB80A91A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268D9-DC14-425C-92FC-9E2F01515A38}" type="slidenum">
              <a:rPr lang="cs-CZ" smtClean="0"/>
              <a:pPr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20309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268D9-DC14-425C-92FC-9E2F01515A38}" type="slidenum">
              <a:rPr lang="cs-CZ" smtClean="0"/>
              <a:pPr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201374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chaos - ^ </a:t>
            </a:r>
            <a:r>
              <a:rPr lang="en-US" dirty="0" err="1"/>
              <a:t>nebo</a:t>
            </a:r>
            <a:r>
              <a:rPr lang="en-US" dirty="0"/>
              <a:t> ^^ (cat ears) ?</a:t>
            </a:r>
            <a:br>
              <a:rPr lang="en-US" dirty="0"/>
            </a:br>
            <a:r>
              <a:rPr lang="en-US" dirty="0"/>
              <a:t>Skoro a</a:t>
            </a:r>
            <a:r>
              <a:rPr lang="cs-CZ" dirty="0"/>
              <a:t>ž na poslední chvíli přijali </a:t>
            </a:r>
            <a:r>
              <a:rPr lang="en-US" dirty="0"/>
              <a:t>^^</a:t>
            </a:r>
            <a:endParaRPr lang="cs-CZ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268D9-DC14-425C-92FC-9E2F01515A38}" type="slidenum">
              <a:rPr lang="cs-CZ" smtClean="0"/>
              <a:pPr/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201374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268D9-DC14-425C-92FC-9E2F01515A38}" type="slidenum">
              <a:rPr lang="cs-CZ" smtClean="0"/>
              <a:pPr/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904190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https://blog.jetbrains.com/clion/2017/11/towards-a-more-powerful-and-simpler-cpp-with-herb-sutter/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268D9-DC14-425C-92FC-9E2F01515A38}" type="slidenum">
              <a:rPr lang="cs-CZ" smtClean="0"/>
              <a:pPr/>
              <a:t>61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2998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string </a:t>
            </a:r>
            <a:r>
              <a:rPr lang="en-US" dirty="0" err="1"/>
              <a:t>x.type</a:t>
            </a:r>
            <a:r>
              <a:rPr lang="en-US" dirty="0"/>
              <a:t>().name()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268D9-DC14-425C-92FC-9E2F01515A38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313534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https://blog.jetbrains.com/clion/2017/11/towards-a-more-powerful-and-simpler-cpp-with-herb-sutter/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268D9-DC14-425C-92FC-9E2F01515A38}" type="slidenum">
              <a:rPr lang="cs-CZ" smtClean="0"/>
              <a:pPr/>
              <a:t>62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430618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268D9-DC14-425C-92FC-9E2F01515A38}" type="slidenum">
              <a:rPr lang="cs-CZ" smtClean="0"/>
              <a:pPr/>
              <a:t>63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696207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https://oleksandrkvl.github.io/2021/04/02/cpp-20-overview.html</a:t>
            </a:r>
          </a:p>
          <a:p>
            <a:endParaRPr lang="en-US"/>
          </a:p>
          <a:p>
            <a:r>
              <a:rPr lang="en-US" dirty="0"/>
              <a:t>http://www.open-std.org/jtc1/sc22/wg21/docs/papers/2013/n3762.html</a:t>
            </a:r>
          </a:p>
          <a:p>
            <a:r>
              <a:rPr lang="en-US" dirty="0" err="1"/>
              <a:t>insert_or_assign</a:t>
            </a:r>
            <a:r>
              <a:rPr lang="en-US" dirty="0"/>
              <a:t> returns more information than operator[] and does not require default-</a:t>
            </a:r>
            <a:r>
              <a:rPr lang="en-US" dirty="0" err="1"/>
              <a:t>constructibility</a:t>
            </a:r>
            <a:r>
              <a:rPr lang="en-US" dirty="0"/>
              <a:t> of the mapped type.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268D9-DC14-425C-92FC-9E2F01515A38}" type="slidenum">
              <a:rPr lang="cs-CZ" smtClean="0"/>
              <a:pPr/>
              <a:t>65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181715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out_ptr_t</a:t>
            </a:r>
            <a:r>
              <a:rPr lang="en-US" dirty="0"/>
              <a:t> </a:t>
            </a:r>
            <a:r>
              <a:rPr lang="en-US" dirty="0" err="1"/>
              <a:t>out_ptr</a:t>
            </a:r>
            <a:r>
              <a:rPr lang="en-US" dirty="0"/>
              <a:t>(</a:t>
            </a:r>
            <a:r>
              <a:rPr lang="en-US" dirty="0" err="1"/>
              <a:t>unique_ptr</a:t>
            </a:r>
            <a:r>
              <a:rPr lang="en-US" dirty="0"/>
              <a:t>)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268D9-DC14-425C-92FC-9E2F01515A38}" type="slidenum">
              <a:rPr lang="cs-CZ" smtClean="0"/>
              <a:pPr/>
              <a:t>66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1817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variant</a:t>
            </a:r>
            <a:r>
              <a:rPr lang="en-US" baseline="0" dirty="0" err="1"/>
              <a:t>_alternative</a:t>
            </a:r>
            <a:r>
              <a:rPr lang="en-US" baseline="0" dirty="0"/>
              <a:t>: index -&gt; type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268D9-DC14-425C-92FC-9E2F01515A38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4384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http://en.cppreference.com/w/cpp/utility/variant/visit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268D9-DC14-425C-92FC-9E2F01515A38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7136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guide:</a:t>
            </a:r>
            <a:r>
              <a:rPr lang="en-US" baseline="0" dirty="0"/>
              <a:t> list of types of constructors -&gt; class template parameters</a:t>
            </a:r>
          </a:p>
          <a:p>
            <a:endParaRPr lang="en-US" dirty="0"/>
          </a:p>
          <a:p>
            <a:r>
              <a:rPr lang="en-US" dirty="0"/>
              <a:t>default: in overload resolution, the generic lambda will be the better match than any type conversion.</a:t>
            </a:r>
          </a:p>
          <a:p>
            <a:r>
              <a:rPr lang="en-US" dirty="0"/>
              <a:t>In this last example, if the lambda contains a bool or a double, it would </a:t>
            </a:r>
            <a:r>
              <a:rPr lang="en-US" i="1" dirty="0"/>
              <a:t>not</a:t>
            </a:r>
            <a:r>
              <a:rPr lang="en-US" dirty="0"/>
              <a:t> be converted to int.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268D9-DC14-425C-92FC-9E2F01515A38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1761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bez using je v </a:t>
            </a:r>
            <a:r>
              <a:rPr lang="en-US" dirty="0" err="1"/>
              <a:t>pripade</a:t>
            </a:r>
            <a:r>
              <a:rPr lang="en-US" dirty="0"/>
              <a:t> multiple </a:t>
            </a:r>
            <a:r>
              <a:rPr lang="en-US" dirty="0" err="1"/>
              <a:t>inh</a:t>
            </a:r>
            <a:r>
              <a:rPr lang="en-US" dirty="0"/>
              <a:t> syntax error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268D9-DC14-425C-92FC-9E2F01515A38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4739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92704" y="577294"/>
            <a:ext cx="8971233" cy="6202750"/>
          </a:xfrm>
        </p:spPr>
        <p:txBody>
          <a:bodyPr/>
          <a:lstStyle>
            <a:lvl1pPr marL="180975" indent="-180975">
              <a:defRPr sz="2000"/>
            </a:lvl1pPr>
            <a:lvl2pPr marL="358775" indent="-177800">
              <a:defRPr/>
            </a:lvl2pPr>
            <a:lvl3pPr marL="539750" indent="-180975">
              <a:defRPr/>
            </a:lvl3pPr>
            <a:lvl4pPr marL="715963" indent="-176213">
              <a:defRPr/>
            </a:lvl4pPr>
            <a:lvl5pPr marL="896938" indent="-180975"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T</a:t>
            </a:r>
            <a:r>
              <a:rPr lang="en-US" dirty="0" err="1"/>
              <a:t>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927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791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639762"/>
          </a:xfrm>
        </p:spPr>
        <p:txBody>
          <a:bodyPr rtlCol="0">
            <a:noAutofit/>
          </a:bodyPr>
          <a:lstStyle>
            <a:lvl1pPr>
              <a:defRPr sz="3600"/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>
            <a:normAutofit/>
          </a:bodyPr>
          <a:lstStyle>
            <a:lvl1pPr>
              <a:spcBef>
                <a:spcPts val="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hyperlink" Target="https://wg21.link/P1658" TargetMode="External"/><Relationship Id="rId3" Type="http://schemas.openxmlformats.org/officeDocument/2006/relationships/hyperlink" Target="https://en.cppreference.com/w/cpp/language/constraints" TargetMode="External"/><Relationship Id="rId7" Type="http://schemas.openxmlformats.org/officeDocument/2006/relationships/hyperlink" Target="https://wg21.link/P0542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cppreference.com/w/cpp/experimental/ranges" TargetMode="External"/><Relationship Id="rId5" Type="http://schemas.openxmlformats.org/officeDocument/2006/relationships/hyperlink" Target="https://wg21.link/P1103" TargetMode="External"/><Relationship Id="rId10" Type="http://schemas.openxmlformats.org/officeDocument/2006/relationships/hyperlink" Target="https://wg21.link/N4711" TargetMode="External"/><Relationship Id="rId4" Type="http://schemas.openxmlformats.org/officeDocument/2006/relationships/hyperlink" Target="https://wg21.link/N4723" TargetMode="External"/><Relationship Id="rId9" Type="http://schemas.openxmlformats.org/officeDocument/2006/relationships/hyperlink" Target="https://wg21.link/P0194" TargetMode="Externa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762000"/>
            <a:ext cx="8153400" cy="1600200"/>
          </a:xfrm>
        </p:spPr>
        <p:txBody>
          <a:bodyPr>
            <a:noAutofit/>
          </a:bodyPr>
          <a:lstStyle/>
          <a:p>
            <a:r>
              <a:rPr lang="cs-CZ" sz="3600" i="1" dirty="0">
                <a:solidFill>
                  <a:schemeClr val="bg2">
                    <a:lumMod val="25000"/>
                  </a:schemeClr>
                </a:solidFill>
              </a:rPr>
              <a:t>NPRG051</a:t>
            </a:r>
            <a:br>
              <a:rPr lang="cs-CZ" sz="36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sz="3600" dirty="0">
                <a:solidFill>
                  <a:schemeClr val="bg2">
                    <a:lumMod val="25000"/>
                  </a:schemeClr>
                </a:solidFill>
              </a:rPr>
              <a:t>Pokročilé programování v C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++</a:t>
            </a:r>
            <a:br>
              <a:rPr lang="en-US" sz="36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Advanced C++ Programming</a:t>
            </a:r>
            <a:endParaRPr lang="cs-CZ" sz="36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2600" y="2667000"/>
            <a:ext cx="2895600" cy="1199704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accent4">
                    <a:lumMod val="75000"/>
                  </a:schemeClr>
                </a:solidFill>
              </a:rPr>
              <a:t>Filip Zavoral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33400" y="4191000"/>
            <a:ext cx="7924800" cy="590104"/>
          </a:xfrm>
          <a:prstGeom prst="rect">
            <a:avLst/>
          </a:prstGeom>
        </p:spPr>
        <p:txBody>
          <a:bodyPr vert="horz" lIns="45720" rIns="45720">
            <a:normAutofit/>
          </a:bodyPr>
          <a:lstStyle/>
          <a:p>
            <a:pPr marR="64008" lvl="0" algn="ctr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teaching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.mff.cuni.cz/nprg051-web</a:t>
            </a: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9116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28600" y="4677515"/>
            <a:ext cx="5105400" cy="1723549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class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{ auto&amp;&amp;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say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() { return "</a:t>
            </a:r>
            <a:r>
              <a:rPr lang="en-US" sz="14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haf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"s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; } };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class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Cat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{ auto&amp;&amp;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say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() { return "</a:t>
            </a:r>
            <a:r>
              <a:rPr lang="en-US" sz="14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mnau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"s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;} };</a:t>
            </a:r>
          </a:p>
          <a:p>
            <a:endParaRPr lang="en-US" sz="8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vector&lt;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Animal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&gt; zoo;</a:t>
            </a:r>
          </a:p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zoo.emplace_back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{});</a:t>
            </a:r>
          </a:p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zoo.emplace_back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Cat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{});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for (auto&amp;&amp; a : zoo)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&lt;&lt;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a.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say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();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erasure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990601"/>
            <a:ext cx="6400800" cy="3570208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class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Animal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fr-FR" sz="14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fr-FR" sz="1400" b="1" dirty="0" err="1">
                <a:latin typeface="Courier New" pitchFamily="49" charset="0"/>
                <a:cs typeface="Courier New" pitchFamily="49" charset="0"/>
              </a:rPr>
              <a:t>template</a:t>
            </a:r>
            <a:r>
              <a:rPr lang="fr-FR" sz="1400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fr-FR" sz="1400" dirty="0" err="1">
                <a:latin typeface="Courier New" pitchFamily="49" charset="0"/>
                <a:cs typeface="Courier New" pitchFamily="49" charset="0"/>
              </a:rPr>
              <a:t>typename</a:t>
            </a:r>
            <a:r>
              <a:rPr lang="fr-FR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sz="1400" b="1" dirty="0">
                <a:latin typeface="Courier New" pitchFamily="49" charset="0"/>
                <a:cs typeface="Courier New" pitchFamily="49" charset="0"/>
              </a:rPr>
              <a:t>T</a:t>
            </a:r>
            <a:r>
              <a:rPr lang="fr-FR" sz="1400" dirty="0">
                <a:latin typeface="Courier New" pitchFamily="49" charset="0"/>
                <a:cs typeface="Courier New" pitchFamily="49" charset="0"/>
              </a:rPr>
              <a:t>&gt; </a:t>
            </a:r>
            <a:r>
              <a:rPr lang="fr-FR" sz="1400" b="1" dirty="0">
                <a:latin typeface="Courier New" pitchFamily="49" charset="0"/>
                <a:cs typeface="Courier New" pitchFamily="49" charset="0"/>
              </a:rPr>
              <a:t>Animal</a:t>
            </a:r>
            <a:r>
              <a:rPr lang="fr-FR" sz="1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sz="1400" dirty="0" err="1">
                <a:latin typeface="Courier New" pitchFamily="49" charset="0"/>
                <a:cs typeface="Courier New" pitchFamily="49" charset="0"/>
              </a:rPr>
              <a:t>const</a:t>
            </a:r>
            <a:r>
              <a:rPr lang="fr-FR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sz="1400" b="1" dirty="0">
                <a:latin typeface="Courier New" pitchFamily="49" charset="0"/>
                <a:cs typeface="Courier New" pitchFamily="49" charset="0"/>
              </a:rPr>
              <a:t>T</a:t>
            </a:r>
            <a:r>
              <a:rPr lang="fr-FR" sz="1400" dirty="0">
                <a:latin typeface="Courier New" pitchFamily="49" charset="0"/>
                <a:cs typeface="Courier New" pitchFamily="49" charset="0"/>
              </a:rPr>
              <a:t>&amp; </a:t>
            </a:r>
            <a:r>
              <a:rPr lang="fr-FR" sz="1400" dirty="0" err="1">
                <a:latin typeface="Courier New" pitchFamily="49" charset="0"/>
                <a:cs typeface="Courier New" pitchFamily="49" charset="0"/>
              </a:rPr>
              <a:t>obj</a:t>
            </a:r>
            <a:r>
              <a:rPr lang="fr-FR" sz="14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fr-FR" sz="1400" dirty="0">
                <a:latin typeface="Courier New" pitchFamily="49" charset="0"/>
                <a:cs typeface="Courier New" pitchFamily="49" charset="0"/>
              </a:rPr>
              <a:t>    : pet_(</a:t>
            </a:r>
            <a:r>
              <a:rPr lang="fr-FR" sz="1400" dirty="0" err="1">
                <a:latin typeface="Courier New" pitchFamily="49" charset="0"/>
                <a:cs typeface="Courier New" pitchFamily="49" charset="0"/>
              </a:rPr>
              <a:t>make_unique</a:t>
            </a:r>
            <a:r>
              <a:rPr lang="fr-FR" sz="1400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fr-FR" sz="1400" b="1" dirty="0" err="1">
                <a:latin typeface="Courier New" pitchFamily="49" charset="0"/>
                <a:cs typeface="Courier New" pitchFamily="49" charset="0"/>
              </a:rPr>
              <a:t>Holder</a:t>
            </a:r>
            <a:r>
              <a:rPr lang="fr-FR" sz="1400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fr-FR" sz="1400" b="1" dirty="0">
                <a:latin typeface="Courier New" pitchFamily="49" charset="0"/>
                <a:cs typeface="Courier New" pitchFamily="49" charset="0"/>
              </a:rPr>
              <a:t>T</a:t>
            </a:r>
            <a:r>
              <a:rPr lang="fr-FR" sz="1400" dirty="0">
                <a:latin typeface="Courier New" pitchFamily="49" charset="0"/>
                <a:cs typeface="Courier New" pitchFamily="49" charset="0"/>
              </a:rPr>
              <a:t>&gt;&gt;(</a:t>
            </a:r>
            <a:r>
              <a:rPr lang="fr-FR" sz="1400" dirty="0" err="1">
                <a:latin typeface="Courier New" pitchFamily="49" charset="0"/>
                <a:cs typeface="Courier New" pitchFamily="49" charset="0"/>
              </a:rPr>
              <a:t>obj</a:t>
            </a:r>
            <a:r>
              <a:rPr lang="fr-FR" sz="1400" dirty="0">
                <a:latin typeface="Courier New" pitchFamily="49" charset="0"/>
                <a:cs typeface="Courier New" pitchFamily="49" charset="0"/>
              </a:rPr>
              <a:t>)) {}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string </a:t>
            </a:r>
            <a:r>
              <a:rPr lang="en-US" sz="1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say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() { return </a:t>
            </a:r>
            <a:r>
              <a:rPr lang="en-US" sz="1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pet_-&gt;say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(); }</a:t>
            </a:r>
          </a:p>
          <a:p>
            <a:endParaRPr lang="en-US" sz="8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400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HolderBase</a:t>
            </a:r>
            <a:r>
              <a:rPr lang="en-US" sz="1400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en-US" sz="1400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   virtual ~</a:t>
            </a:r>
            <a:r>
              <a:rPr lang="en-US" sz="1400" dirty="0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HolderBase</a:t>
            </a:r>
            <a:r>
              <a:rPr lang="en-US" sz="1400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() {}</a:t>
            </a:r>
          </a:p>
          <a:p>
            <a:r>
              <a:rPr lang="en-US" sz="14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virtual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string </a:t>
            </a:r>
            <a:r>
              <a:rPr lang="en-US" sz="1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say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() =0;</a:t>
            </a:r>
          </a:p>
          <a:p>
            <a:r>
              <a:rPr lang="en-US" sz="1400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 };</a:t>
            </a:r>
          </a:p>
          <a:p>
            <a:r>
              <a:rPr lang="en-US" sz="1400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 template&lt;</a:t>
            </a:r>
            <a:r>
              <a:rPr lang="en-US" sz="1400" dirty="0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typename</a:t>
            </a:r>
            <a:r>
              <a:rPr lang="en-US" sz="1400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en-US" sz="1400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1400" dirty="0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400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Holder</a:t>
            </a:r>
            <a:r>
              <a:rPr lang="en-US" sz="1400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: public </a:t>
            </a:r>
            <a:r>
              <a:rPr lang="en-US" sz="1400" dirty="0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HolderBase</a:t>
            </a:r>
            <a:r>
              <a:rPr lang="en-US" sz="1400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{ </a:t>
            </a:r>
          </a:p>
          <a:p>
            <a:r>
              <a:rPr lang="fr-FR" sz="1400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fr-FR" sz="1400" dirty="0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Holder</a:t>
            </a:r>
            <a:r>
              <a:rPr lang="fr-FR" sz="1400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fr-FR" sz="1400" dirty="0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const</a:t>
            </a:r>
            <a:r>
              <a:rPr lang="fr-FR" sz="1400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fr-FR" sz="1400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fr-FR" sz="1400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&amp; </a:t>
            </a:r>
            <a:r>
              <a:rPr lang="fr-FR" sz="1400" dirty="0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obj</a:t>
            </a:r>
            <a:r>
              <a:rPr lang="fr-FR" sz="1400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) : </a:t>
            </a:r>
            <a:r>
              <a:rPr lang="fr-FR" sz="1400" dirty="0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obj</a:t>
            </a:r>
            <a:r>
              <a:rPr lang="fr-FR" sz="1400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_(</a:t>
            </a:r>
            <a:r>
              <a:rPr lang="fr-FR" sz="1400" dirty="0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obj</a:t>
            </a:r>
            <a:r>
              <a:rPr lang="fr-FR" sz="1400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) {}</a:t>
            </a:r>
          </a:p>
          <a:p>
            <a:r>
              <a:rPr lang="en-US" sz="14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string </a:t>
            </a:r>
            <a:r>
              <a:rPr lang="en-US" sz="1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say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() </a:t>
            </a:r>
            <a:r>
              <a:rPr lang="en-US" sz="1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override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{ return </a:t>
            </a:r>
            <a:r>
              <a:rPr lang="en-US" sz="14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obj</a:t>
            </a:r>
            <a:r>
              <a:rPr lang="en-US" sz="1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_.say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(); }</a:t>
            </a:r>
          </a:p>
          <a:p>
            <a:r>
              <a:rPr lang="en-US" sz="1400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en-US" sz="1400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obj</a:t>
            </a:r>
            <a:r>
              <a:rPr lang="en-US" sz="1400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_;</a:t>
            </a:r>
          </a:p>
          <a:p>
            <a:r>
              <a:rPr lang="en-US" sz="1400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 };</a:t>
            </a:r>
          </a:p>
          <a:p>
            <a:endParaRPr lang="en-US" sz="8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unique_ptr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HolderBase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pet_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};</a:t>
            </a:r>
          </a:p>
        </p:txBody>
      </p:sp>
      <p:sp>
        <p:nvSpPr>
          <p:cNvPr id="5" name="AutoShape 30"/>
          <p:cNvSpPr>
            <a:spLocks noChangeArrowheads="1"/>
          </p:cNvSpPr>
          <p:nvPr/>
        </p:nvSpPr>
        <p:spPr bwMode="auto">
          <a:xfrm>
            <a:off x="3352800" y="6259424"/>
            <a:ext cx="1295400" cy="358363"/>
          </a:xfrm>
          <a:prstGeom prst="wedgeRoundRectCallout">
            <a:avLst>
              <a:gd name="adj1" fmla="val -125601"/>
              <a:gd name="adj2" fmla="val -5839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haf</a:t>
            </a:r>
            <a:r>
              <a:rPr lang="en-US" sz="1600" dirty="0"/>
              <a:t> </a:t>
            </a:r>
            <a:r>
              <a:rPr lang="en-US" sz="1600" dirty="0" err="1"/>
              <a:t>mnau</a:t>
            </a:r>
            <a:endParaRPr lang="en-US" sz="1600" dirty="0"/>
          </a:p>
        </p:txBody>
      </p:sp>
      <p:sp>
        <p:nvSpPr>
          <p:cNvPr id="6" name="AutoShape 30"/>
          <p:cNvSpPr>
            <a:spLocks noChangeArrowheads="1"/>
          </p:cNvSpPr>
          <p:nvPr/>
        </p:nvSpPr>
        <p:spPr bwMode="auto">
          <a:xfrm>
            <a:off x="3657600" y="5277717"/>
            <a:ext cx="1828800" cy="657058"/>
          </a:xfrm>
          <a:prstGeom prst="wedgeRoundRectCallout">
            <a:avLst>
              <a:gd name="adj1" fmla="val -87156"/>
              <a:gd name="adj2" fmla="val 12740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container of unrelated types</a:t>
            </a:r>
          </a:p>
        </p:txBody>
      </p:sp>
      <p:sp>
        <p:nvSpPr>
          <p:cNvPr id="7" name="AutoShape 30"/>
          <p:cNvSpPr>
            <a:spLocks noChangeArrowheads="1"/>
          </p:cNvSpPr>
          <p:nvPr/>
        </p:nvSpPr>
        <p:spPr bwMode="auto">
          <a:xfrm>
            <a:off x="6034792" y="4760142"/>
            <a:ext cx="2590800" cy="609600"/>
          </a:xfrm>
          <a:prstGeom prst="wedgeRoundRectCallout">
            <a:avLst>
              <a:gd name="adj1" fmla="val -79993"/>
              <a:gd name="adj2" fmla="val -1741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common structural</a:t>
            </a:r>
            <a:br>
              <a:rPr lang="en-US" sz="1600" dirty="0"/>
            </a:br>
            <a:r>
              <a:rPr lang="en-US" sz="1600" dirty="0"/>
              <a:t>property</a:t>
            </a:r>
          </a:p>
        </p:txBody>
      </p:sp>
      <p:sp>
        <p:nvSpPr>
          <p:cNvPr id="8" name="AutoShape 30"/>
          <p:cNvSpPr>
            <a:spLocks noChangeArrowheads="1"/>
          </p:cNvSpPr>
          <p:nvPr/>
        </p:nvSpPr>
        <p:spPr bwMode="auto">
          <a:xfrm>
            <a:off x="6781800" y="3156287"/>
            <a:ext cx="2209800" cy="534818"/>
          </a:xfrm>
          <a:prstGeom prst="wedgeRoundRectCallout">
            <a:avLst>
              <a:gd name="adj1" fmla="val -144962"/>
              <a:gd name="adj2" fmla="val -68344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not contained in Animal</a:t>
            </a:r>
          </a:p>
        </p:txBody>
      </p:sp>
      <p:sp>
        <p:nvSpPr>
          <p:cNvPr id="9" name="AutoShape 30"/>
          <p:cNvSpPr>
            <a:spLocks noChangeArrowheads="1"/>
          </p:cNvSpPr>
          <p:nvPr/>
        </p:nvSpPr>
        <p:spPr bwMode="auto">
          <a:xfrm>
            <a:off x="6781800" y="2267071"/>
            <a:ext cx="2209800" cy="609600"/>
          </a:xfrm>
          <a:prstGeom prst="wedgeRoundRectCallout">
            <a:avLst>
              <a:gd name="adj1" fmla="val -164086"/>
              <a:gd name="adj2" fmla="val -413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interface - required common properties</a:t>
            </a:r>
          </a:p>
        </p:txBody>
      </p:sp>
      <p:sp>
        <p:nvSpPr>
          <p:cNvPr id="10" name="AutoShape 30"/>
          <p:cNvSpPr>
            <a:spLocks noChangeArrowheads="1"/>
          </p:cNvSpPr>
          <p:nvPr/>
        </p:nvSpPr>
        <p:spPr bwMode="auto">
          <a:xfrm>
            <a:off x="6781800" y="1058218"/>
            <a:ext cx="2209800" cy="337134"/>
          </a:xfrm>
          <a:prstGeom prst="wedgeRoundRectCallout">
            <a:avLst>
              <a:gd name="adj1" fmla="val -131600"/>
              <a:gd name="adj2" fmla="val 3715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set of constructors</a:t>
            </a:r>
          </a:p>
        </p:txBody>
      </p:sp>
      <p:sp>
        <p:nvSpPr>
          <p:cNvPr id="12" name="AutoShape 30"/>
          <p:cNvSpPr>
            <a:spLocks noChangeArrowheads="1"/>
          </p:cNvSpPr>
          <p:nvPr/>
        </p:nvSpPr>
        <p:spPr bwMode="auto">
          <a:xfrm>
            <a:off x="6781800" y="1677270"/>
            <a:ext cx="2209800" cy="297723"/>
          </a:xfrm>
          <a:prstGeom prst="wedgeRoundRectCallout">
            <a:avLst>
              <a:gd name="adj1" fmla="val -143622"/>
              <a:gd name="adj2" fmla="val -11554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delegation</a:t>
            </a:r>
          </a:p>
        </p:txBody>
      </p:sp>
      <p:sp>
        <p:nvSpPr>
          <p:cNvPr id="14" name="AutoShape 30"/>
          <p:cNvSpPr>
            <a:spLocks noChangeArrowheads="1"/>
          </p:cNvSpPr>
          <p:nvPr/>
        </p:nvSpPr>
        <p:spPr bwMode="auto">
          <a:xfrm>
            <a:off x="4107180" y="554182"/>
            <a:ext cx="3810000" cy="375603"/>
          </a:xfrm>
          <a:prstGeom prst="wedgeRoundRectCallout">
            <a:avLst>
              <a:gd name="adj1" fmla="val -106829"/>
              <a:gd name="adj2" fmla="val 9549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class! no template - polymorphism</a:t>
            </a:r>
          </a:p>
        </p:txBody>
      </p:sp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63123198-856A-D3D1-5EE9-B241C68825C2}"/>
              </a:ext>
            </a:extLst>
          </p:cNvPr>
          <p:cNvSpPr/>
          <p:nvPr/>
        </p:nvSpPr>
        <p:spPr>
          <a:xfrm>
            <a:off x="5793492" y="5606246"/>
            <a:ext cx="3073400" cy="1051719"/>
          </a:xfrm>
          <a:prstGeom prst="roundRect">
            <a:avLst/>
          </a:prstGeom>
          <a:solidFill>
            <a:srgbClr val="FFFFCC"/>
          </a:solidFill>
          <a:ln w="12700" cmpd="sng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Fedor </a:t>
            </a:r>
            <a:r>
              <a:rPr lang="en-US" sz="1200" dirty="0" err="1">
                <a:solidFill>
                  <a:schemeClr val="tx1"/>
                </a:solidFill>
              </a:rPr>
              <a:t>Pikus</a:t>
            </a:r>
            <a:r>
              <a:rPr lang="en-US" sz="1200" dirty="0">
                <a:solidFill>
                  <a:schemeClr val="tx1"/>
                </a:solidFill>
              </a:rPr>
              <a:t>: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cs-CZ" sz="1200" dirty="0">
                <a:solidFill>
                  <a:schemeClr val="tx1"/>
                </a:solidFill>
              </a:rPr>
              <a:t>C++ Type Erasure Demystified</a:t>
            </a:r>
          </a:p>
          <a:p>
            <a:pPr algn="ctr"/>
            <a:r>
              <a:rPr lang="en-US" sz="1200" dirty="0">
                <a:solidFill>
                  <a:srgbClr val="0070C0"/>
                </a:solidFill>
              </a:rPr>
              <a:t>https://www.youtube.com/watch</a:t>
            </a:r>
            <a:br>
              <a:rPr lang="en-US" sz="1200" dirty="0">
                <a:solidFill>
                  <a:srgbClr val="0070C0"/>
                </a:solidFill>
              </a:rPr>
            </a:br>
            <a:r>
              <a:rPr lang="en-US" sz="1200" dirty="0">
                <a:solidFill>
                  <a:srgbClr val="0070C0"/>
                </a:solidFill>
              </a:rPr>
              <a:t>?v=p-qaf6OS_f4</a:t>
            </a:r>
          </a:p>
        </p:txBody>
      </p:sp>
    </p:spTree>
    <p:extLst>
      <p:ext uri="{BB962C8B-B14F-4D97-AF65-F5344CB8AC3E}">
        <p14:creationId xmlns:p14="http://schemas.microsoft.com/office/powerpoint/2010/main" val="5416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791200"/>
          </a:xfrm>
        </p:spPr>
        <p:txBody>
          <a:bodyPr>
            <a:normAutofit/>
          </a:bodyPr>
          <a:lstStyle/>
          <a:p>
            <a:r>
              <a:rPr lang="en-US" dirty="0"/>
              <a:t>container for values of any type</a:t>
            </a:r>
          </a:p>
          <a:p>
            <a:pPr lvl="1"/>
            <a:r>
              <a:rPr lang="en-US" dirty="0"/>
              <a:t>must be </a:t>
            </a:r>
            <a:r>
              <a:rPr lang="en-US" b="1" dirty="0" err="1">
                <a:solidFill>
                  <a:schemeClr val="dk1"/>
                </a:solidFill>
                <a:latin typeface="Courier New" pitchFamily="49" charset="0"/>
                <a:cs typeface="Courier New" pitchFamily="49" charset="0"/>
              </a:rPr>
              <a:t>CopyConstructible</a:t>
            </a:r>
            <a:endParaRPr lang="en-US" b="1" dirty="0">
              <a:solidFill>
                <a:schemeClr val="dk1"/>
              </a:solidFill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/>
              <a:t>internally uses type erasure</a:t>
            </a:r>
            <a:endParaRPr lang="en-US" sz="800" dirty="0"/>
          </a:p>
          <a:p>
            <a:pPr lvl="1"/>
            <a:r>
              <a:rPr lang="en-US" dirty="0"/>
              <a:t>check of value presence</a:t>
            </a:r>
          </a:p>
          <a:p>
            <a:pPr lvl="2"/>
            <a:r>
              <a:rPr lang="en-US" dirty="0"/>
              <a:t>returns </a:t>
            </a:r>
            <a:r>
              <a:rPr lang="en-US" b="1" dirty="0" err="1">
                <a:solidFill>
                  <a:schemeClr val="dk1"/>
                </a:solidFill>
                <a:latin typeface="Courier New" pitchFamily="49" charset="0"/>
                <a:cs typeface="Courier New" pitchFamily="49" charset="0"/>
              </a:rPr>
              <a:t>std</a:t>
            </a:r>
            <a:r>
              <a:rPr lang="en-US" b="1" dirty="0">
                <a:solidFill>
                  <a:schemeClr val="dk1"/>
                </a:solidFill>
                <a:latin typeface="Courier New" pitchFamily="49" charset="0"/>
                <a:cs typeface="Courier New" pitchFamily="49" charset="0"/>
              </a:rPr>
              <a:t>::</a:t>
            </a:r>
            <a:r>
              <a:rPr lang="en-US" b="1" dirty="0" err="1">
                <a:solidFill>
                  <a:schemeClr val="dk1"/>
                </a:solidFill>
                <a:latin typeface="Courier New" pitchFamily="49" charset="0"/>
                <a:cs typeface="Courier New" pitchFamily="49" charset="0"/>
              </a:rPr>
              <a:t>type_info</a:t>
            </a:r>
            <a:endParaRPr lang="en-US" b="1" dirty="0">
              <a:solidFill>
                <a:schemeClr val="dk1"/>
              </a:solidFill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US" b="1" dirty="0" err="1">
                <a:solidFill>
                  <a:schemeClr val="dk1"/>
                </a:solidFill>
                <a:latin typeface="Courier New" pitchFamily="49" charset="0"/>
                <a:cs typeface="Courier New" pitchFamily="49" charset="0"/>
              </a:rPr>
              <a:t>typeid</a:t>
            </a:r>
            <a:r>
              <a:rPr lang="en-US" b="1" dirty="0">
                <a:solidFill>
                  <a:schemeClr val="dk1"/>
                </a:solidFill>
                <a:latin typeface="Courier New" pitchFamily="49" charset="0"/>
                <a:cs typeface="Courier New" pitchFamily="49" charset="0"/>
              </a:rPr>
              <a:t>( void) </a:t>
            </a:r>
            <a:r>
              <a:rPr lang="en-US" dirty="0"/>
              <a:t>for empty value</a:t>
            </a:r>
          </a:p>
          <a:p>
            <a:pPr lvl="1"/>
            <a:endParaRPr lang="en-US" sz="800" dirty="0"/>
          </a:p>
          <a:p>
            <a:endParaRPr lang="en-US" b="1" dirty="0">
              <a:solidFill>
                <a:schemeClr val="dk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err="1">
                <a:solidFill>
                  <a:schemeClr val="dk1"/>
                </a:solidFill>
                <a:latin typeface="Courier New" pitchFamily="49" charset="0"/>
                <a:cs typeface="Courier New" pitchFamily="49" charset="0"/>
              </a:rPr>
              <a:t>any_cast</a:t>
            </a:r>
            <a:r>
              <a:rPr lang="en-US" dirty="0"/>
              <a:t> - type-safe access</a:t>
            </a:r>
          </a:p>
          <a:p>
            <a:pPr lvl="1"/>
            <a:r>
              <a:rPr lang="en-US" b="1" dirty="0" err="1">
                <a:solidFill>
                  <a:schemeClr val="dk1"/>
                </a:solidFill>
                <a:latin typeface="Courier New" pitchFamily="49" charset="0"/>
                <a:cs typeface="Courier New" pitchFamily="49" charset="0"/>
              </a:rPr>
              <a:t>bad_any_cast</a:t>
            </a:r>
            <a:r>
              <a:rPr lang="en-US" dirty="0"/>
              <a:t> if not compatible</a:t>
            </a:r>
          </a:p>
          <a:p>
            <a:pPr lvl="2"/>
            <a:r>
              <a:rPr lang="en-US" dirty="0"/>
              <a:t>runtime checking</a:t>
            </a:r>
          </a:p>
          <a:p>
            <a:pPr lvl="1"/>
            <a:r>
              <a:rPr lang="en-US" dirty="0"/>
              <a:t>pointer access possible</a:t>
            </a:r>
          </a:p>
          <a:p>
            <a:pPr lvl="2"/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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/>
              <a:t>confusing syntax</a:t>
            </a:r>
          </a:p>
          <a:p>
            <a:pPr lvl="1"/>
            <a:endParaRPr lang="en-US" sz="800" dirty="0"/>
          </a:p>
          <a:p>
            <a:endParaRPr lang="en-US" dirty="0"/>
          </a:p>
          <a:p>
            <a:r>
              <a:rPr lang="en-US" dirty="0"/>
              <a:t>more methods</a:t>
            </a:r>
          </a:p>
          <a:p>
            <a:pPr lvl="1"/>
            <a:r>
              <a:rPr lang="en-US" dirty="0"/>
              <a:t>emplace, swap, </a:t>
            </a:r>
            <a:r>
              <a:rPr lang="en-US" dirty="0" err="1"/>
              <a:t>make_any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marL="36576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8200" y="885986"/>
            <a:ext cx="4038600" cy="2246769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any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x;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x = "hello";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x = 1;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if(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x.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has_value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())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&lt;&lt;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any_cast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&gt;( x);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if(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x.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type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() ==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typeid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 string))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....</a:t>
            </a:r>
          </a:p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x.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reset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*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p =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any_cast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&amp;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x);  // </a:t>
            </a:r>
            <a:r>
              <a:rPr lang="en-US" sz="1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!!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48200" y="3744103"/>
            <a:ext cx="4038600" cy="954107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vector&lt;any&gt;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y{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1, 2.9, "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ahoj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"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};</a:t>
            </a:r>
          </a:p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&lt;&lt;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any_cast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&gt;(y[0]);</a:t>
            </a:r>
          </a:p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&lt;&lt;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any_cast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double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&gt;(y[1]);</a:t>
            </a:r>
          </a:p>
          <a:p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&lt;&lt;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any_cast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string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&gt;(y[2]);</a:t>
            </a:r>
          </a:p>
        </p:txBody>
      </p:sp>
      <p:sp>
        <p:nvSpPr>
          <p:cNvPr id="13" name="AutoShape 30"/>
          <p:cNvSpPr>
            <a:spLocks noChangeArrowheads="1"/>
          </p:cNvSpPr>
          <p:nvPr/>
        </p:nvSpPr>
        <p:spPr bwMode="auto">
          <a:xfrm>
            <a:off x="6705600" y="4928279"/>
            <a:ext cx="1981200" cy="380433"/>
          </a:xfrm>
          <a:prstGeom prst="wedgeRoundRectCallout">
            <a:avLst>
              <a:gd name="adj1" fmla="val -49881"/>
              <a:gd name="adj2" fmla="val -12653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throw </a:t>
            </a:r>
            <a:r>
              <a:rPr lang="en-US" sz="1400" dirty="0" err="1"/>
              <a:t>bad_any_cast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34433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7912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type-safe union</a:t>
            </a:r>
          </a:p>
          <a:p>
            <a:pPr lvl="1"/>
            <a:r>
              <a:rPr lang="en-US" dirty="0"/>
              <a:t>value of one of its alternative types</a:t>
            </a:r>
          </a:p>
          <a:p>
            <a:pPr lvl="2"/>
            <a:r>
              <a:rPr lang="en-US" dirty="0"/>
              <a:t>references and arrays not allowed</a:t>
            </a:r>
          </a:p>
          <a:p>
            <a:pPr lvl="2"/>
            <a:r>
              <a:rPr lang="en-US" dirty="0"/>
              <a:t>dynamic allocation not allowed</a:t>
            </a:r>
          </a:p>
          <a:p>
            <a:pPr lvl="1"/>
            <a:r>
              <a:rPr lang="en-US" dirty="0"/>
              <a:t>access by index or type</a:t>
            </a:r>
          </a:p>
          <a:p>
            <a:pPr lvl="1"/>
            <a:r>
              <a:rPr lang="en-US" sz="1800" dirty="0"/>
              <a:t>'no variant': </a:t>
            </a:r>
            <a:r>
              <a:rPr lang="en-US" sz="1800" b="1" dirty="0">
                <a:solidFill>
                  <a:schemeClr val="dk1"/>
                </a:solidFill>
                <a:latin typeface="Courier New" pitchFamily="49" charset="0"/>
                <a:cs typeface="Courier New" pitchFamily="49" charset="0"/>
              </a:rPr>
              <a:t>variant&lt;</a:t>
            </a:r>
            <a:r>
              <a:rPr lang="en-US" sz="1800" b="1" dirty="0" err="1">
                <a:solidFill>
                  <a:schemeClr val="dk1"/>
                </a:solidFill>
                <a:latin typeface="Courier New" pitchFamily="49" charset="0"/>
                <a:cs typeface="Courier New" pitchFamily="49" charset="0"/>
              </a:rPr>
              <a:t>monostate</a:t>
            </a:r>
            <a:r>
              <a:rPr lang="en-US" sz="1800" b="1" dirty="0">
                <a:solidFill>
                  <a:schemeClr val="dk1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lvl="1"/>
            <a:r>
              <a:rPr lang="en-US" sz="1800" b="1" dirty="0" err="1">
                <a:solidFill>
                  <a:schemeClr val="dk1"/>
                </a:solidFill>
                <a:latin typeface="Courier New" pitchFamily="49" charset="0"/>
                <a:cs typeface="Courier New" pitchFamily="49" charset="0"/>
              </a:rPr>
              <a:t>bad_variant_access</a:t>
            </a:r>
            <a:endParaRPr lang="en-US" sz="1800" b="1" dirty="0">
              <a:solidFill>
                <a:schemeClr val="dk1"/>
              </a:solidFill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/>
              <a:t>conditional pointer access</a:t>
            </a:r>
          </a:p>
          <a:p>
            <a:pPr lvl="2"/>
            <a:endParaRPr lang="en-US" dirty="0"/>
          </a:p>
          <a:p>
            <a:r>
              <a:rPr lang="en-US" dirty="0"/>
              <a:t>index</a:t>
            </a:r>
          </a:p>
          <a:p>
            <a:pPr lvl="1"/>
            <a:r>
              <a:rPr lang="en-US" dirty="0"/>
              <a:t>0-based index of current alternative</a:t>
            </a:r>
          </a:p>
          <a:p>
            <a:pPr lvl="2"/>
            <a:endParaRPr lang="en-US" dirty="0"/>
          </a:p>
          <a:p>
            <a:r>
              <a:rPr lang="en-US" dirty="0"/>
              <a:t>compile-time methods:</a:t>
            </a:r>
          </a:p>
          <a:p>
            <a:pPr lvl="1"/>
            <a:r>
              <a:rPr lang="en-US" dirty="0" err="1"/>
              <a:t>variant_size</a:t>
            </a:r>
            <a:r>
              <a:rPr lang="en-US" dirty="0"/>
              <a:t>, </a:t>
            </a:r>
            <a:r>
              <a:rPr lang="en-US" dirty="0" err="1"/>
              <a:t>variant_alternative</a:t>
            </a:r>
            <a:endParaRPr lang="en-US" dirty="0"/>
          </a:p>
          <a:p>
            <a:r>
              <a:rPr lang="en-US" dirty="0"/>
              <a:t>more methods:</a:t>
            </a:r>
          </a:p>
          <a:p>
            <a:pPr lvl="1"/>
            <a:r>
              <a:rPr lang="en-US" dirty="0"/>
              <a:t>emplace, swap, operator &lt;=&gt;</a:t>
            </a:r>
            <a:endParaRPr lang="cs-C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6800" y="1426366"/>
            <a:ext cx="3810000" cy="3539430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variant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4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, float, string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&gt; v, w;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v = 12;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auto x =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get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&gt;(v);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v = "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abcd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";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auto y =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get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&gt;(v);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w = get&lt;string&gt;(v);</a:t>
            </a:r>
          </a:p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w = v;</a:t>
            </a:r>
          </a:p>
          <a:p>
            <a:endParaRPr lang="en-US" sz="14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&lt;&lt;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v.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index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(); // 2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if(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holds_alternative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&lt;string&gt;(v))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....</a:t>
            </a:r>
          </a:p>
          <a:p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if( auto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pv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get_if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&gt;(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&amp;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v))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&lt;&lt;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pv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else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&lt;&lt; "not an integer";</a:t>
            </a:r>
          </a:p>
        </p:txBody>
      </p:sp>
      <p:sp>
        <p:nvSpPr>
          <p:cNvPr id="10" name="AutoShape 30"/>
          <p:cNvSpPr>
            <a:spLocks noChangeArrowheads="1"/>
          </p:cNvSpPr>
          <p:nvPr/>
        </p:nvSpPr>
        <p:spPr bwMode="auto">
          <a:xfrm>
            <a:off x="7315200" y="5149728"/>
            <a:ext cx="1524000" cy="558121"/>
          </a:xfrm>
          <a:prstGeom prst="wedgeRoundRectCallout">
            <a:avLst>
              <a:gd name="adj1" fmla="val 256"/>
              <a:gd name="adj2" fmla="val -19947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int</a:t>
            </a:r>
            <a:r>
              <a:rPr lang="en-US" sz="1400" dirty="0"/>
              <a:t>*</a:t>
            </a:r>
          </a:p>
          <a:p>
            <a:pPr algn="ctr"/>
            <a:r>
              <a:rPr lang="en-US" sz="1400" dirty="0"/>
              <a:t>null on error</a:t>
            </a:r>
          </a:p>
        </p:txBody>
      </p:sp>
      <p:sp>
        <p:nvSpPr>
          <p:cNvPr id="9" name="AutoShape 30"/>
          <p:cNvSpPr>
            <a:spLocks noChangeArrowheads="1"/>
          </p:cNvSpPr>
          <p:nvPr/>
        </p:nvSpPr>
        <p:spPr bwMode="auto">
          <a:xfrm>
            <a:off x="3733800" y="3429000"/>
            <a:ext cx="76200" cy="76200"/>
          </a:xfrm>
          <a:prstGeom prst="wedgeRoundRectCallout">
            <a:avLst>
              <a:gd name="adj1" fmla="val 1604169"/>
              <a:gd name="adj2" fmla="val 70033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1" name="AutoShape 30"/>
          <p:cNvSpPr>
            <a:spLocks noChangeArrowheads="1"/>
          </p:cNvSpPr>
          <p:nvPr/>
        </p:nvSpPr>
        <p:spPr bwMode="auto">
          <a:xfrm>
            <a:off x="3737811" y="2438400"/>
            <a:ext cx="76200" cy="76200"/>
          </a:xfrm>
          <a:prstGeom prst="wedgeRoundRectCallout">
            <a:avLst>
              <a:gd name="adj1" fmla="val 1455211"/>
              <a:gd name="adj2" fmla="val -56501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3" name="AutoShape 30"/>
          <p:cNvSpPr>
            <a:spLocks noChangeArrowheads="1"/>
          </p:cNvSpPr>
          <p:nvPr/>
        </p:nvSpPr>
        <p:spPr bwMode="auto">
          <a:xfrm>
            <a:off x="3733800" y="2544679"/>
            <a:ext cx="76200" cy="76200"/>
          </a:xfrm>
          <a:prstGeom prst="wedgeRoundRectCallout">
            <a:avLst>
              <a:gd name="adj1" fmla="val 1565738"/>
              <a:gd name="adj2" fmla="val -14659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06456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752600" y="4776819"/>
            <a:ext cx="5181600" cy="523220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myvar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w =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visit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[]</a:t>
            </a:r>
            <a:r>
              <a:rPr lang="en-US" sz="1400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(auto&amp;&amp; </a:t>
            </a:r>
            <a:r>
              <a:rPr lang="en-US" sz="1400" dirty="0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arg</a:t>
            </a:r>
            <a:r>
              <a:rPr lang="en-US" sz="1400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) </a:t>
            </a:r>
            <a:r>
              <a:rPr lang="en-US" sz="1400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-&gt; </a:t>
            </a:r>
            <a:r>
              <a:rPr lang="en-US" sz="1400" b="1" dirty="0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myvar</a:t>
            </a:r>
            <a:r>
              <a:rPr lang="en-US" sz="1400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US" sz="1400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   { return </a:t>
            </a:r>
            <a:r>
              <a:rPr lang="en-US" sz="1400" dirty="0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arg</a:t>
            </a:r>
            <a:r>
              <a:rPr lang="en-US" sz="1400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+</a:t>
            </a:r>
            <a:r>
              <a:rPr lang="en-US" sz="1400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arg</a:t>
            </a:r>
            <a:r>
              <a:rPr lang="en-US" sz="1400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; }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, v);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7912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std::visit</a:t>
            </a:r>
          </a:p>
          <a:p>
            <a:pPr lvl="1"/>
            <a:r>
              <a:rPr lang="en-US" dirty="0"/>
              <a:t>polymorphic visitor</a:t>
            </a:r>
          </a:p>
          <a:p>
            <a:pPr lvl="1"/>
            <a:r>
              <a:rPr lang="en-US" dirty="0"/>
              <a:t>parameter: any </a:t>
            </a:r>
            <a:r>
              <a:rPr lang="en-US" sz="1800" b="1" dirty="0">
                <a:solidFill>
                  <a:schemeClr val="dk1"/>
                </a:solidFill>
                <a:latin typeface="Courier New" pitchFamily="49" charset="0"/>
                <a:cs typeface="Courier New" pitchFamily="49" charset="0"/>
              </a:rPr>
              <a:t>Callable</a:t>
            </a:r>
          </a:p>
          <a:p>
            <a:pPr lvl="2"/>
            <a:r>
              <a:rPr lang="en-US" dirty="0"/>
              <a:t>overloaded function, </a:t>
            </a:r>
            <a:r>
              <a:rPr lang="en-US" dirty="0" err="1"/>
              <a:t>functor</a:t>
            </a:r>
            <a:r>
              <a:rPr lang="en-US" dirty="0"/>
              <a:t>, lambda</a:t>
            </a:r>
          </a:p>
          <a:p>
            <a:pPr lvl="1"/>
            <a:r>
              <a:rPr lang="en-US" dirty="0"/>
              <a:t>each type (value) is </a:t>
            </a:r>
            <a:r>
              <a:rPr lang="en-US" b="1" dirty="0"/>
              <a:t>dynamically</a:t>
            </a:r>
            <a:r>
              <a:rPr lang="en-US" dirty="0"/>
              <a:t> dispatched to the matching overload</a:t>
            </a:r>
          </a:p>
          <a:p>
            <a:pPr lvl="2"/>
            <a:r>
              <a:rPr lang="en-US" dirty="0"/>
              <a:t>runtime!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variant &amp; visit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52600" y="3444535"/>
            <a:ext cx="5181600" cy="1169551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using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myvar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variant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,  double, string&gt;;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vector&lt;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myvar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vec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{ 1, 2.1, "tri" };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for( auto&amp;&amp; v :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vec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visit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[](auto&amp;&amp; </a:t>
            </a:r>
            <a:r>
              <a:rPr lang="en-US" sz="1400" b="1" dirty="0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arg</a:t>
            </a:r>
            <a:r>
              <a:rPr lang="en-US" sz="1400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1400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{ </a:t>
            </a:r>
            <a:r>
              <a:rPr lang="en-US" sz="1400" dirty="0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400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&lt;&lt;</a:t>
            </a:r>
            <a:r>
              <a:rPr lang="en-US" sz="1400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arg</a:t>
            </a:r>
            <a:r>
              <a:rPr lang="en-US" sz="1400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; }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10" name="AutoShape 30"/>
          <p:cNvSpPr>
            <a:spLocks noChangeArrowheads="1"/>
          </p:cNvSpPr>
          <p:nvPr/>
        </p:nvSpPr>
        <p:spPr bwMode="auto">
          <a:xfrm>
            <a:off x="6096000" y="5441672"/>
            <a:ext cx="2286000" cy="609600"/>
          </a:xfrm>
          <a:prstGeom prst="wedgeRoundRectCallout">
            <a:avLst>
              <a:gd name="adj1" fmla="val -56265"/>
              <a:gd name="adj2" fmla="val -11151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return another variant</a:t>
            </a:r>
          </a:p>
          <a:p>
            <a:pPr algn="ctr"/>
            <a:r>
              <a:rPr lang="en-US" sz="1400" i="1" dirty="0"/>
              <a:t>common idiom</a:t>
            </a:r>
          </a:p>
        </p:txBody>
      </p:sp>
      <p:sp>
        <p:nvSpPr>
          <p:cNvPr id="9" name="AutoShape 30"/>
          <p:cNvSpPr>
            <a:spLocks noChangeArrowheads="1"/>
          </p:cNvSpPr>
          <p:nvPr/>
        </p:nvSpPr>
        <p:spPr bwMode="auto">
          <a:xfrm>
            <a:off x="381000" y="3939954"/>
            <a:ext cx="1295400" cy="609600"/>
          </a:xfrm>
          <a:prstGeom prst="wedgeRoundRectCallout">
            <a:avLst>
              <a:gd name="adj1" fmla="val 75615"/>
              <a:gd name="adj2" fmla="val 94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must accept all variants</a:t>
            </a:r>
          </a:p>
        </p:txBody>
      </p:sp>
      <p:sp>
        <p:nvSpPr>
          <p:cNvPr id="11" name="AutoShape 30"/>
          <p:cNvSpPr>
            <a:spLocks noChangeArrowheads="1"/>
          </p:cNvSpPr>
          <p:nvPr/>
        </p:nvSpPr>
        <p:spPr bwMode="auto">
          <a:xfrm>
            <a:off x="6781800" y="3330354"/>
            <a:ext cx="1953016" cy="609600"/>
          </a:xfrm>
          <a:prstGeom prst="wedgeRoundRectCallout">
            <a:avLst>
              <a:gd name="adj1" fmla="val -118537"/>
              <a:gd name="adj2" fmla="val 81004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polymorphic code</a:t>
            </a:r>
            <a:br>
              <a:rPr lang="en-US" sz="1400" dirty="0"/>
            </a:br>
            <a:r>
              <a:rPr lang="en-US" sz="1400" dirty="0"/>
              <a:t> or overloads</a:t>
            </a:r>
          </a:p>
        </p:txBody>
      </p:sp>
      <p:sp>
        <p:nvSpPr>
          <p:cNvPr id="13" name="AutoShape 30"/>
          <p:cNvSpPr>
            <a:spLocks noChangeArrowheads="1"/>
          </p:cNvSpPr>
          <p:nvPr/>
        </p:nvSpPr>
        <p:spPr bwMode="auto">
          <a:xfrm>
            <a:off x="3505200" y="5706777"/>
            <a:ext cx="76200" cy="99957"/>
          </a:xfrm>
          <a:prstGeom prst="wedgeRoundRectCallout">
            <a:avLst>
              <a:gd name="adj1" fmla="val 189495"/>
              <a:gd name="adj2" fmla="val -483099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753100" y="616408"/>
            <a:ext cx="23622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for( auto&amp;&amp; v :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vec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&lt;&lt;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v;</a:t>
            </a:r>
          </a:p>
        </p:txBody>
      </p:sp>
      <p:sp>
        <p:nvSpPr>
          <p:cNvPr id="15" name="AutoShape 30"/>
          <p:cNvSpPr>
            <a:spLocks noChangeArrowheads="1"/>
          </p:cNvSpPr>
          <p:nvPr/>
        </p:nvSpPr>
        <p:spPr bwMode="auto">
          <a:xfrm>
            <a:off x="6896100" y="1341818"/>
            <a:ext cx="1524000" cy="601894"/>
          </a:xfrm>
          <a:prstGeom prst="wedgeRoundRectCallout">
            <a:avLst>
              <a:gd name="adj1" fmla="val -55840"/>
              <a:gd name="adj2" fmla="val -8906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overload</a:t>
            </a:r>
          </a:p>
          <a:p>
            <a:pPr algn="ctr"/>
            <a:r>
              <a:rPr lang="en-US" sz="1400" dirty="0"/>
              <a:t>compile time</a:t>
            </a:r>
          </a:p>
        </p:txBody>
      </p:sp>
    </p:spTree>
    <p:extLst>
      <p:ext uri="{BB962C8B-B14F-4D97-AF65-F5344CB8AC3E}">
        <p14:creationId xmlns:p14="http://schemas.microsoft.com/office/powerpoint/2010/main" val="66280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7912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C++17/20 features that compose the pattern</a:t>
            </a:r>
          </a:p>
          <a:p>
            <a:pPr lvl="1"/>
            <a:r>
              <a:rPr lang="en-US" dirty="0"/>
              <a:t>extension to aggregate initialization</a:t>
            </a:r>
          </a:p>
          <a:p>
            <a:pPr lvl="1"/>
            <a:r>
              <a:rPr lang="en-US" dirty="0"/>
              <a:t>pack expansions in using declarations</a:t>
            </a:r>
          </a:p>
          <a:p>
            <a:pPr lvl="1"/>
            <a:r>
              <a:rPr lang="en-US" dirty="0"/>
              <a:t>CTAD and aggregates extension </a:t>
            </a:r>
            <a:r>
              <a:rPr lang="en-US" baseline="30000" dirty="0">
                <a:solidFill>
                  <a:srgbClr val="00B0F0"/>
                </a:solidFill>
              </a:rPr>
              <a:t>[C++20]</a:t>
            </a:r>
          </a:p>
          <a:p>
            <a:pPr lvl="2"/>
            <a:r>
              <a:rPr lang="en-US" dirty="0"/>
              <a:t>(custom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template argument </a:t>
            </a:r>
            <a:r>
              <a:rPr lang="en-US" dirty="0"/>
              <a:t>deduction guides </a:t>
            </a:r>
            <a:r>
              <a:rPr lang="en-US" baseline="30000" dirty="0">
                <a:solidFill>
                  <a:srgbClr val="00B0F0"/>
                </a:solidFill>
              </a:rPr>
              <a:t>[C++17]</a:t>
            </a:r>
            <a:r>
              <a:rPr lang="en-US" dirty="0"/>
              <a:t>)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variant, visit &amp; overload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1009193"/>
            <a:ext cx="4855249" cy="1600438"/>
          </a:xfrm>
          <a:prstGeom prst="rect">
            <a:avLst/>
          </a:prstGeom>
          <a:gradFill flip="none" rotWithShape="1">
            <a:gsLst>
              <a:gs pos="100000">
                <a:srgbClr val="FFC000"/>
              </a:gs>
              <a:gs pos="0">
                <a:schemeClr val="accent3"/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variant&lt;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, float, string&gt; ifs { 3.14};</a:t>
            </a:r>
          </a:p>
          <a:p>
            <a:r>
              <a:rPr lang="en-US" sz="14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myVisitor</a:t>
            </a:r>
            <a:r>
              <a:rPr lang="en-US" sz="1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void operator()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(int)    </a:t>
            </a:r>
            <a:r>
              <a:rPr lang="en-US" sz="1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const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{ .... }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void operator()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(float)  </a:t>
            </a:r>
            <a:r>
              <a:rPr lang="en-US" sz="1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const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{ .... }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void operator()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(string) </a:t>
            </a:r>
            <a:r>
              <a:rPr lang="en-US" sz="1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const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{ .... }</a:t>
            </a:r>
          </a:p>
          <a:p>
            <a:r>
              <a:rPr lang="en-US" sz="1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};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visit( </a:t>
            </a:r>
            <a:r>
              <a:rPr lang="en-US" sz="14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myVisitor</a:t>
            </a:r>
            <a:r>
              <a:rPr lang="en-US" sz="1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()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, ifs);</a:t>
            </a:r>
          </a:p>
        </p:txBody>
      </p:sp>
      <p:sp>
        <p:nvSpPr>
          <p:cNvPr id="11" name="AutoShape 30"/>
          <p:cNvSpPr>
            <a:spLocks noChangeArrowheads="1"/>
          </p:cNvSpPr>
          <p:nvPr/>
        </p:nvSpPr>
        <p:spPr bwMode="auto">
          <a:xfrm>
            <a:off x="357703" y="2918441"/>
            <a:ext cx="1390581" cy="597153"/>
          </a:xfrm>
          <a:prstGeom prst="wedgeRoundRectCallout">
            <a:avLst>
              <a:gd name="adj1" fmla="val -917"/>
              <a:gd name="adj2" fmla="val -4718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3x </a:t>
            </a:r>
            <a:r>
              <a:rPr lang="en-US" sz="1600" dirty="0"/>
              <a:t> </a:t>
            </a:r>
            <a:r>
              <a:rPr lang="cs-CZ" sz="1600" dirty="0"/>
              <a:t>C++17</a:t>
            </a:r>
            <a:endParaRPr lang="en-US" sz="1600" dirty="0"/>
          </a:p>
        </p:txBody>
      </p:sp>
      <p:sp>
        <p:nvSpPr>
          <p:cNvPr id="14" name="AutoShape 30"/>
          <p:cNvSpPr>
            <a:spLocks noChangeArrowheads="1"/>
          </p:cNvSpPr>
          <p:nvPr/>
        </p:nvSpPr>
        <p:spPr bwMode="auto">
          <a:xfrm>
            <a:off x="5715000" y="975942"/>
            <a:ext cx="1752600" cy="601894"/>
          </a:xfrm>
          <a:prstGeom prst="wedgeRoundRectCallout">
            <a:avLst>
              <a:gd name="adj1" fmla="val -81687"/>
              <a:gd name="adj2" fmla="val 5718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overloaded code </a:t>
            </a:r>
            <a:br>
              <a:rPr lang="en-US" sz="1400" dirty="0"/>
            </a:br>
            <a:r>
              <a:rPr lang="en-US" sz="1400" dirty="0"/>
              <a:t>for each type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" y="5946997"/>
            <a:ext cx="8412530" cy="523220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template&lt;class...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Ts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overload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: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Ts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... {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using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Ts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::</a:t>
            </a:r>
            <a:r>
              <a:rPr lang="en-US" sz="1400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operator()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...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; };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template&lt;class...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Ts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overload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Ts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...)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overload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Ts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...&gt;;</a:t>
            </a:r>
          </a:p>
        </p:txBody>
      </p:sp>
      <p:sp>
        <p:nvSpPr>
          <p:cNvPr id="16" name="AutoShape 30"/>
          <p:cNvSpPr>
            <a:spLocks noChangeArrowheads="1"/>
          </p:cNvSpPr>
          <p:nvPr/>
        </p:nvSpPr>
        <p:spPr bwMode="auto">
          <a:xfrm>
            <a:off x="6357055" y="4899671"/>
            <a:ext cx="2221089" cy="757913"/>
          </a:xfrm>
          <a:prstGeom prst="wedgeRoundRectCallout">
            <a:avLst>
              <a:gd name="adj1" fmla="val 822"/>
              <a:gd name="adj2" fmla="val 92839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struct</a:t>
            </a:r>
            <a:r>
              <a:rPr lang="en-US" sz="1400" dirty="0"/>
              <a:t> that inherits from several lambdas and uses their op()</a:t>
            </a:r>
          </a:p>
        </p:txBody>
      </p:sp>
      <p:sp>
        <p:nvSpPr>
          <p:cNvPr id="4" name="AutoShape 30">
            <a:extLst>
              <a:ext uri="{FF2B5EF4-FFF2-40B4-BE49-F238E27FC236}">
                <a16:creationId xmlns:a16="http://schemas.microsoft.com/office/drawing/2014/main" id="{3EDBF77C-1E04-6C13-C02C-C52EA7BA6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2231" y="2918441"/>
            <a:ext cx="1390581" cy="597153"/>
          </a:xfrm>
          <a:prstGeom prst="wedgeRoundRectCallout">
            <a:avLst>
              <a:gd name="adj1" fmla="val -917"/>
              <a:gd name="adj2" fmla="val -4718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2x </a:t>
            </a:r>
            <a:r>
              <a:rPr lang="en-US" sz="1600" dirty="0"/>
              <a:t> </a:t>
            </a:r>
            <a:r>
              <a:rPr lang="cs-CZ" sz="1600" dirty="0"/>
              <a:t>C++17</a:t>
            </a:r>
            <a:endParaRPr lang="en-US" sz="1600" dirty="0"/>
          </a:p>
          <a:p>
            <a:pPr algn="ctr"/>
            <a:r>
              <a:rPr lang="en-US" sz="1600" dirty="0">
                <a:solidFill>
                  <a:srgbClr val="FF0000"/>
                </a:solidFill>
              </a:rPr>
              <a:t>1x</a:t>
            </a:r>
            <a:r>
              <a:rPr lang="en-US" sz="1600" dirty="0"/>
              <a:t>  C++20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9CBFD6F-6D8D-5654-DC73-1BE031154974}"/>
              </a:ext>
            </a:extLst>
          </p:cNvPr>
          <p:cNvCxnSpPr>
            <a:cxnSpLocks/>
          </p:cNvCxnSpPr>
          <p:nvPr/>
        </p:nvCxnSpPr>
        <p:spPr>
          <a:xfrm>
            <a:off x="1748284" y="3232400"/>
            <a:ext cx="480704" cy="0"/>
          </a:xfrm>
          <a:prstGeom prst="straightConnector1">
            <a:avLst/>
          </a:prstGeom>
          <a:ln w="25400"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30">
            <a:extLst>
              <a:ext uri="{FF2B5EF4-FFF2-40B4-BE49-F238E27FC236}">
                <a16:creationId xmlns:a16="http://schemas.microsoft.com/office/drawing/2014/main" id="{D868A8B5-1C5D-FA7B-6F8F-A22842E77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8988" y="3504354"/>
            <a:ext cx="1390581" cy="354944"/>
          </a:xfrm>
          <a:prstGeom prst="wedgeRoundRectCallout">
            <a:avLst>
              <a:gd name="adj1" fmla="val -917"/>
              <a:gd name="adj2" fmla="val -4718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1x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en-US" sz="1600" dirty="0"/>
              <a:t> C++2</a:t>
            </a:r>
            <a:r>
              <a:rPr lang="cs-CZ" sz="1600" dirty="0"/>
              <a:t>6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938281" y="2330204"/>
            <a:ext cx="4855249" cy="1600438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variant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&lt;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, float, string&gt; </a:t>
            </a:r>
            <a:r>
              <a:rPr lang="en-US" sz="14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ifs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{ 3.14};</a:t>
            </a:r>
          </a:p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visit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14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overload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[](int)    { .... },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[](float)  { .... },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[](string) { .... },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[](auto&amp;&amp;) { "default" },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}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ifs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);</a:t>
            </a:r>
          </a:p>
        </p:txBody>
      </p:sp>
    </p:spTree>
    <p:extLst>
      <p:ext uri="{BB962C8B-B14F-4D97-AF65-F5344CB8AC3E}">
        <p14:creationId xmlns:p14="http://schemas.microsoft.com/office/powerpoint/2010/main" val="3584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4" grpId="0" animBg="1"/>
      <p:bldP spid="9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pack expansions in using declarations</a:t>
            </a:r>
          </a:p>
          <a:p>
            <a:pPr lvl="1"/>
            <a:r>
              <a:rPr lang="en-US" dirty="0"/>
              <a:t>using</a:t>
            </a:r>
          </a:p>
          <a:p>
            <a:pPr lvl="2"/>
            <a:r>
              <a:rPr lang="cs-CZ" dirty="0"/>
              <a:t>direct access to a method in a base class</a:t>
            </a:r>
            <a:endParaRPr lang="en-US" dirty="0"/>
          </a:p>
          <a:p>
            <a:pPr lvl="2"/>
            <a:r>
              <a:rPr lang="en-US" dirty="0"/>
              <a:t>overloading</a:t>
            </a:r>
            <a:endParaRPr lang="cs-CZ" dirty="0"/>
          </a:p>
          <a:p>
            <a:pPr lvl="1"/>
            <a:endParaRPr lang="en-US" dirty="0"/>
          </a:p>
          <a:p>
            <a:r>
              <a:rPr lang="en-US" dirty="0"/>
              <a:t>variadic templates</a:t>
            </a:r>
          </a:p>
          <a:p>
            <a:pPr lvl="1"/>
            <a:r>
              <a:rPr lang="cs-CZ" dirty="0"/>
              <a:t>C</a:t>
            </a:r>
            <a:r>
              <a:rPr lang="en-US" dirty="0"/>
              <a:t>++14 - recursive syntax</a:t>
            </a:r>
          </a:p>
          <a:p>
            <a:pPr lvl="1"/>
            <a:r>
              <a:rPr lang="en-US" dirty="0"/>
              <a:t>C++17 - pack expansions</a:t>
            </a:r>
          </a:p>
          <a:p>
            <a:pPr marL="393192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overload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3472178"/>
            <a:ext cx="4191000" cy="2031325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template &lt;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typename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T,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typename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...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Ts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ovld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: T,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ovld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Ts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...&gt; {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using T::operator();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using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ovld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Ts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...&gt;::operator();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};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template &lt;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typename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T&gt;</a:t>
            </a:r>
          </a:p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ovld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&lt;T&gt; : T {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using T::operator();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};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34545" y="5109042"/>
            <a:ext cx="3238500" cy="954107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template &lt;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typename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...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Ts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ovld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: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Ts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... {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using Ts::operator()...;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};</a:t>
            </a:r>
          </a:p>
        </p:txBody>
      </p:sp>
      <p:cxnSp>
        <p:nvCxnSpPr>
          <p:cNvPr id="10" name="Straight Arrow Connector 9"/>
          <p:cNvCxnSpPr>
            <a:cxnSpLocks/>
            <a:endCxn id="9" idx="1"/>
          </p:cNvCxnSpPr>
          <p:nvPr/>
        </p:nvCxnSpPr>
        <p:spPr>
          <a:xfrm>
            <a:off x="4513435" y="4716967"/>
            <a:ext cx="1021110" cy="869129"/>
          </a:xfrm>
          <a:prstGeom prst="straightConnector1">
            <a:avLst/>
          </a:prstGeom>
          <a:ln w="25400"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utoShape 30"/>
          <p:cNvSpPr>
            <a:spLocks noChangeArrowheads="1"/>
          </p:cNvSpPr>
          <p:nvPr/>
        </p:nvSpPr>
        <p:spPr bwMode="auto">
          <a:xfrm>
            <a:off x="7908314" y="5958398"/>
            <a:ext cx="866672" cy="290934"/>
          </a:xfrm>
          <a:prstGeom prst="wedgeRoundRectCallout">
            <a:avLst>
              <a:gd name="adj1" fmla="val -917"/>
              <a:gd name="adj2" fmla="val -4718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/>
              <a:t>C++17</a:t>
            </a:r>
            <a:endParaRPr lang="en-US" sz="1400" dirty="0"/>
          </a:p>
        </p:txBody>
      </p:sp>
      <p:sp>
        <p:nvSpPr>
          <p:cNvPr id="14" name="AutoShape 30"/>
          <p:cNvSpPr>
            <a:spLocks noChangeArrowheads="1"/>
          </p:cNvSpPr>
          <p:nvPr/>
        </p:nvSpPr>
        <p:spPr bwMode="auto">
          <a:xfrm>
            <a:off x="3792951" y="5151078"/>
            <a:ext cx="866672" cy="290934"/>
          </a:xfrm>
          <a:prstGeom prst="wedgeRoundRectCallout">
            <a:avLst>
              <a:gd name="adj1" fmla="val -917"/>
              <a:gd name="adj2" fmla="val -4718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/>
              <a:t>C++1</a:t>
            </a:r>
            <a:r>
              <a:rPr lang="en-US" sz="1400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BCCE9E-AB54-46B2-809C-83BFE5B8D525}"/>
              </a:ext>
            </a:extLst>
          </p:cNvPr>
          <p:cNvSpPr txBox="1"/>
          <p:nvPr/>
        </p:nvSpPr>
        <p:spPr>
          <a:xfrm>
            <a:off x="5257800" y="1016049"/>
            <a:ext cx="3657600" cy="1815882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struct b1 { void f(int); };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struct b2 { void f(string); };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struct derived : public b1, b2 {  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using b1::f;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using b2::f;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};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derived d;</a:t>
            </a:r>
          </a:p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d.f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('1');    // b1::f(int)</a:t>
            </a:r>
          </a:p>
        </p:txBody>
      </p:sp>
      <p:sp>
        <p:nvSpPr>
          <p:cNvPr id="5" name="AutoShape 30">
            <a:extLst>
              <a:ext uri="{FF2B5EF4-FFF2-40B4-BE49-F238E27FC236}">
                <a16:creationId xmlns:a16="http://schemas.microsoft.com/office/drawing/2014/main" id="{F2B56E78-30DA-27D3-B051-3E3FBD684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079393"/>
            <a:ext cx="2209800" cy="601894"/>
          </a:xfrm>
          <a:prstGeom prst="wedgeRoundRectCallout">
            <a:avLst>
              <a:gd name="adj1" fmla="val -59625"/>
              <a:gd name="adj2" fmla="val -97369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request for member f is ambiguous</a:t>
            </a:r>
          </a:p>
        </p:txBody>
      </p:sp>
      <p:sp>
        <p:nvSpPr>
          <p:cNvPr id="7" name="AutoShape 30">
            <a:extLst>
              <a:ext uri="{FF2B5EF4-FFF2-40B4-BE49-F238E27FC236}">
                <a16:creationId xmlns:a16="http://schemas.microsoft.com/office/drawing/2014/main" id="{CF5EEAF1-7416-B71A-CE7F-32572C5F8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681287"/>
            <a:ext cx="2209800" cy="601894"/>
          </a:xfrm>
          <a:prstGeom prst="wedgeRoundRectCallout">
            <a:avLst>
              <a:gd name="adj1" fmla="val -3392"/>
              <a:gd name="adj2" fmla="val -50624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f must be</a:t>
            </a:r>
            <a:br>
              <a:rPr lang="en-US" sz="1400" dirty="0"/>
            </a:br>
            <a:r>
              <a:rPr lang="en-US" sz="1400" dirty="0"/>
              <a:t>in the same scope</a:t>
            </a:r>
          </a:p>
        </p:txBody>
      </p:sp>
      <p:sp>
        <p:nvSpPr>
          <p:cNvPr id="8" name="AutoShape 30">
            <a:extLst>
              <a:ext uri="{FF2B5EF4-FFF2-40B4-BE49-F238E27FC236}">
                <a16:creationId xmlns:a16="http://schemas.microsoft.com/office/drawing/2014/main" id="{6D3AD2FE-1E0C-E83E-AA9D-47FBE091D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1763756"/>
            <a:ext cx="1483232" cy="601894"/>
          </a:xfrm>
          <a:prstGeom prst="wedgeRoundRectCallout">
            <a:avLst>
              <a:gd name="adj1" fmla="val -73963"/>
              <a:gd name="adj2" fmla="val -25304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f to the scope</a:t>
            </a:r>
            <a:br>
              <a:rPr lang="en-US" sz="1400" dirty="0"/>
            </a:br>
            <a:r>
              <a:rPr lang="en-US" sz="1400" dirty="0"/>
              <a:t>of derived</a:t>
            </a:r>
          </a:p>
        </p:txBody>
      </p:sp>
    </p:spTree>
    <p:extLst>
      <p:ext uri="{BB962C8B-B14F-4D97-AF65-F5344CB8AC3E}">
        <p14:creationId xmlns:p14="http://schemas.microsoft.com/office/powerpoint/2010/main" val="145419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3" grpId="0" animBg="1"/>
      <p:bldP spid="14" grpId="0" animBg="1"/>
      <p:bldP spid="5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extension to aggregate initialization</a:t>
            </a:r>
          </a:p>
          <a:p>
            <a:pPr lvl="1"/>
            <a:r>
              <a:rPr lang="en-US" dirty="0"/>
              <a:t>initialization of derived aggregates</a:t>
            </a:r>
          </a:p>
          <a:p>
            <a:pPr lvl="2"/>
            <a:r>
              <a:rPr lang="en-US" dirty="0"/>
              <a:t>no need for explicit constructors</a:t>
            </a:r>
          </a:p>
          <a:p>
            <a:pPr lvl="1"/>
            <a:r>
              <a:rPr lang="en-US" dirty="0"/>
              <a:t>aggregate - simple array / struct / class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overload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EBA177-AE83-43A4-A83D-C690D4B2ED50}"/>
              </a:ext>
            </a:extLst>
          </p:cNvPr>
          <p:cNvSpPr txBox="1"/>
          <p:nvPr/>
        </p:nvSpPr>
        <p:spPr>
          <a:xfrm>
            <a:off x="5638800" y="988446"/>
            <a:ext cx="3086100" cy="954107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b1 {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x1; };</a:t>
            </a:r>
          </a:p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b2 {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x2; };</a:t>
            </a:r>
          </a:p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derived : b1, b2 {};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derived d { 1, 2};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FFD2A6-6DD2-161B-8B85-887E978DB1F1}"/>
              </a:ext>
            </a:extLst>
          </p:cNvPr>
          <p:cNvSpPr txBox="1"/>
          <p:nvPr/>
        </p:nvSpPr>
        <p:spPr>
          <a:xfrm>
            <a:off x="533400" y="2362200"/>
            <a:ext cx="6465642" cy="1384995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template &lt;class F1, class F2&gt;</a:t>
            </a:r>
          </a:p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overload2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: F1, F2 {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overload2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(F1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const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&amp; f1, F2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const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&amp; f2) : F1{f1}, F2{f2} {}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using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F1::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operator()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using F2::operator();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};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F5E7FE-79D2-D8BF-9860-B2C62A05368A}"/>
              </a:ext>
            </a:extLst>
          </p:cNvPr>
          <p:cNvSpPr txBox="1"/>
          <p:nvPr/>
        </p:nvSpPr>
        <p:spPr>
          <a:xfrm>
            <a:off x="3924300" y="4428951"/>
            <a:ext cx="4724400" cy="1169551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template &lt;class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...Fs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overload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: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Fs...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strike="sngStrike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overload</a:t>
            </a:r>
            <a:r>
              <a:rPr lang="en-US" sz="1400" strike="sngStrike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b="1" strike="sngStrike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Fs</a:t>
            </a:r>
            <a:r>
              <a:rPr lang="en-US" sz="1400" strike="sngStrike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strike="sngStrike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const</a:t>
            </a:r>
            <a:r>
              <a:rPr lang="en-US" sz="1400" strike="sngStrike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&amp;</a:t>
            </a:r>
            <a:r>
              <a:rPr lang="en-US" sz="1400" b="1" strike="sngStrike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... fs</a:t>
            </a:r>
            <a:r>
              <a:rPr lang="en-US" sz="1400" strike="sngStrike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) : </a:t>
            </a:r>
            <a:r>
              <a:rPr lang="en-US" sz="1400" b="1" strike="sngStrike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Fs{fs}...</a:t>
            </a:r>
            <a:r>
              <a:rPr lang="en-US" sz="1400" strike="sngStrike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{}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using Fs::operator()...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};</a:t>
            </a:r>
          </a:p>
        </p:txBody>
      </p:sp>
      <p:sp>
        <p:nvSpPr>
          <p:cNvPr id="6" name="AutoShape 30">
            <a:extLst>
              <a:ext uri="{FF2B5EF4-FFF2-40B4-BE49-F238E27FC236}">
                <a16:creationId xmlns:a16="http://schemas.microsoft.com/office/drawing/2014/main" id="{259B5FED-EEA0-8363-1BF6-1F2AE09CC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4558" y="4260317"/>
            <a:ext cx="2324100" cy="753409"/>
          </a:xfrm>
          <a:prstGeom prst="wedgeRoundRectCallout">
            <a:avLst>
              <a:gd name="adj1" fmla="val 68042"/>
              <a:gd name="adj2" fmla="val 4969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aggregate initialization</a:t>
            </a:r>
          </a:p>
          <a:p>
            <a:pPr algn="ctr"/>
            <a:r>
              <a:rPr lang="en-US" sz="1400" dirty="0"/>
              <a:t>no need for</a:t>
            </a:r>
            <a:br>
              <a:rPr lang="en-US" sz="1400" dirty="0"/>
            </a:br>
            <a:r>
              <a:rPr lang="en-US" sz="1400" dirty="0"/>
              <a:t>explicit constructors</a:t>
            </a: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5A570D4B-A3E5-3ECC-2460-0920306E72F8}"/>
              </a:ext>
            </a:extLst>
          </p:cNvPr>
          <p:cNvSpPr/>
          <p:nvPr/>
        </p:nvSpPr>
        <p:spPr>
          <a:xfrm>
            <a:off x="5829300" y="3379881"/>
            <a:ext cx="1633968" cy="2218621"/>
          </a:xfrm>
          <a:prstGeom prst="arc">
            <a:avLst>
              <a:gd name="adj1" fmla="val 16200000"/>
              <a:gd name="adj2" fmla="val 518372"/>
            </a:avLst>
          </a:prstGeom>
          <a:ln w="19050">
            <a:headEnd type="oval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utoShape 30">
            <a:extLst>
              <a:ext uri="{FF2B5EF4-FFF2-40B4-BE49-F238E27FC236}">
                <a16:creationId xmlns:a16="http://schemas.microsoft.com/office/drawing/2014/main" id="{3F9A47E8-4908-8F21-E25C-69FF57383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3379881"/>
            <a:ext cx="2362200" cy="631696"/>
          </a:xfrm>
          <a:prstGeom prst="wedgeRoundRectCallout">
            <a:avLst>
              <a:gd name="adj1" fmla="val -76707"/>
              <a:gd name="adj2" fmla="val -71049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overload resolution set</a:t>
            </a:r>
          </a:p>
          <a:p>
            <a:pPr algn="ctr"/>
            <a:r>
              <a:rPr lang="en-US" sz="1400" dirty="0"/>
              <a:t>in the derived scope</a:t>
            </a:r>
          </a:p>
        </p:txBody>
      </p:sp>
      <p:sp>
        <p:nvSpPr>
          <p:cNvPr id="10" name="AutoShape 30">
            <a:extLst>
              <a:ext uri="{FF2B5EF4-FFF2-40B4-BE49-F238E27FC236}">
                <a16:creationId xmlns:a16="http://schemas.microsoft.com/office/drawing/2014/main" id="{835FA5A7-FA6F-8936-F5F3-16CF86754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6422" y="5465680"/>
            <a:ext cx="1718832" cy="324111"/>
          </a:xfrm>
          <a:prstGeom prst="wedgeRoundRectCallout">
            <a:avLst>
              <a:gd name="adj1" fmla="val -56490"/>
              <a:gd name="adj2" fmla="val -8399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pack expansion</a:t>
            </a:r>
          </a:p>
        </p:txBody>
      </p:sp>
    </p:spTree>
    <p:extLst>
      <p:ext uri="{BB962C8B-B14F-4D97-AF65-F5344CB8AC3E}">
        <p14:creationId xmlns:p14="http://schemas.microsoft.com/office/powerpoint/2010/main" val="85716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C++20</a:t>
            </a:r>
          </a:p>
          <a:p>
            <a:pPr lvl="1"/>
            <a:r>
              <a:rPr lang="en-US" dirty="0"/>
              <a:t>CTAD and aggregates extension</a:t>
            </a:r>
            <a:endParaRPr lang="cs-CZ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cs-CZ" dirty="0"/>
          </a:p>
          <a:p>
            <a:r>
              <a:rPr lang="cs-CZ" dirty="0"/>
              <a:t>visit as a </a:t>
            </a:r>
            <a:r>
              <a:rPr lang="cs-CZ" dirty="0" err="1"/>
              <a:t>member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variant </a:t>
            </a:r>
            <a:r>
              <a:rPr lang="en-US" baseline="30000" dirty="0">
                <a:solidFill>
                  <a:srgbClr val="00B0F0"/>
                </a:solidFill>
              </a:rPr>
              <a:t>[C++2</a:t>
            </a:r>
            <a:r>
              <a:rPr lang="cs-CZ" baseline="30000" dirty="0">
                <a:solidFill>
                  <a:srgbClr val="00B0F0"/>
                </a:solidFill>
              </a:rPr>
              <a:t>6</a:t>
            </a:r>
            <a:r>
              <a:rPr lang="en-US" baseline="30000" dirty="0">
                <a:solidFill>
                  <a:srgbClr val="00B0F0"/>
                </a:solidFill>
              </a:rPr>
              <a:t>]</a:t>
            </a:r>
            <a:endParaRPr lang="en-US" dirty="0"/>
          </a:p>
          <a:p>
            <a:pPr lvl="1"/>
            <a:r>
              <a:rPr lang="en-US" dirty="0"/>
              <a:t>MSVC NYI </a:t>
            </a:r>
            <a:r>
              <a:rPr lang="en-US" b="1" dirty="0">
                <a:solidFill>
                  <a:srgbClr val="FF9900"/>
                </a:solidFill>
                <a:sym typeface="Wingdings" panose="05000000000000000000" pitchFamily="2" charset="2"/>
              </a:rPr>
              <a:t></a:t>
            </a:r>
            <a:endParaRPr lang="en-US" b="1" dirty="0">
              <a:solidFill>
                <a:srgbClr val="FF99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overload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01823" y="4728157"/>
            <a:ext cx="2813957" cy="1135724"/>
          </a:xfrm>
          <a:prstGeom prst="roundRect">
            <a:avLst/>
          </a:prstGeom>
          <a:solidFill>
            <a:srgbClr val="FFFFCC"/>
          </a:solidFill>
          <a:ln w="12700" cmpd="sng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Bartek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Filipek</a:t>
            </a:r>
            <a:r>
              <a:rPr lang="en-US" sz="1200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2 Lines Of Code and 3 C++17 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Features - The Overload Pattern</a:t>
            </a:r>
          </a:p>
          <a:p>
            <a:pPr algn="ctr"/>
            <a:r>
              <a:rPr lang="en-US" sz="1200" dirty="0">
                <a:solidFill>
                  <a:srgbClr val="0070C0"/>
                </a:solidFill>
              </a:rPr>
              <a:t>www.bfilipek.com/2019/02</a:t>
            </a:r>
            <a:br>
              <a:rPr lang="en-US" sz="1200" dirty="0">
                <a:solidFill>
                  <a:srgbClr val="0070C0"/>
                </a:solidFill>
              </a:rPr>
            </a:br>
            <a:r>
              <a:rPr lang="en-US" sz="1200" dirty="0">
                <a:solidFill>
                  <a:srgbClr val="0070C0"/>
                </a:solidFill>
              </a:rPr>
              <a:t>/2lines3featuresoverload.html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2726142"/>
            <a:ext cx="8229600" cy="307777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template&lt;class...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Ts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overload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: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Ts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... {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using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Ts::</a:t>
            </a:r>
            <a:r>
              <a:rPr lang="en-US" sz="1400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operator()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...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; };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1616508"/>
            <a:ext cx="4999384" cy="738664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template &lt;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typename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T,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typename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U,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typename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V&gt;</a:t>
            </a:r>
          </a:p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Triple { T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; U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u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; V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; };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Triple t{ 10.0f, 90, "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hello"s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};</a:t>
            </a:r>
          </a:p>
        </p:txBody>
      </p:sp>
      <p:sp>
        <p:nvSpPr>
          <p:cNvPr id="11" name="AutoShape 30"/>
          <p:cNvSpPr>
            <a:spLocks noChangeArrowheads="1"/>
          </p:cNvSpPr>
          <p:nvPr/>
        </p:nvSpPr>
        <p:spPr bwMode="auto">
          <a:xfrm>
            <a:off x="5715000" y="1427320"/>
            <a:ext cx="1669206" cy="558520"/>
          </a:xfrm>
          <a:prstGeom prst="wedgeRoundRectCallout">
            <a:avLst>
              <a:gd name="adj1" fmla="val -78527"/>
              <a:gd name="adj2" fmla="val 5006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C++20 CTAD and aggregates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57321" y="4263443"/>
            <a:ext cx="4554469" cy="1600438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variant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&lt;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, float, string&gt; </a:t>
            </a:r>
            <a:r>
              <a:rPr lang="en-US" sz="14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ifs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{ 3.14};</a:t>
            </a:r>
          </a:p>
          <a:p>
            <a:r>
              <a:rPr lang="cs-CZ" sz="1400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ifs.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visit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14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overload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[](int)    { .... },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[](float)  { .... },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[](string) { .... },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[](auto&amp;&amp;) { "default" },</a:t>
            </a:r>
          </a:p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}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);</a:t>
            </a:r>
          </a:p>
        </p:txBody>
      </p:sp>
      <p:sp>
        <p:nvSpPr>
          <p:cNvPr id="4" name="AutoShape 30">
            <a:extLst>
              <a:ext uri="{FF2B5EF4-FFF2-40B4-BE49-F238E27FC236}">
                <a16:creationId xmlns:a16="http://schemas.microsoft.com/office/drawing/2014/main" id="{3E7D4A1D-EC96-E853-87C7-C546E73C4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413883"/>
            <a:ext cx="1171472" cy="290934"/>
          </a:xfrm>
          <a:prstGeom prst="wedgeRoundRectCallout">
            <a:avLst>
              <a:gd name="adj1" fmla="val -917"/>
              <a:gd name="adj2" fmla="val -4718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/>
              <a:t>C++</a:t>
            </a:r>
            <a:r>
              <a:rPr lang="en-US" sz="1400" dirty="0"/>
              <a:t>20/26</a:t>
            </a:r>
          </a:p>
        </p:txBody>
      </p:sp>
      <p:sp>
        <p:nvSpPr>
          <p:cNvPr id="5" name="AutoShape 30">
            <a:extLst>
              <a:ext uri="{FF2B5EF4-FFF2-40B4-BE49-F238E27FC236}">
                <a16:creationId xmlns:a16="http://schemas.microsoft.com/office/drawing/2014/main" id="{EC58054A-59FA-BEEB-8F43-9A12E34AF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179076"/>
            <a:ext cx="2133600" cy="558520"/>
          </a:xfrm>
          <a:prstGeom prst="wedgeRoundRectCallout">
            <a:avLst>
              <a:gd name="adj1" fmla="val -80596"/>
              <a:gd name="adj2" fmla="val -7526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C++17 -  deduction guide required</a:t>
            </a:r>
          </a:p>
        </p:txBody>
      </p:sp>
      <p:sp>
        <p:nvSpPr>
          <p:cNvPr id="6" name="AutoShape 30">
            <a:extLst>
              <a:ext uri="{FF2B5EF4-FFF2-40B4-BE49-F238E27FC236}">
                <a16:creationId xmlns:a16="http://schemas.microsoft.com/office/drawing/2014/main" id="{08E743F4-7399-FF30-0F3E-D95BBF4E7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338328"/>
            <a:ext cx="76200" cy="99957"/>
          </a:xfrm>
          <a:prstGeom prst="wedgeRoundRectCallout">
            <a:avLst>
              <a:gd name="adj1" fmla="val 901220"/>
              <a:gd name="adj2" fmla="val 191954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095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C++17</a:t>
            </a:r>
          </a:p>
          <a:p>
            <a:pPr lvl="1"/>
            <a:r>
              <a:rPr lang="en-US" dirty="0"/>
              <a:t>CTAD</a:t>
            </a:r>
          </a:p>
          <a:p>
            <a:pPr lvl="1"/>
            <a:r>
              <a:rPr lang="en-US" dirty="0"/>
              <a:t>custom template argument deduction guides</a:t>
            </a:r>
          </a:p>
          <a:p>
            <a:pPr lvl="2"/>
            <a:r>
              <a:rPr lang="en-US" dirty="0"/>
              <a:t>types of initialization expressions 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dirty="0"/>
              <a:t> template parameters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C++17 CTAD limitations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overload </a:t>
            </a:r>
            <a:r>
              <a:rPr lang="en-US" b="0" dirty="0">
                <a:solidFill>
                  <a:schemeClr val="bg1">
                    <a:lumMod val="50000"/>
                  </a:schemeClr>
                </a:solidFill>
              </a:rPr>
              <a:t>[outdated]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8555" y="4072160"/>
            <a:ext cx="6327710" cy="307777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template&lt;class... Ts&gt; overload(Ts...) -&gt; overload&lt;Ts...&gt;;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C99290-C2C3-FDCD-E2FF-8F44E1246861}"/>
              </a:ext>
            </a:extLst>
          </p:cNvPr>
          <p:cNvSpPr txBox="1"/>
          <p:nvPr/>
        </p:nvSpPr>
        <p:spPr>
          <a:xfrm>
            <a:off x="718555" y="2338296"/>
            <a:ext cx="2133600" cy="954107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overload {</a:t>
            </a:r>
          </a:p>
          <a:p>
            <a:r>
              <a:rPr lang="en-US" sz="14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[](int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)   {},</a:t>
            </a:r>
          </a:p>
          <a:p>
            <a:r>
              <a:rPr lang="en-US" sz="14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[](float f) {},</a:t>
            </a:r>
          </a:p>
          <a:p>
            <a:r>
              <a:rPr lang="en-US" sz="14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};</a:t>
            </a:r>
          </a:p>
        </p:txBody>
      </p:sp>
      <p:sp>
        <p:nvSpPr>
          <p:cNvPr id="5" name="AutoShape 30">
            <a:extLst>
              <a:ext uri="{FF2B5EF4-FFF2-40B4-BE49-F238E27FC236}">
                <a16:creationId xmlns:a16="http://schemas.microsoft.com/office/drawing/2014/main" id="{7BCD2F29-16BA-692F-F056-EDF872970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681282"/>
            <a:ext cx="2133600" cy="611121"/>
          </a:xfrm>
          <a:prstGeom prst="wedgeRoundRectCallout">
            <a:avLst>
              <a:gd name="adj1" fmla="val -69932"/>
              <a:gd name="adj2" fmla="val -37769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 error: cannot deduce template arguments</a:t>
            </a:r>
          </a:p>
        </p:txBody>
      </p:sp>
      <p:sp>
        <p:nvSpPr>
          <p:cNvPr id="8" name="AutoShape 30">
            <a:extLst>
              <a:ext uri="{FF2B5EF4-FFF2-40B4-BE49-F238E27FC236}">
                <a16:creationId xmlns:a16="http://schemas.microsoft.com/office/drawing/2014/main" id="{EB4029DB-A823-E2F7-4497-356BB1BF7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0900" y="4800600"/>
            <a:ext cx="2438400" cy="606743"/>
          </a:xfrm>
          <a:prstGeom prst="wedgeRoundRectCallout">
            <a:avLst>
              <a:gd name="adj1" fmla="val 37422"/>
              <a:gd name="adj2" fmla="val -12483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types of </a:t>
            </a:r>
            <a:r>
              <a:rPr lang="en-US" sz="1400" dirty="0" err="1"/>
              <a:t>init</a:t>
            </a:r>
            <a:r>
              <a:rPr lang="en-US" sz="1400" dirty="0"/>
              <a:t> expr</a:t>
            </a:r>
            <a:br>
              <a:rPr lang="en-US" sz="1400" dirty="0"/>
            </a:br>
            <a:r>
              <a:rPr lang="en-US" sz="1400" dirty="0"/>
              <a:t>-&gt; template parameters</a:t>
            </a:r>
          </a:p>
        </p:txBody>
      </p:sp>
      <p:sp>
        <p:nvSpPr>
          <p:cNvPr id="10" name="AutoShape 30">
            <a:extLst>
              <a:ext uri="{FF2B5EF4-FFF2-40B4-BE49-F238E27FC236}">
                <a16:creationId xmlns:a16="http://schemas.microsoft.com/office/drawing/2014/main" id="{751643E2-43CF-96D8-DA65-D3BF8E8BF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413883"/>
            <a:ext cx="866672" cy="290934"/>
          </a:xfrm>
          <a:prstGeom prst="wedgeRoundRectCallout">
            <a:avLst>
              <a:gd name="adj1" fmla="val -917"/>
              <a:gd name="adj2" fmla="val -4718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/>
              <a:t>C++17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3631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single dispatch</a:t>
            </a:r>
          </a:p>
          <a:p>
            <a:pPr lvl="1"/>
            <a:r>
              <a:rPr lang="en-US" dirty="0"/>
              <a:t>virtual class::method, object-&gt;method</a:t>
            </a:r>
          </a:p>
          <a:p>
            <a:r>
              <a:rPr lang="en-US" dirty="0"/>
              <a:t>double/multiple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dynamic</a:t>
            </a:r>
            <a:r>
              <a:rPr lang="en-US" dirty="0"/>
              <a:t> dispatch </a:t>
            </a:r>
            <a:r>
              <a:rPr lang="en-US" b="1" dirty="0">
                <a:solidFill>
                  <a:srgbClr val="FF9900"/>
                </a:solidFill>
                <a:sym typeface="Wingdings" panose="05000000000000000000" pitchFamily="2" charset="2"/>
              </a:rPr>
              <a:t></a:t>
            </a:r>
            <a:endParaRPr lang="en-US" b="1" dirty="0">
              <a:solidFill>
                <a:srgbClr val="FF9900"/>
              </a:solidFill>
            </a:endParaRPr>
          </a:p>
          <a:p>
            <a:pPr lvl="1"/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virtual [class1,class2]::m, [obj1,obj2]-&gt;m</a:t>
            </a:r>
            <a:endParaRPr lang="en-US" dirty="0"/>
          </a:p>
          <a:p>
            <a:r>
              <a:rPr lang="en-US" dirty="0"/>
              <a:t>visit, variant &amp; overload</a:t>
            </a:r>
          </a:p>
          <a:p>
            <a:pPr lvl="1"/>
            <a:r>
              <a:rPr lang="en-US" dirty="0"/>
              <a:t>visit can accept more variants</a:t>
            </a:r>
          </a:p>
          <a:p>
            <a:pPr lvl="1"/>
            <a:r>
              <a:rPr lang="en-US" dirty="0"/>
              <a:t>default overload using generic lambdas (auto)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variant &amp; multiple dispatch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0" y="990600"/>
            <a:ext cx="3276600" cy="1384995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class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Ufo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class Blaster :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Ufo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class Bumper :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Ufo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class Neutrino :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Ufo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vector&lt;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Ufo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*&gt; Army;</a:t>
            </a:r>
          </a:p>
          <a:p>
            <a:r>
              <a:rPr lang="en-US" sz="1400" b="1" i="1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400" b="1" i="1" dirty="0" err="1">
                <a:latin typeface="Courier New" pitchFamily="49" charset="0"/>
                <a:cs typeface="Courier New" pitchFamily="49" charset="0"/>
              </a:rPr>
              <a:t>Bumper,Blaster</a:t>
            </a:r>
            <a:r>
              <a:rPr lang="en-US" sz="1400" b="1" i="1" dirty="0">
                <a:latin typeface="Courier New" pitchFamily="49" charset="0"/>
                <a:cs typeface="Courier New" pitchFamily="49" charset="0"/>
              </a:rPr>
              <a:t>]::</a:t>
            </a:r>
            <a:r>
              <a:rPr lang="en-US" sz="1400" i="1" dirty="0">
                <a:latin typeface="Courier New" pitchFamily="49" charset="0"/>
                <a:cs typeface="Courier New" pitchFamily="49" charset="0"/>
              </a:rPr>
              <a:t>crash(){..}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3200400"/>
            <a:ext cx="6248400" cy="523220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template &lt;class Visitor, class... Variants&gt;</a:t>
            </a:r>
          </a:p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constexpr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RetT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visit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 Visitor&amp;&amp; vis,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Variants&amp;&amp;...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vars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);</a:t>
            </a:r>
            <a:endParaRPr lang="en-US" sz="14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600" y="3962400"/>
            <a:ext cx="4343400" cy="2246769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variant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, double, string&gt; v1, v2;</a:t>
            </a:r>
          </a:p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visit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overload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[](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a1,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a2) {..},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[](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a1, double a2) {..},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[](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a1,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const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string&amp; a2) {..},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[](double a1,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a2) {..},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[](double a1, double a2) {..},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[](double a1,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const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string&amp; a2) {..},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[](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const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string&amp; a1,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auto&amp;&amp;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a2) {..},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}, v1, v2);</a:t>
            </a:r>
            <a:endParaRPr lang="en-US" sz="14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9600" y="4873896"/>
            <a:ext cx="2819400" cy="1135724"/>
          </a:xfrm>
          <a:prstGeom prst="roundRect">
            <a:avLst/>
          </a:prstGeom>
          <a:solidFill>
            <a:srgbClr val="FFFFCC"/>
          </a:solidFill>
          <a:ln w="12700" cmpd="sng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Bartek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Filipek</a:t>
            </a:r>
            <a:r>
              <a:rPr lang="en-US" sz="1200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How To Use </a:t>
            </a:r>
            <a:r>
              <a:rPr lang="en-US" sz="1200" dirty="0" err="1">
                <a:solidFill>
                  <a:schemeClr val="tx1"/>
                </a:solidFill>
              </a:rPr>
              <a:t>std</a:t>
            </a:r>
            <a:r>
              <a:rPr lang="en-US" sz="1200" dirty="0">
                <a:solidFill>
                  <a:schemeClr val="tx1"/>
                </a:solidFill>
              </a:rPr>
              <a:t>::visit With </a:t>
            </a:r>
            <a:br>
              <a:rPr lang="cs-CZ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Multiple Variants and Parameters </a:t>
            </a:r>
          </a:p>
          <a:p>
            <a:pPr algn="ctr"/>
            <a:r>
              <a:rPr lang="en-US" sz="1200" dirty="0">
                <a:solidFill>
                  <a:srgbClr val="0070C0"/>
                </a:solidFill>
              </a:rPr>
              <a:t>https://www.cppstories.com/</a:t>
            </a:r>
            <a:br>
              <a:rPr lang="cs-CZ" sz="1200" dirty="0">
                <a:solidFill>
                  <a:srgbClr val="0070C0"/>
                </a:solidFill>
              </a:rPr>
            </a:br>
            <a:r>
              <a:rPr lang="en-US" sz="1200" dirty="0">
                <a:solidFill>
                  <a:srgbClr val="0070C0"/>
                </a:solidFill>
              </a:rPr>
              <a:t>2018/09/visit-variants/</a:t>
            </a:r>
          </a:p>
        </p:txBody>
      </p:sp>
    </p:spTree>
    <p:extLst>
      <p:ext uri="{BB962C8B-B14F-4D97-AF65-F5344CB8AC3E}">
        <p14:creationId xmlns:p14="http://schemas.microsoft.com/office/powerpoint/2010/main" val="15052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066799"/>
          </a:xfrm>
        </p:spPr>
        <p:txBody>
          <a:bodyPr>
            <a:noAutofit/>
          </a:bodyPr>
          <a:lstStyle/>
          <a:p>
            <a:pPr algn="ctr"/>
            <a:r>
              <a:rPr lang="cs-CZ" sz="4000" dirty="0">
                <a:solidFill>
                  <a:schemeClr val="bg2">
                    <a:lumMod val="25000"/>
                  </a:schemeClr>
                </a:solidFill>
              </a:rPr>
              <a:t>Typ</a:t>
            </a:r>
            <a:r>
              <a:rPr lang="en-US" sz="4000" dirty="0" err="1">
                <a:solidFill>
                  <a:schemeClr val="bg2">
                    <a:lumMod val="25000"/>
                  </a:schemeClr>
                </a:solidFill>
              </a:rPr>
              <a:t>es</a:t>
            </a:r>
            <a:endParaRPr lang="cs-CZ" sz="4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745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639762"/>
          </a:xfrm>
        </p:spPr>
        <p:txBody>
          <a:bodyPr anchor="ctr"/>
          <a:lstStyle/>
          <a:p>
            <a:r>
              <a:rPr lang="en-US" dirty="0"/>
              <a:t>polymorphism - inheritance </a:t>
            </a:r>
            <a:r>
              <a:rPr lang="en-US" sz="2400" dirty="0"/>
              <a:t>vs.</a:t>
            </a:r>
            <a:r>
              <a:rPr lang="en-US" dirty="0"/>
              <a:t> variant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94297" y="3661930"/>
            <a:ext cx="4038600" cy="1169551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{ void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foo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(); };</a:t>
            </a:r>
          </a:p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y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{ void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foo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(); };</a:t>
            </a:r>
          </a:p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variant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&lt;x, y&gt; b;</a:t>
            </a:r>
            <a:endParaRPr lang="cs-CZ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cs-CZ" sz="1400" dirty="0">
                <a:latin typeface="Courier New" pitchFamily="49" charset="0"/>
                <a:cs typeface="Courier New" pitchFamily="49" charset="0"/>
              </a:rPr>
              <a:t>b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= x{};</a:t>
            </a:r>
          </a:p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visit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([](auto&amp;&amp; v){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v.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foo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(); }, b);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3665544"/>
            <a:ext cx="4267200" cy="2893100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class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base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public: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virtual ~base() = default;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virtual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void foo() = 0;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};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class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: public base {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public: void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foo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() override;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};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class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y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: public base {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public: void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foo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() override;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};</a:t>
            </a:r>
          </a:p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unique_ptr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base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&gt; b =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make_unique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&gt;();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b-&gt;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foo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();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318028"/>
              </p:ext>
            </p:extLst>
          </p:nvPr>
        </p:nvGraphicFramePr>
        <p:xfrm>
          <a:off x="1209708" y="994185"/>
          <a:ext cx="6248401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1">
                  <a:extLst>
                    <a:ext uri="{9D8B030D-6E8A-4147-A177-3AD203B41FA5}">
                      <a16:colId xmlns:a16="http://schemas.microsoft.com/office/drawing/2014/main" val="1832072672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1991764119"/>
                    </a:ext>
                  </a:extLst>
                </a:gridCol>
              </a:tblGrid>
              <a:tr h="152401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inheritance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variant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typing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nominative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structural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AutoShape 30"/>
          <p:cNvSpPr>
            <a:spLocks noChangeArrowheads="1"/>
          </p:cNvSpPr>
          <p:nvPr/>
        </p:nvSpPr>
        <p:spPr bwMode="auto">
          <a:xfrm>
            <a:off x="8356716" y="3657727"/>
            <a:ext cx="476181" cy="196312"/>
          </a:xfrm>
          <a:prstGeom prst="wedgeRoundRectCallout">
            <a:avLst>
              <a:gd name="adj1" fmla="val -917"/>
              <a:gd name="adj2" fmla="val -4718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var</a:t>
            </a:r>
            <a:endParaRPr lang="en-US" sz="1400" dirty="0"/>
          </a:p>
        </p:txBody>
      </p:sp>
      <p:sp>
        <p:nvSpPr>
          <p:cNvPr id="14" name="AutoShape 30"/>
          <p:cNvSpPr>
            <a:spLocks noChangeArrowheads="1"/>
          </p:cNvSpPr>
          <p:nvPr/>
        </p:nvSpPr>
        <p:spPr bwMode="auto">
          <a:xfrm>
            <a:off x="4095819" y="3661930"/>
            <a:ext cx="476181" cy="196312"/>
          </a:xfrm>
          <a:prstGeom prst="wedgeRoundRectCallout">
            <a:avLst>
              <a:gd name="adj1" fmla="val -917"/>
              <a:gd name="adj2" fmla="val -4718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inh</a:t>
            </a:r>
            <a:endParaRPr lang="en-US" sz="1400" dirty="0"/>
          </a:p>
        </p:txBody>
      </p:sp>
      <p:sp>
        <p:nvSpPr>
          <p:cNvPr id="10" name="Rounded Rectangle 9"/>
          <p:cNvSpPr/>
          <p:nvPr/>
        </p:nvSpPr>
        <p:spPr>
          <a:xfrm>
            <a:off x="5029200" y="5324340"/>
            <a:ext cx="3591426" cy="911900"/>
          </a:xfrm>
          <a:prstGeom prst="roundRect">
            <a:avLst/>
          </a:prstGeom>
          <a:solidFill>
            <a:srgbClr val="FFFFCC"/>
          </a:solidFill>
          <a:ln w="12700" cmpd="sng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Bartek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Filipek</a:t>
            </a:r>
            <a:r>
              <a:rPr lang="en-US" sz="1200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Runtime Polymorphism with </a:t>
            </a:r>
            <a:r>
              <a:rPr lang="en-US" sz="1200" dirty="0" err="1">
                <a:solidFill>
                  <a:schemeClr val="tx1"/>
                </a:solidFill>
              </a:rPr>
              <a:t>std</a:t>
            </a:r>
            <a:r>
              <a:rPr lang="en-US" sz="1200" dirty="0">
                <a:solidFill>
                  <a:schemeClr val="tx1"/>
                </a:solidFill>
              </a:rPr>
              <a:t>::variant</a:t>
            </a:r>
          </a:p>
          <a:p>
            <a:pPr algn="ctr"/>
            <a:r>
              <a:rPr lang="en-US" sz="1200" dirty="0">
                <a:solidFill>
                  <a:srgbClr val="0070C0"/>
                </a:solidFill>
              </a:rPr>
              <a:t>www.cppstories.com/2020/04/</a:t>
            </a:r>
            <a:br>
              <a:rPr lang="en-US" sz="1200" dirty="0">
                <a:solidFill>
                  <a:srgbClr val="0070C0"/>
                </a:solidFill>
              </a:rPr>
            </a:br>
            <a:r>
              <a:rPr lang="en-US" sz="1200" dirty="0">
                <a:solidFill>
                  <a:srgbClr val="0070C0"/>
                </a:solidFill>
              </a:rPr>
              <a:t>variant-virtual-polymorphism.html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ECEC281-FAED-8F34-1265-05A5E169D5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058352"/>
              </p:ext>
            </p:extLst>
          </p:nvPr>
        </p:nvGraphicFramePr>
        <p:xfrm>
          <a:off x="1209708" y="1602230"/>
          <a:ext cx="6248401" cy="304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19201">
                  <a:extLst>
                    <a:ext uri="{9D8B030D-6E8A-4147-A177-3AD203B41FA5}">
                      <a16:colId xmlns:a16="http://schemas.microsoft.com/office/drawing/2014/main" val="1832072672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1991764119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r>
                        <a:rPr lang="en-US" sz="1400" dirty="0"/>
                        <a:t>semantics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pointer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8000"/>
                          </a:solidFill>
                          <a:sym typeface="Wingdings" panose="05000000000000000000" pitchFamily="2" charset="2"/>
                        </a:rPr>
                        <a:t></a:t>
                      </a:r>
                      <a:r>
                        <a:rPr lang="en-US" sz="1400" dirty="0"/>
                        <a:t>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8B4091B-6711-4979-43C9-5475B15FD6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563382"/>
              </p:ext>
            </p:extLst>
          </p:nvPr>
        </p:nvGraphicFramePr>
        <p:xfrm>
          <a:off x="1209708" y="1907030"/>
          <a:ext cx="6248401" cy="304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19201">
                  <a:extLst>
                    <a:ext uri="{9D8B030D-6E8A-4147-A177-3AD203B41FA5}">
                      <a16:colId xmlns:a16="http://schemas.microsoft.com/office/drawing/2014/main" val="1832072672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1991764119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r>
                        <a:rPr lang="en-US" sz="1400" dirty="0"/>
                        <a:t>memory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dynamic, scattered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8000"/>
                          </a:solidFill>
                          <a:sym typeface="Wingdings" panose="05000000000000000000" pitchFamily="2" charset="2"/>
                        </a:rPr>
                        <a:t></a:t>
                      </a:r>
                      <a:r>
                        <a:rPr lang="en-US" sz="1400" dirty="0"/>
                        <a:t> static, contiguous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269C4FD-16ED-C6CA-DF7E-7DC594A51B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042055"/>
              </p:ext>
            </p:extLst>
          </p:nvPr>
        </p:nvGraphicFramePr>
        <p:xfrm>
          <a:off x="1209707" y="2215966"/>
          <a:ext cx="6248401" cy="304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19201">
                  <a:extLst>
                    <a:ext uri="{9D8B030D-6E8A-4147-A177-3AD203B41FA5}">
                      <a16:colId xmlns:a16="http://schemas.microsoft.com/office/drawing/2014/main" val="1832072672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1991764119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r>
                        <a:rPr lang="en-US" sz="1400" dirty="0"/>
                        <a:t>syntax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traditional, verbose declaration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unusual, verbose calls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DD71491-03EE-1555-A240-C028065C15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335879"/>
              </p:ext>
            </p:extLst>
          </p:nvPr>
        </p:nvGraphicFramePr>
        <p:xfrm>
          <a:off x="1209706" y="2524380"/>
          <a:ext cx="6248401" cy="304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19201">
                  <a:extLst>
                    <a:ext uri="{9D8B030D-6E8A-4147-A177-3AD203B41FA5}">
                      <a16:colId xmlns:a16="http://schemas.microsoft.com/office/drawing/2014/main" val="1832072672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1991764119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r>
                        <a:rPr lang="en-US" sz="1400" dirty="0"/>
                        <a:t>hierarchy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8000"/>
                          </a:solidFill>
                          <a:sym typeface="Wingdings" panose="05000000000000000000" pitchFamily="2" charset="2"/>
                        </a:rPr>
                        <a:t></a:t>
                      </a:r>
                      <a:r>
                        <a:rPr lang="en-US" sz="1400" dirty="0"/>
                        <a:t> multi-level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single-level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A8352D40-3D7A-E3D1-4527-43C8A8AFA8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445420"/>
              </p:ext>
            </p:extLst>
          </p:nvPr>
        </p:nvGraphicFramePr>
        <p:xfrm>
          <a:off x="1209706" y="2832794"/>
          <a:ext cx="6248401" cy="304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19201">
                  <a:extLst>
                    <a:ext uri="{9D8B030D-6E8A-4147-A177-3AD203B41FA5}">
                      <a16:colId xmlns:a16="http://schemas.microsoft.com/office/drawing/2014/main" val="1832072672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1991764119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r>
                        <a:rPr lang="en-US" sz="1400" dirty="0"/>
                        <a:t>set of types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8000"/>
                          </a:solidFill>
                          <a:sym typeface="Wingdings" panose="05000000000000000000" pitchFamily="2" charset="2"/>
                        </a:rPr>
                        <a:t></a:t>
                      </a:r>
                      <a:r>
                        <a:rPr lang="en-US" sz="1400" dirty="0"/>
                        <a:t> extensible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fixed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019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273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791200"/>
          </a:xfrm>
        </p:spPr>
        <p:txBody>
          <a:bodyPr>
            <a:normAutofit/>
          </a:bodyPr>
          <a:lstStyle/>
          <a:p>
            <a:r>
              <a:rPr lang="en-US" dirty="0"/>
              <a:t>error handling</a:t>
            </a:r>
          </a:p>
          <a:p>
            <a:pPr lvl="1"/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dirty="0"/>
              <a:t> expected </a:t>
            </a:r>
            <a:r>
              <a:rPr lang="en-US" baseline="30000" dirty="0">
                <a:solidFill>
                  <a:srgbClr val="00B0F0"/>
                </a:solidFill>
              </a:rPr>
              <a:t>[C++23]</a:t>
            </a:r>
          </a:p>
          <a:p>
            <a:pPr lvl="1"/>
            <a:r>
              <a:rPr lang="en-US" dirty="0"/>
              <a:t>compile-time error handling 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↬</a:t>
            </a:r>
          </a:p>
          <a:p>
            <a:pPr lvl="1"/>
            <a:endParaRPr lang="en-US" dirty="0"/>
          </a:p>
          <a:p>
            <a:r>
              <a:rPr lang="en-US" dirty="0"/>
              <a:t>multiple return types</a:t>
            </a:r>
          </a:p>
          <a:p>
            <a:pPr lvl="1"/>
            <a:r>
              <a:rPr lang="en-US" dirty="0"/>
              <a:t>ax²+bx+c=0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parsing</a:t>
            </a:r>
          </a:p>
          <a:p>
            <a:pPr lvl="1"/>
            <a:r>
              <a:rPr lang="en-US" dirty="0"/>
              <a:t>parameters, </a:t>
            </a:r>
            <a:r>
              <a:rPr lang="en-US" dirty="0" err="1"/>
              <a:t>config</a:t>
            </a:r>
            <a:r>
              <a:rPr lang="en-US" dirty="0"/>
              <a:t> file, ...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multiple dispatch</a:t>
            </a:r>
          </a:p>
          <a:p>
            <a:r>
              <a:rPr lang="en-US" dirty="0"/>
              <a:t>polymorphism of unrelated types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variant use cases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05200" y="1056711"/>
            <a:ext cx="5029200" cy="307777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variant&lt;string,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ErrorCode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fnc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();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05200" y="2198384"/>
            <a:ext cx="5029200" cy="738664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using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EqRoots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= variant&lt;complex, double&gt;; </a:t>
            </a:r>
          </a:p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EqRoots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Roots(double a, double b, double c) {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return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cond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? complex{..} : (-1*b)/(2*a);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05200" y="4012641"/>
            <a:ext cx="5029200" cy="523220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using Arg = variant&lt;bool, int, string&gt;;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map&lt;string, Arg&gt;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mParsedArgs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;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05200" y="5301403"/>
            <a:ext cx="5029200" cy="954107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vector&lt; variant&lt;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Tria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, Poly,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Sph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&gt;&gt; objects;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auto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CallR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= [](auto&amp;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obj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 {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obj.Render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(); };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for( auto&amp;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obj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: objects)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visit(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CallR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obj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36012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791200"/>
          </a:xfrm>
        </p:spPr>
        <p:txBody>
          <a:bodyPr>
            <a:normAutofit/>
          </a:bodyPr>
          <a:lstStyle/>
          <a:p>
            <a:r>
              <a:rPr lang="en-US" dirty="0"/>
              <a:t>a value may or may not be present</a:t>
            </a:r>
          </a:p>
          <a:p>
            <a:pPr lvl="1"/>
            <a:r>
              <a:rPr lang="en-US" dirty="0"/>
              <a:t>useful for functions that may fail</a:t>
            </a:r>
          </a:p>
          <a:p>
            <a:pPr lvl="2"/>
            <a:r>
              <a:rPr lang="en-US" dirty="0"/>
              <a:t>or NULL-able data - </a:t>
            </a:r>
            <a:r>
              <a:rPr lang="en-US" dirty="0" err="1"/>
              <a:t>db</a:t>
            </a:r>
            <a:endParaRPr lang="en-US" dirty="0"/>
          </a:p>
          <a:p>
            <a:pPr lvl="1"/>
            <a:r>
              <a:rPr lang="en-US" dirty="0"/>
              <a:t>default conversion to </a:t>
            </a:r>
            <a:r>
              <a:rPr lang="en-US" sz="1400" b="1" dirty="0">
                <a:solidFill>
                  <a:schemeClr val="dk1"/>
                </a:solidFill>
                <a:latin typeface="Courier New" pitchFamily="49" charset="0"/>
                <a:cs typeface="Courier New" pitchFamily="49" charset="0"/>
              </a:rPr>
              <a:t>bool</a:t>
            </a:r>
          </a:p>
          <a:p>
            <a:pPr lvl="1"/>
            <a:r>
              <a:rPr lang="en-US" sz="1400" b="1" dirty="0" err="1">
                <a:solidFill>
                  <a:schemeClr val="dk1"/>
                </a:solidFill>
                <a:latin typeface="Courier New" pitchFamily="49" charset="0"/>
                <a:cs typeface="Courier New" pitchFamily="49" charset="0"/>
              </a:rPr>
              <a:t>bad_optional_access</a:t>
            </a:r>
            <a:endParaRPr lang="en-US" sz="1400" b="1" dirty="0">
              <a:solidFill>
                <a:schemeClr val="dk1"/>
              </a:solidFill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/>
              <a:t>convenient </a:t>
            </a:r>
            <a:r>
              <a:rPr lang="en-US" sz="1400" b="1" dirty="0">
                <a:solidFill>
                  <a:schemeClr val="dk1"/>
                </a:solidFill>
                <a:latin typeface="Courier New" pitchFamily="49" charset="0"/>
                <a:cs typeface="Courier New" pitchFamily="49" charset="0"/>
              </a:rPr>
              <a:t>value-or</a:t>
            </a:r>
            <a:r>
              <a:rPr lang="en-US" dirty="0"/>
              <a:t>-whatever access</a:t>
            </a:r>
          </a:p>
          <a:p>
            <a:r>
              <a:rPr lang="en-US" dirty="0"/>
              <a:t>pointer and reference</a:t>
            </a:r>
          </a:p>
          <a:p>
            <a:pPr lvl="1"/>
            <a:r>
              <a:rPr lang="en-US" sz="1400" b="1" dirty="0">
                <a:solidFill>
                  <a:schemeClr val="dk1"/>
                </a:solidFill>
                <a:latin typeface="Courier New" pitchFamily="49" charset="0"/>
                <a:cs typeface="Courier New" pitchFamily="49" charset="0"/>
              </a:rPr>
              <a:t>* -&gt;</a:t>
            </a:r>
          </a:p>
          <a:p>
            <a:pPr lvl="1"/>
            <a:r>
              <a:rPr lang="en-US" dirty="0"/>
              <a:t>behavior undefined</a:t>
            </a:r>
            <a:br>
              <a:rPr lang="en-US" dirty="0"/>
            </a:br>
            <a:r>
              <a:rPr lang="en-US" dirty="0"/>
              <a:t>if value is not present</a:t>
            </a:r>
          </a:p>
          <a:p>
            <a:r>
              <a:rPr lang="en-US" dirty="0"/>
              <a:t>more methods</a:t>
            </a:r>
          </a:p>
          <a:p>
            <a:pPr lvl="1"/>
            <a:r>
              <a:rPr lang="en-US" sz="1400" b="1" dirty="0">
                <a:solidFill>
                  <a:schemeClr val="dk1"/>
                </a:solidFill>
                <a:latin typeface="Courier New" pitchFamily="49" charset="0"/>
                <a:cs typeface="Courier New" pitchFamily="49" charset="0"/>
              </a:rPr>
              <a:t>emplace, swap, reset, </a:t>
            </a:r>
            <a:r>
              <a:rPr lang="en-US" sz="1400" b="1" dirty="0" err="1">
                <a:solidFill>
                  <a:schemeClr val="dk1"/>
                </a:solidFill>
                <a:latin typeface="Courier New" pitchFamily="49" charset="0"/>
                <a:cs typeface="Courier New" pitchFamily="49" charset="0"/>
              </a:rPr>
              <a:t>make_optional</a:t>
            </a:r>
            <a:endParaRPr lang="en-US" sz="1400" b="1" dirty="0">
              <a:solidFill>
                <a:schemeClr val="dk1"/>
              </a:solidFill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sz="1400" b="1" dirty="0">
                <a:solidFill>
                  <a:schemeClr val="dk1"/>
                </a:solidFill>
                <a:latin typeface="Courier New" pitchFamily="49" charset="0"/>
                <a:cs typeface="Courier New" pitchFamily="49" charset="0"/>
              </a:rPr>
              <a:t>operator&lt;=&gt;</a:t>
            </a:r>
          </a:p>
          <a:p>
            <a:r>
              <a:rPr lang="en-US" dirty="0"/>
              <a:t>use cases</a:t>
            </a:r>
          </a:p>
          <a:p>
            <a:pPr lvl="1"/>
            <a:r>
              <a:rPr lang="en-US" i="1" dirty="0"/>
              <a:t>"maybe I have an object, maybe I don't"</a:t>
            </a:r>
          </a:p>
          <a:p>
            <a:pPr lvl="1"/>
            <a:r>
              <a:rPr lang="en-US" dirty="0"/>
              <a:t>database NULL, parsing, input, ...</a:t>
            </a:r>
          </a:p>
          <a:p>
            <a:pPr lvl="1"/>
            <a:r>
              <a:rPr lang="en-US" dirty="0"/>
              <a:t>deferred initialization</a:t>
            </a:r>
          </a:p>
          <a:p>
            <a:pPr lvl="2"/>
            <a:r>
              <a:rPr lang="en-US" dirty="0"/>
              <a:t>e.g., required default </a:t>
            </a:r>
            <a:r>
              <a:rPr lang="en-US" dirty="0" err="1"/>
              <a:t>constructibility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57800" y="1104745"/>
            <a:ext cx="3429000" cy="1661993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optional&lt;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string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f() {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return </a:t>
            </a:r>
            <a:r>
              <a:rPr lang="ja-JP" altLang="en-US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夽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? "Godzilla" :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{}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sz="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auto x = f();</a:t>
            </a:r>
          </a:p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if(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   // ≡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x.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has_value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&lt;&lt;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x.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value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&lt;&lt;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.value_or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("empty");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57800" y="2980047"/>
            <a:ext cx="3429000" cy="1231106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optional&lt;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&gt; y{ 1};</a:t>
            </a:r>
          </a:p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&lt;&lt;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y;</a:t>
            </a:r>
          </a:p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y = 2;</a:t>
            </a:r>
          </a:p>
          <a:p>
            <a:endParaRPr lang="en-US" sz="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optional&lt;string&gt; z{ "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ahoj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"};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z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size() ....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86400" y="5334000"/>
            <a:ext cx="2514600" cy="954107"/>
          </a:xfrm>
          <a:prstGeom prst="rect">
            <a:avLst/>
          </a:prstGeom>
          <a:gradFill flip="none" rotWithShape="1">
            <a:gsLst>
              <a:gs pos="100000">
                <a:srgbClr val="FFC000"/>
              </a:gs>
              <a:gs pos="0">
                <a:schemeClr val="accent3"/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0, -1, (void*)0, EOF, 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0xFFFFFFFF,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nullptr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container.end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(), string::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npos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, ...</a:t>
            </a:r>
          </a:p>
        </p:txBody>
      </p:sp>
      <p:sp>
        <p:nvSpPr>
          <p:cNvPr id="9" name="AutoShape 30"/>
          <p:cNvSpPr>
            <a:spLocks noChangeArrowheads="1"/>
          </p:cNvSpPr>
          <p:nvPr/>
        </p:nvSpPr>
        <p:spPr bwMode="auto">
          <a:xfrm>
            <a:off x="7162800" y="4574140"/>
            <a:ext cx="1371600" cy="553550"/>
          </a:xfrm>
          <a:prstGeom prst="wedgeRoundRectCallout">
            <a:avLst>
              <a:gd name="adj1" fmla="val 2195"/>
              <a:gd name="adj2" fmla="val 9933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no more magic values</a:t>
            </a:r>
          </a:p>
        </p:txBody>
      </p:sp>
    </p:spTree>
    <p:extLst>
      <p:ext uri="{BB962C8B-B14F-4D97-AF65-F5344CB8AC3E}">
        <p14:creationId xmlns:p14="http://schemas.microsoft.com/office/powerpoint/2010/main" val="177678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30">
            <a:extLst>
              <a:ext uri="{FF2B5EF4-FFF2-40B4-BE49-F238E27FC236}">
                <a16:creationId xmlns:a16="http://schemas.microsoft.com/office/drawing/2014/main" id="{CDC288BF-F9A9-E12C-8BEC-7375C91AC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3988" y="1693298"/>
            <a:ext cx="1238319" cy="1054134"/>
          </a:xfrm>
          <a:prstGeom prst="wedgeRoundRectCallout">
            <a:avLst>
              <a:gd name="adj1" fmla="val 1003"/>
              <a:gd name="adj2" fmla="val 4514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≡</a:t>
            </a:r>
            <a:br>
              <a:rPr lang="en-US" sz="1400" dirty="0"/>
            </a:br>
            <a:r>
              <a:rPr lang="cs-CZ" sz="1400" dirty="0"/>
              <a:t>overloaded</a:t>
            </a:r>
            <a:br>
              <a:rPr lang="en-US" sz="1400" dirty="0"/>
            </a:br>
            <a:r>
              <a:rPr lang="en-US" sz="1400" b="1" dirty="0"/>
              <a:t>;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791200"/>
          </a:xfrm>
        </p:spPr>
        <p:txBody>
          <a:bodyPr>
            <a:normAutofit/>
          </a:bodyPr>
          <a:lstStyle/>
          <a:p>
            <a:r>
              <a:rPr lang="en-US" dirty="0"/>
              <a:t>chaining optional functions</a:t>
            </a:r>
          </a:p>
          <a:p>
            <a:pPr lvl="1"/>
            <a:r>
              <a:rPr lang="en-US" dirty="0"/>
              <a:t>functional style programming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optional</a:t>
            </a:r>
            <a:r>
              <a:rPr lang="cs-CZ" dirty="0"/>
              <a:t> - monadic operations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3079" y="1646767"/>
            <a:ext cx="5029200" cy="523220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optional&lt;string&gt;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get_s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optional&lt;int&gt;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convert_i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(optional&lt;string&gt; so);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3079" y="2236893"/>
            <a:ext cx="5029200" cy="523220"/>
          </a:xfrm>
          <a:prstGeom prst="rect">
            <a:avLst/>
          </a:prstGeom>
          <a:gradFill flip="none" rotWithShape="1">
            <a:gsLst>
              <a:gs pos="100000">
                <a:srgbClr val="FFC000"/>
              </a:gs>
              <a:gs pos="0">
                <a:schemeClr val="accent3"/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auto so =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get_s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auto io = so ?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convert_i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 so) :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nullopt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;</a:t>
            </a:r>
          </a:p>
        </p:txBody>
      </p:sp>
      <p:sp>
        <p:nvSpPr>
          <p:cNvPr id="4" name="AutoShape 30">
            <a:extLst>
              <a:ext uri="{FF2B5EF4-FFF2-40B4-BE49-F238E27FC236}">
                <a16:creationId xmlns:a16="http://schemas.microsoft.com/office/drawing/2014/main" id="{014B7CC5-0C7C-01B7-5F91-1F57F2FB6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413288"/>
            <a:ext cx="1009581" cy="367300"/>
          </a:xfrm>
          <a:prstGeom prst="wedgeRoundRectCallout">
            <a:avLst>
              <a:gd name="adj1" fmla="val -917"/>
              <a:gd name="adj2" fmla="val -4718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/>
              <a:t>C++</a:t>
            </a:r>
            <a:r>
              <a:rPr lang="en-US" sz="1600" dirty="0"/>
              <a:t>2</a:t>
            </a:r>
            <a:r>
              <a:rPr lang="cs-CZ" sz="1600" dirty="0"/>
              <a:t>3</a:t>
            </a:r>
            <a:endParaRPr lang="en-US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5323A0-BC49-D49E-FF4F-B2F61829EEF7}"/>
              </a:ext>
            </a:extLst>
          </p:cNvPr>
          <p:cNvSpPr txBox="1"/>
          <p:nvPr/>
        </p:nvSpPr>
        <p:spPr>
          <a:xfrm>
            <a:off x="4953000" y="3092516"/>
            <a:ext cx="3429000" cy="954107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auto io =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get_s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()</a:t>
            </a:r>
            <a:br>
              <a:rPr lang="en-US" sz="1400" dirty="0">
                <a:latin typeface="Courier New" pitchFamily="49" charset="0"/>
                <a:cs typeface="Courier New" pitchFamily="49" charset="0"/>
              </a:rPr>
            </a:br>
            <a:r>
              <a:rPr lang="en-US" sz="1400" dirty="0">
                <a:latin typeface="Courier New" pitchFamily="49" charset="0"/>
                <a:cs typeface="Courier New" pitchFamily="49" charset="0"/>
              </a:rPr>
              <a:t>  .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and_then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convert_i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.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transform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 [](int x){....})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.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or_else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 optional( -1));</a:t>
            </a:r>
          </a:p>
        </p:txBody>
      </p:sp>
      <p:sp>
        <p:nvSpPr>
          <p:cNvPr id="9" name="AutoShape 30"/>
          <p:cNvSpPr>
            <a:spLocks noChangeArrowheads="1"/>
          </p:cNvSpPr>
          <p:nvPr/>
        </p:nvSpPr>
        <p:spPr bwMode="auto">
          <a:xfrm>
            <a:off x="1825321" y="3226217"/>
            <a:ext cx="2227175" cy="572497"/>
          </a:xfrm>
          <a:prstGeom prst="wedgeRoundRectCallout">
            <a:avLst>
              <a:gd name="adj1" fmla="val 99850"/>
              <a:gd name="adj2" fmla="val -697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applying the function</a:t>
            </a:r>
            <a:br>
              <a:rPr lang="en-US" sz="1400" dirty="0"/>
            </a:br>
            <a:r>
              <a:rPr lang="en-US" sz="1400" dirty="0"/>
              <a:t>to the previous result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8F75AA2-DCEC-0326-97E2-818CF1AA12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963670"/>
              </p:ext>
            </p:extLst>
          </p:nvPr>
        </p:nvGraphicFramePr>
        <p:xfrm>
          <a:off x="1562099" y="4553419"/>
          <a:ext cx="6019801" cy="167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8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1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r>
                        <a:rPr lang="en-US" sz="1400" b="1" kern="1200" dirty="0" err="1">
                          <a:solidFill>
                            <a:schemeClr val="dk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and_then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returns the result of the function on the value if it exists, or an empty optional otherwise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transform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returns an optional containing the transformed value if it exists, or an empty optional otherwise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926643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r>
                        <a:rPr lang="en-US" sz="1400" b="1" kern="1200" dirty="0" err="1">
                          <a:solidFill>
                            <a:schemeClr val="dk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or_else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returns the optional itself if it contains a value, or the result of the function otherwise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AutoShape 30">
            <a:extLst>
              <a:ext uri="{FF2B5EF4-FFF2-40B4-BE49-F238E27FC236}">
                <a16:creationId xmlns:a16="http://schemas.microsoft.com/office/drawing/2014/main" id="{17CCE019-EFC5-04B5-41E5-066F7BCF3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2102" y="996413"/>
            <a:ext cx="1690298" cy="1054134"/>
          </a:xfrm>
          <a:prstGeom prst="wedgeRoundRectCallout">
            <a:avLst>
              <a:gd name="adj1" fmla="val 1003"/>
              <a:gd name="adj2" fmla="val 4514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i="1" dirty="0"/>
              <a:t>A monad is</a:t>
            </a:r>
            <a:br>
              <a:rPr lang="en-US" sz="1400" i="1" dirty="0"/>
            </a:br>
            <a:r>
              <a:rPr lang="en-US" sz="1400" i="1" dirty="0"/>
              <a:t>a monoid</a:t>
            </a:r>
            <a:br>
              <a:rPr lang="en-US" sz="1400" i="1" dirty="0"/>
            </a:br>
            <a:r>
              <a:rPr lang="en-US" sz="1400" i="1" dirty="0"/>
              <a:t>in the category</a:t>
            </a:r>
            <a:br>
              <a:rPr lang="en-US" sz="1400" i="1" dirty="0"/>
            </a:br>
            <a:r>
              <a:rPr lang="en-US" sz="1400" i="1" dirty="0"/>
              <a:t>of endofunctors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9802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8" grpId="0" animBg="1"/>
      <p:bldP spid="5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791200"/>
          </a:xfrm>
        </p:spPr>
        <p:txBody>
          <a:bodyPr>
            <a:normAutofit/>
          </a:bodyPr>
          <a:lstStyle/>
          <a:p>
            <a:r>
              <a:rPr lang="en-US" dirty="0"/>
              <a:t>how to return a value or an error</a:t>
            </a:r>
          </a:p>
          <a:p>
            <a:pPr lvl="1"/>
            <a:r>
              <a:rPr lang="en-US" dirty="0"/>
              <a:t>optional - no error code possible</a:t>
            </a:r>
          </a:p>
          <a:p>
            <a:pPr lvl="1"/>
            <a:r>
              <a:rPr lang="en-US" dirty="0"/>
              <a:t>additional output parameter</a:t>
            </a:r>
          </a:p>
          <a:p>
            <a:pPr lvl="1"/>
            <a:r>
              <a:rPr lang="en-US" dirty="0"/>
              <a:t>tuple / structured binding</a:t>
            </a:r>
          </a:p>
          <a:p>
            <a:pPr lvl="1"/>
            <a:r>
              <a:rPr lang="en-US" dirty="0"/>
              <a:t>variant - complex syntax</a:t>
            </a:r>
          </a:p>
          <a:p>
            <a:pPr lvl="1"/>
            <a:r>
              <a:rPr lang="en-US" dirty="0"/>
              <a:t>exceptions - too heavyweight</a:t>
            </a:r>
          </a:p>
          <a:p>
            <a:r>
              <a:rPr lang="en-US" dirty="0"/>
              <a:t>expected </a:t>
            </a:r>
            <a:r>
              <a:rPr lang="en-US" dirty="0">
                <a:solidFill>
                  <a:srgbClr val="00B05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☻</a:t>
            </a:r>
          </a:p>
          <a:p>
            <a:pPr lvl="1"/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Rust: result, Haskell: either</a:t>
            </a:r>
          </a:p>
          <a:p>
            <a:pPr lvl="1"/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convenient syntax</a:t>
            </a:r>
          </a:p>
          <a:p>
            <a:pPr lvl="2"/>
            <a:r>
              <a:rPr lang="en-US" b="1" dirty="0">
                <a:solidFill>
                  <a:schemeClr val="dk1"/>
                </a:solidFill>
                <a:latin typeface="Courier New" pitchFamily="49" charset="0"/>
                <a:cs typeface="Courier New" pitchFamily="49" charset="0"/>
              </a:rPr>
              <a:t>value error</a:t>
            </a:r>
          </a:p>
          <a:p>
            <a:pPr lvl="2"/>
            <a:r>
              <a:rPr lang="en-US" b="1" dirty="0">
                <a:solidFill>
                  <a:schemeClr val="dk1"/>
                </a:solidFill>
                <a:latin typeface="Courier New" pitchFamily="49" charset="0"/>
                <a:cs typeface="Courier New" pitchFamily="49" charset="0"/>
              </a:rPr>
              <a:t>* -&gt; bool </a:t>
            </a:r>
            <a:r>
              <a:rPr lang="en-US" b="1" dirty="0" err="1">
                <a:solidFill>
                  <a:schemeClr val="dk1"/>
                </a:solidFill>
                <a:latin typeface="Courier New" pitchFamily="49" charset="0"/>
                <a:cs typeface="Courier New" pitchFamily="49" charset="0"/>
              </a:rPr>
              <a:t>value_or</a:t>
            </a:r>
            <a:r>
              <a:rPr lang="en-US" b="1" dirty="0">
                <a:solidFill>
                  <a:schemeClr val="dk1"/>
                </a:solidFill>
                <a:latin typeface="Courier New" pitchFamily="49" charset="0"/>
                <a:cs typeface="Courier New" pitchFamily="49" charset="0"/>
              </a:rPr>
              <a:t> error swap</a:t>
            </a:r>
          </a:p>
          <a:p>
            <a:pPr lvl="1"/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monadic operators</a:t>
            </a:r>
          </a:p>
          <a:p>
            <a:pPr lvl="2"/>
            <a:r>
              <a:rPr lang="en-US" b="1" dirty="0" err="1">
                <a:solidFill>
                  <a:schemeClr val="dk1"/>
                </a:solidFill>
                <a:latin typeface="Courier New" pitchFamily="49" charset="0"/>
                <a:cs typeface="Courier New" pitchFamily="49" charset="0"/>
              </a:rPr>
              <a:t>and_then</a:t>
            </a:r>
            <a:r>
              <a:rPr lang="en-US" b="1" dirty="0">
                <a:solidFill>
                  <a:schemeClr val="dk1"/>
                </a:solidFill>
                <a:latin typeface="Courier New" pitchFamily="49" charset="0"/>
                <a:cs typeface="Courier New" pitchFamily="49" charset="0"/>
              </a:rPr>
              <a:t> transform </a:t>
            </a:r>
            <a:r>
              <a:rPr lang="en-US" b="1" dirty="0" err="1">
                <a:solidFill>
                  <a:schemeClr val="dk1"/>
                </a:solidFill>
                <a:latin typeface="Courier New" pitchFamily="49" charset="0"/>
                <a:cs typeface="Courier New" pitchFamily="49" charset="0"/>
              </a:rPr>
              <a:t>or_else</a:t>
            </a:r>
            <a:endParaRPr lang="en-US" b="1" dirty="0">
              <a:solidFill>
                <a:schemeClr val="dk1"/>
              </a:solidFill>
              <a:latin typeface="Courier New" pitchFamily="49" charset="0"/>
              <a:cs typeface="Courier New" pitchFamily="49" charset="0"/>
            </a:endParaRPr>
          </a:p>
          <a:p>
            <a:pPr lvl="1"/>
            <a:endParaRPr lang="en-US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lvl="1"/>
            <a:endParaRPr lang="en-US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lvl="1"/>
            <a:endParaRPr lang="en-US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9400" y="4876800"/>
            <a:ext cx="6096000" cy="1169551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expected&lt;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image,fail_reason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get_cute_cat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 image&amp;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img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return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crop_to_cat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img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and_then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add_bow_tie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and_then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make_eyes_sparkle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7" name="AutoShape 30"/>
          <p:cNvSpPr>
            <a:spLocks noChangeArrowheads="1"/>
          </p:cNvSpPr>
          <p:nvPr/>
        </p:nvSpPr>
        <p:spPr bwMode="auto">
          <a:xfrm>
            <a:off x="7772400" y="413288"/>
            <a:ext cx="1009581" cy="367300"/>
          </a:xfrm>
          <a:prstGeom prst="wedgeRoundRectCallout">
            <a:avLst>
              <a:gd name="adj1" fmla="val -917"/>
              <a:gd name="adj2" fmla="val -4718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/>
              <a:t>C++</a:t>
            </a:r>
            <a:r>
              <a:rPr lang="en-US" sz="1600" dirty="0"/>
              <a:t>23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1F1CC6-8DAC-DD2A-E6CF-6DB03C353696}"/>
              </a:ext>
            </a:extLst>
          </p:cNvPr>
          <p:cNvSpPr txBox="1"/>
          <p:nvPr/>
        </p:nvSpPr>
        <p:spPr>
          <a:xfrm>
            <a:off x="4978121" y="1048212"/>
            <a:ext cx="3937279" cy="2739211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expected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&lt;double,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errc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safe_div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(double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, double j)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{ if (j==0)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return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unexpected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div_by_zero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else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return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/ j;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sz="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auto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safe_div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( 1,0);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if(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&lt;&lt;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;	//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val.value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else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....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val.error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349966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5105400"/>
            <a:ext cx="8763000" cy="838200"/>
          </a:xfrm>
        </p:spPr>
        <p:txBody>
          <a:bodyPr>
            <a:normAutofit/>
          </a:bodyPr>
          <a:lstStyle/>
          <a:p>
            <a:r>
              <a:rPr lang="en-US" dirty="0"/>
              <a:t>always prefer compile-time checking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+ variant / visit</a:t>
            </a:r>
          </a:p>
        </p:txBody>
      </p:sp>
      <p:sp>
        <p:nvSpPr>
          <p:cNvPr id="7" name="AutoShape 30"/>
          <p:cNvSpPr>
            <a:spLocks noChangeArrowheads="1"/>
          </p:cNvSpPr>
          <p:nvPr/>
        </p:nvSpPr>
        <p:spPr bwMode="auto">
          <a:xfrm>
            <a:off x="7772400" y="413288"/>
            <a:ext cx="1009581" cy="367300"/>
          </a:xfrm>
          <a:prstGeom prst="wedgeRoundRectCallout">
            <a:avLst>
              <a:gd name="adj1" fmla="val -917"/>
              <a:gd name="adj2" fmla="val -4718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/>
              <a:t>C++</a:t>
            </a:r>
            <a:r>
              <a:rPr lang="en-US" sz="1600" dirty="0"/>
              <a:t>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883E46-7C4F-5FD9-FEDF-04F9A547DBB9}"/>
              </a:ext>
            </a:extLst>
          </p:cNvPr>
          <p:cNvSpPr txBox="1"/>
          <p:nvPr/>
        </p:nvSpPr>
        <p:spPr>
          <a:xfrm>
            <a:off x="603488" y="1524000"/>
            <a:ext cx="3730321" cy="3108543"/>
          </a:xfrm>
          <a:prstGeom prst="rect">
            <a:avLst/>
          </a:prstGeom>
          <a:gradFill flip="none" rotWithShape="1">
            <a:gsLst>
              <a:gs pos="100000">
                <a:srgbClr val="FFC000"/>
              </a:gs>
              <a:gs pos="0">
                <a:schemeClr val="accent3"/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enum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Errc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{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LexE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SyntaxE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RuntimeE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};</a:t>
            </a:r>
          </a:p>
          <a:p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expected&lt; string,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Errc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&gt; parse();</a:t>
            </a:r>
          </a:p>
          <a:p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auto s = parse();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if( ! s) {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switch(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s.error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()) {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case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LexE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: ....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case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SyntaxE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: ....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default: ....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8" name="AutoShape 30">
            <a:extLst>
              <a:ext uri="{FF2B5EF4-FFF2-40B4-BE49-F238E27FC236}">
                <a16:creationId xmlns:a16="http://schemas.microsoft.com/office/drawing/2014/main" id="{F61BEF95-B97D-FD41-A2CA-C04B45EE2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420320"/>
            <a:ext cx="838200" cy="346970"/>
          </a:xfrm>
          <a:prstGeom prst="wedgeRoundRectCallout">
            <a:avLst>
              <a:gd name="adj1" fmla="val -131912"/>
              <a:gd name="adj2" fmla="val -12775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foooo</a:t>
            </a:r>
            <a:endParaRPr 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1F1CC6-8DAC-DD2A-E6CF-6DB03C353696}"/>
              </a:ext>
            </a:extLst>
          </p:cNvPr>
          <p:cNvSpPr txBox="1"/>
          <p:nvPr/>
        </p:nvSpPr>
        <p:spPr>
          <a:xfrm>
            <a:off x="4876800" y="1527220"/>
            <a:ext cx="3701800" cy="2893100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using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Errc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variant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&lt;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LexE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SyntaxE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RunmtimeE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&gt;;</a:t>
            </a:r>
          </a:p>
          <a:p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expected&lt; string,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Errc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&gt; parse();</a:t>
            </a:r>
          </a:p>
          <a:p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auto s = parse();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if( ! s) {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visit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overload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[](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LexE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&amp; err) {},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[](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SyntaxE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&amp; err) {},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},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s.error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());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9" name="AutoShape 30">
            <a:extLst>
              <a:ext uri="{FF2B5EF4-FFF2-40B4-BE49-F238E27FC236}">
                <a16:creationId xmlns:a16="http://schemas.microsoft.com/office/drawing/2014/main" id="{7F3FED10-914F-DB64-F1CD-A6B07C7C9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721181"/>
            <a:ext cx="2387419" cy="609599"/>
          </a:xfrm>
          <a:prstGeom prst="wedgeRoundRectCallout">
            <a:avLst>
              <a:gd name="adj1" fmla="val -1292"/>
              <a:gd name="adj2" fmla="val -17611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Error: visit requires the visitor to be exhaustive</a:t>
            </a:r>
          </a:p>
        </p:txBody>
      </p:sp>
      <p:sp>
        <p:nvSpPr>
          <p:cNvPr id="4" name="AutoShape 30">
            <a:extLst>
              <a:ext uri="{FF2B5EF4-FFF2-40B4-BE49-F238E27FC236}">
                <a16:creationId xmlns:a16="http://schemas.microsoft.com/office/drawing/2014/main" id="{6DCBF89C-0957-9FEC-B63F-0D68CE73C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5631641"/>
            <a:ext cx="2270582" cy="424304"/>
          </a:xfrm>
          <a:prstGeom prst="wedgeRoundRectCallout">
            <a:avLst>
              <a:gd name="adj1" fmla="val 678"/>
              <a:gd name="adj2" fmla="val -46465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additional info possible</a:t>
            </a:r>
          </a:p>
        </p:txBody>
      </p:sp>
    </p:spTree>
    <p:extLst>
      <p:ext uri="{BB962C8B-B14F-4D97-AF65-F5344CB8AC3E}">
        <p14:creationId xmlns:p14="http://schemas.microsoft.com/office/powerpoint/2010/main" val="417724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" grpId="0" animBg="1"/>
      <p:bldP spid="11" grpId="0" animBg="1"/>
      <p:bldP spid="9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066799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2">
                    <a:lumMod val="25000"/>
                  </a:schemeClr>
                </a:solidFill>
              </a:rPr>
              <a:t>Ranges</a:t>
            </a:r>
            <a:endParaRPr lang="cs-CZ" sz="4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9343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86383" y="838200"/>
            <a:ext cx="8971233" cy="5927238"/>
          </a:xfrm>
        </p:spPr>
        <p:txBody>
          <a:bodyPr>
            <a:normAutofit/>
          </a:bodyPr>
          <a:lstStyle/>
          <a:p>
            <a:r>
              <a:rPr lang="en-US" dirty="0" err="1"/>
              <a:t>stl</a:t>
            </a:r>
            <a:endParaRPr lang="en-US" dirty="0"/>
          </a:p>
          <a:p>
            <a:pPr lvl="1"/>
            <a:r>
              <a:rPr lang="en-US" sz="1800" dirty="0"/>
              <a:t>iterator based algorithms - verbosity</a:t>
            </a:r>
            <a:endParaRPr lang="en-US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no orthogonal composition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ranges</a:t>
            </a:r>
          </a:p>
          <a:p>
            <a:pPr lvl="2"/>
            <a:r>
              <a:rPr lang="en-US" sz="1800" dirty="0"/>
              <a:t>(</a:t>
            </a:r>
            <a:r>
              <a:rPr lang="cs-CZ" sz="1800" dirty="0"/>
              <a:t>it,it</a:t>
            </a:r>
            <a:r>
              <a:rPr lang="en-US" sz="1800" dirty="0"/>
              <a:t>), (</a:t>
            </a:r>
            <a:r>
              <a:rPr lang="en-US" sz="1800" dirty="0" err="1"/>
              <a:t>it,count</a:t>
            </a:r>
            <a:r>
              <a:rPr lang="en-US" sz="1800" dirty="0"/>
              <a:t>), (</a:t>
            </a:r>
            <a:r>
              <a:rPr lang="en-US" sz="1800" dirty="0" err="1"/>
              <a:t>it,predicate</a:t>
            </a:r>
            <a:r>
              <a:rPr lang="en-US" sz="1800" dirty="0"/>
              <a:t>)</a:t>
            </a:r>
          </a:p>
          <a:p>
            <a:pPr lvl="3"/>
            <a:r>
              <a:rPr lang="en-US" sz="1600" dirty="0"/>
              <a:t>encapsulation of the limits, enhanced safety and readability</a:t>
            </a:r>
          </a:p>
          <a:p>
            <a:pPr lvl="2"/>
            <a:r>
              <a:rPr lang="en-US" sz="1800" dirty="0"/>
              <a:t>std:: containers, generators, virtual containers, ...</a:t>
            </a:r>
          </a:p>
          <a:p>
            <a:pPr lvl="2"/>
            <a:r>
              <a:rPr lang="en-US" sz="1800" dirty="0"/>
              <a:t>composability, lazy evaluation</a:t>
            </a:r>
            <a:endParaRPr lang="cs-CZ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563562"/>
          </a:xfrm>
        </p:spPr>
        <p:txBody>
          <a:bodyPr>
            <a:noAutofit/>
          </a:bodyPr>
          <a:lstStyle/>
          <a:p>
            <a:r>
              <a:rPr lang="en-US" sz="3600" dirty="0"/>
              <a:t>Ranges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580D9CB-E180-4633-8E32-42480FB108BB}"/>
              </a:ext>
            </a:extLst>
          </p:cNvPr>
          <p:cNvSpPr txBox="1"/>
          <p:nvPr/>
        </p:nvSpPr>
        <p:spPr>
          <a:xfrm>
            <a:off x="275689" y="1679516"/>
            <a:ext cx="8618642" cy="523220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dk1"/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sort( </a:t>
            </a:r>
            <a:r>
              <a:rPr lang="en-US" b="1" dirty="0" err="1">
                <a:solidFill>
                  <a:srgbClr val="0070C0"/>
                </a:solidFill>
              </a:rPr>
              <a:t>v.begin</a:t>
            </a:r>
            <a:r>
              <a:rPr lang="en-US" b="1" dirty="0">
                <a:solidFill>
                  <a:srgbClr val="0070C0"/>
                </a:solidFill>
              </a:rPr>
              <a:t>(), </a:t>
            </a:r>
            <a:r>
              <a:rPr lang="en-US" b="1" dirty="0" err="1">
                <a:solidFill>
                  <a:srgbClr val="0070C0"/>
                </a:solidFill>
              </a:rPr>
              <a:t>v.end</a:t>
            </a:r>
            <a:r>
              <a:rPr lang="en-US" b="1" dirty="0">
                <a:solidFill>
                  <a:srgbClr val="0070C0"/>
                </a:solidFill>
              </a:rPr>
              <a:t>()</a:t>
            </a:r>
            <a:r>
              <a:rPr lang="en-US" dirty="0"/>
              <a:t>);</a:t>
            </a:r>
          </a:p>
          <a:p>
            <a:r>
              <a:rPr lang="en-US" dirty="0" err="1"/>
              <a:t>set_difference</a:t>
            </a:r>
            <a:r>
              <a:rPr lang="en-US" dirty="0"/>
              <a:t>( </a:t>
            </a:r>
            <a:r>
              <a:rPr lang="en-US" b="1" dirty="0">
                <a:solidFill>
                  <a:srgbClr val="0070C0"/>
                </a:solidFill>
              </a:rPr>
              <a:t>v2.begin(), v2.end()</a:t>
            </a:r>
            <a:r>
              <a:rPr lang="en-US" dirty="0"/>
              <a:t>, </a:t>
            </a:r>
            <a:r>
              <a:rPr lang="en-US" b="1" dirty="0">
                <a:solidFill>
                  <a:srgbClr val="954ECA"/>
                </a:solidFill>
              </a:rPr>
              <a:t>v3.begin(), v3.end()</a:t>
            </a:r>
            <a:r>
              <a:rPr lang="en-US" dirty="0"/>
              <a:t>, </a:t>
            </a:r>
            <a:r>
              <a:rPr lang="en-US" dirty="0" err="1"/>
              <a:t>back_inserter</a:t>
            </a:r>
            <a:r>
              <a:rPr lang="en-US" dirty="0"/>
              <a:t>(v4));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DFF1B4-05B6-42B0-BEEF-45AF7284C1C9}"/>
              </a:ext>
            </a:extLst>
          </p:cNvPr>
          <p:cNvSpPr txBox="1"/>
          <p:nvPr/>
        </p:nvSpPr>
        <p:spPr>
          <a:xfrm>
            <a:off x="270588" y="2924287"/>
            <a:ext cx="7247042" cy="738664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dk1"/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b="1" dirty="0" err="1"/>
              <a:t>copy_if</a:t>
            </a:r>
            <a:r>
              <a:rPr lang="en-US" dirty="0"/>
              <a:t>( </a:t>
            </a:r>
            <a:r>
              <a:rPr lang="en-US" dirty="0" err="1"/>
              <a:t>input.begin</a:t>
            </a:r>
            <a:r>
              <a:rPr lang="en-US" dirty="0"/>
              <a:t>(), </a:t>
            </a:r>
            <a:r>
              <a:rPr lang="en-US" dirty="0" err="1"/>
              <a:t>input.end</a:t>
            </a:r>
            <a:r>
              <a:rPr lang="en-US" dirty="0"/>
              <a:t>(), </a:t>
            </a:r>
            <a:r>
              <a:rPr lang="en-US" dirty="0" err="1"/>
              <a:t>back_inserter</a:t>
            </a:r>
            <a:r>
              <a:rPr lang="en-US" dirty="0"/>
              <a:t>(output), </a:t>
            </a:r>
            <a:r>
              <a:rPr lang="en-US" b="1" dirty="0"/>
              <a:t>p</a:t>
            </a:r>
            <a:r>
              <a:rPr lang="en-US" dirty="0"/>
              <a:t>);</a:t>
            </a:r>
          </a:p>
          <a:p>
            <a:r>
              <a:rPr lang="en-US" b="1" dirty="0"/>
              <a:t>transform</a:t>
            </a:r>
            <a:r>
              <a:rPr lang="en-US" dirty="0"/>
              <a:t>( </a:t>
            </a:r>
            <a:r>
              <a:rPr lang="en-US" dirty="0" err="1"/>
              <a:t>input.begin</a:t>
            </a:r>
            <a:r>
              <a:rPr lang="en-US" dirty="0"/>
              <a:t>(), </a:t>
            </a:r>
            <a:r>
              <a:rPr lang="en-US" dirty="0" err="1"/>
              <a:t>input.end</a:t>
            </a:r>
            <a:r>
              <a:rPr lang="en-US" dirty="0"/>
              <a:t>(), </a:t>
            </a:r>
            <a:r>
              <a:rPr lang="en-US" dirty="0" err="1"/>
              <a:t>back_inserter</a:t>
            </a:r>
            <a:r>
              <a:rPr lang="en-US" dirty="0"/>
              <a:t>(output), </a:t>
            </a:r>
            <a:r>
              <a:rPr lang="en-US" b="1" dirty="0"/>
              <a:t>f</a:t>
            </a:r>
            <a:r>
              <a:rPr lang="en-US" dirty="0"/>
              <a:t>);</a:t>
            </a:r>
          </a:p>
          <a:p>
            <a:r>
              <a:rPr lang="en-US" b="1" strike="sngStrike" dirty="0" err="1">
                <a:solidFill>
                  <a:srgbClr val="FF0000"/>
                </a:solidFill>
              </a:rPr>
              <a:t>transform_if</a:t>
            </a:r>
            <a:endParaRPr lang="en-US" b="1" strike="sngStrike" dirty="0">
              <a:solidFill>
                <a:srgbClr val="FF0000"/>
              </a:solidFill>
            </a:endParaRPr>
          </a:p>
        </p:txBody>
      </p:sp>
      <p:sp>
        <p:nvSpPr>
          <p:cNvPr id="10" name="AutoShape 30">
            <a:extLst>
              <a:ext uri="{FF2B5EF4-FFF2-40B4-BE49-F238E27FC236}">
                <a16:creationId xmlns:a16="http://schemas.microsoft.com/office/drawing/2014/main" id="{CB6856A3-0114-43D3-8E01-E74CCEFEC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333932"/>
            <a:ext cx="1524000" cy="367300"/>
          </a:xfrm>
          <a:prstGeom prst="wedgeRoundRectCallout">
            <a:avLst>
              <a:gd name="adj1" fmla="val -917"/>
              <a:gd name="adj2" fmla="val -4718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/>
              <a:t>C++</a:t>
            </a:r>
            <a:r>
              <a:rPr lang="en-US" sz="1600" dirty="0"/>
              <a:t>20⇝23</a:t>
            </a:r>
          </a:p>
        </p:txBody>
      </p:sp>
      <p:sp>
        <p:nvSpPr>
          <p:cNvPr id="13" name="Rounded Rectangular Callout 4">
            <a:extLst>
              <a:ext uri="{FF2B5EF4-FFF2-40B4-BE49-F238E27FC236}">
                <a16:creationId xmlns:a16="http://schemas.microsoft.com/office/drawing/2014/main" id="{52A20557-3AA3-4BF3-832D-3F9188CFC152}"/>
              </a:ext>
            </a:extLst>
          </p:cNvPr>
          <p:cNvSpPr/>
          <p:nvPr/>
        </p:nvSpPr>
        <p:spPr>
          <a:xfrm>
            <a:off x="6547941" y="3524902"/>
            <a:ext cx="1939377" cy="451791"/>
          </a:xfrm>
          <a:prstGeom prst="wedgeRoundRectCallout">
            <a:avLst>
              <a:gd name="adj1" fmla="val -74161"/>
              <a:gd name="adj2" fmla="val -68584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dk1"/>
                </a:solidFill>
              </a:rPr>
              <a:t>efficiency - copy</a:t>
            </a:r>
            <a:endParaRPr lang="cs-CZ" sz="1600" dirty="0">
              <a:solidFill>
                <a:schemeClr val="dk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0AE078-94B3-891F-4301-975C6C19E67B}"/>
              </a:ext>
            </a:extLst>
          </p:cNvPr>
          <p:cNvSpPr txBox="1"/>
          <p:nvPr/>
        </p:nvSpPr>
        <p:spPr>
          <a:xfrm>
            <a:off x="2948474" y="5562756"/>
            <a:ext cx="5901612" cy="523220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dk1"/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ranges::</a:t>
            </a:r>
            <a:r>
              <a:rPr lang="en-US" b="1" dirty="0"/>
              <a:t>sort</a:t>
            </a:r>
            <a:r>
              <a:rPr lang="en-US" dirty="0"/>
              <a:t>( </a:t>
            </a:r>
            <a:r>
              <a:rPr lang="en-US" b="1" dirty="0">
                <a:solidFill>
                  <a:srgbClr val="0070C0"/>
                </a:solidFill>
              </a:rPr>
              <a:t>v</a:t>
            </a:r>
            <a:r>
              <a:rPr lang="en-US" dirty="0"/>
              <a:t>);</a:t>
            </a:r>
          </a:p>
          <a:p>
            <a:r>
              <a:rPr lang="en-US" dirty="0"/>
              <a:t>v </a:t>
            </a:r>
            <a:r>
              <a:rPr lang="en-US" b="1" dirty="0">
                <a:solidFill>
                  <a:srgbClr val="0070C0"/>
                </a:solidFill>
              </a:rPr>
              <a:t>|</a:t>
            </a:r>
            <a:r>
              <a:rPr lang="en-US" dirty="0"/>
              <a:t> views::</a:t>
            </a:r>
            <a:r>
              <a:rPr lang="en-US" b="1" dirty="0"/>
              <a:t>filter</a:t>
            </a:r>
            <a:r>
              <a:rPr lang="en-US" dirty="0"/>
              <a:t>(</a:t>
            </a:r>
            <a:r>
              <a:rPr lang="en-US" b="1" dirty="0"/>
              <a:t>[]</a:t>
            </a:r>
            <a:r>
              <a:rPr lang="en-US" dirty="0"/>
              <a:t>(){}) </a:t>
            </a:r>
            <a:r>
              <a:rPr lang="en-US" b="1" dirty="0">
                <a:solidFill>
                  <a:srgbClr val="0070C0"/>
                </a:solidFill>
              </a:rPr>
              <a:t>|</a:t>
            </a:r>
            <a:r>
              <a:rPr lang="en-US" dirty="0"/>
              <a:t> views::</a:t>
            </a:r>
            <a:r>
              <a:rPr lang="en-US" b="1" dirty="0"/>
              <a:t>transform</a:t>
            </a:r>
            <a:r>
              <a:rPr lang="en-US" dirty="0"/>
              <a:t>(</a:t>
            </a:r>
            <a:r>
              <a:rPr lang="en-US" b="1" dirty="0"/>
              <a:t>[]</a:t>
            </a:r>
            <a:r>
              <a:rPr lang="en-US" dirty="0"/>
              <a:t>(){});</a:t>
            </a: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227606E2-4275-2E19-BDB8-9432A8D35E3A}"/>
              </a:ext>
            </a:extLst>
          </p:cNvPr>
          <p:cNvSpPr/>
          <p:nvPr/>
        </p:nvSpPr>
        <p:spPr>
          <a:xfrm>
            <a:off x="6025592" y="6325440"/>
            <a:ext cx="2819400" cy="404912"/>
          </a:xfrm>
          <a:prstGeom prst="wedgeRoundRectCallout">
            <a:avLst>
              <a:gd name="adj1" fmla="val -54423"/>
              <a:gd name="adj2" fmla="val -118834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dk1"/>
                </a:solidFill>
              </a:rPr>
              <a:t>pipeline-like composition</a:t>
            </a:r>
            <a:endParaRPr lang="cs-CZ" sz="1600" dirty="0">
              <a:solidFill>
                <a:schemeClr val="dk1"/>
              </a:solidFill>
            </a:endParaRPr>
          </a:p>
        </p:txBody>
      </p:sp>
      <p:sp>
        <p:nvSpPr>
          <p:cNvPr id="7" name="Rounded Rectangular Callout 4">
            <a:extLst>
              <a:ext uri="{FF2B5EF4-FFF2-40B4-BE49-F238E27FC236}">
                <a16:creationId xmlns:a16="http://schemas.microsoft.com/office/drawing/2014/main" id="{66F6A243-712E-748A-BF2E-ADAAC631CD25}"/>
              </a:ext>
            </a:extLst>
          </p:cNvPr>
          <p:cNvSpPr/>
          <p:nvPr/>
        </p:nvSpPr>
        <p:spPr>
          <a:xfrm>
            <a:off x="5296251" y="5298859"/>
            <a:ext cx="2438400" cy="382655"/>
          </a:xfrm>
          <a:prstGeom prst="wedgeRoundRectCallout">
            <a:avLst>
              <a:gd name="adj1" fmla="val -74812"/>
              <a:gd name="adj2" fmla="val 4269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dk1"/>
                </a:solidFill>
              </a:rPr>
              <a:t>constrained algorithm</a:t>
            </a:r>
            <a:endParaRPr lang="cs-CZ" sz="1600" dirty="0">
              <a:solidFill>
                <a:schemeClr val="dk1"/>
              </a:solidFill>
            </a:endParaRPr>
          </a:p>
        </p:txBody>
      </p:sp>
      <p:sp>
        <p:nvSpPr>
          <p:cNvPr id="8" name="Rounded Rectangular Callout 4">
            <a:extLst>
              <a:ext uri="{FF2B5EF4-FFF2-40B4-BE49-F238E27FC236}">
                <a16:creationId xmlns:a16="http://schemas.microsoft.com/office/drawing/2014/main" id="{9082AECA-C385-3AE2-0B78-CA98356CCBC4}"/>
              </a:ext>
            </a:extLst>
          </p:cNvPr>
          <p:cNvSpPr/>
          <p:nvPr/>
        </p:nvSpPr>
        <p:spPr>
          <a:xfrm>
            <a:off x="2643674" y="6347697"/>
            <a:ext cx="1752600" cy="382655"/>
          </a:xfrm>
          <a:prstGeom prst="wedgeRoundRectCallout">
            <a:avLst>
              <a:gd name="adj1" fmla="val 49359"/>
              <a:gd name="adj2" fmla="val -135310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dk1"/>
                </a:solidFill>
              </a:rPr>
              <a:t>range adaptor</a:t>
            </a:r>
            <a:endParaRPr lang="cs-CZ" sz="16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64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791200"/>
          </a:xfrm>
        </p:spPr>
        <p:txBody>
          <a:bodyPr>
            <a:normAutofit/>
          </a:bodyPr>
          <a:lstStyle/>
          <a:p>
            <a:r>
              <a:rPr lang="en-US" dirty="0"/>
              <a:t>Using indices</a:t>
            </a:r>
          </a:p>
          <a:p>
            <a:pPr lvl="1"/>
            <a:r>
              <a:rPr lang="en-US" dirty="0"/>
              <a:t>danger of out-of-bounds</a:t>
            </a:r>
          </a:p>
          <a:p>
            <a:endParaRPr lang="en-US" dirty="0"/>
          </a:p>
          <a:p>
            <a:r>
              <a:rPr lang="en-US" dirty="0"/>
              <a:t>Using iterators</a:t>
            </a:r>
          </a:p>
          <a:p>
            <a:pPr lvl="1"/>
            <a:r>
              <a:rPr lang="en-US" dirty="0"/>
              <a:t>better</a:t>
            </a:r>
          </a:p>
          <a:p>
            <a:pPr lvl="1"/>
            <a:r>
              <a:rPr lang="en-US" dirty="0"/>
              <a:t>but iterators are hidden pointers</a:t>
            </a:r>
          </a:p>
          <a:p>
            <a:endParaRPr lang="en-US" dirty="0"/>
          </a:p>
          <a:p>
            <a:r>
              <a:rPr lang="en-US" dirty="0"/>
              <a:t>C++11 range-based for loop</a:t>
            </a:r>
          </a:p>
          <a:p>
            <a:pPr lvl="1"/>
            <a:r>
              <a:rPr lang="en-US" dirty="0"/>
              <a:t>only the entire container</a:t>
            </a:r>
          </a:p>
          <a:p>
            <a:pPr lvl="1"/>
            <a:r>
              <a:rPr lang="en-US" dirty="0"/>
              <a:t>no other possibilities like reverse, etc.</a:t>
            </a:r>
          </a:p>
          <a:p>
            <a:endParaRPr lang="en-US" dirty="0"/>
          </a:p>
          <a:p>
            <a:r>
              <a:rPr lang="en-US" dirty="0"/>
              <a:t>C++20 ranges</a:t>
            </a:r>
          </a:p>
          <a:p>
            <a:pPr lvl="1"/>
            <a:r>
              <a:rPr lang="en-US" dirty="0"/>
              <a:t>many possible views</a:t>
            </a:r>
          </a:p>
          <a:p>
            <a:pPr lvl="1"/>
            <a:r>
              <a:rPr lang="en-US" dirty="0"/>
              <a:t>lazy evaluation</a:t>
            </a:r>
          </a:p>
          <a:p>
            <a:pPr lvl="1"/>
            <a:r>
              <a:rPr lang="en-US" dirty="0"/>
              <a:t>piping operator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range based loops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1F1CC6-8DAC-DD2A-E6CF-6DB03C353696}"/>
              </a:ext>
            </a:extLst>
          </p:cNvPr>
          <p:cNvSpPr txBox="1"/>
          <p:nvPr/>
        </p:nvSpPr>
        <p:spPr>
          <a:xfrm>
            <a:off x="5032550" y="914400"/>
            <a:ext cx="3937279" cy="954107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vector&lt;int&gt;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xs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{ 1, 2, 3, 4, 5 };</a:t>
            </a:r>
          </a:p>
          <a:p>
            <a:br>
              <a:rPr lang="en-US" sz="1400" dirty="0">
                <a:latin typeface="Courier New" pitchFamily="49" charset="0"/>
                <a:cs typeface="Courier New" pitchFamily="49" charset="0"/>
              </a:rPr>
            </a:br>
            <a:r>
              <a:rPr lang="en-US" sz="1400" dirty="0">
                <a:latin typeface="Courier New" pitchFamily="49" charset="0"/>
                <a:cs typeface="Courier New" pitchFamily="49" charset="0"/>
              </a:rPr>
              <a:t>for(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size_t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xs.size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; ++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print("{} ",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xs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]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1BE99B-36AD-F7AE-65CB-21CA8DA57C95}"/>
              </a:ext>
            </a:extLst>
          </p:cNvPr>
          <p:cNvSpPr txBox="1"/>
          <p:nvPr/>
        </p:nvSpPr>
        <p:spPr>
          <a:xfrm>
            <a:off x="5032549" y="2057400"/>
            <a:ext cx="3937279" cy="738664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for( auto it =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xs.begin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(); 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it !=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xs.end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; ++it)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    print("{} ",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*it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0770C0-E94A-6B4A-1D56-C812666E20A3}"/>
              </a:ext>
            </a:extLst>
          </p:cNvPr>
          <p:cNvSpPr txBox="1"/>
          <p:nvPr/>
        </p:nvSpPr>
        <p:spPr>
          <a:xfrm>
            <a:off x="5032548" y="2984957"/>
            <a:ext cx="3937279" cy="523220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for(auto&amp;&amp;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x :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xs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    print("{} ",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68FFF4-6AAE-B3B5-4587-BC0A1C3B8E1A}"/>
              </a:ext>
            </a:extLst>
          </p:cNvPr>
          <p:cNvSpPr txBox="1"/>
          <p:nvPr/>
        </p:nvSpPr>
        <p:spPr>
          <a:xfrm>
            <a:off x="5032547" y="4439060"/>
            <a:ext cx="3937279" cy="523220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for(auto&amp;&amp; x :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xs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| views::reverse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    print("{} ",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52145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877642BB-2DD6-981F-8D42-BE7F36EC515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6383" y="838201"/>
            <a:ext cx="8905217" cy="2409424"/>
          </a:xfrm>
        </p:spPr>
        <p:txBody>
          <a:bodyPr>
            <a:normAutofit/>
          </a:bodyPr>
          <a:lstStyle/>
          <a:p>
            <a:r>
              <a:rPr lang="en-US" dirty="0"/>
              <a:t>terminology</a:t>
            </a:r>
          </a:p>
          <a:p>
            <a:pPr lvl="1"/>
            <a:r>
              <a:rPr lang="en-US" sz="1800" b="1" dirty="0">
                <a:effectLst/>
                <a:latin typeface="Arial" panose="020B0604020202020204" pitchFamily="34" charset="0"/>
              </a:rPr>
              <a:t>range</a:t>
            </a:r>
            <a:r>
              <a:rPr lang="en-US" sz="1800" dirty="0">
                <a:effectLst/>
                <a:latin typeface="Arial" panose="020B0604020202020204" pitchFamily="34" charset="0"/>
              </a:rPr>
              <a:t> ≈ something that can be iterated</a:t>
            </a:r>
          </a:p>
          <a:p>
            <a:pPr lvl="1"/>
            <a:r>
              <a:rPr lang="en-US" sz="1800" b="1" dirty="0">
                <a:effectLst/>
                <a:latin typeface="Arial" panose="020B0604020202020204" pitchFamily="34" charset="0"/>
              </a:rPr>
              <a:t>range algorithm</a:t>
            </a:r>
            <a:r>
              <a:rPr lang="en-US" sz="1800" dirty="0">
                <a:effectLst/>
                <a:latin typeface="Arial" panose="020B0604020202020204" pitchFamily="34" charset="0"/>
              </a:rPr>
              <a:t> ≈ algorithm that takes range</a:t>
            </a:r>
          </a:p>
          <a:p>
            <a:pPr lvl="1"/>
            <a:r>
              <a:rPr lang="en-US" sz="1800" b="1" dirty="0">
                <a:effectLst/>
                <a:latin typeface="Arial" panose="020B0604020202020204" pitchFamily="34" charset="0"/>
              </a:rPr>
              <a:t>view</a:t>
            </a:r>
            <a:r>
              <a:rPr lang="en-US" sz="1800" dirty="0">
                <a:effectLst/>
                <a:latin typeface="Arial" panose="020B0604020202020204" pitchFamily="34" charset="0"/>
              </a:rPr>
              <a:t> ≈ cheap to copy lazy range</a:t>
            </a:r>
          </a:p>
          <a:p>
            <a:pPr lvl="1"/>
            <a:r>
              <a:rPr lang="en-US" sz="1800" b="1" dirty="0">
                <a:effectLst/>
                <a:latin typeface="Arial" panose="020B0604020202020204" pitchFamily="34" charset="0"/>
              </a:rPr>
              <a:t>range adaptor </a:t>
            </a:r>
            <a:r>
              <a:rPr lang="en-US" sz="1800" dirty="0">
                <a:effectLst/>
                <a:latin typeface="Arial" panose="020B0604020202020204" pitchFamily="34" charset="0"/>
              </a:rPr>
              <a:t>≈ make a range into a view</a:t>
            </a:r>
            <a:endParaRPr lang="en-US" sz="1800" dirty="0"/>
          </a:p>
          <a:p>
            <a:r>
              <a:rPr lang="en-US" dirty="0"/>
              <a:t>range adaptor syntax equivalence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18F12E-A529-2542-5963-EB40AE90377E}"/>
              </a:ext>
            </a:extLst>
          </p:cNvPr>
          <p:cNvSpPr txBox="1"/>
          <p:nvPr/>
        </p:nvSpPr>
        <p:spPr>
          <a:xfrm>
            <a:off x="1066800" y="3245522"/>
            <a:ext cx="6421753" cy="2462213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#include &lt;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ranges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void f( const string&amp; s) { </a:t>
            </a:r>
            <a:r>
              <a:rPr lang="en-US" sz="1400" dirty="0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400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&lt;&lt; s; }</a:t>
            </a:r>
          </a:p>
          <a:p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auto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r =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view::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iota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( 1, 1000)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|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view::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filter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 [](int n) {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f( "o");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return n%2 == 0; })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|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view::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transform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 [](int n) {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f( "x");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return n*2; })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|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view::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take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( 2)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for( auto&amp;&amp;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: r)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&lt;&lt;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;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563562"/>
          </a:xfrm>
        </p:spPr>
        <p:txBody>
          <a:bodyPr>
            <a:noAutofit/>
          </a:bodyPr>
          <a:lstStyle/>
          <a:p>
            <a:r>
              <a:rPr lang="en-US" sz="3600" dirty="0"/>
              <a:t>Ranges and range adaptors</a:t>
            </a:r>
          </a:p>
        </p:txBody>
      </p:sp>
      <p:sp>
        <p:nvSpPr>
          <p:cNvPr id="12" name="Rounded Rectangular Callout 4">
            <a:extLst>
              <a:ext uri="{FF2B5EF4-FFF2-40B4-BE49-F238E27FC236}">
                <a16:creationId xmlns:a16="http://schemas.microsoft.com/office/drawing/2014/main" id="{D18A5342-790C-42AF-B642-EA443348617B}"/>
              </a:ext>
            </a:extLst>
          </p:cNvPr>
          <p:cNvSpPr/>
          <p:nvPr/>
        </p:nvSpPr>
        <p:spPr>
          <a:xfrm>
            <a:off x="281189" y="5921075"/>
            <a:ext cx="1765752" cy="662287"/>
          </a:xfrm>
          <a:prstGeom prst="wedgeRoundRectCallout">
            <a:avLst>
              <a:gd name="adj1" fmla="val -2696"/>
              <a:gd name="adj2" fmla="val -19189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dk1"/>
                </a:solidFill>
              </a:rPr>
              <a:t>pipeline-like composition</a:t>
            </a:r>
            <a:endParaRPr lang="cs-CZ" sz="1600" dirty="0">
              <a:solidFill>
                <a:schemeClr val="dk1"/>
              </a:solidFill>
            </a:endParaRPr>
          </a:p>
        </p:txBody>
      </p:sp>
      <p:sp>
        <p:nvSpPr>
          <p:cNvPr id="7" name="AutoShape 30">
            <a:extLst>
              <a:ext uri="{FF2B5EF4-FFF2-40B4-BE49-F238E27FC236}">
                <a16:creationId xmlns:a16="http://schemas.microsoft.com/office/drawing/2014/main" id="{8A511977-22E7-C5DC-37B6-A02DDBFA0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5547481"/>
            <a:ext cx="1295400" cy="428224"/>
          </a:xfrm>
          <a:prstGeom prst="wedgeRoundRectCallout">
            <a:avLst>
              <a:gd name="adj1" fmla="val -49766"/>
              <a:gd name="adj2" fmla="val 2589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ooxoox48</a:t>
            </a:r>
          </a:p>
        </p:txBody>
      </p:sp>
      <p:sp>
        <p:nvSpPr>
          <p:cNvPr id="8" name="AutoShape 30">
            <a:extLst>
              <a:ext uri="{FF2B5EF4-FFF2-40B4-BE49-F238E27FC236}">
                <a16:creationId xmlns:a16="http://schemas.microsoft.com/office/drawing/2014/main" id="{0E544452-EA86-7A5E-7A08-F9F630EB9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4283" y="6029563"/>
            <a:ext cx="1282918" cy="428224"/>
          </a:xfrm>
          <a:prstGeom prst="wedgeRoundRectCallout">
            <a:avLst>
              <a:gd name="adj1" fmla="val -48554"/>
              <a:gd name="adj2" fmla="val 5189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oox4oox8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9852045-0BA5-0BB7-5981-55829C3CB4CF}"/>
              </a:ext>
            </a:extLst>
          </p:cNvPr>
          <p:cNvCxnSpPr>
            <a:cxnSpLocks/>
          </p:cNvCxnSpPr>
          <p:nvPr/>
        </p:nvCxnSpPr>
        <p:spPr>
          <a:xfrm>
            <a:off x="6630423" y="5761593"/>
            <a:ext cx="152297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utoShape 30">
            <a:extLst>
              <a:ext uri="{FF2B5EF4-FFF2-40B4-BE49-F238E27FC236}">
                <a16:creationId xmlns:a16="http://schemas.microsoft.com/office/drawing/2014/main" id="{C59CDE90-6630-B416-33A4-B680AC22B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5019" y="3805986"/>
            <a:ext cx="1168620" cy="425885"/>
          </a:xfrm>
          <a:prstGeom prst="wedgeRoundRectCallout">
            <a:avLst>
              <a:gd name="adj1" fmla="val -176725"/>
              <a:gd name="adj2" fmla="val 5013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sentinel</a:t>
            </a:r>
          </a:p>
        </p:txBody>
      </p:sp>
      <p:sp>
        <p:nvSpPr>
          <p:cNvPr id="17" name="AutoShape 30">
            <a:extLst>
              <a:ext uri="{FF2B5EF4-FFF2-40B4-BE49-F238E27FC236}">
                <a16:creationId xmlns:a16="http://schemas.microsoft.com/office/drawing/2014/main" id="{82E28C6B-0800-681C-F86E-732F0B8B4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0126" y="6157477"/>
            <a:ext cx="1995897" cy="425885"/>
          </a:xfrm>
          <a:prstGeom prst="wedgeRoundRectCallout">
            <a:avLst>
              <a:gd name="adj1" fmla="val -40948"/>
              <a:gd name="adj2" fmla="val -18839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lazy evaluation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AD7724-9300-BF76-AA67-6E4354ACA07B}"/>
              </a:ext>
            </a:extLst>
          </p:cNvPr>
          <p:cNvSpPr txBox="1"/>
          <p:nvPr/>
        </p:nvSpPr>
        <p:spPr>
          <a:xfrm>
            <a:off x="5805019" y="1909650"/>
            <a:ext cx="2848511" cy="1754326"/>
          </a:xfrm>
          <a:prstGeom prst="rect">
            <a:avLst/>
          </a:prstGeom>
          <a:solidFill>
            <a:srgbClr val="CCFF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 err="1">
                <a:latin typeface="Courier New" pitchFamily="49" charset="0"/>
                <a:cs typeface="Courier New" pitchFamily="49" charset="0"/>
              </a:rPr>
              <a:t>take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_view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&lt;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200" b="1" dirty="0" err="1">
                <a:latin typeface="Courier New" pitchFamily="49" charset="0"/>
                <a:cs typeface="Courier New" pitchFamily="49" charset="0"/>
              </a:rPr>
              <a:t>transform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_view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&lt;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200" b="1" dirty="0" err="1">
                <a:latin typeface="Courier New" pitchFamily="49" charset="0"/>
                <a:cs typeface="Courier New" pitchFamily="49" charset="0"/>
              </a:rPr>
              <a:t>filter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_view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&lt;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200" b="1" dirty="0" err="1">
                <a:latin typeface="Courier New" pitchFamily="49" charset="0"/>
                <a:cs typeface="Courier New" pitchFamily="49" charset="0"/>
              </a:rPr>
              <a:t>iota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_view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&lt;int, int&gt;, 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  lambda [](int n)-&gt;bool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&gt;,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lambda [](int n)-&gt;int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&gt;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&gt;</a:t>
            </a:r>
          </a:p>
        </p:txBody>
      </p:sp>
      <p:sp>
        <p:nvSpPr>
          <p:cNvPr id="26" name="Rounded Rectangular Callout 4">
            <a:extLst>
              <a:ext uri="{FF2B5EF4-FFF2-40B4-BE49-F238E27FC236}">
                <a16:creationId xmlns:a16="http://schemas.microsoft.com/office/drawing/2014/main" id="{789C4375-2B8C-D054-DAC0-0C194EC8EFE3}"/>
              </a:ext>
            </a:extLst>
          </p:cNvPr>
          <p:cNvSpPr/>
          <p:nvPr/>
        </p:nvSpPr>
        <p:spPr>
          <a:xfrm>
            <a:off x="6781800" y="5067737"/>
            <a:ext cx="895998" cy="425886"/>
          </a:xfrm>
          <a:prstGeom prst="wedgeRoundRectCallout">
            <a:avLst>
              <a:gd name="adj1" fmla="val -1"/>
              <a:gd name="adj2" fmla="val 4872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dk1"/>
                </a:solidFill>
              </a:rPr>
              <a:t>48</a:t>
            </a:r>
            <a:endParaRPr lang="cs-CZ" sz="1600" dirty="0">
              <a:solidFill>
                <a:schemeClr val="dk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0E29FE-7B54-7969-F3D0-6F8A67F3915B}"/>
              </a:ext>
            </a:extLst>
          </p:cNvPr>
          <p:cNvSpPr txBox="1"/>
          <p:nvPr/>
        </p:nvSpPr>
        <p:spPr>
          <a:xfrm>
            <a:off x="5814678" y="937557"/>
            <a:ext cx="2848511" cy="738664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dk1"/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b="1" dirty="0"/>
              <a:t>adaptor</a:t>
            </a:r>
            <a:r>
              <a:rPr lang="en-US" dirty="0"/>
              <a:t>( </a:t>
            </a:r>
            <a:r>
              <a:rPr lang="en-US" b="1" dirty="0">
                <a:solidFill>
                  <a:srgbClr val="0070C0"/>
                </a:solidFill>
              </a:rPr>
              <a:t>range</a:t>
            </a:r>
            <a:r>
              <a:rPr lang="en-US" dirty="0"/>
              <a:t>, </a:t>
            </a:r>
            <a:r>
              <a:rPr lang="en-US" dirty="0" err="1"/>
              <a:t>args</a:t>
            </a:r>
            <a:r>
              <a:rPr lang="en-US" dirty="0"/>
              <a:t>...)</a:t>
            </a:r>
          </a:p>
          <a:p>
            <a:r>
              <a:rPr lang="en-US" b="1" dirty="0"/>
              <a:t>adaptor</a:t>
            </a:r>
            <a:r>
              <a:rPr lang="en-US" dirty="0"/>
              <a:t>( </a:t>
            </a:r>
            <a:r>
              <a:rPr lang="en-US" dirty="0" err="1"/>
              <a:t>args</a:t>
            </a:r>
            <a:r>
              <a:rPr lang="en-US" dirty="0"/>
              <a:t>...) (</a:t>
            </a:r>
            <a:r>
              <a:rPr lang="en-US" b="1" dirty="0">
                <a:solidFill>
                  <a:srgbClr val="0070C0"/>
                </a:solidFill>
              </a:rPr>
              <a:t>range</a:t>
            </a:r>
            <a:r>
              <a:rPr lang="en-US" dirty="0"/>
              <a:t>)</a:t>
            </a:r>
          </a:p>
          <a:p>
            <a:r>
              <a:rPr lang="en-US" b="1" dirty="0">
                <a:solidFill>
                  <a:srgbClr val="0070C0"/>
                </a:solidFill>
              </a:rPr>
              <a:t>range</a:t>
            </a:r>
            <a:r>
              <a:rPr lang="en-US" dirty="0"/>
              <a:t> | </a:t>
            </a:r>
            <a:r>
              <a:rPr lang="en-US" b="1" dirty="0"/>
              <a:t>adaptor</a:t>
            </a:r>
            <a:r>
              <a:rPr lang="en-US" dirty="0"/>
              <a:t>( </a:t>
            </a:r>
            <a:r>
              <a:rPr lang="en-US" dirty="0" err="1"/>
              <a:t>args</a:t>
            </a:r>
            <a:r>
              <a:rPr lang="en-US" dirty="0"/>
              <a:t>...)</a:t>
            </a:r>
          </a:p>
        </p:txBody>
      </p:sp>
      <p:sp>
        <p:nvSpPr>
          <p:cNvPr id="6" name="AutoShape 30">
            <a:extLst>
              <a:ext uri="{FF2B5EF4-FFF2-40B4-BE49-F238E27FC236}">
                <a16:creationId xmlns:a16="http://schemas.microsoft.com/office/drawing/2014/main" id="{E9858770-32BF-93FA-3483-E7579D190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5033515"/>
            <a:ext cx="1817590" cy="428224"/>
          </a:xfrm>
          <a:prstGeom prst="wedgeRoundRectCallout">
            <a:avLst>
              <a:gd name="adj1" fmla="val -94431"/>
              <a:gd name="adj2" fmla="val 1936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not a container</a:t>
            </a:r>
          </a:p>
        </p:txBody>
      </p:sp>
    </p:spTree>
    <p:extLst>
      <p:ext uri="{BB962C8B-B14F-4D97-AF65-F5344CB8AC3E}">
        <p14:creationId xmlns:p14="http://schemas.microsoft.com/office/powerpoint/2010/main" val="303578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7" grpId="0" animBg="1"/>
      <p:bldP spid="8" grpId="0" animBg="1"/>
      <p:bldP spid="16" grpId="0" animBg="1"/>
      <p:bldP spid="17" grpId="0" animBg="1"/>
      <p:bldP spid="19" grpId="0" animBg="1"/>
      <p:bldP spid="26" grpId="0" animBg="1"/>
      <p:bldP spid="2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traditional view: runtime vs. compile-time</a:t>
            </a:r>
          </a:p>
          <a:p>
            <a:endParaRPr lang="en-US" dirty="0"/>
          </a:p>
          <a:p>
            <a:r>
              <a:rPr lang="en-US" dirty="0"/>
              <a:t>runtime</a:t>
            </a:r>
          </a:p>
          <a:p>
            <a:pPr lvl="1"/>
            <a:r>
              <a:rPr lang="en-US" dirty="0"/>
              <a:t>dynamic polymorphism</a:t>
            </a:r>
          </a:p>
          <a:p>
            <a:pPr lvl="2"/>
            <a:r>
              <a:rPr lang="en-US" dirty="0"/>
              <a:t>inheritance + virtual functions</a:t>
            </a:r>
          </a:p>
          <a:p>
            <a:pPr lvl="1"/>
            <a:r>
              <a:rPr lang="cs-CZ" b="1" dirty="0">
                <a:solidFill>
                  <a:srgbClr val="33CC33"/>
                </a:solidFill>
                <a:sym typeface="Wingdings"/>
              </a:rPr>
              <a:t></a:t>
            </a:r>
            <a:r>
              <a:rPr lang="en-US" b="1" dirty="0">
                <a:solidFill>
                  <a:srgbClr val="33CC33"/>
                </a:solidFill>
                <a:sym typeface="Wingdings"/>
              </a:rPr>
              <a:t> </a:t>
            </a:r>
            <a:r>
              <a:rPr lang="en-US" dirty="0"/>
              <a:t>flexibility</a:t>
            </a:r>
            <a:endParaRPr lang="en-US" b="1" dirty="0">
              <a:solidFill>
                <a:srgbClr val="33CC33"/>
              </a:solidFill>
              <a:sym typeface="Wingdings"/>
            </a:endParaRPr>
          </a:p>
          <a:p>
            <a:pPr lvl="1"/>
            <a:r>
              <a:rPr lang="cs-CZ" b="1" dirty="0">
                <a:solidFill>
                  <a:srgbClr val="FF0000"/>
                </a:solidFill>
                <a:sym typeface="Wingdings"/>
              </a:rPr>
              <a:t></a:t>
            </a:r>
            <a:r>
              <a:rPr lang="en-US" b="1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US" dirty="0"/>
              <a:t>runtime overhead				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↪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1">
                    <a:lumMod val="50000"/>
                  </a:schemeClr>
                </a:solidFill>
              </a:rPr>
              <a:t>VyVyVyS</a:t>
            </a:r>
            <a:endParaRPr lang="en-US" i="1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cs-CZ" b="1" dirty="0">
                <a:solidFill>
                  <a:srgbClr val="FF0000"/>
                </a:solidFill>
                <a:sym typeface="Wingdings"/>
              </a:rPr>
              <a:t></a:t>
            </a:r>
            <a:r>
              <a:rPr lang="en-US" b="1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US" dirty="0"/>
              <a:t>complex type hierarchies</a:t>
            </a:r>
          </a:p>
          <a:p>
            <a:pPr lvl="2"/>
            <a:r>
              <a:rPr lang="en-US" dirty="0"/>
              <a:t>enforced even for semantically unrelated types</a:t>
            </a:r>
          </a:p>
          <a:p>
            <a:pPr lvl="1"/>
            <a:endParaRPr lang="en-US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/>
              <a:t>compile-time</a:t>
            </a:r>
          </a:p>
          <a:p>
            <a:pPr lvl="1"/>
            <a:r>
              <a:rPr lang="en-US" dirty="0"/>
              <a:t>static polymorphism</a:t>
            </a:r>
          </a:p>
          <a:p>
            <a:pPr lvl="2"/>
            <a:r>
              <a:rPr lang="en-US" dirty="0"/>
              <a:t>templates</a:t>
            </a:r>
          </a:p>
          <a:p>
            <a:pPr lvl="2"/>
            <a:r>
              <a:rPr lang="en-US" dirty="0"/>
              <a:t>generic lambdas</a:t>
            </a:r>
          </a:p>
          <a:p>
            <a:pPr lvl="1"/>
            <a:r>
              <a:rPr lang="cs-CZ" b="1" dirty="0">
                <a:solidFill>
                  <a:srgbClr val="33CC33"/>
                </a:solidFill>
                <a:sym typeface="Wingdings"/>
              </a:rPr>
              <a:t></a:t>
            </a:r>
            <a:r>
              <a:rPr lang="en-US" b="1" dirty="0">
                <a:solidFill>
                  <a:srgbClr val="33CC33"/>
                </a:solidFill>
                <a:sym typeface="Wingdings"/>
              </a:rPr>
              <a:t> </a:t>
            </a:r>
            <a:r>
              <a:rPr lang="en-US" dirty="0"/>
              <a:t>no runtime overhead</a:t>
            </a:r>
            <a:endParaRPr lang="en-US" b="1" dirty="0">
              <a:solidFill>
                <a:srgbClr val="33CC33"/>
              </a:solidFill>
              <a:sym typeface="Wingdings"/>
            </a:endParaRPr>
          </a:p>
          <a:p>
            <a:pPr lvl="1"/>
            <a:r>
              <a:rPr lang="cs-CZ" b="1" dirty="0">
                <a:solidFill>
                  <a:srgbClr val="FF0000"/>
                </a:solidFill>
                <a:sym typeface="Wingdings"/>
              </a:rPr>
              <a:t></a:t>
            </a:r>
            <a:r>
              <a:rPr lang="en-US" b="1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US" dirty="0"/>
              <a:t>type specification at compile-time</a:t>
            </a:r>
          </a:p>
          <a:p>
            <a:pPr lvl="1"/>
            <a:r>
              <a:rPr lang="cs-CZ" b="1" dirty="0">
                <a:solidFill>
                  <a:srgbClr val="FF0000"/>
                </a:solidFill>
                <a:sym typeface="Wingdings"/>
              </a:rPr>
              <a:t></a:t>
            </a:r>
            <a:r>
              <a:rPr lang="en-US" b="1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US" dirty="0"/>
              <a:t>restricted use of multiple types in one container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Polymorphism in C++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791200" y="914400"/>
            <a:ext cx="3073400" cy="1051719"/>
          </a:xfrm>
          <a:prstGeom prst="roundRect">
            <a:avLst/>
          </a:prstGeom>
          <a:solidFill>
            <a:srgbClr val="FFFFCC"/>
          </a:solidFill>
          <a:ln w="12700" cmpd="sng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Satprem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Pamudurthy</a:t>
            </a:r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Polymorphism in C++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A Type Compatibility View</a:t>
            </a:r>
          </a:p>
          <a:p>
            <a:pPr algn="ctr"/>
            <a:r>
              <a:rPr lang="en-US" sz="1200" i="1" dirty="0">
                <a:solidFill>
                  <a:schemeClr val="tx1"/>
                </a:solidFill>
              </a:rPr>
              <a:t>Overload Journal 141</a:t>
            </a:r>
          </a:p>
          <a:p>
            <a:pPr algn="ctr"/>
            <a:r>
              <a:rPr lang="en-US" sz="1200" dirty="0">
                <a:solidFill>
                  <a:srgbClr val="0070C0"/>
                </a:solidFill>
              </a:rPr>
              <a:t>accu.org/</a:t>
            </a:r>
            <a:r>
              <a:rPr lang="en-US" sz="1200" dirty="0" err="1">
                <a:solidFill>
                  <a:srgbClr val="0070C0"/>
                </a:solidFill>
              </a:rPr>
              <a:t>index.php</a:t>
            </a:r>
            <a:r>
              <a:rPr lang="en-US" sz="1200" dirty="0">
                <a:solidFill>
                  <a:srgbClr val="0070C0"/>
                </a:solidFill>
              </a:rPr>
              <a:t>/journals/2424</a:t>
            </a:r>
          </a:p>
        </p:txBody>
      </p:sp>
    </p:spTree>
    <p:extLst>
      <p:ext uri="{BB962C8B-B14F-4D97-AF65-F5344CB8AC3E}">
        <p14:creationId xmlns:p14="http://schemas.microsoft.com/office/powerpoint/2010/main" val="121447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92704" y="990600"/>
            <a:ext cx="8971233" cy="5774838"/>
          </a:xfrm>
        </p:spPr>
        <p:txBody>
          <a:bodyPr>
            <a:normAutofit/>
          </a:bodyPr>
          <a:lstStyle/>
          <a:p>
            <a:r>
              <a:rPr lang="en-US" dirty="0"/>
              <a:t>word count</a:t>
            </a:r>
          </a:p>
          <a:p>
            <a:pPr lvl="1"/>
            <a:endParaRPr lang="en-US" dirty="0"/>
          </a:p>
          <a:p>
            <a:pPr marL="358775" lvl="2" indent="0">
              <a:buNone/>
            </a:pPr>
            <a:endParaRPr lang="en-US" dirty="0"/>
          </a:p>
          <a:p>
            <a:pPr marL="358775" lvl="2" indent="0">
              <a:buNone/>
            </a:pPr>
            <a:endParaRPr lang="en-US" dirty="0"/>
          </a:p>
          <a:p>
            <a:pPr marL="358775" lvl="2" indent="0">
              <a:buNone/>
            </a:pPr>
            <a:endParaRPr lang="en-US" dirty="0"/>
          </a:p>
          <a:p>
            <a:pPr marL="358775" lvl="2" indent="0">
              <a:buNone/>
            </a:pPr>
            <a:endParaRPr lang="en-US" sz="3200" dirty="0"/>
          </a:p>
          <a:p>
            <a:r>
              <a:rPr lang="en-US" dirty="0"/>
              <a:t>sorted container without two greatest and two smallest values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673966"/>
          </a:xfrm>
        </p:spPr>
        <p:txBody>
          <a:bodyPr>
            <a:normAutofit/>
          </a:bodyPr>
          <a:lstStyle/>
          <a:p>
            <a:r>
              <a:rPr lang="en-US" sz="3600" dirty="0"/>
              <a:t>C++17 vs. C++20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927FBD-A48E-46CA-BD27-FE9A4BD02CB2}"/>
              </a:ext>
            </a:extLst>
          </p:cNvPr>
          <p:cNvSpPr txBox="1"/>
          <p:nvPr/>
        </p:nvSpPr>
        <p:spPr>
          <a:xfrm>
            <a:off x="386272" y="1676400"/>
            <a:ext cx="3806323" cy="1169551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dk1"/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err="1"/>
              <a:t>istringstream</a:t>
            </a:r>
            <a:r>
              <a:rPr lang="en-US" dirty="0"/>
              <a:t> </a:t>
            </a:r>
            <a:r>
              <a:rPr lang="en-US" dirty="0" err="1"/>
              <a:t>iss</a:t>
            </a:r>
            <a:r>
              <a:rPr lang="en-US" dirty="0"/>
              <a:t>(text);</a:t>
            </a:r>
          </a:p>
          <a:p>
            <a:r>
              <a:rPr lang="en-US" dirty="0"/>
              <a:t>vector&lt;string&gt; words(</a:t>
            </a:r>
          </a:p>
          <a:p>
            <a:r>
              <a:rPr lang="en-US" dirty="0"/>
              <a:t>    </a:t>
            </a:r>
            <a:r>
              <a:rPr lang="en-US" dirty="0" err="1"/>
              <a:t>istream_iterator</a:t>
            </a:r>
            <a:r>
              <a:rPr lang="en-US" dirty="0"/>
              <a:t>&lt;string&gt;{</a:t>
            </a:r>
            <a:r>
              <a:rPr lang="en-US" dirty="0" err="1"/>
              <a:t>iss</a:t>
            </a:r>
            <a:r>
              <a:rPr lang="en-US" dirty="0"/>
              <a:t>},</a:t>
            </a:r>
          </a:p>
          <a:p>
            <a:r>
              <a:rPr lang="en-US" dirty="0"/>
              <a:t>    </a:t>
            </a:r>
            <a:r>
              <a:rPr lang="en-US" dirty="0" err="1"/>
              <a:t>istream_iterator</a:t>
            </a:r>
            <a:r>
              <a:rPr lang="en-US" dirty="0"/>
              <a:t>&lt;string&gt;{});</a:t>
            </a:r>
          </a:p>
          <a:p>
            <a:r>
              <a:rPr lang="en-US" dirty="0"/>
              <a:t>auto count = </a:t>
            </a:r>
            <a:r>
              <a:rPr lang="en-US" dirty="0" err="1"/>
              <a:t>words.size</a:t>
            </a:r>
            <a:r>
              <a:rPr lang="en-US" dirty="0"/>
              <a:t>();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D17B49-5B6A-45E9-A9D8-B65BC78517BC}"/>
              </a:ext>
            </a:extLst>
          </p:cNvPr>
          <p:cNvSpPr txBox="1"/>
          <p:nvPr/>
        </p:nvSpPr>
        <p:spPr>
          <a:xfrm>
            <a:off x="4876800" y="1676400"/>
            <a:ext cx="3880926" cy="523220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dk1"/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auto count =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ranges::</a:t>
            </a:r>
            <a:r>
              <a:rPr lang="en-US" b="1" dirty="0"/>
              <a:t>distance</a:t>
            </a:r>
            <a:r>
              <a:rPr lang="en-US" dirty="0"/>
              <a:t>(</a:t>
            </a:r>
          </a:p>
          <a:p>
            <a:r>
              <a:rPr lang="en-US" dirty="0"/>
              <a:t>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views::</a:t>
            </a:r>
            <a:r>
              <a:rPr lang="en-US" b="1" dirty="0"/>
              <a:t>split</a:t>
            </a:r>
            <a:r>
              <a:rPr lang="en-US" dirty="0"/>
              <a:t>( text, " "</a:t>
            </a:r>
            <a:r>
              <a:rPr lang="en-US" dirty="0" err="1"/>
              <a:t>sv</a:t>
            </a:r>
            <a:r>
              <a:rPr lang="en-US" dirty="0"/>
              <a:t>));</a:t>
            </a:r>
            <a:endParaRPr lang="fr-FR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0D55B2-811F-4E8C-AD0F-91BED35FB2AE}"/>
              </a:ext>
            </a:extLst>
          </p:cNvPr>
          <p:cNvSpPr txBox="1"/>
          <p:nvPr/>
        </p:nvSpPr>
        <p:spPr>
          <a:xfrm>
            <a:off x="386272" y="4156152"/>
            <a:ext cx="3806323" cy="1384995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dk1"/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auto first = </a:t>
            </a:r>
            <a:r>
              <a:rPr lang="en-US" dirty="0" err="1"/>
              <a:t>v.begin</a:t>
            </a:r>
            <a:r>
              <a:rPr lang="en-US" dirty="0"/>
              <a:t>();</a:t>
            </a:r>
          </a:p>
          <a:p>
            <a:r>
              <a:rPr lang="en-US" dirty="0"/>
              <a:t>advance( first, 2);</a:t>
            </a:r>
          </a:p>
          <a:p>
            <a:r>
              <a:rPr lang="en-US" dirty="0"/>
              <a:t>auto last = first;</a:t>
            </a:r>
          </a:p>
          <a:p>
            <a:r>
              <a:rPr lang="en-US" dirty="0"/>
              <a:t>advance( last, </a:t>
            </a:r>
            <a:r>
              <a:rPr lang="en-US" dirty="0" err="1"/>
              <a:t>v.size</a:t>
            </a:r>
            <a:r>
              <a:rPr lang="en-US" dirty="0"/>
              <a:t>() - 2);</a:t>
            </a:r>
          </a:p>
          <a:p>
            <a:r>
              <a:rPr lang="en-US" dirty="0" err="1"/>
              <a:t>v.erase</a:t>
            </a:r>
            <a:r>
              <a:rPr lang="en-US" dirty="0"/>
              <a:t>( last, </a:t>
            </a:r>
            <a:r>
              <a:rPr lang="en-US" dirty="0" err="1"/>
              <a:t>v.end</a:t>
            </a:r>
            <a:r>
              <a:rPr lang="en-US" dirty="0"/>
              <a:t>());</a:t>
            </a:r>
          </a:p>
          <a:p>
            <a:r>
              <a:rPr lang="en-US" dirty="0" err="1"/>
              <a:t>v.erase</a:t>
            </a:r>
            <a:r>
              <a:rPr lang="en-US" dirty="0"/>
              <a:t>( </a:t>
            </a:r>
            <a:r>
              <a:rPr lang="en-US" dirty="0" err="1"/>
              <a:t>v.begin</a:t>
            </a:r>
            <a:r>
              <a:rPr lang="en-US" dirty="0"/>
              <a:t>(), first);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0CC6B7-A04C-4E85-A958-F8DC43687DE7}"/>
              </a:ext>
            </a:extLst>
          </p:cNvPr>
          <p:cNvSpPr txBox="1"/>
          <p:nvPr/>
        </p:nvSpPr>
        <p:spPr>
          <a:xfrm>
            <a:off x="4876798" y="4156152"/>
            <a:ext cx="3880927" cy="523220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dk1"/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v | views::</a:t>
            </a:r>
            <a:r>
              <a:rPr lang="en-US" b="1" dirty="0"/>
              <a:t>drop</a:t>
            </a:r>
            <a:r>
              <a:rPr lang="en-US" dirty="0"/>
              <a:t>(2) </a:t>
            </a:r>
          </a:p>
          <a:p>
            <a:r>
              <a:rPr lang="en-US" dirty="0"/>
              <a:t>  | views::</a:t>
            </a:r>
            <a:r>
              <a:rPr lang="en-US" b="1" dirty="0"/>
              <a:t>take</a:t>
            </a:r>
            <a:r>
              <a:rPr lang="en-US" dirty="0"/>
              <a:t>( </a:t>
            </a:r>
            <a:r>
              <a:rPr lang="en-US" dirty="0" err="1"/>
              <a:t>v.size</a:t>
            </a:r>
            <a:r>
              <a:rPr lang="en-US" dirty="0"/>
              <a:t>()-4);</a:t>
            </a:r>
          </a:p>
        </p:txBody>
      </p:sp>
      <p:sp>
        <p:nvSpPr>
          <p:cNvPr id="11" name="Rounded Rectangular Callout 4">
            <a:extLst>
              <a:ext uri="{FF2B5EF4-FFF2-40B4-BE49-F238E27FC236}">
                <a16:creationId xmlns:a16="http://schemas.microsoft.com/office/drawing/2014/main" id="{7FC95B11-2B83-450A-9D53-BEA2A551AC89}"/>
              </a:ext>
            </a:extLst>
          </p:cNvPr>
          <p:cNvSpPr/>
          <p:nvPr/>
        </p:nvSpPr>
        <p:spPr>
          <a:xfrm>
            <a:off x="4573502" y="2483434"/>
            <a:ext cx="914400" cy="314980"/>
          </a:xfrm>
          <a:prstGeom prst="wedgeRoundRectCallout">
            <a:avLst>
              <a:gd name="adj1" fmla="val -106522"/>
              <a:gd name="adj2" fmla="val -6763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dk1"/>
                </a:solidFill>
              </a:rPr>
              <a:t>copy</a:t>
            </a:r>
            <a:endParaRPr lang="cs-CZ" sz="1600" dirty="0">
              <a:solidFill>
                <a:schemeClr val="dk1"/>
              </a:solidFill>
            </a:endParaRPr>
          </a:p>
        </p:txBody>
      </p:sp>
      <p:sp>
        <p:nvSpPr>
          <p:cNvPr id="4" name="Rounded Rectangular Callout 4">
            <a:extLst>
              <a:ext uri="{FF2B5EF4-FFF2-40B4-BE49-F238E27FC236}">
                <a16:creationId xmlns:a16="http://schemas.microsoft.com/office/drawing/2014/main" id="{8E162A2F-080F-718C-3B13-85CF7F221481}"/>
              </a:ext>
            </a:extLst>
          </p:cNvPr>
          <p:cNvSpPr/>
          <p:nvPr/>
        </p:nvSpPr>
        <p:spPr>
          <a:xfrm>
            <a:off x="6553200" y="1102102"/>
            <a:ext cx="1854938" cy="314980"/>
          </a:xfrm>
          <a:prstGeom prst="wedgeRoundRectCallout">
            <a:avLst>
              <a:gd name="adj1" fmla="val -43218"/>
              <a:gd name="adj2" fmla="val 139329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dk1"/>
                </a:solidFill>
              </a:rPr>
              <a:t>range ≈ </a:t>
            </a:r>
            <a:r>
              <a:rPr lang="en-US" sz="1600" dirty="0"/>
              <a:t>(</a:t>
            </a:r>
            <a:r>
              <a:rPr lang="en-US" sz="1600" dirty="0" err="1"/>
              <a:t>it,it</a:t>
            </a:r>
            <a:r>
              <a:rPr lang="en-US" sz="1600" dirty="0"/>
              <a:t>)</a:t>
            </a:r>
            <a:endParaRPr lang="cs-CZ" sz="16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83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Ranges - eager and lazy evaluation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8655" y="1025566"/>
            <a:ext cx="8386690" cy="1200329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sum_of_squares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count) {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2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vector&lt;</a:t>
            </a:r>
            <a:r>
              <a:rPr lang="en-US" sz="1200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2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&gt; numbers( 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count</a:t>
            </a:r>
            <a:r>
              <a:rPr lang="en-US" sz="12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iota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1200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numbers.begin</a:t>
            </a:r>
            <a:r>
              <a:rPr lang="en-US" sz="12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()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200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numbers.end</a:t>
            </a:r>
            <a:r>
              <a:rPr lang="en-US" sz="12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()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, 1);</a:t>
            </a:r>
          </a:p>
          <a:p>
            <a:r>
              <a:rPr lang="en-US" sz="1200" b="1" dirty="0">
                <a:latin typeface="Courier New" pitchFamily="49" charset="0"/>
                <a:cs typeface="Courier New" pitchFamily="49" charset="0"/>
              </a:rPr>
              <a:t>  transform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1200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numbers.begin</a:t>
            </a:r>
            <a:r>
              <a:rPr lang="en-US" sz="12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()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200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numbers.end</a:t>
            </a:r>
            <a:r>
              <a:rPr lang="en-US" sz="12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()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200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numbers.begin</a:t>
            </a:r>
            <a:r>
              <a:rPr lang="en-US" sz="12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()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, [](int x){ return x*x;});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return 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accumulate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1200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numbers.begin</a:t>
            </a:r>
            <a:r>
              <a:rPr lang="en-US" sz="12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()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200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numbers.end</a:t>
            </a:r>
            <a:r>
              <a:rPr lang="en-US" sz="12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()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, 0);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16" name="AutoShape 30"/>
          <p:cNvSpPr>
            <a:spLocks noChangeArrowheads="1"/>
          </p:cNvSpPr>
          <p:nvPr/>
        </p:nvSpPr>
        <p:spPr bwMode="auto">
          <a:xfrm>
            <a:off x="7208080" y="1126830"/>
            <a:ext cx="1476375" cy="381000"/>
          </a:xfrm>
          <a:prstGeom prst="wedgeRoundRectCallout">
            <a:avLst>
              <a:gd name="adj1" fmla="val -80556"/>
              <a:gd name="adj2" fmla="val 6712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classic STL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37425B-4017-4F88-9CFC-BACB3E5DB939}"/>
              </a:ext>
            </a:extLst>
          </p:cNvPr>
          <p:cNvSpPr txBox="1"/>
          <p:nvPr/>
        </p:nvSpPr>
        <p:spPr>
          <a:xfrm>
            <a:off x="378655" y="3402575"/>
            <a:ext cx="8386690" cy="1169551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int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sum_of_squares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count) {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auto v = </a:t>
            </a: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views</a:t>
            </a:r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::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transform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views::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iota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(1, count+1),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[](int x) { return x*x; } );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return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accumulate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v.</a:t>
            </a:r>
            <a:r>
              <a:rPr lang="en-US" sz="1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begin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(),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v.</a:t>
            </a:r>
            <a:r>
              <a:rPr lang="en-US" sz="1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end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(), 0);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9983D5-D057-629B-5543-A36B6EDBAE0C}"/>
              </a:ext>
            </a:extLst>
          </p:cNvPr>
          <p:cNvSpPr txBox="1"/>
          <p:nvPr/>
        </p:nvSpPr>
        <p:spPr>
          <a:xfrm>
            <a:off x="378655" y="2352570"/>
            <a:ext cx="8386690" cy="923330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sum_of_squares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count) {</a:t>
            </a:r>
          </a:p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  vector&lt;int&gt; numbers( count);</a:t>
            </a:r>
          </a:p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  iota(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numbers.begin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(),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numbers.end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(), 1);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ranges::transform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numbers</a:t>
            </a:r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numbers.begin</a:t>
            </a:r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(),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[](int x){ return x*x;});</a:t>
            </a:r>
          </a:p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  return accumulate(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numbers.begin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(),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numbers.end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(), 0);</a:t>
            </a:r>
          </a:p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5" name="AutoShape 30">
            <a:extLst>
              <a:ext uri="{FF2B5EF4-FFF2-40B4-BE49-F238E27FC236}">
                <a16:creationId xmlns:a16="http://schemas.microsoft.com/office/drawing/2014/main" id="{8B390C50-B359-45B4-5F40-0437EF7D2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8080" y="2064262"/>
            <a:ext cx="1485900" cy="635777"/>
          </a:xfrm>
          <a:prstGeom prst="wedgeRoundRectCallout">
            <a:avLst>
              <a:gd name="adj1" fmla="val -94888"/>
              <a:gd name="adj2" fmla="val 5660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evaluated immediately</a:t>
            </a:r>
          </a:p>
        </p:txBody>
      </p:sp>
      <p:sp>
        <p:nvSpPr>
          <p:cNvPr id="8" name="AutoShape 30">
            <a:extLst>
              <a:ext uri="{FF2B5EF4-FFF2-40B4-BE49-F238E27FC236}">
                <a16:creationId xmlns:a16="http://schemas.microsoft.com/office/drawing/2014/main" id="{1F2B21EB-1227-CD97-8BAC-466D64661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8080" y="4030395"/>
            <a:ext cx="1466850" cy="620256"/>
          </a:xfrm>
          <a:prstGeom prst="wedgeRoundRectCallout">
            <a:avLst>
              <a:gd name="adj1" fmla="val -140712"/>
              <a:gd name="adj2" fmla="val -7520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lazy evaluation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8E4EC2-9557-9438-7EF0-2591773A4ACC}"/>
              </a:ext>
            </a:extLst>
          </p:cNvPr>
          <p:cNvSpPr txBox="1"/>
          <p:nvPr/>
        </p:nvSpPr>
        <p:spPr>
          <a:xfrm>
            <a:off x="378653" y="4860434"/>
            <a:ext cx="8386689" cy="1384995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sum_of_squares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count) {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auto v =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views::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iota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( 1, count+1)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|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views::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transform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 [](int x){ return x*x;});</a:t>
            </a:r>
          </a:p>
          <a:p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i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| views::</a:t>
            </a:r>
            <a:r>
              <a:rPr lang="en-US" sz="1400" b="1" i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common</a:t>
            </a:r>
            <a:r>
              <a:rPr lang="en-US" sz="1400" i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return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accumulate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v.begin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(),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v.end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(), 0);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20" name="AutoShape 30">
            <a:extLst>
              <a:ext uri="{FF2B5EF4-FFF2-40B4-BE49-F238E27FC236}">
                <a16:creationId xmlns:a16="http://schemas.microsoft.com/office/drawing/2014/main" id="{6964EE3B-8DB9-9787-6DFB-5D04DC32E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5498499"/>
            <a:ext cx="1524000" cy="823879"/>
          </a:xfrm>
          <a:prstGeom prst="wedgeRoundRectCallout">
            <a:avLst>
              <a:gd name="adj1" fmla="val -163639"/>
              <a:gd name="adj2" fmla="val -2906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wrapper</a:t>
            </a:r>
          </a:p>
          <a:p>
            <a:pPr algn="ctr"/>
            <a:r>
              <a:rPr lang="en-US" sz="1600" dirty="0"/>
              <a:t>not needed </a:t>
            </a:r>
            <a:r>
              <a:rPr lang="en-US" sz="1600" i="1" dirty="0"/>
              <a:t>in this case</a:t>
            </a:r>
          </a:p>
        </p:txBody>
      </p:sp>
      <p:sp>
        <p:nvSpPr>
          <p:cNvPr id="21" name="AutoShape 30">
            <a:extLst>
              <a:ext uri="{FF2B5EF4-FFF2-40B4-BE49-F238E27FC236}">
                <a16:creationId xmlns:a16="http://schemas.microsoft.com/office/drawing/2014/main" id="{F6A46189-1F7B-44D5-9341-FDF661DA4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145084"/>
            <a:ext cx="2374011" cy="620256"/>
          </a:xfrm>
          <a:prstGeom prst="wedgeRoundRectCallout">
            <a:avLst>
              <a:gd name="adj1" fmla="val -36591"/>
              <a:gd name="adj2" fmla="val -7590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std:: algorithms require equal types</a:t>
            </a:r>
          </a:p>
        </p:txBody>
      </p:sp>
      <p:sp>
        <p:nvSpPr>
          <p:cNvPr id="22" name="AutoShape 30">
            <a:extLst>
              <a:ext uri="{FF2B5EF4-FFF2-40B4-BE49-F238E27FC236}">
                <a16:creationId xmlns:a16="http://schemas.microsoft.com/office/drawing/2014/main" id="{0CC2CDDB-4C07-6356-AC8F-D93A7A966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459365"/>
            <a:ext cx="1235905" cy="401069"/>
          </a:xfrm>
          <a:prstGeom prst="wedgeRoundRectCallout">
            <a:avLst>
              <a:gd name="adj1" fmla="val 65139"/>
              <a:gd name="adj2" fmla="val -7716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efficiency</a:t>
            </a:r>
          </a:p>
        </p:txBody>
      </p:sp>
      <p:sp>
        <p:nvSpPr>
          <p:cNvPr id="23" name="AutoShape 30">
            <a:extLst>
              <a:ext uri="{FF2B5EF4-FFF2-40B4-BE49-F238E27FC236}">
                <a16:creationId xmlns:a16="http://schemas.microsoft.com/office/drawing/2014/main" id="{C02813E2-B90F-E908-4352-AB7B264E4D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9258" y="6145084"/>
            <a:ext cx="1752600" cy="620256"/>
          </a:xfrm>
          <a:prstGeom prst="wedgeRoundRectCallout">
            <a:avLst>
              <a:gd name="adj1" fmla="val -3723"/>
              <a:gd name="adj2" fmla="val -72959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C++23</a:t>
            </a:r>
            <a:br>
              <a:rPr lang="en-US" sz="1600" dirty="0"/>
            </a:br>
            <a:r>
              <a:rPr lang="en-US" sz="1600" dirty="0"/>
              <a:t>fold functions</a:t>
            </a:r>
          </a:p>
        </p:txBody>
      </p:sp>
      <p:sp>
        <p:nvSpPr>
          <p:cNvPr id="9" name="AutoShape 30">
            <a:extLst>
              <a:ext uri="{FF2B5EF4-FFF2-40B4-BE49-F238E27FC236}">
                <a16:creationId xmlns:a16="http://schemas.microsoft.com/office/drawing/2014/main" id="{A7698AD5-AD7F-8DCB-148B-179444B00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459365"/>
            <a:ext cx="2438400" cy="642339"/>
          </a:xfrm>
          <a:prstGeom prst="wedgeRoundRectCallout">
            <a:avLst>
              <a:gd name="adj1" fmla="val -84164"/>
              <a:gd name="adj2" fmla="val -68629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evaluation at the point of dereference</a:t>
            </a:r>
          </a:p>
        </p:txBody>
      </p:sp>
      <p:sp>
        <p:nvSpPr>
          <p:cNvPr id="2" name="AutoShape 30">
            <a:extLst>
              <a:ext uri="{FF2B5EF4-FFF2-40B4-BE49-F238E27FC236}">
                <a16:creationId xmlns:a16="http://schemas.microsoft.com/office/drawing/2014/main" id="{A24F32C3-F732-8B4D-85B6-C25ABE9F6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3635" y="3447521"/>
            <a:ext cx="1466850" cy="469319"/>
          </a:xfrm>
          <a:prstGeom prst="wedgeRoundRectCallout">
            <a:avLst>
              <a:gd name="adj1" fmla="val -49361"/>
              <a:gd name="adj2" fmla="val 82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no vector!</a:t>
            </a:r>
          </a:p>
        </p:txBody>
      </p:sp>
    </p:spTree>
    <p:extLst>
      <p:ext uri="{BB962C8B-B14F-4D97-AF65-F5344CB8AC3E}">
        <p14:creationId xmlns:p14="http://schemas.microsoft.com/office/powerpoint/2010/main" val="396908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5" grpId="0" animBg="1"/>
      <p:bldP spid="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9" grpId="0" animBg="1"/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0239BA-11A0-3D9C-3C54-973F4E61A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range-based algorithm</a:t>
            </a:r>
            <a:endParaRPr lang="cs-CZ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422754-9AE6-3F66-6505-3B1233345F75}"/>
              </a:ext>
            </a:extLst>
          </p:cNvPr>
          <p:cNvSpPr txBox="1"/>
          <p:nvPr/>
        </p:nvSpPr>
        <p:spPr>
          <a:xfrm>
            <a:off x="402689" y="1088577"/>
            <a:ext cx="5083711" cy="1384995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template &lt;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typename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I, </a:t>
            </a:r>
            <a:r>
              <a:rPr lang="cs-CZ" sz="1400" dirty="0">
                <a:effectLst/>
                <a:latin typeface="Courier New" panose="02070309020205020404" pitchFamily="49" charset="0"/>
              </a:rPr>
              <a:t>typename S,</a:t>
            </a:r>
            <a:r>
              <a:rPr lang="en-US" sz="1400" dirty="0">
                <a:effectLst/>
                <a:latin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typename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T&gt;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T accumulate( I first, S last, T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init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while( first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!=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last)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init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= move(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init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 + *first++;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return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init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CBF7EAE-DD08-AB0F-55F8-F4E5EA1A341A}"/>
              </a:ext>
            </a:extLst>
          </p:cNvPr>
          <p:cNvSpPr/>
          <p:nvPr/>
        </p:nvSpPr>
        <p:spPr>
          <a:xfrm>
            <a:off x="2752670" y="1781074"/>
            <a:ext cx="268299" cy="24651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BF947B-AD42-8E51-4309-8C327DBE943D}"/>
              </a:ext>
            </a:extLst>
          </p:cNvPr>
          <p:cNvSpPr txBox="1"/>
          <p:nvPr/>
        </p:nvSpPr>
        <p:spPr>
          <a:xfrm>
            <a:off x="7010400" y="1412645"/>
            <a:ext cx="1828800" cy="738664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accumulate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v.begin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(),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v.end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());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377F5E-57FF-F17C-3FB6-35375F83DE98}"/>
              </a:ext>
            </a:extLst>
          </p:cNvPr>
          <p:cNvSpPr txBox="1"/>
          <p:nvPr/>
        </p:nvSpPr>
        <p:spPr>
          <a:xfrm>
            <a:off x="7010400" y="1086085"/>
            <a:ext cx="1837096" cy="307777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accumulate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 v);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94FD98-E0D3-8B4A-2C4B-ECB0B57FDA45}"/>
              </a:ext>
            </a:extLst>
          </p:cNvPr>
          <p:cNvSpPr txBox="1"/>
          <p:nvPr/>
        </p:nvSpPr>
        <p:spPr>
          <a:xfrm>
            <a:off x="228600" y="5032640"/>
            <a:ext cx="8610600" cy="954107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template &lt;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r::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input_range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R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typename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T=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r::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range_value_t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&lt;R&gt;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typename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Op=plus&lt;&gt;&gt;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T accumulate(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R&amp;&amp;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rng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, T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init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=T{}, Op op=Op{}) {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return accumulate(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r::begin(rng), r::end(rng)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, move(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init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), move(op));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18" name="AutoShape 30">
            <a:extLst>
              <a:ext uri="{FF2B5EF4-FFF2-40B4-BE49-F238E27FC236}">
                <a16:creationId xmlns:a16="http://schemas.microsoft.com/office/drawing/2014/main" id="{0BB2E13A-1E2E-8322-27C2-CA672C674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590" y="4524040"/>
            <a:ext cx="1833149" cy="385156"/>
          </a:xfrm>
          <a:prstGeom prst="wedgeRoundRectCallout">
            <a:avLst>
              <a:gd name="adj1" fmla="val 38748"/>
              <a:gd name="adj2" fmla="val 99549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range overload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9CAF85-7339-FFB6-1173-BC4E47C27A90}"/>
              </a:ext>
            </a:extLst>
          </p:cNvPr>
          <p:cNvSpPr txBox="1"/>
          <p:nvPr/>
        </p:nvSpPr>
        <p:spPr>
          <a:xfrm>
            <a:off x="228601" y="6116077"/>
            <a:ext cx="7558503" cy="307777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accumulate( iota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( 1, count+1)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|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transform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 [](int x){ return x*x;}));</a:t>
            </a: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D04DEB39-8844-4A25-7285-BE8843410F22}"/>
              </a:ext>
            </a:extLst>
          </p:cNvPr>
          <p:cNvSpPr/>
          <p:nvPr/>
        </p:nvSpPr>
        <p:spPr>
          <a:xfrm flipV="1">
            <a:off x="2123310" y="5423580"/>
            <a:ext cx="412638" cy="725317"/>
          </a:xfrm>
          <a:prstGeom prst="arc">
            <a:avLst>
              <a:gd name="adj1" fmla="val 16200000"/>
              <a:gd name="adj2" fmla="val 518372"/>
            </a:avLst>
          </a:prstGeom>
          <a:ln w="19050">
            <a:headEnd type="stealth"/>
            <a:tailEnd type="oval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191033-A547-68D4-D478-72EBC98178C2}"/>
              </a:ext>
            </a:extLst>
          </p:cNvPr>
          <p:cNvSpPr txBox="1"/>
          <p:nvPr/>
        </p:nvSpPr>
        <p:spPr>
          <a:xfrm>
            <a:off x="835828" y="2511260"/>
            <a:ext cx="7129707" cy="1384995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template &lt;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typename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I, </a:t>
            </a:r>
            <a:r>
              <a:rPr lang="cs-CZ" sz="1400" dirty="0">
                <a:effectLst/>
                <a:latin typeface="Courier New" panose="02070309020205020404" pitchFamily="49" charset="0"/>
              </a:rPr>
              <a:t>typename S,</a:t>
            </a:r>
            <a:r>
              <a:rPr lang="en-US" sz="1400" dirty="0">
                <a:effectLst/>
                <a:latin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typename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T, </a:t>
            </a:r>
            <a:r>
              <a:rPr lang="cs-CZ" sz="1400" b="1" dirty="0">
                <a:effectLst/>
                <a:latin typeface="Courier New" panose="02070309020205020404" pitchFamily="49" charset="0"/>
              </a:rPr>
              <a:t>typename Op=plus&lt;&gt;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T accumulate( I first, S last, T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init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cs-CZ" sz="1400" b="1" dirty="0">
                <a:effectLst/>
                <a:latin typeface="Courier New" panose="02070309020205020404" pitchFamily="49" charset="0"/>
              </a:rPr>
              <a:t>Op op=Op{}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while( first != last)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init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b="1" dirty="0">
                <a:effectLst/>
                <a:latin typeface="Courier New" panose="02070309020205020404" pitchFamily="49" charset="0"/>
              </a:rPr>
              <a:t>op</a:t>
            </a:r>
            <a:r>
              <a:rPr lang="en-US" sz="1400" dirty="0">
                <a:effectLst/>
                <a:latin typeface="Courier New" panose="02070309020205020404" pitchFamily="49" charset="0"/>
              </a:rPr>
              <a:t>( move( </a:t>
            </a:r>
            <a:r>
              <a:rPr lang="en-US" sz="1400" dirty="0" err="1">
                <a:effectLst/>
                <a:latin typeface="Courier New" panose="02070309020205020404" pitchFamily="49" charset="0"/>
              </a:rPr>
              <a:t>init</a:t>
            </a:r>
            <a:r>
              <a:rPr lang="en-US" sz="1400" dirty="0">
                <a:effectLst/>
                <a:latin typeface="Courier New" panose="02070309020205020404" pitchFamily="49" charset="0"/>
              </a:rPr>
              <a:t>), *first++);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return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init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F100C95-4903-C5EF-EC22-09332198C872}"/>
              </a:ext>
            </a:extLst>
          </p:cNvPr>
          <p:cNvSpPr/>
          <p:nvPr/>
        </p:nvSpPr>
        <p:spPr>
          <a:xfrm>
            <a:off x="2874160" y="2548968"/>
            <a:ext cx="220637" cy="21373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5A98850-54BC-D802-D47B-E4BFC3E96882}"/>
              </a:ext>
            </a:extLst>
          </p:cNvPr>
          <p:cNvSpPr/>
          <p:nvPr/>
        </p:nvSpPr>
        <p:spPr>
          <a:xfrm>
            <a:off x="4176315" y="2548968"/>
            <a:ext cx="220637" cy="21373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8A81207-D84A-BB3F-0B71-773D6EC06A0D}"/>
              </a:ext>
            </a:extLst>
          </p:cNvPr>
          <p:cNvSpPr/>
          <p:nvPr/>
        </p:nvSpPr>
        <p:spPr>
          <a:xfrm>
            <a:off x="5436734" y="2548968"/>
            <a:ext cx="220637" cy="21373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1DB8C1A-06A4-C730-CEFB-1149D9941890}"/>
              </a:ext>
            </a:extLst>
          </p:cNvPr>
          <p:cNvSpPr/>
          <p:nvPr/>
        </p:nvSpPr>
        <p:spPr>
          <a:xfrm>
            <a:off x="4256452" y="2756264"/>
            <a:ext cx="799281" cy="22325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CE43E0-9401-78DD-491A-E0CB89F54BAB}"/>
              </a:ext>
            </a:extLst>
          </p:cNvPr>
          <p:cNvSpPr txBox="1"/>
          <p:nvPr/>
        </p:nvSpPr>
        <p:spPr>
          <a:xfrm>
            <a:off x="2855156" y="3952930"/>
            <a:ext cx="5984044" cy="738664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template &lt;</a:t>
            </a:r>
            <a:r>
              <a:rPr lang="cs-CZ" sz="1400" b="1" dirty="0">
                <a:effectLst/>
                <a:latin typeface="Courier New" panose="02070309020205020404" pitchFamily="49" charset="0"/>
              </a:rPr>
              <a:t>input_iterator </a:t>
            </a:r>
            <a:r>
              <a:rPr lang="cs-CZ" sz="1400" dirty="0">
                <a:solidFill>
                  <a:srgbClr val="0033CC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cs-CZ" sz="1400" dirty="0">
                <a:effectLst/>
                <a:latin typeface="Courier New" panose="02070309020205020404" pitchFamily="49" charset="0"/>
              </a:rPr>
              <a:t>, </a:t>
            </a:r>
            <a:r>
              <a:rPr lang="cs-CZ" sz="1400" b="1" dirty="0">
                <a:effectLst/>
                <a:latin typeface="Courier New" panose="02070309020205020404" pitchFamily="49" charset="0"/>
              </a:rPr>
              <a:t>sentinel_for&lt;</a:t>
            </a:r>
            <a:r>
              <a:rPr lang="cs-CZ" sz="1400" b="1" dirty="0">
                <a:solidFill>
                  <a:srgbClr val="0033CC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cs-CZ" sz="1400" b="1" dirty="0">
                <a:effectLst/>
                <a:latin typeface="Courier New" panose="02070309020205020404" pitchFamily="49" charset="0"/>
              </a:rPr>
              <a:t>&gt;</a:t>
            </a:r>
            <a:r>
              <a:rPr lang="cs-CZ" sz="1400" dirty="0">
                <a:effectLst/>
                <a:latin typeface="Courier New" panose="02070309020205020404" pitchFamily="49" charset="0"/>
              </a:rPr>
              <a:t> S,</a:t>
            </a:r>
            <a:endParaRPr lang="en-US" sz="1400" dirty="0">
              <a:latin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itchFamily="49" charset="0"/>
              </a:rPr>
              <a:t>  </a:t>
            </a:r>
            <a:r>
              <a:rPr lang="en-US" sz="1400" dirty="0" err="1">
                <a:latin typeface="Courier New" panose="02070309020205020404" pitchFamily="49" charset="0"/>
                <a:cs typeface="Courier New" pitchFamily="49" charset="0"/>
              </a:rPr>
              <a:t>typename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T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=</a:t>
            </a:r>
            <a:r>
              <a:rPr lang="cs-CZ" sz="1400" b="1" dirty="0">
                <a:effectLst/>
                <a:latin typeface="Courier New" panose="02070309020205020404" pitchFamily="49" charset="0"/>
              </a:rPr>
              <a:t>iter_value_t&lt;</a:t>
            </a:r>
            <a:r>
              <a:rPr lang="cs-CZ" sz="1400" b="1" dirty="0">
                <a:solidFill>
                  <a:srgbClr val="0033CC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cs-CZ" sz="1400" b="1" dirty="0">
                <a:effectLst/>
                <a:latin typeface="Courier New" panose="02070309020205020404" pitchFamily="49" charset="0"/>
              </a:rPr>
              <a:t>&gt;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cs-CZ" sz="1400" dirty="0">
                <a:effectLst/>
                <a:latin typeface="Courier New" panose="02070309020205020404" pitchFamily="49" charset="0"/>
              </a:rPr>
              <a:t>typename Op=plus&lt;&gt;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T accumulate( I first, S last, T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init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=T{}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cs-CZ" sz="1400" dirty="0">
                <a:effectLst/>
                <a:latin typeface="Courier New" panose="02070309020205020404" pitchFamily="49" charset="0"/>
              </a:rPr>
              <a:t>Op op=Op{}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  <p:sp>
        <p:nvSpPr>
          <p:cNvPr id="8" name="AutoShape 30">
            <a:extLst>
              <a:ext uri="{FF2B5EF4-FFF2-40B4-BE49-F238E27FC236}">
                <a16:creationId xmlns:a16="http://schemas.microsoft.com/office/drawing/2014/main" id="{7AB7F284-48DB-EECD-6B6E-696909235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3494820"/>
            <a:ext cx="1634943" cy="381000"/>
          </a:xfrm>
          <a:prstGeom prst="wedgeRoundRectCallout">
            <a:avLst>
              <a:gd name="adj1" fmla="val -81621"/>
              <a:gd name="adj2" fmla="val 8057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std:: concepts</a:t>
            </a:r>
          </a:p>
        </p:txBody>
      </p:sp>
      <p:sp>
        <p:nvSpPr>
          <p:cNvPr id="7" name="AutoShape 30">
            <a:extLst>
              <a:ext uri="{FF2B5EF4-FFF2-40B4-BE49-F238E27FC236}">
                <a16:creationId xmlns:a16="http://schemas.microsoft.com/office/drawing/2014/main" id="{6862EDC5-E0D2-81A9-A27C-91B52C06D5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8448" y="3048958"/>
            <a:ext cx="2531305" cy="309598"/>
          </a:xfrm>
          <a:prstGeom prst="wedgeRoundRectCallout">
            <a:avLst>
              <a:gd name="adj1" fmla="val 1218"/>
              <a:gd name="adj2" fmla="val -10853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user-defined operator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AF23EBC6-1FF6-FADE-3572-3AFC524610E6}"/>
              </a:ext>
            </a:extLst>
          </p:cNvPr>
          <p:cNvSpPr/>
          <p:nvPr/>
        </p:nvSpPr>
        <p:spPr>
          <a:xfrm>
            <a:off x="8022216" y="1979117"/>
            <a:ext cx="719568" cy="4007630"/>
          </a:xfrm>
          <a:prstGeom prst="arc">
            <a:avLst>
              <a:gd name="adj1" fmla="val 16200000"/>
              <a:gd name="adj2" fmla="val 518372"/>
            </a:avLst>
          </a:prstGeom>
          <a:ln w="19050">
            <a:headEnd type="stealth"/>
            <a:tailEnd type="oval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AutoShape 30">
            <a:extLst>
              <a:ext uri="{FF2B5EF4-FFF2-40B4-BE49-F238E27FC236}">
                <a16:creationId xmlns:a16="http://schemas.microsoft.com/office/drawing/2014/main" id="{59EDBD65-000E-E297-51AD-AB1A70882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2117587"/>
            <a:ext cx="2003823" cy="309598"/>
          </a:xfrm>
          <a:prstGeom prst="wedgeRoundRectCallout">
            <a:avLst>
              <a:gd name="adj1" fmla="val -38430"/>
              <a:gd name="adj2" fmla="val 8956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C00000"/>
                </a:solidFill>
              </a:rPr>
              <a:t>acc( 1, "x", true);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F6FBD82-BEDE-3410-42CE-87F106E23ECE}"/>
              </a:ext>
            </a:extLst>
          </p:cNvPr>
          <p:cNvSpPr/>
          <p:nvPr/>
        </p:nvSpPr>
        <p:spPr>
          <a:xfrm>
            <a:off x="4370618" y="4644016"/>
            <a:ext cx="1717804" cy="4571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69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5" grpId="0" animBg="1"/>
      <p:bldP spid="10" grpId="0" animBg="1"/>
      <p:bldP spid="11" grpId="0" animBg="1"/>
      <p:bldP spid="12" grpId="0" animBg="1"/>
      <p:bldP spid="13" grpId="0" animBg="1"/>
      <p:bldP spid="6" grpId="0" animBg="1"/>
      <p:bldP spid="8" grpId="0" animBg="1"/>
      <p:bldP spid="7" grpId="0" animBg="1"/>
      <p:bldP spid="15" grpId="0" animBg="1"/>
      <p:bldP spid="2" grpId="0" animBg="1"/>
      <p:bldP spid="2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3A346D-0F91-52DE-3FF4-86977B94E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991095"/>
          </a:xfrm>
        </p:spPr>
        <p:txBody>
          <a:bodyPr/>
          <a:lstStyle/>
          <a:p>
            <a:r>
              <a:rPr lang="en-US" dirty="0"/>
              <a:t>C++20 </a:t>
            </a:r>
            <a:r>
              <a:rPr lang="en-US" dirty="0" err="1"/>
              <a:t>rangified</a:t>
            </a:r>
            <a:r>
              <a:rPr lang="en-US" dirty="0"/>
              <a:t> algorithms take extra optional parameter - projection</a:t>
            </a:r>
          </a:p>
          <a:p>
            <a:pPr lvl="1"/>
            <a:r>
              <a:rPr lang="en-US" dirty="0"/>
              <a:t>modification of the data just before use</a:t>
            </a:r>
          </a:p>
          <a:p>
            <a:pPr lvl="1"/>
            <a:r>
              <a:rPr lang="en-US" dirty="0"/>
              <a:t>default ≈ identity, common non-default ≈ lambda</a:t>
            </a:r>
            <a:endParaRPr lang="cs-CZ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687C340-C5A3-5504-DB3F-A7C9A7599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Projections</a:t>
            </a:r>
            <a:endParaRPr lang="cs-CZ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E306FD-5B91-50E7-D91F-53C254DB17B2}"/>
              </a:ext>
            </a:extLst>
          </p:cNvPr>
          <p:cNvSpPr txBox="1"/>
          <p:nvPr/>
        </p:nvSpPr>
        <p:spPr>
          <a:xfrm>
            <a:off x="342900" y="3489323"/>
            <a:ext cx="8562975" cy="1384995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template &lt;r::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input_range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R,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typename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T=r::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range_value_t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&lt;R&gt;,</a:t>
            </a:r>
            <a:br>
              <a:rPr lang="en-US" sz="1400" dirty="0">
                <a:latin typeface="Courier New" pitchFamily="49" charset="0"/>
                <a:cs typeface="Courier New" pitchFamily="49" charset="0"/>
              </a:rPr>
            </a:br>
            <a:r>
              <a:rPr lang="en-US" sz="14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typename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Op=plus&lt;&gt;, </a:t>
            </a:r>
            <a:r>
              <a:rPr lang="cs-CZ" sz="1400" b="1" dirty="0">
                <a:effectLst/>
                <a:latin typeface="Courier New" panose="02070309020205020404" pitchFamily="49" charset="0"/>
              </a:rPr>
              <a:t>Proj=identity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T accumulate( R&amp;&amp;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rng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, T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init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=T{}, Op op=Op{}, </a:t>
            </a:r>
            <a:r>
              <a:rPr lang="cs-CZ" sz="1400" b="1" dirty="0">
                <a:effectLst/>
                <a:latin typeface="Courier New" panose="02070309020205020404" pitchFamily="49" charset="0"/>
              </a:rPr>
              <a:t>Proj proj=Proj{}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return accumulate( r::begin(rng), r::end(rng), move(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init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), move(op),</a:t>
            </a:r>
          </a:p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    move(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proj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6C940C-3B9A-159C-CBF1-AF140D81DE4F}"/>
              </a:ext>
            </a:extLst>
          </p:cNvPr>
          <p:cNvSpPr txBox="1"/>
          <p:nvPr/>
        </p:nvSpPr>
        <p:spPr>
          <a:xfrm>
            <a:off x="333375" y="1890721"/>
            <a:ext cx="8572500" cy="1600438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template &lt;</a:t>
            </a:r>
            <a:r>
              <a:rPr lang="cs-CZ" sz="14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input_iterator I, sentinel_for&lt;I&gt; S,</a:t>
            </a:r>
            <a:r>
              <a:rPr lang="en-US" sz="14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typename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T=</a:t>
            </a:r>
            <a:r>
              <a:rPr lang="cs-CZ" sz="14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iter_value_t&lt;I&gt;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cs-CZ" sz="14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typename Op=plus&lt;&gt;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cs-CZ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Proj=identity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T accumulate( I first, S last, T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init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=T{}, </a:t>
            </a:r>
            <a:r>
              <a:rPr lang="cs-CZ" sz="14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Op op=Op{}</a:t>
            </a:r>
            <a:r>
              <a:rPr lang="en-US" sz="14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Proj</a:t>
            </a:r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proj</a:t>
            </a:r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4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Proj</a:t>
            </a:r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{}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r>
              <a:rPr lang="en-US" sz="14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while( first != last)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 invoke( op, move(</a:t>
            </a:r>
            <a:r>
              <a:rPr lang="en-US" sz="14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sz="14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), </a:t>
            </a:r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invoke( </a:t>
            </a:r>
            <a:r>
              <a:rPr lang="en-US" sz="14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proj</a:t>
            </a:r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*first++</a:t>
            </a:r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4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sz="14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sz="14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4136C3-06F7-2C32-9B95-2F6C7D3B7B08}"/>
              </a:ext>
            </a:extLst>
          </p:cNvPr>
          <p:cNvSpPr txBox="1"/>
          <p:nvPr/>
        </p:nvSpPr>
        <p:spPr>
          <a:xfrm>
            <a:off x="1524000" y="4718693"/>
            <a:ext cx="7239000" cy="307777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accumulate( iota( 1, count+1), {}, {},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[](int x) { return x*x; }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01119F-D4AA-1881-93F7-06C5A28DC584}"/>
              </a:ext>
            </a:extLst>
          </p:cNvPr>
          <p:cNvSpPr txBox="1"/>
          <p:nvPr/>
        </p:nvSpPr>
        <p:spPr>
          <a:xfrm>
            <a:off x="342899" y="5257817"/>
            <a:ext cx="8562975" cy="1200329"/>
          </a:xfrm>
          <a:prstGeom prst="rect">
            <a:avLst/>
          </a:prstGeom>
          <a:gradFill flip="none" rotWithShape="1">
            <a:gsLst>
              <a:gs pos="100000">
                <a:srgbClr val="FFC000"/>
              </a:gs>
              <a:gs pos="0">
                <a:schemeClr val="accent3"/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>
                <a:latin typeface="Courier New" pitchFamily="49" charset="0"/>
                <a:cs typeface="Courier New" pitchFamily="49" charset="0"/>
              </a:rPr>
              <a:t>int </a:t>
            </a:r>
            <a:r>
              <a:rPr lang="en-US" sz="1200" b="1" dirty="0" err="1">
                <a:latin typeface="Courier New" pitchFamily="49" charset="0"/>
                <a:cs typeface="Courier New" pitchFamily="49" charset="0"/>
              </a:rPr>
              <a:t>sum_of_squares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( int count) {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2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vector&lt;int&gt; numbers( count);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iota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1200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numbers.begin</a:t>
            </a:r>
            <a:r>
              <a:rPr lang="en-US" sz="12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(), </a:t>
            </a:r>
            <a:r>
              <a:rPr lang="en-US" sz="1200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numbers.end</a:t>
            </a:r>
            <a:r>
              <a:rPr lang="en-US" sz="12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(), 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2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transform( </a:t>
            </a:r>
            <a:r>
              <a:rPr lang="en-US" sz="1200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numbers.begin</a:t>
            </a:r>
            <a:r>
              <a:rPr lang="en-US" sz="12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(), </a:t>
            </a:r>
            <a:r>
              <a:rPr lang="en-US" sz="1200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numbers.end</a:t>
            </a:r>
            <a:r>
              <a:rPr lang="en-US" sz="12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(), </a:t>
            </a:r>
            <a:r>
              <a:rPr lang="en-US" sz="1200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numbers.begin</a:t>
            </a:r>
            <a:r>
              <a:rPr lang="en-US" sz="12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(),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[](int x){ return x*x;}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accumulate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1200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numbers.begin</a:t>
            </a:r>
            <a:r>
              <a:rPr lang="en-US" sz="12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(), </a:t>
            </a:r>
            <a:r>
              <a:rPr lang="en-US" sz="1200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numbers.end</a:t>
            </a:r>
            <a:r>
              <a:rPr lang="en-US" sz="12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(), 0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12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7" name="AutoShape 30">
            <a:extLst>
              <a:ext uri="{FF2B5EF4-FFF2-40B4-BE49-F238E27FC236}">
                <a16:creationId xmlns:a16="http://schemas.microsoft.com/office/drawing/2014/main" id="{5C58E569-474F-DCC0-59DB-9FA7EE0AA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5274" y="5259280"/>
            <a:ext cx="990600" cy="301378"/>
          </a:xfrm>
          <a:prstGeom prst="wedgeRoundRectCallout">
            <a:avLst>
              <a:gd name="adj1" fmla="val -917"/>
              <a:gd name="adj2" fmla="val -4718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/>
              <a:t>C++</a:t>
            </a:r>
            <a:r>
              <a:rPr lang="en-US" sz="1600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51104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E19C3F5-02A2-5AD9-AACD-3890EF2EB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Projections &amp; invoke</a:t>
            </a:r>
            <a:endParaRPr lang="cs-CZ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1D99E4-D82C-E20A-D91B-2E15619E56C3}"/>
              </a:ext>
            </a:extLst>
          </p:cNvPr>
          <p:cNvSpPr txBox="1"/>
          <p:nvPr/>
        </p:nvSpPr>
        <p:spPr>
          <a:xfrm>
            <a:off x="609600" y="1066800"/>
            <a:ext cx="7867650" cy="738664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pair&lt;int,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string_view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&gt; pairs[] = { {2, "foo"}, {1, "bar"}, {0, "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baz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"} };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ranges::sort( pairs, less{},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&amp;pair&lt;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int,string_view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&gt;::first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ranges::sort( pairs, less{},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[](auto const&amp; p) { return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p.first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; }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AB5B33-A26E-EF8F-30EC-2DC36A903CAA}"/>
              </a:ext>
            </a:extLst>
          </p:cNvPr>
          <p:cNvSpPr txBox="1"/>
          <p:nvPr/>
        </p:nvSpPr>
        <p:spPr>
          <a:xfrm>
            <a:off x="609600" y="1905000"/>
            <a:ext cx="7867650" cy="1384995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struct Box { string name; int w, h, d;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constexpr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int volume() const { return w*h*d; }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};</a:t>
            </a:r>
          </a:p>
          <a:p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ranges::sort( box, {},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&amp;Box::name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ranges::sort( box, {},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&amp;Box::volume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);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A676A9-13C2-BB6D-8FD4-87E8D3A109AA}"/>
              </a:ext>
            </a:extLst>
          </p:cNvPr>
          <p:cNvSpPr txBox="1"/>
          <p:nvPr/>
        </p:nvSpPr>
        <p:spPr>
          <a:xfrm>
            <a:off x="609600" y="3962400"/>
            <a:ext cx="7867650" cy="1815882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PrintEx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 const ranges::range auto&amp; container,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auto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proj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for( auto&amp;&amp;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elem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: container)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&lt;&lt;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invoke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proj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elem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};</a:t>
            </a:r>
          </a:p>
          <a:p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vector&lt; pair&lt;int, char&gt;&gt; pairs { {0, 'A'}, {1, 'B'}, {2, 'C'}};</a:t>
            </a:r>
          </a:p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PrintEx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 pairs,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&amp;pair&lt;int, char&gt;::first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PrintEx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 pairs,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&amp;pair&lt;int, char&gt;::second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);</a:t>
            </a:r>
          </a:p>
        </p:txBody>
      </p:sp>
      <p:sp>
        <p:nvSpPr>
          <p:cNvPr id="7" name="AutoShape 30">
            <a:extLst>
              <a:ext uri="{FF2B5EF4-FFF2-40B4-BE49-F238E27FC236}">
                <a16:creationId xmlns:a16="http://schemas.microsoft.com/office/drawing/2014/main" id="{0AA2CA07-1D15-DA06-F145-CDB49E965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2523227"/>
            <a:ext cx="1752600" cy="570131"/>
          </a:xfrm>
          <a:prstGeom prst="wedgeRoundRectCallout">
            <a:avLst>
              <a:gd name="adj1" fmla="val -88703"/>
              <a:gd name="adj2" fmla="val 3755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r-t specified sort criteria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288DD3-B95B-C364-98A8-827181B3C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005" y="3466852"/>
            <a:ext cx="8763000" cy="991095"/>
          </a:xfrm>
        </p:spPr>
        <p:txBody>
          <a:bodyPr/>
          <a:lstStyle/>
          <a:p>
            <a:r>
              <a:rPr lang="en-US" dirty="0"/>
              <a:t>projections in non-std::library functions</a:t>
            </a:r>
          </a:p>
        </p:txBody>
      </p:sp>
    </p:spTree>
    <p:extLst>
      <p:ext uri="{BB962C8B-B14F-4D97-AF65-F5344CB8AC3E}">
        <p14:creationId xmlns:p14="http://schemas.microsoft.com/office/powerpoint/2010/main" val="343672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13781A-030B-8820-1FE1-CEAC24D22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fold</a:t>
            </a:r>
          </a:p>
          <a:p>
            <a:pPr lvl="1"/>
            <a:r>
              <a:rPr lang="en-US" dirty="0"/>
              <a:t>generalization of accumulate</a:t>
            </a:r>
          </a:p>
          <a:p>
            <a:pPr lvl="1"/>
            <a:r>
              <a:rPr lang="en-US" dirty="0"/>
              <a:t>takes an algorithm and optional initial value</a:t>
            </a:r>
          </a:p>
          <a:p>
            <a:pPr lvl="1"/>
            <a:r>
              <a:rPr lang="en-US" b="1" dirty="0" err="1">
                <a:solidFill>
                  <a:schemeClr val="dk1"/>
                </a:solidFill>
                <a:latin typeface="Courier New" pitchFamily="49" charset="0"/>
                <a:cs typeface="Courier New" pitchFamily="49" charset="0"/>
              </a:rPr>
              <a:t>fold_left</a:t>
            </a:r>
            <a:r>
              <a:rPr lang="en-US" dirty="0"/>
              <a:t> / </a:t>
            </a:r>
            <a:r>
              <a:rPr lang="en-US" b="1" dirty="0" err="1">
                <a:solidFill>
                  <a:schemeClr val="dk1"/>
                </a:solidFill>
                <a:latin typeface="Courier New" pitchFamily="49" charset="0"/>
                <a:cs typeface="Courier New" pitchFamily="49" charset="0"/>
              </a:rPr>
              <a:t>fold_right</a:t>
            </a:r>
            <a:endParaRPr lang="en-US" b="1" dirty="0">
              <a:solidFill>
                <a:schemeClr val="dk1"/>
              </a:solidFill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US" dirty="0"/>
              <a:t>forward / backward direction</a:t>
            </a:r>
          </a:p>
          <a:p>
            <a:pPr lvl="2"/>
            <a:r>
              <a:rPr lang="en-US" dirty="0"/>
              <a:t>f( f( f( </a:t>
            </a:r>
            <a:r>
              <a:rPr lang="en-US" dirty="0" err="1"/>
              <a:t>init</a:t>
            </a:r>
            <a:r>
              <a:rPr lang="en-US" dirty="0"/>
              <a:t>, x</a:t>
            </a:r>
            <a:r>
              <a:rPr lang="en-US" baseline="-25000" dirty="0"/>
              <a:t>1</a:t>
            </a:r>
            <a:r>
              <a:rPr lang="en-US" dirty="0"/>
              <a:t>), x</a:t>
            </a:r>
            <a:r>
              <a:rPr lang="en-US" baseline="-25000" dirty="0"/>
              <a:t>2</a:t>
            </a:r>
            <a:r>
              <a:rPr lang="en-US" dirty="0"/>
              <a:t>), ..., </a:t>
            </a:r>
            <a:r>
              <a:rPr lang="en-US" dirty="0" err="1"/>
              <a:t>x</a:t>
            </a:r>
            <a:r>
              <a:rPr lang="en-US" baseline="-25000" dirty="0" err="1"/>
              <a:t>n</a:t>
            </a:r>
            <a:r>
              <a:rPr lang="en-US" dirty="0"/>
              <a:t>)</a:t>
            </a:r>
          </a:p>
          <a:p>
            <a:pPr lvl="1"/>
            <a:r>
              <a:rPr lang="en-US" b="1" dirty="0" err="1">
                <a:solidFill>
                  <a:schemeClr val="dk1"/>
                </a:solidFill>
                <a:latin typeface="Courier New" pitchFamily="49" charset="0"/>
                <a:cs typeface="Courier New" pitchFamily="49" charset="0"/>
              </a:rPr>
              <a:t>fold_left_first</a:t>
            </a:r>
            <a:r>
              <a:rPr lang="en-US" dirty="0"/>
              <a:t> / </a:t>
            </a:r>
            <a:r>
              <a:rPr lang="en-US" b="1" dirty="0" err="1">
                <a:solidFill>
                  <a:schemeClr val="dk1"/>
                </a:solidFill>
                <a:latin typeface="Courier New" pitchFamily="49" charset="0"/>
                <a:cs typeface="Courier New" pitchFamily="49" charset="0"/>
              </a:rPr>
              <a:t>fold_right_last</a:t>
            </a:r>
            <a:endParaRPr lang="en-US" b="1" dirty="0">
              <a:solidFill>
                <a:schemeClr val="dk1"/>
              </a:solidFill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US" dirty="0"/>
              <a:t>first / last element as an initial value</a:t>
            </a:r>
          </a:p>
          <a:p>
            <a:pPr lvl="1"/>
            <a:r>
              <a:rPr lang="en-US" dirty="0"/>
              <a:t>supports projections</a:t>
            </a:r>
            <a:endParaRPr lang="cs-CZ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BC8C0F-F64F-2F46-8C27-412F0764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fold</a:t>
            </a:r>
            <a:endParaRPr lang="cs-CZ" dirty="0"/>
          </a:p>
        </p:txBody>
      </p:sp>
      <p:sp>
        <p:nvSpPr>
          <p:cNvPr id="4" name="AutoShape 30">
            <a:extLst>
              <a:ext uri="{FF2B5EF4-FFF2-40B4-BE49-F238E27FC236}">
                <a16:creationId xmlns:a16="http://schemas.microsoft.com/office/drawing/2014/main" id="{DCA06AE8-B8BF-98FC-401B-5D791CD3F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333932"/>
            <a:ext cx="990600" cy="367300"/>
          </a:xfrm>
          <a:prstGeom prst="wedgeRoundRectCallout">
            <a:avLst>
              <a:gd name="adj1" fmla="val -917"/>
              <a:gd name="adj2" fmla="val -4718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/>
              <a:t>C++</a:t>
            </a:r>
            <a:r>
              <a:rPr lang="en-US" sz="1600" dirty="0"/>
              <a:t>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37EB15-5BA6-F787-D7EE-A2A8EF66F956}"/>
              </a:ext>
            </a:extLst>
          </p:cNvPr>
          <p:cNvSpPr txBox="1"/>
          <p:nvPr/>
        </p:nvSpPr>
        <p:spPr>
          <a:xfrm>
            <a:off x="914400" y="3733800"/>
            <a:ext cx="7315200" cy="954107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constexpr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auto ranges::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fold_left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 R&amp;&amp;, T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init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, F f,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Proj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proj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={});</a:t>
            </a:r>
          </a:p>
          <a:p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vector v = { 25, 75};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auto result =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fold_left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 v, 0, std::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plus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());    //100</a:t>
            </a:r>
          </a:p>
        </p:txBody>
      </p:sp>
    </p:spTree>
    <p:extLst>
      <p:ext uri="{BB962C8B-B14F-4D97-AF65-F5344CB8AC3E}">
        <p14:creationId xmlns:p14="http://schemas.microsoft.com/office/powerpoint/2010/main" val="25558607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3AE197-EA71-F6EE-54CF-236AF3E50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Dangling protection</a:t>
            </a:r>
            <a:endParaRPr lang="cs-CZ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FA2F3B-080B-CF3D-F60D-F5274E7CDA25}"/>
              </a:ext>
            </a:extLst>
          </p:cNvPr>
          <p:cNvSpPr txBox="1"/>
          <p:nvPr/>
        </p:nvSpPr>
        <p:spPr>
          <a:xfrm>
            <a:off x="527304" y="1000343"/>
            <a:ext cx="5638800" cy="523220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vector&lt;int&gt; x =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get_input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auto it = std::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min_element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x.begin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(),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x.end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());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98634C-0CA8-B286-C088-D4FE8FBF7269}"/>
              </a:ext>
            </a:extLst>
          </p:cNvPr>
          <p:cNvSpPr txBox="1"/>
          <p:nvPr/>
        </p:nvSpPr>
        <p:spPr>
          <a:xfrm>
            <a:off x="527304" y="1626085"/>
            <a:ext cx="5638800" cy="523220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vector&lt;int&gt; x =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get_input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auto it = ranges::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min_element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x.begin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(),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x.end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());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D8AB95-C495-6817-4ADC-1EB1E2DF796F}"/>
              </a:ext>
            </a:extLst>
          </p:cNvPr>
          <p:cNvSpPr txBox="1"/>
          <p:nvPr/>
        </p:nvSpPr>
        <p:spPr>
          <a:xfrm>
            <a:off x="527304" y="1884205"/>
            <a:ext cx="5638800" cy="307777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auto it = ranges::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min_element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 x);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B35418-6CC1-2C8F-A0CB-B0AE6CAE6E65}"/>
              </a:ext>
            </a:extLst>
          </p:cNvPr>
          <p:cNvSpPr txBox="1"/>
          <p:nvPr/>
        </p:nvSpPr>
        <p:spPr>
          <a:xfrm>
            <a:off x="533400" y="2337917"/>
            <a:ext cx="5626608" cy="307777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auto it = ranges::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min_element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get_input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());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1B5631-B37C-8D20-7479-B787167F6E42}"/>
              </a:ext>
            </a:extLst>
          </p:cNvPr>
          <p:cNvSpPr txBox="1"/>
          <p:nvPr/>
        </p:nvSpPr>
        <p:spPr>
          <a:xfrm>
            <a:off x="533400" y="2747225"/>
            <a:ext cx="5626608" cy="307777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iterator ranges::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min_element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 range&amp;);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C9C4EE-9930-FAA7-EF88-7CB67ED2BCD0}"/>
              </a:ext>
            </a:extLst>
          </p:cNvPr>
          <p:cNvSpPr txBox="1"/>
          <p:nvPr/>
        </p:nvSpPr>
        <p:spPr>
          <a:xfrm>
            <a:off x="533400" y="3046645"/>
            <a:ext cx="5626608" cy="307777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ranges::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dangling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ranges::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min_element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 range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&amp;&amp;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);</a:t>
            </a:r>
          </a:p>
        </p:txBody>
      </p:sp>
      <p:sp>
        <p:nvSpPr>
          <p:cNvPr id="9" name="Rounded Rectangular Callout 4">
            <a:extLst>
              <a:ext uri="{FF2B5EF4-FFF2-40B4-BE49-F238E27FC236}">
                <a16:creationId xmlns:a16="http://schemas.microsoft.com/office/drawing/2014/main" id="{F790969D-BBAA-F645-BDDF-F49473B2E6C0}"/>
              </a:ext>
            </a:extLst>
          </p:cNvPr>
          <p:cNvSpPr/>
          <p:nvPr/>
        </p:nvSpPr>
        <p:spPr>
          <a:xfrm>
            <a:off x="6856814" y="1509543"/>
            <a:ext cx="1747690" cy="639762"/>
          </a:xfrm>
          <a:prstGeom prst="wedgeRoundRectCallout">
            <a:avLst>
              <a:gd name="adj1" fmla="val -97218"/>
              <a:gd name="adj2" fmla="val 9542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dk1"/>
                </a:solidFill>
              </a:rPr>
              <a:t>dangling iterator ?!</a:t>
            </a:r>
            <a:endParaRPr lang="cs-CZ" sz="1600" dirty="0">
              <a:solidFill>
                <a:schemeClr val="dk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9011BD-2EBE-5EDD-3B36-44516AB085AB}"/>
              </a:ext>
            </a:extLst>
          </p:cNvPr>
          <p:cNvSpPr txBox="1"/>
          <p:nvPr/>
        </p:nvSpPr>
        <p:spPr>
          <a:xfrm>
            <a:off x="533400" y="3455982"/>
            <a:ext cx="5620512" cy="523220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auto it = ranges::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min_element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get_input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());</a:t>
            </a:r>
          </a:p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&lt;&lt; </a:t>
            </a:r>
            <a:r>
              <a:rPr lang="en-US" sz="1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*it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;</a:t>
            </a:r>
          </a:p>
        </p:txBody>
      </p:sp>
      <p:sp>
        <p:nvSpPr>
          <p:cNvPr id="13" name="Rounded Rectangular Callout 4">
            <a:extLst>
              <a:ext uri="{FF2B5EF4-FFF2-40B4-BE49-F238E27FC236}">
                <a16:creationId xmlns:a16="http://schemas.microsoft.com/office/drawing/2014/main" id="{BD160307-8143-BCC8-9C97-4485E08E67BA}"/>
              </a:ext>
            </a:extLst>
          </p:cNvPr>
          <p:cNvSpPr/>
          <p:nvPr/>
        </p:nvSpPr>
        <p:spPr>
          <a:xfrm>
            <a:off x="6856813" y="2949276"/>
            <a:ext cx="1747691" cy="639762"/>
          </a:xfrm>
          <a:prstGeom prst="wedgeRoundRectCallout">
            <a:avLst>
              <a:gd name="adj1" fmla="val -121613"/>
              <a:gd name="adj2" fmla="val 8498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dk1"/>
                </a:solidFill>
              </a:rPr>
              <a:t>dereferencing</a:t>
            </a:r>
          </a:p>
          <a:p>
            <a:pPr algn="ctr"/>
            <a:r>
              <a:rPr lang="en-US" sz="1600" dirty="0"/>
              <a:t>compiler error</a:t>
            </a:r>
            <a:endParaRPr lang="cs-CZ" sz="1600" dirty="0">
              <a:solidFill>
                <a:schemeClr val="dk1"/>
              </a:solidFill>
            </a:endParaRPr>
          </a:p>
        </p:txBody>
      </p:sp>
      <p:sp>
        <p:nvSpPr>
          <p:cNvPr id="14" name="Rounded Rectangular Callout 4">
            <a:extLst>
              <a:ext uri="{FF2B5EF4-FFF2-40B4-BE49-F238E27FC236}">
                <a16:creationId xmlns:a16="http://schemas.microsoft.com/office/drawing/2014/main" id="{7CEC9C62-8C01-D0CC-D63E-55C445CCED92}"/>
              </a:ext>
            </a:extLst>
          </p:cNvPr>
          <p:cNvSpPr/>
          <p:nvPr/>
        </p:nvSpPr>
        <p:spPr>
          <a:xfrm>
            <a:off x="6856813" y="3589038"/>
            <a:ext cx="1747691" cy="639762"/>
          </a:xfrm>
          <a:prstGeom prst="wedgeRoundRectCallout">
            <a:avLst>
              <a:gd name="adj1" fmla="val -121280"/>
              <a:gd name="adj2" fmla="val -1495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compile-time protection</a:t>
            </a:r>
            <a:endParaRPr lang="cs-CZ" sz="1600" dirty="0">
              <a:solidFill>
                <a:schemeClr val="dk1"/>
              </a:solidFill>
            </a:endParaRPr>
          </a:p>
        </p:txBody>
      </p:sp>
      <p:sp>
        <p:nvSpPr>
          <p:cNvPr id="15" name="Rounded Rectangular Callout 4">
            <a:extLst>
              <a:ext uri="{FF2B5EF4-FFF2-40B4-BE49-F238E27FC236}">
                <a16:creationId xmlns:a16="http://schemas.microsoft.com/office/drawing/2014/main" id="{A3A1CE46-E97B-80B5-A50A-EF56571D6B0F}"/>
              </a:ext>
            </a:extLst>
          </p:cNvPr>
          <p:cNvSpPr/>
          <p:nvPr/>
        </p:nvSpPr>
        <p:spPr>
          <a:xfrm>
            <a:off x="6856814" y="2229409"/>
            <a:ext cx="1747690" cy="639762"/>
          </a:xfrm>
          <a:prstGeom prst="wedgeRoundRectCallout">
            <a:avLst>
              <a:gd name="adj1" fmla="val -113846"/>
              <a:gd name="adj2" fmla="val 10664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dk1"/>
                </a:solidFill>
              </a:rPr>
              <a:t>all ranges algorithms</a:t>
            </a:r>
            <a:endParaRPr lang="cs-CZ" sz="1600" dirty="0">
              <a:solidFill>
                <a:schemeClr val="dk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950EC4-D825-51A2-761F-319A24878A2D}"/>
              </a:ext>
            </a:extLst>
          </p:cNvPr>
          <p:cNvSpPr txBox="1"/>
          <p:nvPr/>
        </p:nvSpPr>
        <p:spPr>
          <a:xfrm>
            <a:off x="513767" y="4228800"/>
            <a:ext cx="5620512" cy="738664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string s = "Hello world";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auto it =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string_view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{s}.begin(); //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dtto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: span</a:t>
            </a:r>
          </a:p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&lt;&lt; </a:t>
            </a:r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*it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;		        // OK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B1A5FAAC-876D-7338-ADBA-226A4D3CC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5153001"/>
            <a:ext cx="8763000" cy="1019198"/>
          </a:xfrm>
        </p:spPr>
        <p:txBody>
          <a:bodyPr>
            <a:normAutofit/>
          </a:bodyPr>
          <a:lstStyle/>
          <a:p>
            <a:r>
              <a:rPr lang="en-US" dirty="0"/>
              <a:t>dangling protection can be disabled</a:t>
            </a:r>
            <a:br>
              <a:rPr lang="en-US" dirty="0"/>
            </a:br>
            <a:r>
              <a:rPr lang="en-US" dirty="0"/>
              <a:t>by specializing the </a:t>
            </a:r>
            <a:r>
              <a:rPr lang="en-US" sz="1600" b="1" dirty="0" err="1">
                <a:solidFill>
                  <a:schemeClr val="dk1"/>
                </a:solidFill>
                <a:latin typeface="Courier New" pitchFamily="49" charset="0"/>
                <a:cs typeface="Courier New" pitchFamily="49" charset="0"/>
              </a:rPr>
              <a:t>enable_borrowed_range</a:t>
            </a:r>
            <a:r>
              <a:rPr lang="en-US" sz="1600" b="1" dirty="0">
                <a:solidFill>
                  <a:schemeClr val="dk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/>
              <a:t>trait</a:t>
            </a:r>
            <a:endParaRPr lang="cs-CZ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6DFB060-4AA8-AF37-2BB4-9C5327B0F588}"/>
              </a:ext>
            </a:extLst>
          </p:cNvPr>
          <p:cNvSpPr txBox="1"/>
          <p:nvPr/>
        </p:nvSpPr>
        <p:spPr>
          <a:xfrm>
            <a:off x="3429000" y="5910589"/>
            <a:ext cx="5257800" cy="523220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template &lt;&gt; inline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constexpr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bool ranges::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enable_borrowed_range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400" i="1" dirty="0" err="1">
                <a:latin typeface="Courier New" pitchFamily="49" charset="0"/>
                <a:cs typeface="Courier New" pitchFamily="49" charset="0"/>
              </a:rPr>
              <a:t>MyStrRef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&gt; = true;</a:t>
            </a:r>
          </a:p>
        </p:txBody>
      </p:sp>
      <p:sp>
        <p:nvSpPr>
          <p:cNvPr id="22" name="Rounded Rectangular Callout 4">
            <a:extLst>
              <a:ext uri="{FF2B5EF4-FFF2-40B4-BE49-F238E27FC236}">
                <a16:creationId xmlns:a16="http://schemas.microsoft.com/office/drawing/2014/main" id="{6490EA30-7D2A-EBE9-1DD3-3B7A04623B34}"/>
              </a:ext>
            </a:extLst>
          </p:cNvPr>
          <p:cNvSpPr/>
          <p:nvPr/>
        </p:nvSpPr>
        <p:spPr>
          <a:xfrm>
            <a:off x="6863163" y="4308296"/>
            <a:ext cx="1747690" cy="639762"/>
          </a:xfrm>
          <a:prstGeom prst="wedgeRoundRectCallout">
            <a:avLst>
              <a:gd name="adj1" fmla="val -113588"/>
              <a:gd name="adj2" fmla="val -429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dk1"/>
                </a:solidFill>
              </a:rPr>
              <a:t>borrowed range</a:t>
            </a:r>
            <a:endParaRPr lang="cs-CZ" sz="1600" dirty="0">
              <a:solidFill>
                <a:schemeClr val="dk1"/>
              </a:solidFill>
            </a:endParaRPr>
          </a:p>
        </p:txBody>
      </p:sp>
      <p:sp>
        <p:nvSpPr>
          <p:cNvPr id="19" name="Rounded Rectangular Callout 4">
            <a:extLst>
              <a:ext uri="{FF2B5EF4-FFF2-40B4-BE49-F238E27FC236}">
                <a16:creationId xmlns:a16="http://schemas.microsoft.com/office/drawing/2014/main" id="{EA310FD0-17D8-87A9-F2A9-F2578712AB48}"/>
              </a:ext>
            </a:extLst>
          </p:cNvPr>
          <p:cNvSpPr/>
          <p:nvPr/>
        </p:nvSpPr>
        <p:spPr>
          <a:xfrm>
            <a:off x="6856813" y="4948058"/>
            <a:ext cx="1747690" cy="639762"/>
          </a:xfrm>
          <a:prstGeom prst="wedgeRoundRectCallout">
            <a:avLst>
              <a:gd name="adj1" fmla="val -113137"/>
              <a:gd name="adj2" fmla="val -6270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dk1"/>
                </a:solidFill>
              </a:rPr>
              <a:t>protection</a:t>
            </a:r>
            <a:br>
              <a:rPr lang="en-US" sz="1600" dirty="0">
                <a:solidFill>
                  <a:schemeClr val="dk1"/>
                </a:solidFill>
              </a:rPr>
            </a:br>
            <a:r>
              <a:rPr lang="en-US" sz="1600" dirty="0">
                <a:solidFill>
                  <a:schemeClr val="dk1"/>
                </a:solidFill>
              </a:rPr>
              <a:t>not needed</a:t>
            </a:r>
            <a:endParaRPr lang="cs-CZ" sz="1600" dirty="0">
              <a:solidFill>
                <a:schemeClr val="dk1"/>
              </a:solidFill>
            </a:endParaRPr>
          </a:p>
        </p:txBody>
      </p:sp>
      <p:sp>
        <p:nvSpPr>
          <p:cNvPr id="2" name="Lightning Bolt 1">
            <a:extLst>
              <a:ext uri="{FF2B5EF4-FFF2-40B4-BE49-F238E27FC236}">
                <a16:creationId xmlns:a16="http://schemas.microsoft.com/office/drawing/2014/main" id="{0A272EE7-1784-4739-19D6-B1EEC93C8411}"/>
              </a:ext>
            </a:extLst>
          </p:cNvPr>
          <p:cNvSpPr/>
          <p:nvPr/>
        </p:nvSpPr>
        <p:spPr>
          <a:xfrm>
            <a:off x="5562600" y="2288282"/>
            <a:ext cx="174038" cy="373589"/>
          </a:xfrm>
          <a:prstGeom prst="lightningBol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72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8" grpId="0" animBg="1"/>
      <p:bldP spid="10" grpId="0" animBg="1"/>
      <p:bldP spid="11" grpId="0" animBg="1"/>
      <p:bldP spid="9" grpId="0" animBg="1"/>
      <p:bldP spid="12" grpId="0" animBg="1"/>
      <p:bldP spid="13" grpId="0" animBg="1"/>
      <p:bldP spid="14" grpId="0" animBg="1"/>
      <p:bldP spid="15" grpId="0" animBg="1"/>
      <p:bldP spid="4" grpId="0" animBg="1"/>
      <p:bldP spid="20" grpId="0" build="p"/>
      <p:bldP spid="21" grpId="0" animBg="1"/>
      <p:bldP spid="22" grpId="0" animBg="1"/>
      <p:bldP spid="19" grpId="0" animBg="1"/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F78EEC-BD22-DD30-EBC5-33D5B39C8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view is a range that</a:t>
            </a:r>
          </a:p>
          <a:p>
            <a:pPr lvl="1"/>
            <a:r>
              <a:rPr lang="en-US" dirty="0"/>
              <a:t>its </a:t>
            </a:r>
            <a:r>
              <a:rPr lang="en-US" b="1" dirty="0"/>
              <a:t>move</a:t>
            </a:r>
            <a:r>
              <a:rPr lang="en-US" dirty="0"/>
              <a:t> operations are </a:t>
            </a:r>
            <a:r>
              <a:rPr lang="en-US" b="1" dirty="0"/>
              <a:t>constant</a:t>
            </a:r>
            <a:r>
              <a:rPr lang="en-US" dirty="0"/>
              <a:t>-time</a:t>
            </a:r>
          </a:p>
          <a:p>
            <a:pPr lvl="2"/>
            <a:r>
              <a:rPr lang="en-US" dirty="0"/>
              <a:t>don't depend on the view size</a:t>
            </a:r>
          </a:p>
          <a:p>
            <a:pPr lvl="1"/>
            <a:r>
              <a:rPr lang="en-US" dirty="0"/>
              <a:t>its </a:t>
            </a:r>
            <a:r>
              <a:rPr lang="en-US" b="1" dirty="0"/>
              <a:t>copy</a:t>
            </a:r>
            <a:r>
              <a:rPr lang="en-US" dirty="0"/>
              <a:t> operations are </a:t>
            </a:r>
            <a:r>
              <a:rPr lang="en-US" b="1" dirty="0"/>
              <a:t>constant</a:t>
            </a:r>
            <a:r>
              <a:rPr lang="en-US" dirty="0"/>
              <a:t>-time</a:t>
            </a:r>
          </a:p>
          <a:p>
            <a:pPr lvl="2"/>
            <a:r>
              <a:rPr lang="en-US" dirty="0"/>
              <a:t>if it is copyable</a:t>
            </a:r>
          </a:p>
          <a:p>
            <a:pPr lvl="1"/>
            <a:r>
              <a:rPr lang="en-US" b="1" dirty="0"/>
              <a:t>destruction</a:t>
            </a:r>
            <a:r>
              <a:rPr lang="en-US" dirty="0"/>
              <a:t> of a </a:t>
            </a:r>
            <a:r>
              <a:rPr lang="en-US" b="1" dirty="0"/>
              <a:t>moved</a:t>
            </a:r>
            <a:r>
              <a:rPr lang="en-US" dirty="0"/>
              <a:t>-from object is </a:t>
            </a:r>
            <a:r>
              <a:rPr lang="en-US" b="1" dirty="0"/>
              <a:t>constant</a:t>
            </a:r>
            <a:r>
              <a:rPr lang="en-US" dirty="0"/>
              <a:t>-time</a:t>
            </a:r>
          </a:p>
          <a:p>
            <a:pPr lvl="2"/>
            <a:r>
              <a:rPr lang="en-US" dirty="0"/>
              <a:t>otherwise, destruction is O(n)</a:t>
            </a:r>
          </a:p>
          <a:p>
            <a:pPr lvl="1"/>
            <a:r>
              <a:rPr lang="en-US" dirty="0"/>
              <a:t>usually non-owning, lazy evaluation</a:t>
            </a:r>
          </a:p>
          <a:p>
            <a:pPr lvl="1"/>
            <a:r>
              <a:rPr lang="en-US" dirty="0"/>
              <a:t>expected to be passed by value</a:t>
            </a:r>
          </a:p>
          <a:p>
            <a:pPr lvl="2"/>
            <a:r>
              <a:rPr lang="en-US" dirty="0"/>
              <a:t>no </a:t>
            </a:r>
            <a:r>
              <a:rPr lang="en-US" sz="1600" b="1" dirty="0">
                <a:solidFill>
                  <a:schemeClr val="dk1"/>
                </a:solidFill>
                <a:latin typeface="Courier New" pitchFamily="49" charset="0"/>
                <a:cs typeface="Courier New" pitchFamily="49" charset="0"/>
              </a:rPr>
              <a:t>const&amp;</a:t>
            </a:r>
            <a:r>
              <a:rPr lang="en-US" dirty="0"/>
              <a:t> - caching</a:t>
            </a:r>
            <a:endParaRPr lang="en-US" sz="800" dirty="0"/>
          </a:p>
          <a:p>
            <a:r>
              <a:rPr lang="en-US" dirty="0"/>
              <a:t>these properties cannot be determined by compilers</a:t>
            </a:r>
          </a:p>
          <a:p>
            <a:r>
              <a:rPr lang="en-US" dirty="0"/>
              <a:t>user-defined type can be specified as a view</a:t>
            </a:r>
          </a:p>
          <a:p>
            <a:pPr lvl="1"/>
            <a:r>
              <a:rPr lang="en-US" b="1" dirty="0" err="1">
                <a:solidFill>
                  <a:schemeClr val="dk1"/>
                </a:solidFill>
                <a:latin typeface="Courier New" pitchFamily="49" charset="0"/>
                <a:cs typeface="Courier New" pitchFamily="49" charset="0"/>
              </a:rPr>
              <a:t>enable_view</a:t>
            </a:r>
            <a:r>
              <a:rPr lang="en-US" b="1" dirty="0">
                <a:solidFill>
                  <a:schemeClr val="dk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/>
              <a:t>trait</a:t>
            </a:r>
          </a:p>
          <a:p>
            <a:pPr lvl="1"/>
            <a:r>
              <a:rPr lang="en-US" dirty="0"/>
              <a:t>or inherited from </a:t>
            </a:r>
            <a:r>
              <a:rPr lang="en-US" b="1" dirty="0">
                <a:solidFill>
                  <a:schemeClr val="dk1"/>
                </a:solidFill>
                <a:latin typeface="Courier New" pitchFamily="49" charset="0"/>
                <a:cs typeface="Courier New" pitchFamily="49" charset="0"/>
              </a:rPr>
              <a:t>ranges::</a:t>
            </a:r>
            <a:r>
              <a:rPr lang="en-US" b="1" dirty="0" err="1">
                <a:solidFill>
                  <a:schemeClr val="dk1"/>
                </a:solidFill>
                <a:latin typeface="Courier New" pitchFamily="49" charset="0"/>
                <a:cs typeface="Courier New" pitchFamily="49" charset="0"/>
              </a:rPr>
              <a:t>view_base</a:t>
            </a:r>
            <a:r>
              <a:rPr lang="en-US" b="1" dirty="0">
                <a:solidFill>
                  <a:schemeClr val="dk1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pPr lvl="1"/>
            <a:r>
              <a:rPr lang="en-US" dirty="0"/>
              <a:t>or </a:t>
            </a:r>
            <a:r>
              <a:rPr lang="en-US" b="1" dirty="0">
                <a:solidFill>
                  <a:schemeClr val="dk1"/>
                </a:solidFill>
                <a:latin typeface="Courier New" pitchFamily="49" charset="0"/>
                <a:cs typeface="Courier New" pitchFamily="49" charset="0"/>
              </a:rPr>
              <a:t>ranges::</a:t>
            </a:r>
            <a:r>
              <a:rPr lang="en-US" b="1" dirty="0" err="1">
                <a:solidFill>
                  <a:schemeClr val="dk1"/>
                </a:solidFill>
                <a:latin typeface="Courier New" pitchFamily="49" charset="0"/>
                <a:cs typeface="Courier New" pitchFamily="49" charset="0"/>
              </a:rPr>
              <a:t>view_interface</a:t>
            </a:r>
            <a:endParaRPr lang="en-US" b="1" dirty="0">
              <a:solidFill>
                <a:schemeClr val="dk1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77F31C-1E16-D408-8675-1518997D9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definition</a:t>
            </a:r>
            <a:endParaRPr lang="cs-CZ" dirty="0"/>
          </a:p>
        </p:txBody>
      </p:sp>
      <p:sp>
        <p:nvSpPr>
          <p:cNvPr id="4" name="AutoShape 30">
            <a:extLst>
              <a:ext uri="{FF2B5EF4-FFF2-40B4-BE49-F238E27FC236}">
                <a16:creationId xmlns:a16="http://schemas.microsoft.com/office/drawing/2014/main" id="{2BCD63B9-A458-7447-FCC0-F312E20CA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419099"/>
            <a:ext cx="1219200" cy="350840"/>
          </a:xfrm>
          <a:prstGeom prst="wedgeRoundRectCallout">
            <a:avLst>
              <a:gd name="adj1" fmla="val -48467"/>
              <a:gd name="adj2" fmla="val -149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C++23</a:t>
            </a:r>
            <a:r>
              <a:rPr lang="en-US" sz="1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sz="1200" dirty="0"/>
              <a:t>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8045BA-2717-5C8D-9F8B-358FA90C9450}"/>
              </a:ext>
            </a:extLst>
          </p:cNvPr>
          <p:cNvSpPr txBox="1"/>
          <p:nvPr/>
        </p:nvSpPr>
        <p:spPr>
          <a:xfrm>
            <a:off x="381000" y="5420380"/>
            <a:ext cx="4133850" cy="523220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template &lt;&gt; inline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constexpr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bool ranges::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enable_view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400" i="1" dirty="0" err="1">
                <a:latin typeface="Courier New" pitchFamily="49" charset="0"/>
                <a:cs typeface="Courier New" pitchFamily="49" charset="0"/>
              </a:rPr>
              <a:t>MyType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&gt; = true;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B4F4BB-6262-F31B-059A-C269B841B0CF}"/>
              </a:ext>
            </a:extLst>
          </p:cNvPr>
          <p:cNvSpPr txBox="1"/>
          <p:nvPr/>
        </p:nvSpPr>
        <p:spPr>
          <a:xfrm>
            <a:off x="381000" y="5997282"/>
            <a:ext cx="4133850" cy="523220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class </a:t>
            </a:r>
            <a:r>
              <a:rPr lang="en-US" sz="1400" i="1" dirty="0" err="1">
                <a:latin typeface="Courier New" pitchFamily="49" charset="0"/>
                <a:cs typeface="Courier New" pitchFamily="49" charset="0"/>
              </a:rPr>
              <a:t>MyType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: public ranges::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view_base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{ .. };</a:t>
            </a:r>
          </a:p>
        </p:txBody>
      </p:sp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60828F5E-162C-C623-D237-11C9E931F069}"/>
              </a:ext>
            </a:extLst>
          </p:cNvPr>
          <p:cNvSpPr/>
          <p:nvPr/>
        </p:nvSpPr>
        <p:spPr>
          <a:xfrm>
            <a:off x="5029200" y="5298188"/>
            <a:ext cx="3591426" cy="745432"/>
          </a:xfrm>
          <a:prstGeom prst="roundRect">
            <a:avLst/>
          </a:prstGeom>
          <a:solidFill>
            <a:srgbClr val="FFFFCC"/>
          </a:solidFill>
          <a:ln w="12700" cmpd="sng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Tristan Brindle: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C++20 Ranges in Practice</a:t>
            </a:r>
          </a:p>
          <a:p>
            <a:pPr algn="ctr"/>
            <a:r>
              <a:rPr lang="en-US" sz="1200" dirty="0">
                <a:solidFill>
                  <a:srgbClr val="0070C0"/>
                </a:solidFill>
              </a:rPr>
              <a:t>www.youtube.com/watch?v=L0bhZp6HMDM</a:t>
            </a: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2B79ACCA-3261-C186-8709-D855E255C420}"/>
              </a:ext>
            </a:extLst>
          </p:cNvPr>
          <p:cNvSpPr/>
          <p:nvPr/>
        </p:nvSpPr>
        <p:spPr>
          <a:xfrm>
            <a:off x="5026152" y="6038009"/>
            <a:ext cx="3591426" cy="495301"/>
          </a:xfrm>
          <a:prstGeom prst="roundRect">
            <a:avLst/>
          </a:prstGeom>
          <a:solidFill>
            <a:srgbClr val="FFFFCC"/>
          </a:solidFill>
          <a:ln w="12700" cmpd="sng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Conquering C++20 Ranges</a:t>
            </a:r>
          </a:p>
          <a:p>
            <a:pPr algn="ctr"/>
            <a:r>
              <a:rPr lang="en-US" sz="1200" dirty="0">
                <a:solidFill>
                  <a:srgbClr val="0070C0"/>
                </a:solidFill>
              </a:rPr>
              <a:t>www.youtube.com/watch?v=3MBtLeyJKg0</a:t>
            </a:r>
          </a:p>
        </p:txBody>
      </p:sp>
      <p:sp>
        <p:nvSpPr>
          <p:cNvPr id="8" name="AutoShape 30">
            <a:extLst>
              <a:ext uri="{FF2B5EF4-FFF2-40B4-BE49-F238E27FC236}">
                <a16:creationId xmlns:a16="http://schemas.microsoft.com/office/drawing/2014/main" id="{92CEFD93-C1F2-1860-77E7-4A8F8F1915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772567"/>
            <a:ext cx="2209800" cy="718008"/>
          </a:xfrm>
          <a:prstGeom prst="wedgeRoundRectCallout">
            <a:avLst>
              <a:gd name="adj1" fmla="val -48467"/>
              <a:gd name="adj2" fmla="val -149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'new' C++23 definition, retroactively changed the 'old' C++20 definition</a:t>
            </a:r>
          </a:p>
        </p:txBody>
      </p:sp>
    </p:spTree>
    <p:extLst>
      <p:ext uri="{BB962C8B-B14F-4D97-AF65-F5344CB8AC3E}">
        <p14:creationId xmlns:p14="http://schemas.microsoft.com/office/powerpoint/2010/main" val="382121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E8E65C-1FBD-A064-F587-10E3CE621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movable range can be turned into a view using </a:t>
            </a:r>
            <a:r>
              <a:rPr lang="en-US" sz="1600" b="1" dirty="0">
                <a:solidFill>
                  <a:schemeClr val="dk1"/>
                </a:solidFill>
                <a:latin typeface="Courier New" pitchFamily="49" charset="0"/>
                <a:cs typeface="Courier New" pitchFamily="49" charset="0"/>
              </a:rPr>
              <a:t>std::views::all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view adaptors</a:t>
            </a:r>
          </a:p>
          <a:p>
            <a:pPr lvl="1"/>
            <a:r>
              <a:rPr lang="en-US" dirty="0"/>
              <a:t>implicit conversion of arguments to views</a:t>
            </a:r>
          </a:p>
          <a:p>
            <a:pPr lvl="1"/>
            <a:r>
              <a:rPr lang="en-US" dirty="0"/>
              <a:t>pipes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6CA1AE-48BB-A900-6D29-E5F5B72F9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Conversion of ranges and views</a:t>
            </a:r>
            <a:endParaRPr lang="cs-CZ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781C0B-3DD1-3EEC-76EC-74ED213B2502}"/>
              </a:ext>
            </a:extLst>
          </p:cNvPr>
          <p:cNvSpPr txBox="1"/>
          <p:nvPr/>
        </p:nvSpPr>
        <p:spPr>
          <a:xfrm>
            <a:off x="3031783" y="1895373"/>
            <a:ext cx="4816817" cy="738664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vector&lt;int&gt; v =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get_input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auto view1 = std::views::all( v);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auto view2 = std::views::all(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get_input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());</a:t>
            </a:r>
          </a:p>
        </p:txBody>
      </p:sp>
      <p:sp>
        <p:nvSpPr>
          <p:cNvPr id="7" name="Rounded Rectangular Callout 4">
            <a:extLst>
              <a:ext uri="{FF2B5EF4-FFF2-40B4-BE49-F238E27FC236}">
                <a16:creationId xmlns:a16="http://schemas.microsoft.com/office/drawing/2014/main" id="{D9C00459-C7DA-6118-B602-26C81A0900CB}"/>
              </a:ext>
            </a:extLst>
          </p:cNvPr>
          <p:cNvSpPr/>
          <p:nvPr/>
        </p:nvSpPr>
        <p:spPr>
          <a:xfrm>
            <a:off x="457201" y="1438173"/>
            <a:ext cx="2049292" cy="831850"/>
          </a:xfrm>
          <a:prstGeom prst="wedgeRoundRectCallout">
            <a:avLst>
              <a:gd name="adj1" fmla="val 76701"/>
              <a:gd name="adj2" fmla="val 4446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dk1"/>
                </a:solidFill>
              </a:rPr>
              <a:t>ref_view</a:t>
            </a:r>
            <a:endParaRPr lang="en-US" sz="1600" dirty="0">
              <a:solidFill>
                <a:schemeClr val="dk1"/>
              </a:solidFill>
            </a:endParaRPr>
          </a:p>
          <a:p>
            <a:pPr algn="ctr"/>
            <a:r>
              <a:rPr lang="en-US" sz="1600" dirty="0">
                <a:solidFill>
                  <a:schemeClr val="dk1"/>
                </a:solidFill>
              </a:rPr>
              <a:t>object containing</a:t>
            </a:r>
            <a:br>
              <a:rPr lang="en-US" sz="1600" dirty="0">
                <a:solidFill>
                  <a:schemeClr val="dk1"/>
                </a:solidFill>
              </a:rPr>
            </a:br>
            <a:r>
              <a:rPr lang="en-US" sz="1600" dirty="0">
                <a:solidFill>
                  <a:schemeClr val="dk1"/>
                </a:solidFill>
              </a:rPr>
              <a:t>a pointer</a:t>
            </a:r>
            <a:endParaRPr lang="cs-CZ" sz="1600" dirty="0">
              <a:solidFill>
                <a:schemeClr val="dk1"/>
              </a:solidFill>
            </a:endParaRPr>
          </a:p>
        </p:txBody>
      </p:sp>
      <p:sp>
        <p:nvSpPr>
          <p:cNvPr id="8" name="Rounded Rectangular Callout 4">
            <a:extLst>
              <a:ext uri="{FF2B5EF4-FFF2-40B4-BE49-F238E27FC236}">
                <a16:creationId xmlns:a16="http://schemas.microsoft.com/office/drawing/2014/main" id="{E6CCCDFC-8A6F-AA1F-FF55-BFA548F15E66}"/>
              </a:ext>
            </a:extLst>
          </p:cNvPr>
          <p:cNvSpPr/>
          <p:nvPr/>
        </p:nvSpPr>
        <p:spPr>
          <a:xfrm>
            <a:off x="4114800" y="2865726"/>
            <a:ext cx="1600200" cy="612115"/>
          </a:xfrm>
          <a:prstGeom prst="wedgeRoundRectCallout">
            <a:avLst>
              <a:gd name="adj1" fmla="val -66112"/>
              <a:gd name="adj2" fmla="val -9309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dk1"/>
                </a:solidFill>
              </a:rPr>
              <a:t>owning_view</a:t>
            </a:r>
            <a:endParaRPr lang="en-US" sz="1600" dirty="0">
              <a:solidFill>
                <a:schemeClr val="dk1"/>
              </a:solidFill>
            </a:endParaRPr>
          </a:p>
          <a:p>
            <a:pPr algn="ctr"/>
            <a:r>
              <a:rPr lang="en-US" sz="1600" dirty="0">
                <a:solidFill>
                  <a:schemeClr val="dk1"/>
                </a:solidFill>
              </a:rPr>
              <a:t>move-only</a:t>
            </a:r>
            <a:endParaRPr lang="cs-CZ" sz="1600" dirty="0">
              <a:solidFill>
                <a:schemeClr val="dk1"/>
              </a:solidFill>
            </a:endParaRP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663BA0A8-3564-EA5B-9B64-35DA5EA86692}"/>
              </a:ext>
            </a:extLst>
          </p:cNvPr>
          <p:cNvSpPr/>
          <p:nvPr/>
        </p:nvSpPr>
        <p:spPr>
          <a:xfrm>
            <a:off x="457201" y="2270024"/>
            <a:ext cx="2022133" cy="457200"/>
          </a:xfrm>
          <a:prstGeom prst="wedgeRoundRectCallout">
            <a:avLst>
              <a:gd name="adj1" fmla="val 78803"/>
              <a:gd name="adj2" fmla="val -5984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dk1"/>
                </a:solidFill>
              </a:rPr>
              <a:t>copyable movable</a:t>
            </a:r>
            <a:endParaRPr lang="cs-CZ" sz="1600" dirty="0">
              <a:solidFill>
                <a:schemeClr val="dk1"/>
              </a:solidFill>
            </a:endParaRPr>
          </a:p>
        </p:txBody>
      </p:sp>
      <p:sp>
        <p:nvSpPr>
          <p:cNvPr id="9" name="Rounded Rectangular Callout 4">
            <a:extLst>
              <a:ext uri="{FF2B5EF4-FFF2-40B4-BE49-F238E27FC236}">
                <a16:creationId xmlns:a16="http://schemas.microsoft.com/office/drawing/2014/main" id="{3B878963-8D0A-67BF-9480-01E44152D4A6}"/>
              </a:ext>
            </a:extLst>
          </p:cNvPr>
          <p:cNvSpPr/>
          <p:nvPr/>
        </p:nvSpPr>
        <p:spPr>
          <a:xfrm>
            <a:off x="6553200" y="2865726"/>
            <a:ext cx="1072464" cy="383846"/>
          </a:xfrm>
          <a:prstGeom prst="wedgeRoundRectCallout">
            <a:avLst>
              <a:gd name="adj1" fmla="val -54892"/>
              <a:gd name="adj2" fmla="val -11717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dk1"/>
                </a:solidFill>
              </a:rPr>
              <a:t>r-value</a:t>
            </a:r>
            <a:endParaRPr lang="cs-CZ" sz="1600" dirty="0">
              <a:solidFill>
                <a:schemeClr val="dk1"/>
              </a:solidFill>
            </a:endParaRPr>
          </a:p>
        </p:txBody>
      </p:sp>
      <p:sp>
        <p:nvSpPr>
          <p:cNvPr id="10" name="AutoShape 30">
            <a:extLst>
              <a:ext uri="{FF2B5EF4-FFF2-40B4-BE49-F238E27FC236}">
                <a16:creationId xmlns:a16="http://schemas.microsoft.com/office/drawing/2014/main" id="{511AACE9-9739-0B7D-69B6-32814661E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7880" y="1992937"/>
            <a:ext cx="838200" cy="350840"/>
          </a:xfrm>
          <a:prstGeom prst="wedgeRoundRectCallout">
            <a:avLst>
              <a:gd name="adj1" fmla="val -48467"/>
              <a:gd name="adj2" fmla="val -149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C++20</a:t>
            </a:r>
          </a:p>
        </p:txBody>
      </p:sp>
      <p:sp>
        <p:nvSpPr>
          <p:cNvPr id="11" name="AutoShape 30">
            <a:extLst>
              <a:ext uri="{FF2B5EF4-FFF2-40B4-BE49-F238E27FC236}">
                <a16:creationId xmlns:a16="http://schemas.microsoft.com/office/drawing/2014/main" id="{531D9037-8E6B-7DE9-2B3B-9327EDB3D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7880" y="2308348"/>
            <a:ext cx="838200" cy="350840"/>
          </a:xfrm>
          <a:prstGeom prst="wedgeRoundRectCallout">
            <a:avLst>
              <a:gd name="adj1" fmla="val -48467"/>
              <a:gd name="adj2" fmla="val -149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C++23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B6B3E8-1C57-6FAC-6C37-097BF0609973}"/>
              </a:ext>
            </a:extLst>
          </p:cNvPr>
          <p:cNvSpPr txBox="1"/>
          <p:nvPr/>
        </p:nvSpPr>
        <p:spPr>
          <a:xfrm>
            <a:off x="634316" y="4648200"/>
            <a:ext cx="4013884" cy="738664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vector&lt;int&gt; v =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get_input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v | views::transform( f));</a:t>
            </a:r>
          </a:p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get_input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() | views::transform( f));</a:t>
            </a:r>
          </a:p>
        </p:txBody>
      </p:sp>
      <p:sp>
        <p:nvSpPr>
          <p:cNvPr id="13" name="Rounded Rectangular Callout 4">
            <a:extLst>
              <a:ext uri="{FF2B5EF4-FFF2-40B4-BE49-F238E27FC236}">
                <a16:creationId xmlns:a16="http://schemas.microsoft.com/office/drawing/2014/main" id="{4ECFF11E-32BE-17D9-DF9D-ACB995812ED6}"/>
              </a:ext>
            </a:extLst>
          </p:cNvPr>
          <p:cNvSpPr/>
          <p:nvPr/>
        </p:nvSpPr>
        <p:spPr>
          <a:xfrm>
            <a:off x="4953000" y="4593295"/>
            <a:ext cx="2895600" cy="383846"/>
          </a:xfrm>
          <a:prstGeom prst="wedgeRoundRectCallout">
            <a:avLst>
              <a:gd name="adj1" fmla="val -69535"/>
              <a:gd name="adj2" fmla="val 5693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dk1"/>
                </a:solidFill>
              </a:rPr>
              <a:t>l-value </a:t>
            </a:r>
            <a:r>
              <a:rPr lang="en-US" sz="1600" dirty="0">
                <a:solidFill>
                  <a:schemeClr val="dk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ref_view</a:t>
            </a:r>
            <a:endParaRPr lang="cs-CZ" sz="1600" dirty="0">
              <a:solidFill>
                <a:schemeClr val="dk1"/>
              </a:solidFill>
            </a:endParaRPr>
          </a:p>
        </p:txBody>
      </p:sp>
      <p:sp>
        <p:nvSpPr>
          <p:cNvPr id="14" name="Rounded Rectangular Callout 4">
            <a:extLst>
              <a:ext uri="{FF2B5EF4-FFF2-40B4-BE49-F238E27FC236}">
                <a16:creationId xmlns:a16="http://schemas.microsoft.com/office/drawing/2014/main" id="{4C46BA55-E7F1-C2C6-DBEE-88C45BD1D1EE}"/>
              </a:ext>
            </a:extLst>
          </p:cNvPr>
          <p:cNvSpPr/>
          <p:nvPr/>
        </p:nvSpPr>
        <p:spPr>
          <a:xfrm>
            <a:off x="4953000" y="5134467"/>
            <a:ext cx="2895600" cy="383846"/>
          </a:xfrm>
          <a:prstGeom prst="wedgeRoundRectCallout">
            <a:avLst>
              <a:gd name="adj1" fmla="val -62154"/>
              <a:gd name="adj2" fmla="val -2631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dk1"/>
                </a:solidFill>
              </a:rPr>
              <a:t>r-value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>
                <a:solidFill>
                  <a:schemeClr val="dk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owning_view</a:t>
            </a:r>
            <a:endParaRPr lang="cs-CZ" sz="1600" dirty="0">
              <a:solidFill>
                <a:schemeClr val="dk1"/>
              </a:solidFill>
            </a:endParaRPr>
          </a:p>
        </p:txBody>
      </p:sp>
      <p:sp>
        <p:nvSpPr>
          <p:cNvPr id="6" name="Rounded Rectangular Callout 4">
            <a:extLst>
              <a:ext uri="{FF2B5EF4-FFF2-40B4-BE49-F238E27FC236}">
                <a16:creationId xmlns:a16="http://schemas.microsoft.com/office/drawing/2014/main" id="{C9F57219-116A-7C8C-56F2-C7FF7860F72A}"/>
              </a:ext>
            </a:extLst>
          </p:cNvPr>
          <p:cNvSpPr/>
          <p:nvPr/>
        </p:nvSpPr>
        <p:spPr>
          <a:xfrm>
            <a:off x="3200400" y="5616903"/>
            <a:ext cx="2667000" cy="612114"/>
          </a:xfrm>
          <a:prstGeom prst="wedgeRoundRectCallout">
            <a:avLst>
              <a:gd name="adj1" fmla="val -91317"/>
              <a:gd name="adj2" fmla="val -8469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dk1"/>
                </a:solidFill>
              </a:rPr>
              <a:t>result:</a:t>
            </a:r>
            <a:br>
              <a:rPr lang="en-US" sz="1600" dirty="0">
                <a:solidFill>
                  <a:schemeClr val="dk1"/>
                </a:solidFill>
              </a:rPr>
            </a:br>
            <a:r>
              <a:rPr lang="en-US" sz="1600" dirty="0">
                <a:solidFill>
                  <a:schemeClr val="dk1"/>
                </a:solidFill>
              </a:rPr>
              <a:t>move-only </a:t>
            </a:r>
            <a:r>
              <a:rPr lang="en-US" sz="1600" dirty="0" err="1">
                <a:solidFill>
                  <a:schemeClr val="dk1"/>
                </a:solidFill>
              </a:rPr>
              <a:t>owning_view</a:t>
            </a:r>
            <a:endParaRPr lang="cs-CZ" sz="16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4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62A4C574-C049-4CB0-8F62-7020200C5B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8080763"/>
              </p:ext>
            </p:extLst>
          </p:nvPr>
        </p:nvGraphicFramePr>
        <p:xfrm>
          <a:off x="457200" y="954024"/>
          <a:ext cx="8229600" cy="4343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8700">
                  <a:extLst>
                    <a:ext uri="{9D8B030D-6E8A-4147-A177-3AD203B41FA5}">
                      <a16:colId xmlns:a16="http://schemas.microsoft.com/office/drawing/2014/main" val="1447758985"/>
                    </a:ext>
                  </a:extLst>
                </a:gridCol>
                <a:gridCol w="7200900">
                  <a:extLst>
                    <a:ext uri="{9D8B030D-6E8A-4147-A177-3AD203B41FA5}">
                      <a16:colId xmlns:a16="http://schemas.microsoft.com/office/drawing/2014/main" val="3289820352"/>
                    </a:ext>
                  </a:extLst>
                </a:gridCol>
              </a:tblGrid>
              <a:tr h="27530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all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all elements of its range argument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52716975"/>
                  </a:ext>
                </a:extLst>
              </a:tr>
              <a:tr h="27530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filter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elements of an underlying sequence that satisfy a predicate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34144723"/>
                  </a:ext>
                </a:extLst>
              </a:tr>
              <a:tr h="27530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transform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underlying sequence after applying a transformation function to each element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50251697"/>
                  </a:ext>
                </a:extLst>
              </a:tr>
              <a:tr h="27530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take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the first N elements from another view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87071007"/>
                  </a:ext>
                </a:extLst>
              </a:tr>
              <a:tr h="27530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>
                          <a:effectLst/>
                        </a:rPr>
                        <a:t>take_while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a range [</a:t>
                      </a:r>
                      <a:r>
                        <a:rPr lang="cs-CZ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>
                          <a:effectLst/>
                        </a:rPr>
                        <a:t>begin(r), </a:t>
                      </a:r>
                      <a:r>
                        <a:rPr lang="en-US" sz="1200" u="none" strike="noStrike" dirty="0" err="1">
                          <a:effectLst/>
                        </a:rPr>
                        <a:t>find_if_not</a:t>
                      </a:r>
                      <a:r>
                        <a:rPr lang="en-US" sz="1200" u="none" strike="noStrike" dirty="0">
                          <a:effectLst/>
                        </a:rPr>
                        <a:t>(r, pred)</a:t>
                      </a:r>
                      <a:r>
                        <a:rPr lang="cs-CZ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>
                          <a:effectLst/>
                        </a:rPr>
                        <a:t>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86585383"/>
                  </a:ext>
                </a:extLst>
              </a:tr>
              <a:tr h="27530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drop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excluding the first N elements from another view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72094792"/>
                  </a:ext>
                </a:extLst>
              </a:tr>
              <a:tr h="27530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drop_while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a range [</a:t>
                      </a:r>
                      <a:r>
                        <a:rPr lang="cs-CZ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find_if_not</a:t>
                      </a:r>
                      <a:r>
                        <a:rPr lang="en-US" sz="1200" u="none" strike="noStrike" dirty="0">
                          <a:effectLst/>
                        </a:rPr>
                        <a:t>(r, pred), end(r)</a:t>
                      </a:r>
                      <a:r>
                        <a:rPr lang="cs-CZ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>
                          <a:effectLst/>
                        </a:rPr>
                        <a:t>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68121434"/>
                  </a:ext>
                </a:extLst>
              </a:tr>
              <a:tr h="28267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join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flattens a view of ranges into a view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152541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split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splits the view into subranges; the delimiter can be a single element or a view of elements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84461002"/>
                  </a:ext>
                </a:extLst>
              </a:tr>
              <a:tr h="27530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counted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the elements of the counted range ([iterator]) </a:t>
                      </a:r>
                      <a:r>
                        <a:rPr lang="en-US" sz="1200" u="none" strike="noStrike" dirty="0" err="1">
                          <a:effectLst/>
                        </a:rPr>
                        <a:t>i</a:t>
                      </a:r>
                      <a:r>
                        <a:rPr lang="en-US" sz="1200" u="none" strike="noStrike" dirty="0">
                          <a:effectLst/>
                        </a:rPr>
                        <a:t>+[0, n)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86404887"/>
                  </a:ext>
                </a:extLst>
              </a:tr>
              <a:tr h="33429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common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a view of the same elements with an iterator and sentinel of the same type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42646174"/>
                  </a:ext>
                </a:extLst>
              </a:tr>
              <a:tr h="27530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>
                          <a:effectLst/>
                        </a:rPr>
                        <a:t>reverse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a view that iterates the same elements in reverse order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54032930"/>
                  </a:ext>
                </a:extLst>
              </a:tr>
              <a:tr h="33429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elements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a view with the Nth element (tuple)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7307289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keys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a view with a value-type of the first element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116873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values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a view with a value-type of the second element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8387517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Range adaptors (views)</a:t>
            </a:r>
          </a:p>
        </p:txBody>
      </p:sp>
      <p:sp>
        <p:nvSpPr>
          <p:cNvPr id="10" name="AutoShape 30">
            <a:extLst>
              <a:ext uri="{FF2B5EF4-FFF2-40B4-BE49-F238E27FC236}">
                <a16:creationId xmlns:a16="http://schemas.microsoft.com/office/drawing/2014/main" id="{A78ED778-FE94-4441-AB5E-B4D2FA68F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5366" y="283782"/>
            <a:ext cx="845234" cy="350840"/>
          </a:xfrm>
          <a:prstGeom prst="wedgeRoundRectCallout">
            <a:avLst>
              <a:gd name="adj1" fmla="val -48467"/>
              <a:gd name="adj2" fmla="val -149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C++20</a:t>
            </a:r>
          </a:p>
        </p:txBody>
      </p:sp>
      <p:sp>
        <p:nvSpPr>
          <p:cNvPr id="2" name="AutoShape 30">
            <a:extLst>
              <a:ext uri="{FF2B5EF4-FFF2-40B4-BE49-F238E27FC236}">
                <a16:creationId xmlns:a16="http://schemas.microsoft.com/office/drawing/2014/main" id="{E013FDEB-CE7F-DDCD-CDF5-83DD4680F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5366" y="5903976"/>
            <a:ext cx="845234" cy="350840"/>
          </a:xfrm>
          <a:prstGeom prst="wedgeRoundRectCallout">
            <a:avLst>
              <a:gd name="adj1" fmla="val -48467"/>
              <a:gd name="adj2" fmla="val -149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C++23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CF89A285-CE0D-DB50-CC5C-501B6012DBD8}"/>
              </a:ext>
            </a:extLst>
          </p:cNvPr>
          <p:cNvSpPr txBox="1">
            <a:spLocks/>
          </p:cNvSpPr>
          <p:nvPr/>
        </p:nvSpPr>
        <p:spPr>
          <a:xfrm>
            <a:off x="228600" y="5486400"/>
            <a:ext cx="8763000" cy="1219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r>
              <a:rPr lang="en-US" sz="1400" dirty="0"/>
              <a:t>zip </a:t>
            </a:r>
            <a:r>
              <a:rPr lang="en-US" sz="1400" dirty="0" err="1"/>
              <a:t>zip_transform</a:t>
            </a:r>
            <a:r>
              <a:rPr lang="en-US" sz="1400" dirty="0"/>
              <a:t> adjacent </a:t>
            </a:r>
            <a:r>
              <a:rPr lang="en-US" sz="1400" dirty="0" err="1"/>
              <a:t>adjacent_transform</a:t>
            </a:r>
            <a:r>
              <a:rPr lang="en-US" sz="1400" dirty="0"/>
              <a:t> </a:t>
            </a:r>
            <a:r>
              <a:rPr lang="en-US" sz="1400" dirty="0" err="1"/>
              <a:t>join_with</a:t>
            </a:r>
            <a:r>
              <a:rPr lang="en-US" sz="1400" dirty="0"/>
              <a:t> slide chunk </a:t>
            </a:r>
            <a:r>
              <a:rPr lang="en-US" sz="1400" dirty="0" err="1"/>
              <a:t>as_const</a:t>
            </a:r>
            <a:r>
              <a:rPr lang="en-US" sz="1400" dirty="0"/>
              <a:t> </a:t>
            </a:r>
            <a:r>
              <a:rPr lang="en-US" sz="1400" dirty="0" err="1"/>
              <a:t>as_rvalue</a:t>
            </a:r>
            <a:r>
              <a:rPr lang="en-US" sz="1400" dirty="0"/>
              <a:t> stride</a:t>
            </a:r>
          </a:p>
        </p:txBody>
      </p:sp>
    </p:spTree>
    <p:extLst>
      <p:ext uri="{BB962C8B-B14F-4D97-AF65-F5344CB8AC3E}">
        <p14:creationId xmlns:p14="http://schemas.microsoft.com/office/powerpoint/2010/main" val="308368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compatibility </a:t>
            </a:r>
          </a:p>
          <a:p>
            <a:pPr lvl="1"/>
            <a:r>
              <a:rPr lang="en-US" dirty="0"/>
              <a:t>type of expression</a:t>
            </a:r>
          </a:p>
          <a:p>
            <a:pPr lvl="1"/>
            <a:r>
              <a:rPr lang="en-US" dirty="0"/>
              <a:t>type expected in a context (i.e., parameters)</a:t>
            </a:r>
          </a:p>
          <a:p>
            <a:r>
              <a:rPr lang="en-US" b="1" dirty="0"/>
              <a:t>nominative</a:t>
            </a:r>
            <a:r>
              <a:rPr lang="en-US" dirty="0"/>
              <a:t> typing</a:t>
            </a:r>
          </a:p>
          <a:p>
            <a:pPr lvl="1"/>
            <a:r>
              <a:rPr lang="en-US" dirty="0"/>
              <a:t>variables are compatible if their declaration use the same type</a:t>
            </a:r>
          </a:p>
          <a:p>
            <a:pPr lvl="2"/>
            <a:r>
              <a:rPr lang="en-US" dirty="0"/>
              <a:t>using / </a:t>
            </a:r>
            <a:r>
              <a:rPr lang="en-US" dirty="0" err="1"/>
              <a:t>typedef</a:t>
            </a:r>
            <a:endParaRPr lang="en-US" dirty="0"/>
          </a:p>
          <a:p>
            <a:r>
              <a:rPr lang="en-US" dirty="0"/>
              <a:t>nominative subtyping</a:t>
            </a:r>
          </a:p>
          <a:p>
            <a:pPr lvl="1"/>
            <a:r>
              <a:rPr lang="en-US" dirty="0"/>
              <a:t>inheritance</a:t>
            </a:r>
          </a:p>
          <a:p>
            <a:pPr lvl="2"/>
            <a:r>
              <a:rPr lang="en-US" i="1" dirty="0" err="1"/>
              <a:t>Liskov</a:t>
            </a:r>
            <a:r>
              <a:rPr lang="en-US" i="1" dirty="0"/>
              <a:t> substitution principle</a:t>
            </a:r>
          </a:p>
          <a:p>
            <a:pPr lvl="1"/>
            <a:r>
              <a:rPr lang="en-US" dirty="0"/>
              <a:t>relation explicitly declared</a:t>
            </a:r>
          </a:p>
          <a:p>
            <a:pPr lvl="2"/>
            <a:r>
              <a:rPr lang="en-US" dirty="0"/>
              <a:t>is-a relationship</a:t>
            </a:r>
          </a:p>
          <a:p>
            <a:r>
              <a:rPr lang="en-US" b="1" dirty="0"/>
              <a:t>structural</a:t>
            </a:r>
            <a:r>
              <a:rPr lang="en-US" dirty="0"/>
              <a:t> typing</a:t>
            </a:r>
          </a:p>
          <a:p>
            <a:pPr lvl="1"/>
            <a:r>
              <a:rPr lang="en-US" dirty="0"/>
              <a:t>compatibility by actual structure</a:t>
            </a:r>
          </a:p>
          <a:p>
            <a:pPr lvl="2"/>
            <a:r>
              <a:rPr lang="en-US" dirty="0"/>
              <a:t>no need for explicit inheritance</a:t>
            </a:r>
          </a:p>
          <a:p>
            <a:pPr lvl="1"/>
            <a:r>
              <a:rPr lang="en-US" dirty="0"/>
              <a:t>subtyping by a superset of properties</a:t>
            </a:r>
          </a:p>
          <a:p>
            <a:pPr lvl="1"/>
            <a:r>
              <a:rPr lang="en-US" dirty="0"/>
              <a:t>context-based compatibility</a:t>
            </a:r>
          </a:p>
          <a:p>
            <a:pPr lvl="2"/>
            <a:r>
              <a:rPr lang="en-US" dirty="0"/>
              <a:t>two types may be compatible in one context</a:t>
            </a:r>
            <a:br>
              <a:rPr lang="en-US" dirty="0"/>
            </a:br>
            <a:r>
              <a:rPr lang="en-US" dirty="0"/>
              <a:t>while incompatible in another one</a:t>
            </a:r>
          </a:p>
          <a:p>
            <a:pPr marL="393192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compatibility</a:t>
            </a:r>
          </a:p>
        </p:txBody>
      </p:sp>
      <p:sp>
        <p:nvSpPr>
          <p:cNvPr id="4" name="AutoShape 30"/>
          <p:cNvSpPr>
            <a:spLocks noChangeArrowheads="1"/>
          </p:cNvSpPr>
          <p:nvPr/>
        </p:nvSpPr>
        <p:spPr bwMode="auto">
          <a:xfrm>
            <a:off x="5486400" y="3105978"/>
            <a:ext cx="2209800" cy="323022"/>
          </a:xfrm>
          <a:prstGeom prst="wedgeRoundRectCallout">
            <a:avLst>
              <a:gd name="adj1" fmla="val -90438"/>
              <a:gd name="adj2" fmla="val -7515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C++ type system</a:t>
            </a:r>
          </a:p>
        </p:txBody>
      </p:sp>
      <p:sp>
        <p:nvSpPr>
          <p:cNvPr id="5" name="AutoShape 30"/>
          <p:cNvSpPr>
            <a:spLocks noChangeArrowheads="1"/>
          </p:cNvSpPr>
          <p:nvPr/>
        </p:nvSpPr>
        <p:spPr bwMode="auto">
          <a:xfrm>
            <a:off x="5486400" y="4006416"/>
            <a:ext cx="2209800" cy="358363"/>
          </a:xfrm>
          <a:prstGeom prst="wedgeRoundRectCallout">
            <a:avLst>
              <a:gd name="adj1" fmla="val -90387"/>
              <a:gd name="adj2" fmla="val 8561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templates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0" y="447605"/>
            <a:ext cx="3487711" cy="1692771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300" dirty="0">
                <a:latin typeface="Courier New" pitchFamily="49" charset="0"/>
                <a:cs typeface="Courier New" pitchFamily="49" charset="0"/>
              </a:rPr>
              <a:t>class 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{ </a:t>
            </a:r>
          </a:p>
          <a:p>
            <a:r>
              <a:rPr lang="en-US" sz="1300" dirty="0">
                <a:latin typeface="Courier New" pitchFamily="49" charset="0"/>
                <a:cs typeface="Courier New" pitchFamily="49" charset="0"/>
              </a:rPr>
              <a:t>  string 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say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() { return "</a:t>
            </a:r>
            <a:r>
              <a:rPr lang="en-US" sz="13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haf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"; }</a:t>
            </a:r>
          </a:p>
          <a:p>
            <a:r>
              <a:rPr lang="en-US" sz="1300" dirty="0">
                <a:latin typeface="Courier New" pitchFamily="49" charset="0"/>
                <a:cs typeface="Courier New" pitchFamily="49" charset="0"/>
              </a:rPr>
              <a:t>  void attack( Dog&amp; enemy);</a:t>
            </a:r>
          </a:p>
          <a:p>
            <a:r>
              <a:rPr lang="en-US" sz="1300" dirty="0">
                <a:latin typeface="Courier New" pitchFamily="49" charset="0"/>
                <a:cs typeface="Courier New" pitchFamily="49" charset="0"/>
              </a:rPr>
              <a:t>};</a:t>
            </a:r>
          </a:p>
          <a:p>
            <a:r>
              <a:rPr lang="en-US" sz="1300" dirty="0">
                <a:latin typeface="Courier New" pitchFamily="49" charset="0"/>
                <a:cs typeface="Courier New" pitchFamily="49" charset="0"/>
              </a:rPr>
              <a:t>class 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Cat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{ </a:t>
            </a:r>
          </a:p>
          <a:p>
            <a:r>
              <a:rPr lang="en-US" sz="1300" dirty="0">
                <a:latin typeface="Courier New" pitchFamily="49" charset="0"/>
                <a:cs typeface="Courier New" pitchFamily="49" charset="0"/>
              </a:rPr>
              <a:t>  string 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say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() { return "</a:t>
            </a:r>
            <a:r>
              <a:rPr lang="en-US" sz="13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mnau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";}</a:t>
            </a:r>
          </a:p>
          <a:p>
            <a:r>
              <a:rPr lang="en-US" sz="1300" dirty="0">
                <a:latin typeface="Courier New" pitchFamily="49" charset="0"/>
                <a:cs typeface="Courier New" pitchFamily="49" charset="0"/>
              </a:rPr>
              <a:t>  void purr();</a:t>
            </a:r>
          </a:p>
          <a:p>
            <a:r>
              <a:rPr lang="en-US" sz="1300" dirty="0">
                <a:latin typeface="Courier New" pitchFamily="49" charset="0"/>
                <a:cs typeface="Courier New" pitchFamily="49" charset="0"/>
              </a:rPr>
              <a:t>};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07574" y="2005342"/>
            <a:ext cx="13716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f( Dog&amp; d);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f( Cat{});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86400" y="5105400"/>
            <a:ext cx="3505200" cy="954107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template &lt;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typename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T&gt; p(T&amp; t)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{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&lt;&lt;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t.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say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();}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p( Dog{}); 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p( Cat{});</a:t>
            </a:r>
          </a:p>
        </p:txBody>
      </p:sp>
      <p:sp>
        <p:nvSpPr>
          <p:cNvPr id="9" name="AutoShape 30">
            <a:extLst>
              <a:ext uri="{FF2B5EF4-FFF2-40B4-BE49-F238E27FC236}">
                <a16:creationId xmlns:a16="http://schemas.microsoft.com/office/drawing/2014/main" id="{73D2141F-6FC1-2327-417C-3C27BF4DD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6273070"/>
            <a:ext cx="2209800" cy="358363"/>
          </a:xfrm>
          <a:prstGeom prst="wedgeRoundRectCallout">
            <a:avLst>
              <a:gd name="adj1" fmla="val 10551"/>
              <a:gd name="adj2" fmla="val -159440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duck-typing</a:t>
            </a:r>
          </a:p>
        </p:txBody>
      </p:sp>
      <p:sp>
        <p:nvSpPr>
          <p:cNvPr id="10" name="AutoShape 30">
            <a:extLst>
              <a:ext uri="{FF2B5EF4-FFF2-40B4-BE49-F238E27FC236}">
                <a16:creationId xmlns:a16="http://schemas.microsoft.com/office/drawing/2014/main" id="{294417E4-F145-EA7A-C097-97FB3DC2F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4533474"/>
            <a:ext cx="2209800" cy="358363"/>
          </a:xfrm>
          <a:prstGeom prst="wedgeRoundRectCallout">
            <a:avLst>
              <a:gd name="adj1" fmla="val 40168"/>
              <a:gd name="adj2" fmla="val 12518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concepts</a:t>
            </a:r>
          </a:p>
        </p:txBody>
      </p:sp>
    </p:spTree>
    <p:extLst>
      <p:ext uri="{BB962C8B-B14F-4D97-AF65-F5344CB8AC3E}">
        <p14:creationId xmlns:p14="http://schemas.microsoft.com/office/powerpoint/2010/main" val="328124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and range algorithms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36DDB7-15CD-43F1-AD86-001A11049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715000"/>
          </a:xfrm>
        </p:spPr>
        <p:txBody>
          <a:bodyPr>
            <a:normAutofit/>
          </a:bodyPr>
          <a:lstStyle/>
          <a:p>
            <a:pPr marL="0" indent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000000"/>
              </a:solidFill>
              <a:latin typeface="Lucida Sans Unicode" panose="020B0602030504020204" pitchFamily="34" charset="0"/>
            </a:endParaRPr>
          </a:p>
          <a:p>
            <a:pPr marL="0" indent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800" dirty="0">
              <a:solidFill>
                <a:srgbClr val="000000"/>
              </a:solidFill>
              <a:latin typeface="Lucida Sans Unicode" panose="020B0602030504020204" pitchFamily="34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Lucida Sans Unicode" panose="020B0602030504020204" pitchFamily="34" charset="0"/>
              </a:rPr>
              <a:t>miscellaneous views</a:t>
            </a:r>
          </a:p>
          <a:p>
            <a:pPr lvl="1" fontAlgn="ctr"/>
            <a:r>
              <a:rPr lang="en-US" dirty="0"/>
              <a:t>iota repeat subrange single</a:t>
            </a:r>
            <a:br>
              <a:rPr lang="en-US" dirty="0"/>
            </a:br>
            <a:r>
              <a:rPr lang="en-US" dirty="0"/>
              <a:t>empty </a:t>
            </a:r>
            <a:r>
              <a:rPr lang="en-US" dirty="0" err="1"/>
              <a:t>ref_view</a:t>
            </a:r>
            <a:r>
              <a:rPr lang="en-US" dirty="0"/>
              <a:t> </a:t>
            </a:r>
            <a:r>
              <a:rPr lang="en-US" dirty="0" err="1"/>
              <a:t>owning_view</a:t>
            </a:r>
            <a:endParaRPr lang="cs-CZ" dirty="0"/>
          </a:p>
          <a:p>
            <a:pPr marL="0" fontAlgn="ctr"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latin typeface="Lucida Sans Unicode" panose="020B0602030504020204" pitchFamily="34" charset="0"/>
              </a:rPr>
              <a:t>std:: algorithms adapted to ranges</a:t>
            </a:r>
          </a:p>
          <a:p>
            <a:pPr lvl="1"/>
            <a:r>
              <a:rPr lang="en-US" dirty="0"/>
              <a:t>namespace </a:t>
            </a:r>
            <a:r>
              <a:rPr lang="en-US" b="1" dirty="0"/>
              <a:t>ranges::</a:t>
            </a:r>
          </a:p>
          <a:p>
            <a:pPr lvl="1"/>
            <a:r>
              <a:rPr lang="en-US" dirty="0" err="1"/>
              <a:t>for_each</a:t>
            </a:r>
            <a:r>
              <a:rPr lang="en-US" dirty="0"/>
              <a:t>, count, find, copy, move, transform, remove, sort, ..., ..., ..., ...</a:t>
            </a:r>
          </a:p>
          <a:p>
            <a:pPr lvl="1"/>
            <a:r>
              <a:rPr lang="en-US" b="1" dirty="0"/>
              <a:t>to</a:t>
            </a:r>
          </a:p>
          <a:p>
            <a:pPr marL="0" fontAlgn="ctr"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latin typeface="Lucida Sans Unicode" panose="020B0602030504020204" pitchFamily="34" charset="0"/>
              </a:rPr>
              <a:t>range concepts</a:t>
            </a:r>
          </a:p>
          <a:p>
            <a:pPr lvl="1" fontAlgn="ctr"/>
            <a:r>
              <a:rPr lang="en-US" dirty="0"/>
              <a:t>range </a:t>
            </a:r>
            <a:r>
              <a:rPr lang="en-US" dirty="0" err="1"/>
              <a:t>borrowed_range</a:t>
            </a:r>
            <a:r>
              <a:rPr lang="en-US" dirty="0"/>
              <a:t> </a:t>
            </a:r>
            <a:r>
              <a:rPr lang="en-US" dirty="0" err="1"/>
              <a:t>sized_range</a:t>
            </a:r>
            <a:r>
              <a:rPr lang="en-US" dirty="0"/>
              <a:t> view</a:t>
            </a:r>
          </a:p>
          <a:p>
            <a:pPr lvl="3" fontAlgn="ctr"/>
            <a:endParaRPr lang="en-US" sz="800" dirty="0"/>
          </a:p>
          <a:p>
            <a:pPr marL="0" fontAlgn="ctr"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latin typeface="Lucida Sans Unicode" panose="020B0602030504020204" pitchFamily="34" charset="0"/>
              </a:rPr>
              <a:t>C++26 proposal</a:t>
            </a:r>
          </a:p>
          <a:p>
            <a:pPr lvl="1"/>
            <a:r>
              <a:rPr lang="en-US" dirty="0"/>
              <a:t>algorithms: reduce, sum, product</a:t>
            </a:r>
          </a:p>
          <a:p>
            <a:pPr lvl="1"/>
            <a:r>
              <a:rPr lang="en-US" dirty="0"/>
              <a:t>views: </a:t>
            </a:r>
            <a:r>
              <a:rPr lang="en-US" dirty="0" err="1"/>
              <a:t>concat</a:t>
            </a:r>
            <a:r>
              <a:rPr lang="en-US" dirty="0"/>
              <a:t>, cycle, </a:t>
            </a:r>
            <a:r>
              <a:rPr lang="en-US" dirty="0" err="1"/>
              <a:t>getlines</a:t>
            </a:r>
            <a:r>
              <a:rPr lang="en-US" dirty="0"/>
              <a:t>, drop_/take_ last/exactly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split_when</a:t>
            </a:r>
            <a:r>
              <a:rPr lang="en-US" dirty="0"/>
              <a:t>, remove, </a:t>
            </a:r>
            <a:r>
              <a:rPr lang="en-US" dirty="0" err="1"/>
              <a:t>remove_if</a:t>
            </a:r>
            <a:r>
              <a:rPr lang="en-US" dirty="0"/>
              <a:t>, replace, </a:t>
            </a:r>
            <a:r>
              <a:rPr lang="en-US" dirty="0" err="1"/>
              <a:t>replace_if</a:t>
            </a:r>
            <a:endParaRPr lang="en-US" dirty="0"/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8F13E48F-9C60-D17A-CD8A-66A8DA0B6ADB}"/>
              </a:ext>
            </a:extLst>
          </p:cNvPr>
          <p:cNvSpPr/>
          <p:nvPr/>
        </p:nvSpPr>
        <p:spPr>
          <a:xfrm>
            <a:off x="838200" y="5289182"/>
            <a:ext cx="3228109" cy="457201"/>
          </a:xfrm>
          <a:prstGeom prst="roundRect">
            <a:avLst/>
          </a:prstGeom>
          <a:solidFill>
            <a:srgbClr val="FFFFCC"/>
          </a:solidFill>
          <a:ln w="12700" cmpd="sng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70C0"/>
                </a:solidFill>
              </a:rPr>
              <a:t>hackingcpp.com/</a:t>
            </a:r>
            <a:r>
              <a:rPr lang="en-US" sz="1200" dirty="0" err="1">
                <a:solidFill>
                  <a:srgbClr val="0070C0"/>
                </a:solidFill>
              </a:rPr>
              <a:t>cpp</a:t>
            </a:r>
            <a:r>
              <a:rPr lang="en-US" sz="1200" dirty="0">
                <a:solidFill>
                  <a:srgbClr val="0070C0"/>
                </a:solidFill>
              </a:rPr>
              <a:t>/cheat_sheets.html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07CD21-D4B0-EF5F-FD5D-26DDEFCEA62D}"/>
              </a:ext>
            </a:extLst>
          </p:cNvPr>
          <p:cNvSpPr txBox="1"/>
          <p:nvPr/>
        </p:nvSpPr>
        <p:spPr>
          <a:xfrm>
            <a:off x="5029200" y="1057753"/>
            <a:ext cx="3837783" cy="1384995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dk1"/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#include &lt;</a:t>
            </a:r>
            <a:r>
              <a:rPr lang="en-US" b="1" dirty="0"/>
              <a:t>ranges</a:t>
            </a:r>
            <a:r>
              <a:rPr lang="en-US" dirty="0"/>
              <a:t>&gt;</a:t>
            </a:r>
          </a:p>
          <a:p>
            <a:r>
              <a:rPr lang="en-US" dirty="0"/>
              <a:t>namespace </a:t>
            </a:r>
            <a:r>
              <a:rPr lang="en-US" b="1" dirty="0"/>
              <a:t>std</a:t>
            </a:r>
            <a:r>
              <a:rPr lang="en-US" dirty="0"/>
              <a:t> {</a:t>
            </a:r>
          </a:p>
          <a:p>
            <a:r>
              <a:rPr lang="en-US" dirty="0"/>
              <a:t>  namespace </a:t>
            </a:r>
            <a:r>
              <a:rPr lang="en-US" b="1" dirty="0"/>
              <a:t>ranges</a:t>
            </a:r>
            <a:r>
              <a:rPr lang="en-US" dirty="0"/>
              <a:t> {...};</a:t>
            </a:r>
          </a:p>
          <a:p>
            <a:r>
              <a:rPr lang="en-US" dirty="0"/>
              <a:t>  namespace </a:t>
            </a:r>
            <a:r>
              <a:rPr lang="en-US" b="1" dirty="0"/>
              <a:t>ranges::views</a:t>
            </a:r>
            <a:r>
              <a:rPr lang="en-US" dirty="0"/>
              <a:t> {...};</a:t>
            </a:r>
          </a:p>
          <a:p>
            <a:r>
              <a:rPr lang="en-US" dirty="0"/>
              <a:t>  namespace </a:t>
            </a:r>
            <a:r>
              <a:rPr lang="en-US" b="1" dirty="0"/>
              <a:t>views</a:t>
            </a:r>
            <a:r>
              <a:rPr lang="en-US" dirty="0"/>
              <a:t> = ranges::views;</a:t>
            </a:r>
          </a:p>
          <a:p>
            <a:r>
              <a:rPr lang="en-US" dirty="0"/>
              <a:t>}</a:t>
            </a:r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CB48269C-8D1F-4AAB-B005-BB177F86C69B}"/>
              </a:ext>
            </a:extLst>
          </p:cNvPr>
          <p:cNvSpPr/>
          <p:nvPr/>
        </p:nvSpPr>
        <p:spPr>
          <a:xfrm>
            <a:off x="4807957" y="5289182"/>
            <a:ext cx="3439026" cy="1310481"/>
          </a:xfrm>
          <a:prstGeom prst="roundRect">
            <a:avLst/>
          </a:prstGeom>
          <a:solidFill>
            <a:srgbClr val="FFFFCC"/>
          </a:solidFill>
          <a:ln w="12700" cmpd="sng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Bartek Filipek: C++20 Ranges Algorithms  </a:t>
            </a:r>
            <a:r>
              <a:rPr lang="en-US" sz="1200" dirty="0">
                <a:solidFill>
                  <a:srgbClr val="0070C0"/>
                </a:solidFill>
              </a:rPr>
              <a:t>www.cppstories.com/2022/</a:t>
            </a:r>
            <a:br>
              <a:rPr lang="en-US" sz="1200" dirty="0">
                <a:solidFill>
                  <a:srgbClr val="0070C0"/>
                </a:solidFill>
              </a:rPr>
            </a:br>
            <a:r>
              <a:rPr lang="en-US" sz="1200" dirty="0">
                <a:solidFill>
                  <a:srgbClr val="0070C0"/>
                </a:solidFill>
              </a:rPr>
              <a:t>ranges-</a:t>
            </a:r>
            <a:r>
              <a:rPr lang="en-US" sz="1200" dirty="0" err="1">
                <a:solidFill>
                  <a:srgbClr val="0070C0"/>
                </a:solidFill>
              </a:rPr>
              <a:t>alg</a:t>
            </a:r>
            <a:r>
              <a:rPr lang="en-US" sz="1200" dirty="0">
                <a:solidFill>
                  <a:srgbClr val="0070C0"/>
                </a:solidFill>
              </a:rPr>
              <a:t>-part-one</a:t>
            </a:r>
          </a:p>
          <a:p>
            <a:pPr algn="ctr"/>
            <a:r>
              <a:rPr lang="en-US" sz="1200" dirty="0">
                <a:solidFill>
                  <a:srgbClr val="0070C0"/>
                </a:solidFill>
              </a:rPr>
              <a:t>ranges-</a:t>
            </a:r>
            <a:r>
              <a:rPr lang="en-US" sz="1200" dirty="0" err="1">
                <a:solidFill>
                  <a:srgbClr val="0070C0"/>
                </a:solidFill>
              </a:rPr>
              <a:t>alg</a:t>
            </a:r>
            <a:r>
              <a:rPr lang="en-US" sz="1200" dirty="0">
                <a:solidFill>
                  <a:srgbClr val="0070C0"/>
                </a:solidFill>
              </a:rPr>
              <a:t>-part-two</a:t>
            </a:r>
          </a:p>
          <a:p>
            <a:pPr algn="ctr"/>
            <a:r>
              <a:rPr lang="en-US" sz="1200" dirty="0">
                <a:solidFill>
                  <a:srgbClr val="0070C0"/>
                </a:solidFill>
              </a:rPr>
              <a:t>ranges-</a:t>
            </a:r>
            <a:r>
              <a:rPr lang="en-US" sz="1200" dirty="0" err="1">
                <a:solidFill>
                  <a:srgbClr val="0070C0"/>
                </a:solidFill>
              </a:rPr>
              <a:t>alg</a:t>
            </a:r>
            <a:r>
              <a:rPr lang="en-US" sz="1200" dirty="0">
                <a:solidFill>
                  <a:srgbClr val="0070C0"/>
                </a:solidFill>
              </a:rPr>
              <a:t>-part-three</a:t>
            </a:r>
          </a:p>
          <a:p>
            <a:pPr algn="ctr"/>
            <a:r>
              <a:rPr lang="en-US" sz="1200" dirty="0">
                <a:solidFill>
                  <a:srgbClr val="0070C0"/>
                </a:solidFill>
              </a:rPr>
              <a:t>ranges-composition</a:t>
            </a:r>
          </a:p>
        </p:txBody>
      </p:sp>
    </p:spTree>
    <p:extLst>
      <p:ext uri="{BB962C8B-B14F-4D97-AF65-F5344CB8AC3E}">
        <p14:creationId xmlns:p14="http://schemas.microsoft.com/office/powerpoint/2010/main" val="307104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066799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2">
                    <a:lumMod val="25000"/>
                  </a:schemeClr>
                </a:solidFill>
              </a:rPr>
              <a:t>Chars &amp; strings</a:t>
            </a:r>
            <a:endParaRPr lang="cs-CZ" sz="4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214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dirty="0"/>
              <a:t>???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4795" y="1219200"/>
            <a:ext cx="4819454" cy="307777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f = open( "</a:t>
            </a:r>
            <a:r>
              <a:rPr lang="cs-CZ" sz="1400" dirty="0">
                <a:latin typeface="Courier New" pitchFamily="49" charset="0"/>
                <a:cs typeface="Courier New" pitchFamily="49" charset="0"/>
              </a:rPr>
              <a:t>C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:\temp\new.txt");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4795" y="1676400"/>
            <a:ext cx="4819454" cy="307777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('(?:[^\\']|\\.)*'|"(?:[^\\"]|\\.)*")|</a:t>
            </a:r>
          </a:p>
        </p:txBody>
      </p:sp>
    </p:spTree>
    <p:extLst>
      <p:ext uri="{BB962C8B-B14F-4D97-AF65-F5344CB8AC3E}">
        <p14:creationId xmlns:p14="http://schemas.microsoft.com/office/powerpoint/2010/main" val="111493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05800" cy="5257800"/>
          </a:xfrm>
        </p:spPr>
        <p:txBody>
          <a:bodyPr>
            <a:noAutofit/>
          </a:bodyPr>
          <a:lstStyle/>
          <a:p>
            <a:pPr marL="914400" lvl="3" indent="0">
              <a:buNone/>
            </a:pPr>
            <a:endParaRPr lang="cs-CZ" sz="2800" dirty="0"/>
          </a:p>
          <a:p>
            <a:pPr marL="914400" lvl="3" indent="0">
              <a:buNone/>
            </a:pPr>
            <a:endParaRPr lang="en-US" sz="4400" dirty="0"/>
          </a:p>
          <a:p>
            <a:r>
              <a:rPr lang="cs-CZ" dirty="0"/>
              <a:t>raw string literal</a:t>
            </a:r>
          </a:p>
          <a:p>
            <a:pPr lvl="1"/>
            <a:r>
              <a:rPr lang="cs-CZ" dirty="0"/>
              <a:t>escape chars</a:t>
            </a:r>
            <a:r>
              <a:rPr lang="en-US" dirty="0"/>
              <a:t> does not apply</a:t>
            </a:r>
          </a:p>
          <a:p>
            <a:pPr lvl="1"/>
            <a:r>
              <a:rPr lang="en-US" dirty="0"/>
              <a:t>all chars valid</a:t>
            </a:r>
            <a:r>
              <a:rPr lang="cs-CZ" dirty="0"/>
              <a:t> (</a:t>
            </a:r>
            <a:r>
              <a:rPr lang="cs-CZ" i="1" dirty="0"/>
              <a:t>newline</a:t>
            </a:r>
            <a:r>
              <a:rPr lang="cs-CZ" dirty="0"/>
              <a:t>, </a:t>
            </a:r>
            <a:r>
              <a:rPr lang="cs-CZ" i="1" dirty="0"/>
              <a:t>tab</a:t>
            </a:r>
            <a:r>
              <a:rPr lang="cs-CZ" dirty="0"/>
              <a:t>, </a:t>
            </a:r>
            <a:r>
              <a:rPr lang="en-US" i="1" dirty="0"/>
              <a:t>"</a:t>
            </a:r>
            <a:r>
              <a:rPr lang="en-US" dirty="0"/>
              <a:t>, </a:t>
            </a:r>
            <a:r>
              <a:rPr lang="cs-CZ" dirty="0"/>
              <a:t>...</a:t>
            </a:r>
            <a:r>
              <a:rPr lang="en-US" dirty="0"/>
              <a:t>)</a:t>
            </a:r>
            <a:endParaRPr lang="cs-CZ" dirty="0"/>
          </a:p>
          <a:p>
            <a:pPr lvl="1"/>
            <a:r>
              <a:rPr lang="en-US" dirty="0"/>
              <a:t>user-defined </a:t>
            </a:r>
            <a:r>
              <a:rPr lang="cs-CZ" dirty="0"/>
              <a:t>delimiter</a:t>
            </a:r>
            <a:endParaRPr lang="en-US" dirty="0"/>
          </a:p>
          <a:p>
            <a:pPr lvl="1"/>
            <a:r>
              <a:rPr lang="en-US" dirty="0"/>
              <a:t>applicable to </a:t>
            </a:r>
            <a:r>
              <a:rPr lang="en-US" dirty="0" err="1"/>
              <a:t>uR</a:t>
            </a:r>
            <a:r>
              <a:rPr lang="en-US" dirty="0"/>
              <a:t>"", u8R"", ...</a:t>
            </a:r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dirty="0"/>
              <a:t>Raw string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4795" y="1219200"/>
            <a:ext cx="4819454" cy="307777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f = open( "</a:t>
            </a:r>
            <a:r>
              <a:rPr lang="cs-CZ" sz="1400" dirty="0">
                <a:latin typeface="Courier New" pitchFamily="49" charset="0"/>
                <a:cs typeface="Courier New" pitchFamily="49" charset="0"/>
              </a:rPr>
              <a:t>C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:</a:t>
            </a:r>
            <a:r>
              <a:rPr lang="en-US" sz="1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\t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emp</a:t>
            </a:r>
            <a:r>
              <a:rPr lang="en-US" sz="1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\n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ew.txt");</a:t>
            </a:r>
          </a:p>
        </p:txBody>
      </p:sp>
      <p:sp>
        <p:nvSpPr>
          <p:cNvPr id="5" name="AutoShape 30"/>
          <p:cNvSpPr txBox="1">
            <a:spLocks noChangeArrowheads="1"/>
          </p:cNvSpPr>
          <p:nvPr/>
        </p:nvSpPr>
        <p:spPr bwMode="auto">
          <a:xfrm>
            <a:off x="5935249" y="781263"/>
            <a:ext cx="2418408" cy="618468"/>
          </a:xfrm>
          <a:prstGeom prst="wedgeRoundRectCallout">
            <a:avLst>
              <a:gd name="adj1" fmla="val -69651"/>
              <a:gd name="adj2" fmla="val 3816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Font typeface="Wingdings 3"/>
              <a:buNone/>
            </a:pPr>
            <a:r>
              <a:rPr lang="en-US" sz="1600" dirty="0"/>
              <a:t>who </a:t>
            </a:r>
            <a:r>
              <a:rPr lang="en-US" sz="1600" b="1" dirty="0"/>
              <a:t>never</a:t>
            </a:r>
            <a:r>
              <a:rPr lang="en-US" sz="1600" dirty="0"/>
              <a:t> made such a bug</a:t>
            </a:r>
            <a:r>
              <a:rPr lang="cs-CZ" sz="1600" dirty="0"/>
              <a:t> ??</a:t>
            </a:r>
            <a:endParaRPr lang="cs-CZ" sz="1600" b="1" dirty="0">
              <a:solidFill>
                <a:srgbClr val="FF99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4795" y="1676400"/>
            <a:ext cx="4819454" cy="307777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(?:[^</a:t>
            </a:r>
            <a:r>
              <a:rPr lang="en-US" sz="1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\\'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]|</a:t>
            </a:r>
            <a:r>
              <a:rPr lang="en-US" sz="1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\\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.)*</a:t>
            </a:r>
            <a:r>
              <a:rPr lang="en-US" sz="1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|</a:t>
            </a:r>
            <a:r>
              <a:rPr lang="en-US" sz="1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(?:[^</a:t>
            </a:r>
            <a:r>
              <a:rPr lang="en-US" sz="1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\\"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]|</a:t>
            </a:r>
            <a:r>
              <a:rPr lang="en-US" sz="1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\\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.)*</a:t>
            </a:r>
            <a:r>
              <a:rPr lang="en-US" sz="1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)|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4795" y="4038600"/>
            <a:ext cx="4819454" cy="307777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rgbClr val="6600CC"/>
                </a:solidFill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1400" b="1" dirty="0">
                <a:solidFill>
                  <a:srgbClr val="6600CC"/>
                </a:solidFill>
                <a:latin typeface="Courier New" pitchFamily="49" charset="0"/>
                <a:cs typeface="Courier New" pitchFamily="49" charset="0"/>
              </a:rPr>
              <a:t>"(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('(?:[^\\']|\\.)*'|"(?:[^\\"]|\\.)*")|</a:t>
            </a:r>
            <a:r>
              <a:rPr lang="en-US" sz="1400" b="1" dirty="0">
                <a:solidFill>
                  <a:srgbClr val="6600CC"/>
                </a:solidFill>
                <a:latin typeface="Courier New" pitchFamily="49" charset="0"/>
                <a:cs typeface="Courier New" pitchFamily="49" charset="0"/>
              </a:rPr>
              <a:t>)"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5400" y="5164974"/>
            <a:ext cx="3276600" cy="523220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400" dirty="0">
                <a:latin typeface="Courier New" pitchFamily="49" charset="0"/>
                <a:cs typeface="Courier New" pitchFamily="49" charset="0"/>
              </a:rPr>
              <a:t>R""(</a:t>
            </a:r>
            <a:r>
              <a:rPr lang="pt-BR" sz="1400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cs-CZ" sz="1400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pt-BR" sz="1400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\b</a:t>
            </a:r>
          </a:p>
          <a:p>
            <a:r>
              <a:rPr lang="pt-BR" sz="1400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pt-BR" sz="1400" dirty="0">
                <a:latin typeface="Courier New" pitchFamily="49" charset="0"/>
                <a:cs typeface="Courier New" pitchFamily="49" charset="0"/>
              </a:rPr>
              <a:t>)"" "</a:t>
            </a:r>
            <a:r>
              <a:rPr lang="pt-BR" sz="14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\0</a:t>
            </a:r>
            <a:r>
              <a:rPr lang="pt-BR" sz="1400" dirty="0">
                <a:latin typeface="Courier New" pitchFamily="49" charset="0"/>
                <a:cs typeface="Courier New" pitchFamily="49" charset="0"/>
              </a:rPr>
              <a:t>" R"raw(</a:t>
            </a:r>
            <a:r>
              <a:rPr lang="pt-BR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GHI</a:t>
            </a:r>
            <a:r>
              <a:rPr lang="pt-BR" sz="1400" dirty="0">
                <a:latin typeface="Courier New" pitchFamily="49" charset="0"/>
                <a:cs typeface="Courier New" pitchFamily="49" charset="0"/>
              </a:rPr>
              <a:t>)raw";</a:t>
            </a:r>
          </a:p>
        </p:txBody>
      </p:sp>
      <p:sp>
        <p:nvSpPr>
          <p:cNvPr id="11" name="AutoShape 30"/>
          <p:cNvSpPr txBox="1">
            <a:spLocks noChangeArrowheads="1"/>
          </p:cNvSpPr>
          <p:nvPr/>
        </p:nvSpPr>
        <p:spPr bwMode="auto">
          <a:xfrm>
            <a:off x="5935249" y="2490771"/>
            <a:ext cx="2418408" cy="618468"/>
          </a:xfrm>
          <a:prstGeom prst="wedgeRoundRectCallout">
            <a:avLst>
              <a:gd name="adj1" fmla="val -50195"/>
              <a:gd name="adj2" fmla="val -777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None/>
            </a:pPr>
            <a:r>
              <a:rPr lang="cs-CZ" sz="1600" dirty="0"/>
              <a:t>R</a:t>
            </a:r>
            <a:r>
              <a:rPr lang="en-US" sz="1600" dirty="0"/>
              <a:t>"</a:t>
            </a:r>
            <a:r>
              <a:rPr lang="cs-CZ" sz="1600" dirty="0"/>
              <a:t> </a:t>
            </a:r>
            <a:r>
              <a:rPr lang="en-US" sz="1600" i="1" dirty="0" err="1"/>
              <a:t>dch</a:t>
            </a:r>
            <a:r>
              <a:rPr lang="en-US" sz="1600" dirty="0"/>
              <a:t>* ( </a:t>
            </a:r>
            <a:r>
              <a:rPr lang="en-US" sz="1600" i="1" dirty="0" err="1"/>
              <a:t>ch</a:t>
            </a:r>
            <a:r>
              <a:rPr lang="en-US" sz="1600" dirty="0"/>
              <a:t>* ) </a:t>
            </a:r>
            <a:r>
              <a:rPr lang="en-US" sz="1600" i="1" dirty="0" err="1"/>
              <a:t>dch</a:t>
            </a:r>
            <a:r>
              <a:rPr lang="en-US" sz="1600" dirty="0"/>
              <a:t>* "</a:t>
            </a:r>
          </a:p>
        </p:txBody>
      </p:sp>
      <p:sp>
        <p:nvSpPr>
          <p:cNvPr id="12" name="AutoShape 30"/>
          <p:cNvSpPr txBox="1">
            <a:spLocks noChangeArrowheads="1"/>
          </p:cNvSpPr>
          <p:nvPr/>
        </p:nvSpPr>
        <p:spPr bwMode="auto">
          <a:xfrm>
            <a:off x="5935249" y="1526977"/>
            <a:ext cx="2418408" cy="710918"/>
          </a:xfrm>
          <a:prstGeom prst="wedgeRoundRectCallout">
            <a:avLst>
              <a:gd name="adj1" fmla="val -67815"/>
              <a:gd name="adj2" fmla="val -1064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Font typeface="Wingdings 3"/>
              <a:buNone/>
            </a:pPr>
            <a:r>
              <a:rPr lang="en-US" sz="1600" b="1" dirty="0"/>
              <a:t> \\  </a:t>
            </a:r>
            <a:r>
              <a:rPr lang="en-US" sz="1600" b="1" dirty="0">
                <a:sym typeface="Wingdings"/>
              </a:rPr>
              <a:t></a:t>
            </a:r>
            <a:r>
              <a:rPr lang="en-US" sz="1600" b="1" dirty="0"/>
              <a:t>  \\\\</a:t>
            </a:r>
            <a:br>
              <a:rPr lang="en-US" sz="1600" b="1" dirty="0"/>
            </a:br>
            <a:r>
              <a:rPr lang="en-US" sz="1600" b="1" dirty="0"/>
              <a:t>" </a:t>
            </a:r>
            <a:r>
              <a:rPr lang="en-US" sz="1600" b="1" dirty="0">
                <a:sym typeface="Wingdings"/>
              </a:rPr>
              <a:t></a:t>
            </a:r>
            <a:r>
              <a:rPr lang="en-US" sz="1600" b="1" dirty="0"/>
              <a:t> \"</a:t>
            </a:r>
            <a:endParaRPr lang="cs-CZ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554249" y="5183764"/>
            <a:ext cx="2209800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400" dirty="0">
                <a:latin typeface="Courier New" pitchFamily="49" charset="0"/>
                <a:cs typeface="Courier New" pitchFamily="49" charset="0"/>
              </a:rPr>
              <a:t>"</a:t>
            </a:r>
            <a:r>
              <a:rPr lang="pt-BR" sz="1400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400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\</a:t>
            </a:r>
            <a:r>
              <a:rPr lang="cs-CZ" sz="1400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pt-BR" sz="1400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\\b\nC</a:t>
            </a:r>
            <a:r>
              <a:rPr lang="pt-BR" sz="14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\0</a:t>
            </a:r>
            <a:r>
              <a:rPr lang="pt-BR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GHI</a:t>
            </a:r>
            <a:r>
              <a:rPr lang="pt-BR" sz="1400" dirty="0">
                <a:latin typeface="Courier New" pitchFamily="49" charset="0"/>
                <a:cs typeface="Courier New" pitchFamily="49" charset="0"/>
              </a:rPr>
              <a:t>";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34849" y="4484807"/>
            <a:ext cx="5943600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6600CC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\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'(?:[^</a:t>
            </a:r>
            <a:r>
              <a:rPr lang="en-US" sz="14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\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\</a:t>
            </a:r>
            <a:r>
              <a:rPr lang="en-US" sz="14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\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\</a:t>
            </a:r>
            <a:r>
              <a:rPr lang="en-US" sz="14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\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']|</a:t>
            </a:r>
            <a:r>
              <a:rPr lang="en-US" sz="14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\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\</a:t>
            </a:r>
            <a:r>
              <a:rPr lang="en-US" sz="14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\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\.)*</a:t>
            </a:r>
            <a:r>
              <a:rPr lang="en-US" sz="14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\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'|</a:t>
            </a:r>
            <a:r>
              <a:rPr lang="en-US" sz="14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\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"(?:[^</a:t>
            </a:r>
            <a:r>
              <a:rPr lang="en-US" sz="14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\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\</a:t>
            </a:r>
            <a:r>
              <a:rPr lang="en-US" sz="14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\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\</a:t>
            </a:r>
            <a:r>
              <a:rPr lang="en-US" sz="14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\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"]|</a:t>
            </a:r>
            <a:r>
              <a:rPr lang="en-US" sz="14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\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\</a:t>
            </a:r>
            <a:r>
              <a:rPr lang="en-US" sz="14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\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\.)*</a:t>
            </a:r>
            <a:r>
              <a:rPr lang="en-US" sz="14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\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")|</a:t>
            </a:r>
            <a:r>
              <a:rPr lang="en-US" sz="1400" b="1" dirty="0">
                <a:solidFill>
                  <a:srgbClr val="6600CC"/>
                </a:solidFill>
                <a:latin typeface="Courier New" pitchFamily="49" charset="0"/>
                <a:cs typeface="Courier New" pitchFamily="49" charset="0"/>
              </a:rPr>
              <a:t>"</a:t>
            </a:r>
          </a:p>
        </p:txBody>
      </p:sp>
      <p:sp>
        <p:nvSpPr>
          <p:cNvPr id="15" name="AutoShape 30"/>
          <p:cNvSpPr txBox="1">
            <a:spLocks noChangeArrowheads="1"/>
          </p:cNvSpPr>
          <p:nvPr/>
        </p:nvSpPr>
        <p:spPr bwMode="auto">
          <a:xfrm>
            <a:off x="3276600" y="5863931"/>
            <a:ext cx="2418408" cy="599099"/>
          </a:xfrm>
          <a:prstGeom prst="wedgeRoundRectCallout">
            <a:avLst>
              <a:gd name="adj1" fmla="val -65999"/>
              <a:gd name="adj2" fmla="val -6443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 fontScale="92500"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Font typeface="Wingdings 3"/>
              <a:buNone/>
            </a:pPr>
            <a:r>
              <a:rPr lang="en-US" sz="1600" dirty="0"/>
              <a:t>strings using different syntax concatenated</a:t>
            </a:r>
            <a:endParaRPr lang="cs-CZ" sz="1600" dirty="0"/>
          </a:p>
        </p:txBody>
      </p:sp>
      <p:sp>
        <p:nvSpPr>
          <p:cNvPr id="4" name="Arrow: Left-Right 3">
            <a:extLst>
              <a:ext uri="{FF2B5EF4-FFF2-40B4-BE49-F238E27FC236}">
                <a16:creationId xmlns:a16="http://schemas.microsoft.com/office/drawing/2014/main" id="{F2CF9272-1977-4A38-92C9-F0A8B1032486}"/>
              </a:ext>
            </a:extLst>
          </p:cNvPr>
          <p:cNvSpPr/>
          <p:nvPr/>
        </p:nvSpPr>
        <p:spPr>
          <a:xfrm>
            <a:off x="4834524" y="5295990"/>
            <a:ext cx="457200" cy="121733"/>
          </a:xfrm>
          <a:prstGeom prst="leftRightArrow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935249" y="3304868"/>
            <a:ext cx="2418408" cy="307777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rgbClr val="6600CC"/>
                </a:solidFill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1400" dirty="0">
                <a:solidFill>
                  <a:srgbClr val="6600CC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1400" b="1" dirty="0">
                <a:solidFill>
                  <a:srgbClr val="6600CC"/>
                </a:solidFill>
                <a:latin typeface="Courier New" pitchFamily="49" charset="0"/>
                <a:cs typeface="Courier New" pitchFamily="49" charset="0"/>
              </a:rPr>
              <a:t>#</a:t>
            </a:r>
            <a:r>
              <a:rPr lang="en-US" sz="1400" dirty="0">
                <a:solidFill>
                  <a:srgbClr val="6600CC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)"</a:t>
            </a:r>
            <a:r>
              <a:rPr lang="en-US" sz="1400" dirty="0">
                <a:solidFill>
                  <a:srgbClr val="6600CC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1400" b="1" dirty="0">
                <a:solidFill>
                  <a:srgbClr val="6600CC"/>
                </a:solidFill>
                <a:latin typeface="Courier New" pitchFamily="49" charset="0"/>
                <a:cs typeface="Courier New" pitchFamily="49" charset="0"/>
              </a:rPr>
              <a:t>#</a:t>
            </a:r>
            <a:r>
              <a:rPr lang="en-US" sz="1400" dirty="0">
                <a:solidFill>
                  <a:srgbClr val="6600CC"/>
                </a:solidFill>
                <a:latin typeface="Courier New" pitchFamily="49" charset="0"/>
                <a:cs typeface="Courier New" pitchFamily="49" charset="0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425428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3" grpId="0" animBg="1"/>
      <p:bldP spid="14" grpId="0" animBg="1"/>
      <p:bldP spid="15" grpId="0" animBg="1"/>
      <p:bldP spid="4" grpId="0" animBg="1"/>
      <p:bldP spid="1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791200"/>
          </a:xfrm>
        </p:spPr>
        <p:txBody>
          <a:bodyPr>
            <a:normAutofit/>
          </a:bodyPr>
          <a:lstStyle/>
          <a:p>
            <a:r>
              <a:rPr lang="cs-CZ" sz="1600" b="1" dirty="0">
                <a:solidFill>
                  <a:schemeClr val="dk1"/>
                </a:solidFill>
                <a:latin typeface="Courier New" pitchFamily="49" charset="0"/>
                <a:cs typeface="Courier New" pitchFamily="49" charset="0"/>
              </a:rPr>
              <a:t>string</a:t>
            </a:r>
            <a:r>
              <a:rPr lang="en-US" sz="1600" b="1" dirty="0">
                <a:solidFill>
                  <a:schemeClr val="dk1"/>
                </a:solidFill>
                <a:latin typeface="Courier New" pitchFamily="49" charset="0"/>
                <a:cs typeface="Courier New" pitchFamily="49" charset="0"/>
              </a:rPr>
              <a:t>_v</a:t>
            </a:r>
            <a:r>
              <a:rPr lang="cs-CZ" sz="1600" b="1" dirty="0">
                <a:solidFill>
                  <a:schemeClr val="dk1"/>
                </a:solidFill>
                <a:latin typeface="Courier New" pitchFamily="49" charset="0"/>
                <a:cs typeface="Courier New" pitchFamily="49" charset="0"/>
              </a:rPr>
              <a:t>iew</a:t>
            </a:r>
            <a:endParaRPr lang="en-US" sz="1600" b="1" dirty="0">
              <a:solidFill>
                <a:schemeClr val="dk1"/>
              </a:solidFill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b="1" dirty="0"/>
              <a:t>non-owning</a:t>
            </a:r>
            <a:r>
              <a:rPr lang="en-US" dirty="0"/>
              <a:t> (sub-)string read-only reference</a:t>
            </a:r>
          </a:p>
          <a:p>
            <a:pPr lvl="2"/>
            <a:r>
              <a:rPr lang="en-US" dirty="0"/>
              <a:t>does not manage the object lifetime</a:t>
            </a:r>
          </a:p>
          <a:p>
            <a:pPr lvl="2"/>
            <a:r>
              <a:rPr lang="en-US" dirty="0"/>
              <a:t>borrow type</a:t>
            </a:r>
          </a:p>
          <a:p>
            <a:pPr lvl="1"/>
            <a:r>
              <a:rPr lang="en-US" dirty="0"/>
              <a:t>pointer + size</a:t>
            </a:r>
          </a:p>
          <a:p>
            <a:pPr lvl="1"/>
            <a:r>
              <a:rPr lang="en-US" dirty="0"/>
              <a:t>easy to create/pass</a:t>
            </a:r>
          </a:p>
          <a:p>
            <a:r>
              <a:rPr lang="en-US" dirty="0"/>
              <a:t>methods</a:t>
            </a:r>
          </a:p>
          <a:p>
            <a:pPr lvl="1"/>
            <a:r>
              <a:rPr lang="en-US" sz="1400" b="1" dirty="0" err="1">
                <a:solidFill>
                  <a:schemeClr val="dk1"/>
                </a:solidFill>
                <a:latin typeface="Courier New" pitchFamily="49" charset="0"/>
                <a:cs typeface="Courier New" pitchFamily="49" charset="0"/>
              </a:rPr>
              <a:t>remove_prefix</a:t>
            </a:r>
            <a:endParaRPr lang="en-US" sz="1400" b="1" dirty="0">
              <a:solidFill>
                <a:schemeClr val="dk1"/>
              </a:solidFill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sz="1400" b="1" dirty="0" err="1">
                <a:solidFill>
                  <a:schemeClr val="dk1"/>
                </a:solidFill>
                <a:latin typeface="Courier New" pitchFamily="49" charset="0"/>
                <a:cs typeface="Courier New" pitchFamily="49" charset="0"/>
              </a:rPr>
              <a:t>remove_suffix</a:t>
            </a:r>
            <a:endParaRPr lang="en-US" sz="1400" b="1" dirty="0">
              <a:solidFill>
                <a:schemeClr val="dk1"/>
              </a:solidFill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sz="1400" b="1" dirty="0" err="1">
                <a:solidFill>
                  <a:schemeClr val="dk1"/>
                </a:solidFill>
                <a:latin typeface="Courier New" pitchFamily="49" charset="0"/>
                <a:cs typeface="Courier New" pitchFamily="49" charset="0"/>
              </a:rPr>
              <a:t>start_with</a:t>
            </a:r>
            <a:r>
              <a:rPr lang="en-US" dirty="0"/>
              <a:t> / </a:t>
            </a:r>
            <a:r>
              <a:rPr lang="en-US" sz="1400" b="1" dirty="0" err="1">
                <a:solidFill>
                  <a:schemeClr val="dk1"/>
                </a:solidFill>
                <a:latin typeface="Courier New" pitchFamily="49" charset="0"/>
                <a:cs typeface="Courier New" pitchFamily="49" charset="0"/>
              </a:rPr>
              <a:t>end_with</a:t>
            </a:r>
            <a:r>
              <a:rPr lang="en-US" sz="1400" b="1" dirty="0">
                <a:solidFill>
                  <a:schemeClr val="dk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aseline="30000" dirty="0">
                <a:solidFill>
                  <a:srgbClr val="00B0F0"/>
                </a:solidFill>
              </a:rPr>
              <a:t>[C++20]</a:t>
            </a:r>
          </a:p>
          <a:p>
            <a:pPr lvl="1"/>
            <a:r>
              <a:rPr lang="en-US" sz="1400" b="1" dirty="0">
                <a:solidFill>
                  <a:schemeClr val="dk1"/>
                </a:solidFill>
                <a:latin typeface="Courier New" pitchFamily="49" charset="0"/>
                <a:cs typeface="Courier New" pitchFamily="49" charset="0"/>
              </a:rPr>
              <a:t>contains </a:t>
            </a:r>
            <a:r>
              <a:rPr lang="en-US" sz="1400" baseline="30000" dirty="0">
                <a:solidFill>
                  <a:srgbClr val="00B0F0"/>
                </a:solidFill>
              </a:rPr>
              <a:t>[C++23]</a:t>
            </a:r>
          </a:p>
          <a:p>
            <a:r>
              <a:rPr lang="en-US" dirty="0"/>
              <a:t>automatic conversions</a:t>
            </a:r>
          </a:p>
          <a:p>
            <a:pPr lvl="1"/>
            <a:r>
              <a:rPr lang="en-US" sz="1400" b="1" dirty="0">
                <a:solidFill>
                  <a:schemeClr val="dk1"/>
                </a:solidFill>
                <a:latin typeface="Courier New" pitchFamily="49" charset="0"/>
                <a:cs typeface="Courier New" pitchFamily="49" charset="0"/>
              </a:rPr>
              <a:t>const char * 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dirty="0"/>
              <a:t> </a:t>
            </a:r>
            <a:r>
              <a:rPr lang="en-US" sz="1400" b="1" dirty="0">
                <a:solidFill>
                  <a:schemeClr val="dk1"/>
                </a:solidFill>
                <a:latin typeface="Courier New" pitchFamily="49" charset="0"/>
                <a:cs typeface="Courier New" pitchFamily="49" charset="0"/>
              </a:rPr>
              <a:t>string	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- constructor (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not explicit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lvl="1"/>
            <a:r>
              <a:rPr lang="en-US" sz="1400" b="1" dirty="0">
                <a:solidFill>
                  <a:schemeClr val="dk1"/>
                </a:solidFill>
                <a:latin typeface="Courier New" pitchFamily="49" charset="0"/>
                <a:cs typeface="Courier New" pitchFamily="49" charset="0"/>
              </a:rPr>
              <a:t>const char * 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dirty="0"/>
              <a:t> </a:t>
            </a:r>
            <a:r>
              <a:rPr lang="en-US" sz="1400" b="1" dirty="0" err="1">
                <a:solidFill>
                  <a:schemeClr val="dk1"/>
                </a:solidFill>
                <a:latin typeface="Courier New" pitchFamily="49" charset="0"/>
                <a:cs typeface="Courier New" pitchFamily="49" charset="0"/>
              </a:rPr>
              <a:t>string_view</a:t>
            </a:r>
            <a:r>
              <a:rPr lang="en-US" sz="1400" b="1" dirty="0">
                <a:solidFill>
                  <a:schemeClr val="dk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- constructor (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not explicit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lvl="1"/>
            <a:r>
              <a:rPr lang="en-US" sz="1400" b="1" dirty="0">
                <a:solidFill>
                  <a:schemeClr val="dk1"/>
                </a:solidFill>
                <a:latin typeface="Courier New" pitchFamily="49" charset="0"/>
                <a:cs typeface="Courier New" pitchFamily="49" charset="0"/>
              </a:rPr>
              <a:t>string</a:t>
            </a:r>
            <a:r>
              <a:rPr lang="en-US" dirty="0"/>
              <a:t> 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dirty="0"/>
              <a:t> </a:t>
            </a:r>
            <a:r>
              <a:rPr lang="en-US" sz="1400" b="1" dirty="0" err="1">
                <a:solidFill>
                  <a:schemeClr val="dk1"/>
                </a:solidFill>
                <a:latin typeface="Courier New" pitchFamily="49" charset="0"/>
                <a:cs typeface="Courier New" pitchFamily="49" charset="0"/>
              </a:rPr>
              <a:t>string_view</a:t>
            </a:r>
            <a:r>
              <a:rPr lang="en-US" sz="1400" b="1" dirty="0">
                <a:solidFill>
                  <a:schemeClr val="dk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- conversion operator</a:t>
            </a:r>
          </a:p>
          <a:p>
            <a:r>
              <a:rPr lang="en-US" dirty="0"/>
              <a:t>explicit construction</a:t>
            </a:r>
          </a:p>
          <a:p>
            <a:pPr lvl="1"/>
            <a:r>
              <a:rPr lang="en-US" sz="1400" b="1" dirty="0" err="1">
                <a:solidFill>
                  <a:schemeClr val="dk1"/>
                </a:solidFill>
                <a:latin typeface="Courier New" pitchFamily="49" charset="0"/>
                <a:cs typeface="Courier New" pitchFamily="49" charset="0"/>
              </a:rPr>
              <a:t>string_view</a:t>
            </a:r>
            <a:r>
              <a:rPr lang="en-US" sz="1400" b="1" dirty="0">
                <a:solidFill>
                  <a:schemeClr val="dk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dirty="0"/>
              <a:t> </a:t>
            </a:r>
            <a:r>
              <a:rPr lang="en-US" sz="1400" b="1" dirty="0">
                <a:solidFill>
                  <a:schemeClr val="dk1"/>
                </a:solidFill>
                <a:latin typeface="Courier New" pitchFamily="49" charset="0"/>
                <a:cs typeface="Courier New" pitchFamily="49" charset="0"/>
              </a:rPr>
              <a:t>string</a:t>
            </a:r>
            <a:r>
              <a:rPr lang="en-US" dirty="0"/>
              <a:t>   	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- explicit constructor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string_view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05200" y="1887182"/>
            <a:ext cx="5105400" cy="1384995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#include &lt;</a:t>
            </a:r>
            <a:r>
              <a:rPr lang="en-US" sz="1400" dirty="0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string_view</a:t>
            </a:r>
            <a:r>
              <a:rPr lang="en-US" sz="1400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bool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cs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const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string&amp;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s1,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const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string&amp;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s2);</a:t>
            </a:r>
          </a:p>
          <a:p>
            <a:r>
              <a:rPr lang="en-US" sz="1400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bool </a:t>
            </a:r>
            <a:r>
              <a:rPr lang="en-US" sz="1400" b="1" dirty="0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sv</a:t>
            </a:r>
            <a:r>
              <a:rPr lang="en-US" sz="1400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1400" b="1" dirty="0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string_view</a:t>
            </a:r>
            <a:r>
              <a:rPr lang="en-US" sz="1400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s1, </a:t>
            </a:r>
            <a:r>
              <a:rPr lang="en-US" sz="1400" b="1" dirty="0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string_view</a:t>
            </a:r>
            <a:r>
              <a:rPr lang="en-US" sz="1400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s2);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string str { "my string" };</a:t>
            </a:r>
          </a:p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cs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 str, 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"string test"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1400" b="1" dirty="0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sv</a:t>
            </a:r>
            <a:r>
              <a:rPr lang="en-US" sz="1400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( str, "</a:t>
            </a:r>
            <a:r>
              <a:rPr lang="en-US" sz="1400" dirty="0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string_view</a:t>
            </a:r>
            <a:r>
              <a:rPr lang="en-US" sz="1400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test");</a:t>
            </a:r>
          </a:p>
        </p:txBody>
      </p:sp>
      <p:sp>
        <p:nvSpPr>
          <p:cNvPr id="7" name="AutoShape 30"/>
          <p:cNvSpPr txBox="1">
            <a:spLocks noChangeArrowheads="1"/>
          </p:cNvSpPr>
          <p:nvPr/>
        </p:nvSpPr>
        <p:spPr bwMode="auto">
          <a:xfrm>
            <a:off x="7315415" y="2783207"/>
            <a:ext cx="1142785" cy="607124"/>
          </a:xfrm>
          <a:prstGeom prst="wedgeRoundRectCallout">
            <a:avLst>
              <a:gd name="adj1" fmla="val -122944"/>
              <a:gd name="adj2" fmla="val -3054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 fontScale="92500"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spcBef>
                <a:spcPts val="0"/>
              </a:spcBef>
              <a:buFont typeface="Wingdings 3"/>
              <a:buNone/>
            </a:pPr>
            <a:r>
              <a:rPr lang="en-US" sz="1600" dirty="0"/>
              <a:t>allocation</a:t>
            </a:r>
          </a:p>
          <a:p>
            <a:pPr marL="0" indent="0" algn="ctr">
              <a:spcBef>
                <a:spcPts val="0"/>
              </a:spcBef>
              <a:buFont typeface="Wingdings 3"/>
              <a:buNone/>
            </a:pPr>
            <a:r>
              <a:rPr lang="en-US" sz="1600" dirty="0"/>
              <a:t>copy</a:t>
            </a:r>
            <a:endParaRPr lang="cs-CZ" sz="1600" dirty="0"/>
          </a:p>
        </p:txBody>
      </p:sp>
      <p:sp>
        <p:nvSpPr>
          <p:cNvPr id="16" name="AutoShape 30"/>
          <p:cNvSpPr>
            <a:spLocks noChangeArrowheads="1"/>
          </p:cNvSpPr>
          <p:nvPr/>
        </p:nvSpPr>
        <p:spPr bwMode="auto">
          <a:xfrm>
            <a:off x="7772400" y="413288"/>
            <a:ext cx="1009581" cy="367300"/>
          </a:xfrm>
          <a:prstGeom prst="wedgeRoundRectCallout">
            <a:avLst>
              <a:gd name="adj1" fmla="val -917"/>
              <a:gd name="adj2" fmla="val -4718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/>
              <a:t>C++17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498926" y="5839519"/>
            <a:ext cx="3111674" cy="738664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string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f(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string_view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sv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return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string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{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sv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} + ".";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13" name="AutoShape 30">
            <a:extLst>
              <a:ext uri="{FF2B5EF4-FFF2-40B4-BE49-F238E27FC236}">
                <a16:creationId xmlns:a16="http://schemas.microsoft.com/office/drawing/2014/main" id="{093FFFD8-57E9-42A2-AA30-40A27407D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4920" y="4953000"/>
            <a:ext cx="1168257" cy="607124"/>
          </a:xfrm>
          <a:prstGeom prst="wedgeRoundRectCallout">
            <a:avLst>
              <a:gd name="adj1" fmla="val -92379"/>
              <a:gd name="adj2" fmla="val 14762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 fontScale="92500"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spcBef>
                <a:spcPts val="0"/>
              </a:spcBef>
              <a:buFont typeface="Wingdings 3"/>
              <a:buNone/>
            </a:pPr>
            <a:r>
              <a:rPr lang="en-US" sz="1600" dirty="0"/>
              <a:t>allocation</a:t>
            </a:r>
          </a:p>
          <a:p>
            <a:pPr marL="0" indent="0" algn="ctr">
              <a:spcBef>
                <a:spcPts val="0"/>
              </a:spcBef>
              <a:buFont typeface="Wingdings 3"/>
              <a:buNone/>
            </a:pPr>
            <a:r>
              <a:rPr lang="en-US" sz="1600" dirty="0"/>
              <a:t>copy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5687120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14400"/>
            <a:ext cx="6096000" cy="2133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r>
              <a:rPr lang="en-US" dirty="0"/>
              <a:t> good for</a:t>
            </a:r>
          </a:p>
          <a:p>
            <a:pPr lvl="1"/>
            <a:r>
              <a:rPr lang="en-US" dirty="0"/>
              <a:t>efficient substrings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without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alloc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/copying</a:t>
            </a:r>
          </a:p>
          <a:p>
            <a:pPr lvl="1"/>
            <a:r>
              <a:rPr lang="en-US" dirty="0"/>
              <a:t>efficient passing of string literals</a:t>
            </a:r>
          </a:p>
          <a:p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r>
              <a:rPr lang="en-US" dirty="0"/>
              <a:t> not so good for</a:t>
            </a:r>
          </a:p>
          <a:p>
            <a:pPr lvl="1"/>
            <a:r>
              <a:rPr lang="en-US" dirty="0"/>
              <a:t>using </a:t>
            </a:r>
            <a:r>
              <a:rPr lang="en-US" sz="1400" b="1" dirty="0" err="1">
                <a:solidFill>
                  <a:schemeClr val="dk1"/>
                </a:solidFill>
                <a:latin typeface="Courier New" pitchFamily="49" charset="0"/>
                <a:cs typeface="Courier New" pitchFamily="49" charset="0"/>
              </a:rPr>
              <a:t>string_view</a:t>
            </a:r>
            <a:r>
              <a:rPr lang="en-US" sz="1400" b="1" dirty="0">
                <a:solidFill>
                  <a:schemeClr val="dk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/>
              <a:t>for not-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(yet)</a:t>
            </a:r>
            <a:r>
              <a:rPr lang="en-US" dirty="0"/>
              <a:t>-supported functions</a:t>
            </a:r>
          </a:p>
          <a:p>
            <a:pPr lvl="1"/>
            <a:r>
              <a:rPr lang="en-US" dirty="0"/>
              <a:t>uncontrolled object lifetime</a:t>
            </a:r>
          </a:p>
          <a:p>
            <a:pPr lvl="1"/>
            <a:r>
              <a:rPr lang="en-US" dirty="0"/>
              <a:t>exact type needed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string_view</a:t>
            </a:r>
            <a:r>
              <a:rPr lang="en-US" dirty="0"/>
              <a:t> pros &amp; cons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199" y="4881380"/>
            <a:ext cx="3429000" cy="1169551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bool f(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string_view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sv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map&lt;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string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,whatever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&gt; m;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//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m.find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sv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m.find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string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{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sv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});  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6" name="AutoShape 30"/>
          <p:cNvSpPr txBox="1">
            <a:spLocks noChangeArrowheads="1"/>
          </p:cNvSpPr>
          <p:nvPr/>
        </p:nvSpPr>
        <p:spPr bwMode="auto">
          <a:xfrm>
            <a:off x="685800" y="6131434"/>
            <a:ext cx="1244457" cy="607124"/>
          </a:xfrm>
          <a:prstGeom prst="wedgeRoundRectCallout">
            <a:avLst>
              <a:gd name="adj1" fmla="val 41939"/>
              <a:gd name="adj2" fmla="val -96599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 fontScale="925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spcBef>
                <a:spcPts val="0"/>
              </a:spcBef>
              <a:buFont typeface="Wingdings 3"/>
              <a:buNone/>
            </a:pPr>
            <a:r>
              <a:rPr lang="en-US" sz="1600" dirty="0"/>
              <a:t>allocation</a:t>
            </a:r>
          </a:p>
          <a:p>
            <a:pPr marL="109728" indent="0" algn="ctr">
              <a:buFont typeface="Wingdings 3"/>
              <a:buNone/>
            </a:pPr>
            <a:r>
              <a:rPr lang="en-US" sz="1600" dirty="0"/>
              <a:t>copy</a:t>
            </a:r>
            <a:endParaRPr lang="cs-CZ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657600" y="2790867"/>
            <a:ext cx="5257800" cy="1384995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string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operator</a:t>
            </a:r>
            <a:r>
              <a:rPr lang="en-US" sz="1400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+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string_view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x,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string_view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y)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{ return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string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{ x} +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string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{ y}; }</a:t>
            </a:r>
          </a:p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string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ccat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string_view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x,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string_view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y)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{  return x </a:t>
            </a:r>
            <a:r>
              <a:rPr lang="en-US" sz="1400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+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y; }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string a, b;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auto c =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ccat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 a, b);</a:t>
            </a:r>
          </a:p>
        </p:txBody>
      </p:sp>
      <p:sp>
        <p:nvSpPr>
          <p:cNvPr id="12" name="AutoShape 30"/>
          <p:cNvSpPr txBox="1">
            <a:spLocks noChangeArrowheads="1"/>
          </p:cNvSpPr>
          <p:nvPr/>
        </p:nvSpPr>
        <p:spPr bwMode="auto">
          <a:xfrm>
            <a:off x="1092200" y="3010255"/>
            <a:ext cx="2006457" cy="696135"/>
          </a:xfrm>
          <a:prstGeom prst="wedgeRoundRectCallout">
            <a:avLst>
              <a:gd name="adj1" fmla="val 81387"/>
              <a:gd name="adj2" fmla="val 573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Font typeface="Wingdings 3"/>
              <a:buNone/>
            </a:pPr>
            <a:r>
              <a:rPr lang="en-US" sz="1600" dirty="0"/>
              <a:t>no </a:t>
            </a:r>
            <a:r>
              <a:rPr lang="en-US" sz="1600" dirty="0" err="1"/>
              <a:t>string_view</a:t>
            </a:r>
            <a:r>
              <a:rPr lang="en-US" sz="1600" dirty="0"/>
              <a:t>!</a:t>
            </a:r>
          </a:p>
          <a:p>
            <a:pPr marL="109728" indent="0" algn="ctr">
              <a:buFont typeface="Wingdings 3"/>
              <a:buNone/>
            </a:pPr>
            <a:r>
              <a:rPr lang="en-US" sz="1600" dirty="0" err="1"/>
              <a:t>ptr</a:t>
            </a:r>
            <a:r>
              <a:rPr lang="en-US" sz="1600" dirty="0"/>
              <a:t> to temp!!</a:t>
            </a:r>
            <a:endParaRPr lang="cs-CZ" sz="1600" dirty="0"/>
          </a:p>
        </p:txBody>
      </p:sp>
      <p:sp>
        <p:nvSpPr>
          <p:cNvPr id="17" name="AutoShape 30"/>
          <p:cNvSpPr txBox="1">
            <a:spLocks noChangeArrowheads="1"/>
          </p:cNvSpPr>
          <p:nvPr/>
        </p:nvSpPr>
        <p:spPr bwMode="auto">
          <a:xfrm>
            <a:off x="6150094" y="3684954"/>
            <a:ext cx="821265" cy="364328"/>
          </a:xfrm>
          <a:prstGeom prst="wedgeRoundRectCallout">
            <a:avLst>
              <a:gd name="adj1" fmla="val -177844"/>
              <a:gd name="adj2" fmla="val -5091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spcBef>
                <a:spcPts val="0"/>
              </a:spcBef>
              <a:buFont typeface="Wingdings 3"/>
              <a:buNone/>
            </a:pPr>
            <a:r>
              <a:rPr lang="en-US" sz="1500" dirty="0"/>
              <a:t>string</a:t>
            </a:r>
            <a:endParaRPr lang="cs-CZ" sz="1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023" y="133061"/>
            <a:ext cx="1925577" cy="1925577"/>
          </a:xfrm>
          <a:prstGeom prst="rect">
            <a:avLst/>
          </a:prstGeom>
        </p:spPr>
      </p:pic>
      <p:sp>
        <p:nvSpPr>
          <p:cNvPr id="18" name="Content Placeholder 1"/>
          <p:cNvSpPr txBox="1">
            <a:spLocks/>
          </p:cNvSpPr>
          <p:nvPr/>
        </p:nvSpPr>
        <p:spPr>
          <a:xfrm>
            <a:off x="4267200" y="4398251"/>
            <a:ext cx="4811980" cy="1524000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r>
              <a:rPr lang="en-US" dirty="0">
                <a:solidFill>
                  <a:srgbClr val="FF9900"/>
                </a:solidFill>
              </a:rPr>
              <a:t>⚠</a:t>
            </a:r>
            <a:r>
              <a:rPr lang="en-US" dirty="0"/>
              <a:t> don't mix string and </a:t>
            </a:r>
            <a:r>
              <a:rPr lang="en-US" dirty="0" err="1"/>
              <a:t>string_view</a:t>
            </a:r>
            <a:endParaRPr lang="en-US" dirty="0"/>
          </a:p>
          <a:p>
            <a:pPr marL="109728" indent="0">
              <a:buNone/>
            </a:pPr>
            <a:r>
              <a:rPr lang="en-US" dirty="0">
                <a:solidFill>
                  <a:srgbClr val="FF9900"/>
                </a:solidFill>
              </a:rPr>
              <a:t>⚠</a:t>
            </a:r>
            <a:r>
              <a:rPr lang="en-US" dirty="0"/>
              <a:t> don't return (newly created) </a:t>
            </a:r>
            <a:r>
              <a:rPr lang="en-US" dirty="0" err="1"/>
              <a:t>string_view</a:t>
            </a:r>
            <a:endParaRPr lang="en-US" sz="800" dirty="0"/>
          </a:p>
          <a:p>
            <a:pPr marL="109728" indent="0">
              <a:buNone/>
            </a:pPr>
            <a:r>
              <a:rPr lang="en-US" dirty="0">
                <a:solidFill>
                  <a:srgbClr val="C00000"/>
                </a:solidFill>
              </a:rPr>
              <a:t>🚫 </a:t>
            </a:r>
            <a:r>
              <a:rPr lang="en-US" dirty="0"/>
              <a:t>string </a:t>
            </a:r>
            <a:r>
              <a:rPr lang="en-US" dirty="0">
                <a:latin typeface="Segoe UI Emoji" panose="020B0502040204020203" pitchFamily="34" charset="0"/>
                <a:ea typeface="Segoe UI Emoji" panose="020B0502040204020203" pitchFamily="34" charset="0"/>
              </a:rPr>
              <a:t>⇢</a:t>
            </a:r>
            <a:r>
              <a:rPr lang="en-US" dirty="0"/>
              <a:t> </a:t>
            </a:r>
            <a:r>
              <a:rPr lang="en-US" dirty="0" err="1"/>
              <a:t>string_view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sz="2200" b="1" dirty="0">
                <a:solidFill>
                  <a:srgbClr val="C00000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⇝</a:t>
            </a:r>
            <a:r>
              <a:rPr lang="en-US" b="1" dirty="0">
                <a:solidFill>
                  <a:srgbClr val="C00000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string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/>
              <a:t>      </a:t>
            </a:r>
            <a:r>
              <a:rPr lang="en-US" dirty="0">
                <a:latin typeface="Segoe UI Emoji" panose="020B0502040204020203" pitchFamily="34" charset="0"/>
                <a:ea typeface="Segoe UI Emoji" panose="020B0502040204020203" pitchFamily="34" charset="0"/>
              </a:rPr>
              <a:t>⇢</a:t>
            </a:r>
            <a:r>
              <a:rPr lang="en-US" dirty="0"/>
              <a:t> </a:t>
            </a:r>
            <a:r>
              <a:rPr lang="en-US" dirty="0" err="1"/>
              <a:t>string_view</a:t>
            </a:r>
            <a:r>
              <a:rPr lang="en-US" dirty="0"/>
              <a:t> </a:t>
            </a:r>
            <a:r>
              <a:rPr lang="en-US" sz="2200" b="1" dirty="0">
                <a:solidFill>
                  <a:srgbClr val="C00000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⇝</a:t>
            </a:r>
            <a:r>
              <a:rPr lang="en-US" dirty="0">
                <a:solidFill>
                  <a:srgbClr val="C00000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string</a:t>
            </a:r>
            <a:r>
              <a:rPr lang="en-US" dirty="0">
                <a:latin typeface="Segoe UI Emoji" panose="020B0502040204020203" pitchFamily="34" charset="0"/>
                <a:ea typeface="Segoe UI Emoji" panose="020B0502040204020203" pitchFamily="34" charset="0"/>
              </a:rPr>
              <a:t> </a:t>
            </a:r>
            <a:r>
              <a:rPr lang="en-US" dirty="0"/>
              <a:t>...</a:t>
            </a:r>
          </a:p>
        </p:txBody>
      </p:sp>
      <p:sp>
        <p:nvSpPr>
          <p:cNvPr id="13" name="AutoShape 30"/>
          <p:cNvSpPr txBox="1">
            <a:spLocks noChangeArrowheads="1"/>
          </p:cNvSpPr>
          <p:nvPr/>
        </p:nvSpPr>
        <p:spPr bwMode="auto">
          <a:xfrm>
            <a:off x="1092200" y="3008731"/>
            <a:ext cx="2006457" cy="696135"/>
          </a:xfrm>
          <a:prstGeom prst="wedgeRoundRectCallout">
            <a:avLst>
              <a:gd name="adj1" fmla="val 80543"/>
              <a:gd name="adj2" fmla="val -5264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spcBef>
                <a:spcPts val="0"/>
              </a:spcBef>
              <a:buFont typeface="Wingdings 3"/>
              <a:buNone/>
            </a:pPr>
            <a:r>
              <a:rPr lang="en-US" sz="1600" dirty="0"/>
              <a:t>no </a:t>
            </a:r>
            <a:r>
              <a:rPr lang="en-US" sz="1600" dirty="0" err="1"/>
              <a:t>string_view</a:t>
            </a:r>
            <a:r>
              <a:rPr lang="en-US" sz="1600" dirty="0"/>
              <a:t>!</a:t>
            </a:r>
          </a:p>
          <a:p>
            <a:pPr marL="109728" indent="0" algn="ctr">
              <a:buFont typeface="Wingdings 3"/>
              <a:buNone/>
            </a:pPr>
            <a:r>
              <a:rPr lang="en-US" sz="1600" dirty="0" err="1"/>
              <a:t>ptr</a:t>
            </a:r>
            <a:r>
              <a:rPr lang="en-US" sz="1600" dirty="0"/>
              <a:t> to temp!!</a:t>
            </a:r>
            <a:endParaRPr lang="cs-CZ" sz="1600" dirty="0"/>
          </a:p>
        </p:txBody>
      </p:sp>
      <p:sp>
        <p:nvSpPr>
          <p:cNvPr id="14" name="AutoShape 30">
            <a:extLst>
              <a:ext uri="{FF2B5EF4-FFF2-40B4-BE49-F238E27FC236}">
                <a16:creationId xmlns:a16="http://schemas.microsoft.com/office/drawing/2014/main" id="{9F2CA519-BD6A-4E5C-B3C0-FEDF95914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5692270"/>
            <a:ext cx="1244457" cy="607124"/>
          </a:xfrm>
          <a:prstGeom prst="wedgeRoundRectCallout">
            <a:avLst>
              <a:gd name="adj1" fmla="val -66662"/>
              <a:gd name="adj2" fmla="val -5001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 fontScale="925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spcBef>
                <a:spcPts val="0"/>
              </a:spcBef>
              <a:buFont typeface="Wingdings 3"/>
              <a:buNone/>
            </a:pPr>
            <a:r>
              <a:rPr lang="en-US" sz="1600" dirty="0"/>
              <a:t>allocation</a:t>
            </a:r>
          </a:p>
          <a:p>
            <a:pPr marL="109728" indent="0" algn="ctr">
              <a:buFont typeface="Wingdings 3"/>
              <a:buNone/>
            </a:pPr>
            <a:r>
              <a:rPr lang="en-US" sz="1600" dirty="0"/>
              <a:t>copy</a:t>
            </a:r>
            <a:endParaRPr lang="cs-CZ" sz="1600" dirty="0"/>
          </a:p>
        </p:txBody>
      </p:sp>
      <p:sp>
        <p:nvSpPr>
          <p:cNvPr id="7" name="AutoShape 30">
            <a:extLst>
              <a:ext uri="{FF2B5EF4-FFF2-40B4-BE49-F238E27FC236}">
                <a16:creationId xmlns:a16="http://schemas.microsoft.com/office/drawing/2014/main" id="{331D4FA8-F24E-8338-4483-48C74DEB1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8370" y="5899936"/>
            <a:ext cx="1676400" cy="607124"/>
          </a:xfrm>
          <a:prstGeom prst="wedgeRoundRectCallout">
            <a:avLst>
              <a:gd name="adj1" fmla="val -125868"/>
              <a:gd name="adj2" fmla="val -12207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600" dirty="0"/>
              <a:t>C++23: </a:t>
            </a:r>
            <a:r>
              <a:rPr lang="en-US" sz="1600" dirty="0" err="1"/>
              <a:t>is_transparent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89850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17" grpId="0" animBg="1"/>
      <p:bldP spid="13" grpId="0" animBg="1"/>
      <p:bldP spid="14" grpId="0" animBg="1"/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CC6824-4B08-5954-B832-46D40668B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16053B-7B11-5DAA-A541-C183A7110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4600873"/>
            <a:ext cx="8686800" cy="2104727"/>
          </a:xfrm>
        </p:spPr>
        <p:txBody>
          <a:bodyPr>
            <a:normAutofit/>
          </a:bodyPr>
          <a:lstStyle/>
          <a:p>
            <a:r>
              <a:rPr lang="cs-CZ" dirty="0" err="1"/>
              <a:t>container</a:t>
            </a:r>
            <a:r>
              <a:rPr lang="cs-CZ" dirty="0"/>
              <a:t> </a:t>
            </a:r>
            <a:r>
              <a:rPr lang="cs-CZ" dirty="0" err="1"/>
              <a:t>lookup</a:t>
            </a:r>
            <a:r>
              <a:rPr lang="cs-CZ" dirty="0"/>
              <a:t> </a:t>
            </a:r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comparable</a:t>
            </a:r>
            <a:r>
              <a:rPr lang="cs-CZ" dirty="0"/>
              <a:t> type</a:t>
            </a:r>
          </a:p>
          <a:p>
            <a:r>
              <a:rPr lang="cs-CZ" dirty="0"/>
              <a:t>transparent </a:t>
            </a:r>
            <a:r>
              <a:rPr lang="cs-CZ" dirty="0" err="1"/>
              <a:t>comparator</a:t>
            </a:r>
            <a:endParaRPr lang="cs-CZ" dirty="0"/>
          </a:p>
          <a:p>
            <a:r>
              <a:rPr lang="cs-CZ" dirty="0" err="1"/>
              <a:t>associative</a:t>
            </a:r>
            <a:r>
              <a:rPr lang="cs-CZ" dirty="0"/>
              <a:t> </a:t>
            </a:r>
            <a:r>
              <a:rPr lang="cs-CZ" dirty="0" err="1"/>
              <a:t>containers</a:t>
            </a:r>
            <a:r>
              <a:rPr lang="en-US" dirty="0"/>
              <a:t>: </a:t>
            </a:r>
            <a:r>
              <a:rPr lang="cs-CZ" dirty="0" err="1"/>
              <a:t>hash</a:t>
            </a:r>
            <a:endParaRPr lang="cs-CZ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81DBC8-C561-B8F9-C1DB-3E06F4313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Transparent comparator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B3610C-638B-3B16-1F07-4149EB3777B0}"/>
              </a:ext>
            </a:extLst>
          </p:cNvPr>
          <p:cNvSpPr txBox="1"/>
          <p:nvPr/>
        </p:nvSpPr>
        <p:spPr>
          <a:xfrm>
            <a:off x="409517" y="1232862"/>
            <a:ext cx="6096000" cy="1723549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struct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TransparentComparator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  using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is_transparent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= std::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true_type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endParaRPr lang="en-US" sz="8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bool operator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(s</a:t>
            </a:r>
            <a:r>
              <a:rPr lang="cs-CZ" sz="1400" dirty="0"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lhs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, const string&amp;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rhs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 const {..}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bool operator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(const string&amp;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lhs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, s</a:t>
            </a:r>
            <a:r>
              <a:rPr lang="cs-CZ" sz="1400" dirty="0"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rhs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 const {..}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bool operator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(s</a:t>
            </a:r>
            <a:r>
              <a:rPr lang="cs-CZ" sz="1400" dirty="0"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lhs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, s</a:t>
            </a:r>
            <a:r>
              <a:rPr lang="cs-CZ" sz="1400" dirty="0"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rhs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 const {..}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};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25A770-6360-FEF7-0B24-2DEE9F9781A6}"/>
              </a:ext>
            </a:extLst>
          </p:cNvPr>
          <p:cNvSpPr txBox="1"/>
          <p:nvPr/>
        </p:nvSpPr>
        <p:spPr>
          <a:xfrm>
            <a:off x="3447981" y="3046392"/>
            <a:ext cx="5334000" cy="954107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bool f(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string_view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sv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map&lt;</a:t>
            </a:r>
            <a:r>
              <a:rPr lang="en-US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string</a:t>
            </a:r>
            <a:r>
              <a:rPr lang="en-US" sz="1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,whatever</a:t>
            </a:r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TransparentComparator</a:t>
            </a:r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&gt; m;</a:t>
            </a:r>
          </a:p>
          <a:p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m.find</a:t>
            </a: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sv</a:t>
            </a: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6" name="AutoShape 30">
            <a:extLst>
              <a:ext uri="{FF2B5EF4-FFF2-40B4-BE49-F238E27FC236}">
                <a16:creationId xmlns:a16="http://schemas.microsoft.com/office/drawing/2014/main" id="{F5BD7039-1351-A2AF-BDC5-7CB1FDDD3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1371600"/>
            <a:ext cx="74103" cy="45719"/>
          </a:xfrm>
          <a:prstGeom prst="wedgeRoundRectCallout">
            <a:avLst>
              <a:gd name="adj1" fmla="val -3157398"/>
              <a:gd name="adj2" fmla="val 785294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 fontScale="250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spcBef>
                <a:spcPts val="0"/>
              </a:spcBef>
              <a:buFont typeface="Wingdings 3"/>
              <a:buNone/>
            </a:pPr>
            <a:endParaRPr lang="cs-CZ" sz="1600" dirty="0"/>
          </a:p>
        </p:txBody>
      </p:sp>
      <p:sp>
        <p:nvSpPr>
          <p:cNvPr id="10" name="AutoShape 30">
            <a:extLst>
              <a:ext uri="{FF2B5EF4-FFF2-40B4-BE49-F238E27FC236}">
                <a16:creationId xmlns:a16="http://schemas.microsoft.com/office/drawing/2014/main" id="{AC0ECAD5-7054-8324-0096-8D2B855A7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413288"/>
            <a:ext cx="1009581" cy="367300"/>
          </a:xfrm>
          <a:prstGeom prst="wedgeRoundRectCallout">
            <a:avLst>
              <a:gd name="adj1" fmla="val -917"/>
              <a:gd name="adj2" fmla="val -4718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/>
              <a:t>C++23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103397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b="1" dirty="0">
                <a:solidFill>
                  <a:schemeClr val="dk1"/>
                </a:solidFill>
                <a:latin typeface="Courier New" pitchFamily="49" charset="0"/>
                <a:cs typeface="Courier New" pitchFamily="49" charset="0"/>
              </a:rPr>
              <a:t>span</a:t>
            </a:r>
          </a:p>
          <a:p>
            <a:pPr lvl="1"/>
            <a:r>
              <a:rPr lang="en-US" dirty="0"/>
              <a:t>non-owing bounds-safe view</a:t>
            </a:r>
          </a:p>
          <a:p>
            <a:pPr lvl="2"/>
            <a:r>
              <a:rPr lang="en-US" dirty="0"/>
              <a:t>contiguous objects</a:t>
            </a:r>
          </a:p>
          <a:p>
            <a:pPr lvl="2"/>
            <a:r>
              <a:rPr lang="en-US" b="1" dirty="0">
                <a:solidFill>
                  <a:schemeClr val="dk1"/>
                </a:solidFill>
                <a:latin typeface="Courier New" pitchFamily="49" charset="0"/>
                <a:cs typeface="Courier New" pitchFamily="49" charset="0"/>
              </a:rPr>
              <a:t>vector, array, string</a:t>
            </a:r>
          </a:p>
          <a:p>
            <a:pPr lvl="2"/>
            <a:r>
              <a:rPr lang="en-US" dirty="0"/>
              <a:t>ranges</a:t>
            </a:r>
          </a:p>
          <a:p>
            <a:pPr lvl="1"/>
            <a:r>
              <a:rPr lang="en-US" dirty="0" err="1"/>
              <a:t>al</a:t>
            </a:r>
            <a:r>
              <a:rPr lang="en-US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à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string_view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value type semantics</a:t>
            </a:r>
          </a:p>
          <a:p>
            <a:pPr lvl="2"/>
            <a:r>
              <a:rPr lang="en-US" dirty="0"/>
              <a:t>{ </a:t>
            </a:r>
            <a:r>
              <a:rPr lang="en-US" dirty="0" err="1"/>
              <a:t>ptr</a:t>
            </a:r>
            <a:r>
              <a:rPr lang="en-US" dirty="0"/>
              <a:t>, count } 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dirty="0"/>
              <a:t> pass-by-value</a:t>
            </a:r>
          </a:p>
          <a:p>
            <a:pPr lvl="1"/>
            <a:r>
              <a:rPr lang="en-US" dirty="0"/>
              <a:t>dynamic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(known at runtime)</a:t>
            </a:r>
          </a:p>
          <a:p>
            <a:pPr lvl="1"/>
            <a:r>
              <a:rPr lang="en-US" dirty="0"/>
              <a:t>static/fixed-size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(compile-time)</a:t>
            </a:r>
          </a:p>
          <a:p>
            <a:pPr lvl="1"/>
            <a:r>
              <a:rPr lang="en-US" sz="1400" b="1" dirty="0">
                <a:solidFill>
                  <a:schemeClr val="dk1"/>
                </a:solidFill>
                <a:latin typeface="Courier New" pitchFamily="49" charset="0"/>
                <a:cs typeface="Courier New" pitchFamily="49" charset="0"/>
              </a:rPr>
              <a:t>size()</a:t>
            </a:r>
            <a:r>
              <a:rPr lang="en-US" sz="1400" dirty="0"/>
              <a:t>, </a:t>
            </a:r>
            <a:r>
              <a:rPr lang="en-US" sz="1400" b="1" dirty="0" err="1">
                <a:solidFill>
                  <a:schemeClr val="dk1"/>
                </a:solidFill>
                <a:latin typeface="Courier New" pitchFamily="49" charset="0"/>
                <a:cs typeface="Courier New" pitchFamily="49" charset="0"/>
              </a:rPr>
              <a:t>size_bytes</a:t>
            </a:r>
            <a:r>
              <a:rPr lang="en-US" sz="1400" b="1" dirty="0">
                <a:solidFill>
                  <a:schemeClr val="dk1"/>
                </a:solidFill>
                <a:latin typeface="Courier New" pitchFamily="49" charset="0"/>
                <a:cs typeface="Courier New" pitchFamily="49" charset="0"/>
              </a:rPr>
              <a:t>()</a:t>
            </a:r>
          </a:p>
          <a:p>
            <a:pPr lvl="3"/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err="1"/>
              <a:t>subviews</a:t>
            </a:r>
            <a:endParaRPr lang="en-US" dirty="0"/>
          </a:p>
          <a:p>
            <a:pPr lvl="1"/>
            <a:r>
              <a:rPr lang="en-US" sz="1400" b="1" dirty="0">
                <a:solidFill>
                  <a:schemeClr val="dk1"/>
                </a:solidFill>
                <a:latin typeface="Courier New" pitchFamily="49" charset="0"/>
                <a:cs typeface="Courier New" pitchFamily="49" charset="0"/>
              </a:rPr>
              <a:t>first</a:t>
            </a:r>
            <a:r>
              <a:rPr lang="en-US" dirty="0"/>
              <a:t> </a:t>
            </a:r>
            <a:r>
              <a:rPr lang="en-US" sz="1400" b="1" dirty="0">
                <a:solidFill>
                  <a:schemeClr val="dk1"/>
                </a:solidFill>
                <a:latin typeface="Courier New" pitchFamily="49" charset="0"/>
                <a:cs typeface="Courier New" pitchFamily="49" charset="0"/>
              </a:rPr>
              <a:t>last</a:t>
            </a:r>
          </a:p>
          <a:p>
            <a:pPr lvl="1"/>
            <a:r>
              <a:rPr lang="en-US" sz="1400" b="1" dirty="0" err="1">
                <a:solidFill>
                  <a:schemeClr val="dk1"/>
                </a:solidFill>
                <a:latin typeface="Courier New" pitchFamily="49" charset="0"/>
                <a:cs typeface="Courier New" pitchFamily="49" charset="0"/>
              </a:rPr>
              <a:t>subspan</a:t>
            </a:r>
            <a:endParaRPr lang="en-US" dirty="0"/>
          </a:p>
          <a:p>
            <a:r>
              <a:rPr lang="en-US" dirty="0"/>
              <a:t>conversions</a:t>
            </a:r>
          </a:p>
          <a:p>
            <a:pPr lvl="1"/>
            <a:r>
              <a:rPr lang="en-US" sz="1400" b="1" dirty="0" err="1">
                <a:solidFill>
                  <a:schemeClr val="dk1"/>
                </a:solidFill>
                <a:latin typeface="Courier New" pitchFamily="49" charset="0"/>
                <a:cs typeface="Courier New" pitchFamily="49" charset="0"/>
              </a:rPr>
              <a:t>as_bytes</a:t>
            </a:r>
            <a:r>
              <a:rPr lang="en-US" sz="1400" b="1" dirty="0">
                <a:solidFill>
                  <a:schemeClr val="dk1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b="1" dirty="0" err="1">
                <a:solidFill>
                  <a:schemeClr val="dk1"/>
                </a:solidFill>
                <a:latin typeface="Courier New" pitchFamily="49" charset="0"/>
                <a:cs typeface="Courier New" pitchFamily="49" charset="0"/>
              </a:rPr>
              <a:t>as_writable_bytes</a:t>
            </a:r>
            <a:endParaRPr lang="cs-CZ" sz="1400" b="1" dirty="0">
              <a:solidFill>
                <a:schemeClr val="dk1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70142" y="1089921"/>
            <a:ext cx="3810000" cy="1200329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T*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ptr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= new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];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T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arr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6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];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span&lt;T&gt; sd1{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ptr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}; 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span&lt;T&gt; sd2{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arr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};  // size deduction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span&lt;T,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4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&gt; sf3{ arr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+1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};</a:t>
            </a:r>
          </a:p>
          <a:p>
            <a:r>
              <a:rPr lang="en-US" sz="12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span&lt;T,</a:t>
            </a: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8</a:t>
            </a:r>
            <a:r>
              <a:rPr lang="en-US" sz="12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&gt; sf4{ </a:t>
            </a:r>
            <a:r>
              <a:rPr lang="en-US" sz="12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arr</a:t>
            </a:r>
            <a:r>
              <a:rPr lang="en-US" sz="12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}; // error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142" y="2930012"/>
            <a:ext cx="3810000" cy="461665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auto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span_static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 =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ss.</a:t>
            </a:r>
            <a:r>
              <a:rPr lang="en-US" sz="1200" b="1" dirty="0" err="1">
                <a:latin typeface="Courier New" pitchFamily="49" charset="0"/>
                <a:cs typeface="Courier New" pitchFamily="49" charset="0"/>
              </a:rPr>
              <a:t>first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&lt;3&gt;();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auto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span_dynamic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sd.</a:t>
            </a:r>
            <a:r>
              <a:rPr lang="en-US" sz="1200" b="1" dirty="0" err="1">
                <a:latin typeface="Courier New" pitchFamily="49" charset="0"/>
                <a:cs typeface="Courier New" pitchFamily="49" charset="0"/>
              </a:rPr>
              <a:t>first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(3);</a:t>
            </a:r>
          </a:p>
        </p:txBody>
      </p:sp>
      <p:sp>
        <p:nvSpPr>
          <p:cNvPr id="10" name="AutoShape 30">
            <a:extLst>
              <a:ext uri="{FF2B5EF4-FFF2-40B4-BE49-F238E27FC236}">
                <a16:creationId xmlns:a16="http://schemas.microsoft.com/office/drawing/2014/main" id="{1F7DA512-A4BF-4E4F-A51B-9CEA5E6C8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413288"/>
            <a:ext cx="1009581" cy="367300"/>
          </a:xfrm>
          <a:prstGeom prst="wedgeRoundRectCallout">
            <a:avLst>
              <a:gd name="adj1" fmla="val -917"/>
              <a:gd name="adj2" fmla="val -4718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/>
              <a:t>C++</a:t>
            </a:r>
            <a:r>
              <a:rPr lang="en-US" sz="1600" dirty="0"/>
              <a:t>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BF4F68-E9CB-40BE-B194-DF6F3DA5071B}"/>
              </a:ext>
            </a:extLst>
          </p:cNvPr>
          <p:cNvSpPr txBox="1"/>
          <p:nvPr/>
        </p:nvSpPr>
        <p:spPr>
          <a:xfrm>
            <a:off x="4870142" y="3447254"/>
            <a:ext cx="3810000" cy="276999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auto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subspan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= sd2.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subspan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(3,2);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BA9AFE-7A47-4F23-A0FE-BE6A7E3BC1E3}"/>
              </a:ext>
            </a:extLst>
          </p:cNvPr>
          <p:cNvSpPr txBox="1"/>
          <p:nvPr/>
        </p:nvSpPr>
        <p:spPr>
          <a:xfrm>
            <a:off x="4870142" y="4236019"/>
            <a:ext cx="3810000" cy="646331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float data[] { 3.141592f, 2.718281f };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auto const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const_bytes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       = </a:t>
            </a:r>
            <a:r>
              <a:rPr lang="en-US" sz="1200" b="1" dirty="0" err="1">
                <a:latin typeface="Courier New" pitchFamily="49" charset="0"/>
                <a:cs typeface="Courier New" pitchFamily="49" charset="0"/>
              </a:rPr>
              <a:t>as_bytes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( span{data});</a:t>
            </a:r>
          </a:p>
        </p:txBody>
      </p:sp>
      <p:sp>
        <p:nvSpPr>
          <p:cNvPr id="14" name="AutoShape 30">
            <a:extLst>
              <a:ext uri="{FF2B5EF4-FFF2-40B4-BE49-F238E27FC236}">
                <a16:creationId xmlns:a16="http://schemas.microsoft.com/office/drawing/2014/main" id="{2800C231-9A81-44C5-BD18-DE535517E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5314891"/>
            <a:ext cx="1524000" cy="479083"/>
          </a:xfrm>
          <a:prstGeom prst="wedgeRoundRectCallout">
            <a:avLst>
              <a:gd name="adj1" fmla="val -87095"/>
              <a:gd name="adj2" fmla="val -14784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spcBef>
                <a:spcPts val="0"/>
              </a:spcBef>
              <a:buFont typeface="Wingdings 3"/>
              <a:buNone/>
            </a:pPr>
            <a:r>
              <a:rPr lang="en-US" sz="1600" dirty="0"/>
              <a:t>span&lt;byte&gt;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14869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typical use-case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array is passed to a function as a pointer</a:t>
            </a:r>
          </a:p>
          <a:p>
            <a:pPr lvl="2"/>
            <a:r>
              <a:rPr lang="en-US" dirty="0"/>
              <a:t>the size is lost</a:t>
            </a:r>
          </a:p>
          <a:p>
            <a:pPr lvl="2"/>
            <a:r>
              <a:rPr lang="en-US" dirty="0"/>
              <a:t>frequent reason for errors in C/C++</a:t>
            </a:r>
          </a:p>
          <a:p>
            <a:pPr lvl="1"/>
            <a:r>
              <a:rPr lang="en-US" dirty="0"/>
              <a:t>avoid free-standing pointers</a:t>
            </a:r>
          </a:p>
          <a:p>
            <a:pPr lvl="1"/>
            <a:r>
              <a:rPr lang="en-US" dirty="0"/>
              <a:t>prefer compile-time checking to run-time checking</a:t>
            </a:r>
          </a:p>
          <a:p>
            <a:pPr marL="393192" lvl="1" indent="0">
              <a:buNone/>
            </a:pPr>
            <a:endParaRPr lang="en-US" dirty="0"/>
          </a:p>
          <a:p>
            <a:r>
              <a:rPr lang="en-US" dirty="0"/>
              <a:t>multidimensional span </a:t>
            </a:r>
            <a:r>
              <a:rPr lang="en-US" baseline="30000" dirty="0">
                <a:solidFill>
                  <a:srgbClr val="00B0F0"/>
                </a:solidFill>
              </a:rPr>
              <a:t>[C++23]</a:t>
            </a:r>
          </a:p>
          <a:p>
            <a:pPr lvl="1"/>
            <a:r>
              <a:rPr lang="cs-CZ" b="1" dirty="0">
                <a:latin typeface="Courier New" panose="02070309020205020404" pitchFamily="49" charset="0"/>
                <a:cs typeface="Courier New" panose="02070309020205020404" pitchFamily="49" charset="0"/>
              </a:rPr>
              <a:t>mdspan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row-wise, column-wise</a:t>
            </a:r>
          </a:p>
          <a:p>
            <a:pPr lvl="1"/>
            <a:r>
              <a:rPr lang="en-US" dirty="0"/>
              <a:t>user-defined layout</a:t>
            </a:r>
          </a:p>
          <a:p>
            <a:pPr lvl="1"/>
            <a:r>
              <a:rPr lang="en-US" dirty="0"/>
              <a:t>requires multidimensional</a:t>
            </a:r>
            <a:br>
              <a:rPr lang="en-US" dirty="0"/>
            </a:b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operator[]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span, </a:t>
            </a:r>
            <a:r>
              <a:rPr lang="en-US" dirty="0" err="1"/>
              <a:t>mdspan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0" y="2493380"/>
            <a:ext cx="3352800" cy="754053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read_into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( span&lt;int&gt; buffer);</a:t>
            </a:r>
          </a:p>
          <a:p>
            <a:endParaRPr lang="en-US" sz="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int buffer[BUFFER_SIZE];</a:t>
            </a:r>
          </a:p>
          <a:p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read_into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( buffer);</a:t>
            </a:r>
          </a:p>
        </p:txBody>
      </p:sp>
      <p:sp>
        <p:nvSpPr>
          <p:cNvPr id="10" name="AutoShape 30">
            <a:extLst>
              <a:ext uri="{FF2B5EF4-FFF2-40B4-BE49-F238E27FC236}">
                <a16:creationId xmlns:a16="http://schemas.microsoft.com/office/drawing/2014/main" id="{1F7DA512-A4BF-4E4F-A51B-9CEA5E6C8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413288"/>
            <a:ext cx="1314381" cy="367300"/>
          </a:xfrm>
          <a:prstGeom prst="wedgeRoundRectCallout">
            <a:avLst>
              <a:gd name="adj1" fmla="val -917"/>
              <a:gd name="adj2" fmla="val -4718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/>
              <a:t>C++</a:t>
            </a:r>
            <a:r>
              <a:rPr lang="en-US" sz="1600" dirty="0"/>
              <a:t>20/23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8562B7-8018-A14B-3086-40F9A55E4939}"/>
              </a:ext>
            </a:extLst>
          </p:cNvPr>
          <p:cNvSpPr txBox="1"/>
          <p:nvPr/>
        </p:nvSpPr>
        <p:spPr>
          <a:xfrm>
            <a:off x="914400" y="1352729"/>
            <a:ext cx="5467682" cy="861774"/>
          </a:xfrm>
          <a:prstGeom prst="rect">
            <a:avLst/>
          </a:prstGeom>
          <a:gradFill flip="none" rotWithShape="1">
            <a:gsLst>
              <a:gs pos="100000">
                <a:srgbClr val="FFC000"/>
              </a:gs>
              <a:gs pos="0">
                <a:schemeClr val="accent3"/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read_into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 int* buffer,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size_t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buffer_size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endParaRPr lang="en-US" sz="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int buffer[BUFFER_SIZE];</a:t>
            </a:r>
          </a:p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read_into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 buffer, BUFFER_SIZE);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40473D-048F-3CE0-BBE9-7C84BE2293E3}"/>
              </a:ext>
            </a:extLst>
          </p:cNvPr>
          <p:cNvSpPr txBox="1"/>
          <p:nvPr/>
        </p:nvSpPr>
        <p:spPr>
          <a:xfrm>
            <a:off x="4422422" y="4343400"/>
            <a:ext cx="4267200" cy="1938992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vector v = {0,1,2,3,4,5,6,7,8,9,10,11};</a:t>
            </a:r>
          </a:p>
          <a:p>
            <a:endParaRPr lang="en-US" sz="12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auto ms2 = </a:t>
            </a:r>
            <a:r>
              <a:rPr lang="en-US" sz="1200" b="1" dirty="0" err="1">
                <a:latin typeface="Courier New" pitchFamily="49" charset="0"/>
                <a:cs typeface="Courier New" pitchFamily="49" charset="0"/>
              </a:rPr>
              <a:t>mdspan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v.data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(), 3, 4);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auto ms3 = </a:t>
            </a:r>
            <a:r>
              <a:rPr lang="en-US" sz="1200" b="1" dirty="0" err="1">
                <a:latin typeface="Courier New" pitchFamily="49" charset="0"/>
                <a:cs typeface="Courier New" pitchFamily="49" charset="0"/>
              </a:rPr>
              <a:t>mdspan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v.data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(), 2, 3, 2);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for(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size_t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!= ms3.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extent(0)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++)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for(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size_t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=0; j != ms3.extent(1);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j++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for(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size_t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k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=0; j != ms3.extent(2); k++)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  ms3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200" b="1" dirty="0" err="1">
                <a:latin typeface="Courier New" pitchFamily="49" charset="0"/>
                <a:cs typeface="Courier New" pitchFamily="49" charset="0"/>
              </a:rPr>
              <a:t>i,j,k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] 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*100 + j*10 + k;</a:t>
            </a:r>
          </a:p>
          <a:p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AutoShape 30">
            <a:extLst>
              <a:ext uri="{FF2B5EF4-FFF2-40B4-BE49-F238E27FC236}">
                <a16:creationId xmlns:a16="http://schemas.microsoft.com/office/drawing/2014/main" id="{64A6E484-5A77-AD66-DD69-64671369D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1734607"/>
            <a:ext cx="1504071" cy="579129"/>
          </a:xfrm>
          <a:prstGeom prst="wedgeRoundRectCallout">
            <a:avLst>
              <a:gd name="adj1" fmla="val -62777"/>
              <a:gd name="adj2" fmla="val 95070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 fontScale="92500"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spcBef>
                <a:spcPts val="0"/>
              </a:spcBef>
              <a:buFont typeface="Wingdings 3"/>
              <a:buNone/>
            </a:pPr>
            <a:r>
              <a:rPr lang="en-US" sz="1600" dirty="0"/>
              <a:t>compile-time checks</a:t>
            </a:r>
            <a:endParaRPr lang="cs-CZ" sz="1600" dirty="0"/>
          </a:p>
        </p:txBody>
      </p:sp>
      <p:sp>
        <p:nvSpPr>
          <p:cNvPr id="17" name="AutoShape 30">
            <a:extLst>
              <a:ext uri="{FF2B5EF4-FFF2-40B4-BE49-F238E27FC236}">
                <a16:creationId xmlns:a16="http://schemas.microsoft.com/office/drawing/2014/main" id="{E81B786A-221C-BA6E-2358-F19129079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7278" y="1245996"/>
            <a:ext cx="1685081" cy="348707"/>
          </a:xfrm>
          <a:prstGeom prst="wedgeRoundRectCallout">
            <a:avLst>
              <a:gd name="adj1" fmla="val -71125"/>
              <a:gd name="adj2" fmla="val -175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 fontScale="92500"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spcBef>
                <a:spcPts val="0"/>
              </a:spcBef>
              <a:buFont typeface="Wingdings 3"/>
              <a:buNone/>
            </a:pPr>
            <a:r>
              <a:rPr lang="en-US" sz="1600" dirty="0"/>
              <a:t>runtime checks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32069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05800" cy="5257800"/>
          </a:xfrm>
        </p:spPr>
        <p:txBody>
          <a:bodyPr>
            <a:noAutofit/>
          </a:bodyPr>
          <a:lstStyle/>
          <a:p>
            <a:r>
              <a:rPr lang="en-US" dirty="0"/>
              <a:t>user-defined suffix</a:t>
            </a:r>
          </a:p>
          <a:p>
            <a:pPr lvl="1"/>
            <a:r>
              <a:rPr lang="en-US" dirty="0"/>
              <a:t>integral number, floating-point number, character</a:t>
            </a:r>
            <a:r>
              <a:rPr lang="cs-CZ" dirty="0"/>
              <a:t>,</a:t>
            </a:r>
            <a:r>
              <a:rPr lang="en-US" dirty="0"/>
              <a:t> string</a:t>
            </a:r>
            <a:endParaRPr lang="cs-CZ" dirty="0"/>
          </a:p>
          <a:p>
            <a:pPr lvl="1"/>
            <a:r>
              <a:rPr lang="en-US" dirty="0"/>
              <a:t>originally</a:t>
            </a:r>
            <a:r>
              <a:rPr lang="cs-CZ" dirty="0"/>
              <a:t>: STL</a:t>
            </a:r>
            <a:r>
              <a:rPr lang="en-US" dirty="0"/>
              <a:t> extensibility</a:t>
            </a:r>
            <a:endParaRPr lang="cs-CZ" dirty="0"/>
          </a:p>
          <a:p>
            <a:pPr lvl="1"/>
            <a:r>
              <a:rPr lang="en-US" dirty="0"/>
              <a:t>useful, e.g., for computations using different units</a:t>
            </a:r>
            <a:endParaRPr lang="cs-CZ" sz="1400" b="1" dirty="0">
              <a:solidFill>
                <a:srgbClr val="0033CC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715962"/>
          </a:xfrm>
        </p:spPr>
        <p:txBody>
          <a:bodyPr>
            <a:normAutofit/>
          </a:bodyPr>
          <a:lstStyle/>
          <a:p>
            <a:r>
              <a:rPr lang="en-US" dirty="0"/>
              <a:t>User-defined literals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9480" y="4847272"/>
            <a:ext cx="5542384" cy="738664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SomeType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operator ""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_</a:t>
            </a:r>
            <a:r>
              <a:rPr lang="en-US" sz="1400" i="1" dirty="0">
                <a:latin typeface="Courier New" pitchFamily="49" charset="0"/>
                <a:cs typeface="Courier New" pitchFamily="49" charset="0"/>
              </a:rPr>
              <a:t>suffix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const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char *);</a:t>
            </a:r>
          </a:p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SomeType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operator ""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_</a:t>
            </a:r>
            <a:r>
              <a:rPr lang="en-US" sz="1400" i="1" dirty="0">
                <a:latin typeface="Courier New" pitchFamily="49" charset="0"/>
                <a:cs typeface="Courier New" pitchFamily="49" charset="0"/>
              </a:rPr>
              <a:t>suffix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 unsigned long long);</a:t>
            </a:r>
          </a:p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SomeType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operator ""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_</a:t>
            </a:r>
            <a:r>
              <a:rPr lang="en-US" sz="1400" i="1" dirty="0">
                <a:latin typeface="Courier New" pitchFamily="49" charset="0"/>
                <a:cs typeface="Courier New" pitchFamily="49" charset="0"/>
              </a:rPr>
              <a:t>suffix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 long double);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400" y="3806904"/>
            <a:ext cx="5542384" cy="738664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dirty="0">
                <a:latin typeface="Courier New" pitchFamily="49" charset="0"/>
                <a:cs typeface="Courier New" pitchFamily="49" charset="0"/>
              </a:rPr>
              <a:t>Kilograms w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= 200.5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_lb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+ 100.1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_kg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;</a:t>
            </a:r>
            <a:endParaRPr lang="cs-CZ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cs-CZ" sz="1400" dirty="0">
                <a:latin typeface="Courier New" pitchFamily="49" charset="0"/>
                <a:cs typeface="Courier New" pitchFamily="49" charset="0"/>
              </a:rPr>
              <a:t>Time t =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_h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+ 23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_m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+ 17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_s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Year y = "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MCMLXVIII"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_r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+ 48;</a:t>
            </a:r>
          </a:p>
        </p:txBody>
      </p:sp>
      <p:sp>
        <p:nvSpPr>
          <p:cNvPr id="10" name="AutoShape 30"/>
          <p:cNvSpPr txBox="1">
            <a:spLocks noChangeArrowheads="1"/>
          </p:cNvSpPr>
          <p:nvPr/>
        </p:nvSpPr>
        <p:spPr bwMode="auto">
          <a:xfrm>
            <a:off x="3352800" y="5872400"/>
            <a:ext cx="4267200" cy="376321"/>
          </a:xfrm>
          <a:prstGeom prst="wedgeRoundRectCallout">
            <a:avLst>
              <a:gd name="adj1" fmla="val -51849"/>
              <a:gd name="adj2" fmla="val -136679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600" dirty="0"/>
              <a:t>user-defined suffixes must begin with </a:t>
            </a:r>
            <a:r>
              <a:rPr lang="en-US" sz="1600" b="1" dirty="0"/>
              <a:t>_</a:t>
            </a:r>
            <a:endParaRPr lang="cs-CZ" sz="160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962400" y="2438400"/>
            <a:ext cx="4648200" cy="838200"/>
          </a:xfrm>
          <a:prstGeom prst="roundRect">
            <a:avLst/>
          </a:prstGeom>
          <a:solidFill>
            <a:srgbClr val="FFFFCC"/>
          </a:solidFill>
          <a:ln w="12700" cmpd="sng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728" indent="0">
              <a:buNone/>
            </a:pPr>
            <a:r>
              <a:rPr lang="en-US" sz="1200" i="1" dirty="0">
                <a:solidFill>
                  <a:schemeClr val="tx1"/>
                </a:solidFill>
              </a:rPr>
              <a:t>(CNN)   </a:t>
            </a:r>
            <a:r>
              <a:rPr lang="en-US" sz="1200" dirty="0">
                <a:solidFill>
                  <a:schemeClr val="tx1"/>
                </a:solidFill>
              </a:rPr>
              <a:t>NASA lost a </a:t>
            </a:r>
            <a:r>
              <a:rPr lang="en-US" sz="1200" b="1" dirty="0">
                <a:solidFill>
                  <a:schemeClr val="accent2"/>
                </a:solidFill>
              </a:rPr>
              <a:t>$125</a:t>
            </a:r>
            <a:r>
              <a:rPr lang="en-US" sz="1200" b="1" dirty="0">
                <a:solidFill>
                  <a:srgbClr val="C00000"/>
                </a:solidFill>
              </a:rPr>
              <a:t>000</a:t>
            </a:r>
            <a:r>
              <a:rPr lang="en-US" sz="1200" b="1" dirty="0">
                <a:solidFill>
                  <a:schemeClr val="accent2"/>
                </a:solidFill>
              </a:rPr>
              <a:t>000</a:t>
            </a:r>
            <a:r>
              <a:rPr lang="en-US" sz="1200" dirty="0">
                <a:solidFill>
                  <a:schemeClr val="tx1"/>
                </a:solidFill>
              </a:rPr>
              <a:t> Mars orbiter because one engineering team used </a:t>
            </a:r>
            <a:r>
              <a:rPr lang="en-US" sz="1200" b="1" dirty="0">
                <a:solidFill>
                  <a:schemeClr val="tx1"/>
                </a:solidFill>
              </a:rPr>
              <a:t>English </a:t>
            </a:r>
            <a:r>
              <a:rPr lang="en-US" sz="1200" dirty="0">
                <a:solidFill>
                  <a:schemeClr val="tx1"/>
                </a:solidFill>
              </a:rPr>
              <a:t>units of measurement while the other team used the </a:t>
            </a:r>
            <a:r>
              <a:rPr lang="en-US" sz="1200" b="1" dirty="0">
                <a:solidFill>
                  <a:schemeClr val="tx1"/>
                </a:solidFill>
              </a:rPr>
              <a:t>metric </a:t>
            </a:r>
            <a:r>
              <a:rPr lang="en-US" sz="1200" dirty="0">
                <a:solidFill>
                  <a:schemeClr val="tx1"/>
                </a:solidFill>
              </a:rPr>
              <a:t>system</a:t>
            </a:r>
            <a:r>
              <a:rPr lang="en-US" sz="1200" i="1" dirty="0">
                <a:solidFill>
                  <a:schemeClr val="tx1"/>
                </a:solidFill>
              </a:rPr>
              <a:t> </a:t>
            </a:r>
            <a:endParaRPr lang="cs-CZ" sz="12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13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Polymorphism vs. type compatibility</a:t>
            </a: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2445185"/>
              </p:ext>
            </p:extLst>
          </p:nvPr>
        </p:nvGraphicFramePr>
        <p:xfrm>
          <a:off x="228600" y="1143000"/>
          <a:ext cx="876300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compile-type polymorphism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runtime polymorphism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nominative typing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inheritance, </a:t>
                      </a:r>
                      <a:r>
                        <a:rPr lang="en-US" dirty="0" err="1"/>
                        <a:t>virt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fnc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structural</a:t>
                      </a:r>
                      <a:r>
                        <a:rPr lang="en-US" baseline="0" dirty="0"/>
                        <a:t> typing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templates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08668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286000"/>
            <a:ext cx="8763000" cy="1384995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dirty="0">
                <a:latin typeface="Courier New" pitchFamily="49" charset="0"/>
                <a:cs typeface="Courier New" pitchFamily="49" charset="0"/>
              </a:rPr>
              <a:t>class </a:t>
            </a:r>
            <a:r>
              <a:rPr lang="cs-CZ" sz="1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Kilograms</a:t>
            </a:r>
            <a:r>
              <a:rPr lang="cs-CZ" sz="1400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cs-CZ" sz="1400" dirty="0">
                <a:latin typeface="Courier New" pitchFamily="49" charset="0"/>
                <a:cs typeface="Courier New" pitchFamily="49" charset="0"/>
              </a:rPr>
              <a:t>  double rawWeight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Kg</a:t>
            </a:r>
            <a:r>
              <a:rPr lang="cs-CZ" sz="14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cs-CZ" sz="1400" dirty="0">
                <a:latin typeface="Courier New" pitchFamily="49" charset="0"/>
                <a:cs typeface="Courier New" pitchFamily="49" charset="0"/>
              </a:rPr>
              <a:t>public:</a:t>
            </a:r>
          </a:p>
          <a:p>
            <a:r>
              <a:rPr lang="cs-CZ" sz="1400" dirty="0">
                <a:latin typeface="Courier New" pitchFamily="49" charset="0"/>
                <a:cs typeface="Courier New" pitchFamily="49" charset="0"/>
              </a:rPr>
              <a:t>  class </a:t>
            </a:r>
            <a:r>
              <a:rPr lang="cs-CZ" sz="1400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DoubleIsKilos</a:t>
            </a:r>
            <a:r>
              <a:rPr lang="cs-CZ" sz="1400" dirty="0">
                <a:latin typeface="Courier New" pitchFamily="49" charset="0"/>
                <a:cs typeface="Courier New" pitchFamily="49" charset="0"/>
              </a:rPr>
              <a:t>{};    // a tag</a:t>
            </a:r>
          </a:p>
          <a:p>
            <a:r>
              <a:rPr lang="cs-CZ" sz="1400" dirty="0">
                <a:latin typeface="Courier New" pitchFamily="49" charset="0"/>
                <a:cs typeface="Courier New" pitchFamily="49" charset="0"/>
              </a:rPr>
              <a:t>  explicit constexpr </a:t>
            </a:r>
            <a:r>
              <a:rPr lang="cs-CZ" sz="1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Kilograms</a:t>
            </a:r>
            <a:r>
              <a:rPr lang="cs-CZ" sz="1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cs-CZ" sz="1400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DoubleIsKilos</a:t>
            </a:r>
            <a:r>
              <a:rPr lang="cs-CZ" sz="1400" dirty="0">
                <a:latin typeface="Courier New" pitchFamily="49" charset="0"/>
                <a:cs typeface="Courier New" pitchFamily="49" charset="0"/>
              </a:rPr>
              <a:t>, double </a:t>
            </a:r>
            <a:r>
              <a:rPr lang="cs-CZ" sz="1400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wgt</a:t>
            </a:r>
            <a:r>
              <a:rPr lang="cs-CZ" sz="1400" dirty="0">
                <a:latin typeface="Courier New" pitchFamily="49" charset="0"/>
                <a:cs typeface="Courier New" pitchFamily="49" charset="0"/>
              </a:rPr>
              <a:t>) : rawWeight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Kg(</a:t>
            </a:r>
            <a:r>
              <a:rPr lang="cs-CZ" sz="1400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wgt</a:t>
            </a:r>
            <a:r>
              <a:rPr lang="en-US" sz="1400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cs-CZ" sz="1400" dirty="0">
                <a:latin typeface="Courier New" pitchFamily="49" charset="0"/>
                <a:cs typeface="Courier New" pitchFamily="49" charset="0"/>
              </a:rPr>
              <a:t> {}</a:t>
            </a:r>
          </a:p>
          <a:p>
            <a:r>
              <a:rPr lang="cs-CZ" sz="1400" dirty="0">
                <a:latin typeface="Courier New" pitchFamily="49" charset="0"/>
                <a:cs typeface="Courier New" pitchFamily="49" charset="0"/>
              </a:rPr>
              <a:t>};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715962"/>
          </a:xfrm>
        </p:spPr>
        <p:txBody>
          <a:bodyPr>
            <a:normAutofit/>
          </a:bodyPr>
          <a:lstStyle/>
          <a:p>
            <a:r>
              <a:rPr lang="en-US" dirty="0"/>
              <a:t>User-defined literals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1166160"/>
            <a:ext cx="3810000" cy="523220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Kilograms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w = 200.5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_lb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+ 100.1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_kg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400" strike="sngStrike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Kilograms x = 200.5;</a:t>
            </a:r>
            <a:r>
              <a:rPr lang="en-US" sz="14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// error</a:t>
            </a:r>
          </a:p>
        </p:txBody>
      </p:sp>
      <p:sp>
        <p:nvSpPr>
          <p:cNvPr id="7" name="AutoShape 30"/>
          <p:cNvSpPr txBox="1">
            <a:spLocks noChangeArrowheads="1"/>
          </p:cNvSpPr>
          <p:nvPr/>
        </p:nvSpPr>
        <p:spPr bwMode="auto">
          <a:xfrm>
            <a:off x="4762500" y="1935094"/>
            <a:ext cx="3276600" cy="701812"/>
          </a:xfrm>
          <a:prstGeom prst="wedgeRoundRectCallout">
            <a:avLst>
              <a:gd name="adj1" fmla="val -54067"/>
              <a:gd name="adj2" fmla="val 12001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r>
              <a:rPr lang="en-US" sz="1600" dirty="0"/>
              <a:t>only </a:t>
            </a:r>
            <a:r>
              <a:rPr lang="cs-CZ" sz="1600" dirty="0">
                <a:solidFill>
                  <a:schemeClr val="tx1"/>
                </a:solidFill>
              </a:rPr>
              <a:t>speci</a:t>
            </a:r>
            <a:r>
              <a:rPr lang="en-US" sz="1600" dirty="0">
                <a:solidFill>
                  <a:schemeClr val="tx1"/>
                </a:solidFill>
              </a:rPr>
              <a:t>a</a:t>
            </a:r>
            <a:r>
              <a:rPr lang="cs-CZ" sz="1600" dirty="0">
                <a:solidFill>
                  <a:schemeClr val="tx1"/>
                </a:solidFill>
              </a:rPr>
              <a:t>l</a:t>
            </a:r>
            <a:r>
              <a:rPr lang="en-US" sz="1600" dirty="0" err="1">
                <a:solidFill>
                  <a:schemeClr val="tx1"/>
                </a:solidFill>
              </a:rPr>
              <a:t>ized</a:t>
            </a:r>
            <a:r>
              <a:rPr lang="en-US" sz="1600" dirty="0"/>
              <a:t> c</a:t>
            </a:r>
            <a:r>
              <a:rPr lang="cs-CZ" sz="1600" dirty="0"/>
              <a:t>onstru</a:t>
            </a:r>
            <a:r>
              <a:rPr lang="en-US" sz="1600" dirty="0"/>
              <a:t>c</a:t>
            </a:r>
            <a:r>
              <a:rPr lang="cs-CZ" sz="1600" dirty="0"/>
              <a:t>tor</a:t>
            </a:r>
            <a:endParaRPr lang="en-US" sz="1600" dirty="0"/>
          </a:p>
          <a:p>
            <a:pPr marL="109728" indent="0">
              <a:buNone/>
            </a:pPr>
            <a:r>
              <a:rPr lang="en-US" sz="1600" dirty="0" err="1">
                <a:solidFill>
                  <a:schemeClr val="tx1"/>
                </a:solidFill>
              </a:rPr>
              <a:t>wieght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= 200.5 not allowed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4408346"/>
            <a:ext cx="8763000" cy="1384995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dirty="0">
                <a:latin typeface="Courier New" pitchFamily="49" charset="0"/>
                <a:cs typeface="Courier New" pitchFamily="49" charset="0"/>
              </a:rPr>
              <a:t>constexpr </a:t>
            </a:r>
            <a:r>
              <a:rPr lang="cs-CZ" sz="1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Kilograms</a:t>
            </a:r>
            <a:r>
              <a:rPr lang="cs-CZ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400" b="1" dirty="0">
                <a:latin typeface="Courier New" pitchFamily="49" charset="0"/>
                <a:cs typeface="Courier New" pitchFamily="49" charset="0"/>
              </a:rPr>
              <a:t>operator "" _kg</a:t>
            </a:r>
            <a:r>
              <a:rPr lang="cs-CZ" sz="1400" dirty="0">
                <a:latin typeface="Courier New" pitchFamily="49" charset="0"/>
                <a:cs typeface="Courier New" pitchFamily="49" charset="0"/>
              </a:rPr>
              <a:t>( long double </a:t>
            </a:r>
            <a:r>
              <a:rPr lang="cs-CZ" sz="1400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wgt</a:t>
            </a:r>
            <a:r>
              <a:rPr lang="cs-CZ" sz="1400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r>
              <a:rPr lang="cs-CZ" sz="1400" dirty="0">
                <a:latin typeface="Courier New" pitchFamily="49" charset="0"/>
                <a:cs typeface="Courier New" pitchFamily="49" charset="0"/>
              </a:rPr>
              <a:t>  return </a:t>
            </a:r>
            <a:r>
              <a:rPr lang="cs-CZ" sz="1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Kilograms</a:t>
            </a:r>
            <a:r>
              <a:rPr lang="cs-CZ" sz="1400" dirty="0">
                <a:latin typeface="Courier New" pitchFamily="49" charset="0"/>
                <a:cs typeface="Courier New" pitchFamily="49" charset="0"/>
              </a:rPr>
              <a:t>{Kilograms::</a:t>
            </a:r>
            <a:r>
              <a:rPr lang="cs-CZ" sz="1400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DoubleIsKilos</a:t>
            </a:r>
            <a:r>
              <a:rPr lang="cs-CZ" sz="1400" dirty="0">
                <a:latin typeface="Courier New" pitchFamily="49" charset="0"/>
                <a:cs typeface="Courier New" pitchFamily="49" charset="0"/>
              </a:rPr>
              <a:t>{}, static_cast&lt;double&gt;(</a:t>
            </a:r>
            <a:r>
              <a:rPr lang="cs-CZ" sz="1400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wgt</a:t>
            </a:r>
            <a:r>
              <a:rPr lang="cs-CZ" sz="1400" dirty="0">
                <a:latin typeface="Courier New" pitchFamily="49" charset="0"/>
                <a:cs typeface="Courier New" pitchFamily="49" charset="0"/>
              </a:rPr>
              <a:t>)};</a:t>
            </a:r>
          </a:p>
          <a:p>
            <a:r>
              <a:rPr lang="cs-CZ" sz="1400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constexpr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Kilograms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operator "" _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lb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 long double </a:t>
            </a:r>
            <a:r>
              <a:rPr lang="en-US" sz="1400" b="1" dirty="0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wgt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</a:t>
            </a:r>
            <a:r>
              <a:rPr lang="cs-CZ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return </a:t>
            </a:r>
            <a:r>
              <a:rPr lang="en-US" sz="1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Kilograms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{Kilograms::</a:t>
            </a:r>
            <a:r>
              <a:rPr lang="en-US" sz="1400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DoubleIsKilos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{},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static_cast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&lt;double&gt;(</a:t>
            </a:r>
            <a:r>
              <a:rPr lang="en-US" sz="1400" b="1" dirty="0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wgt</a:t>
            </a:r>
            <a:r>
              <a:rPr lang="en-US" sz="1400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*0.4535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)};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11" name="AutoShape 30"/>
          <p:cNvSpPr txBox="1">
            <a:spLocks noChangeArrowheads="1"/>
          </p:cNvSpPr>
          <p:nvPr/>
        </p:nvSpPr>
        <p:spPr bwMode="auto">
          <a:xfrm>
            <a:off x="6858000" y="6019800"/>
            <a:ext cx="1635760" cy="376321"/>
          </a:xfrm>
          <a:prstGeom prst="wedgeRoundRectCallout">
            <a:avLst>
              <a:gd name="adj1" fmla="val 34332"/>
              <a:gd name="adj2" fmla="val -150564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600" dirty="0"/>
              <a:t>conversion</a:t>
            </a:r>
            <a:endParaRPr lang="cs-CZ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40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715962"/>
          </a:xfrm>
        </p:spPr>
        <p:txBody>
          <a:bodyPr>
            <a:normAutofit/>
          </a:bodyPr>
          <a:lstStyle/>
          <a:p>
            <a:r>
              <a:rPr lang="en-US" dirty="0"/>
              <a:t>User-defined literals and strings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7225" y="1219081"/>
            <a:ext cx="7791450" cy="1600438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using namespace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std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::literals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pair&lt;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string,int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&gt; p1( "A",1);          // C++98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auto p2 =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make_pair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 "A", 1);         // C++11 -&gt; pair&lt;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const char*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,int&gt;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auto p3 =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make_pair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 string{"A"}, 1); // C++14 -&gt; pair&lt;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string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,int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auto p4 =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make_pair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 "A"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, 1);        // C++14 -&gt; pair&lt;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string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,int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pair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p5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{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"A"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, 1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}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;                    // C++17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CTAD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09800" y="3561428"/>
            <a:ext cx="4495800" cy="954107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string_view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s1 = "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abc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\0\0def";</a:t>
            </a:r>
          </a:p>
          <a:p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string_view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s2 = "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abc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\0\0def"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sv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println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 "s1:{} \"{}\"", s1.size(), s1);</a:t>
            </a:r>
          </a:p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println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 "s2:{} \"{}\"", s2.size(), s2);</a:t>
            </a:r>
          </a:p>
        </p:txBody>
      </p:sp>
      <p:sp>
        <p:nvSpPr>
          <p:cNvPr id="5" name="AutoShape 30"/>
          <p:cNvSpPr txBox="1">
            <a:spLocks noChangeArrowheads="1"/>
          </p:cNvSpPr>
          <p:nvPr/>
        </p:nvSpPr>
        <p:spPr bwMode="auto">
          <a:xfrm>
            <a:off x="4381500" y="3092351"/>
            <a:ext cx="76200" cy="76200"/>
          </a:xfrm>
          <a:prstGeom prst="wedgeRoundRectCallout">
            <a:avLst>
              <a:gd name="adj1" fmla="val 180675"/>
              <a:gd name="adj2" fmla="val 61041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 fontScale="250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spcBef>
                <a:spcPts val="0"/>
              </a:spcBef>
              <a:buNone/>
            </a:pP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7" name="AutoShape 30"/>
          <p:cNvSpPr txBox="1">
            <a:spLocks noChangeArrowheads="1"/>
          </p:cNvSpPr>
          <p:nvPr/>
        </p:nvSpPr>
        <p:spPr bwMode="auto">
          <a:xfrm>
            <a:off x="5543550" y="3277072"/>
            <a:ext cx="76200" cy="76200"/>
          </a:xfrm>
          <a:prstGeom prst="wedgeRoundRectCallout">
            <a:avLst>
              <a:gd name="adj1" fmla="val -360789"/>
              <a:gd name="adj2" fmla="val 74943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 fontScale="250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spcBef>
                <a:spcPts val="0"/>
              </a:spcBef>
              <a:buNone/>
            </a:pP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9" name="AutoShape 30"/>
          <p:cNvSpPr txBox="1">
            <a:spLocks noChangeArrowheads="1"/>
          </p:cNvSpPr>
          <p:nvPr/>
        </p:nvSpPr>
        <p:spPr bwMode="auto">
          <a:xfrm>
            <a:off x="1009650" y="4953000"/>
            <a:ext cx="7086600" cy="752415"/>
          </a:xfrm>
          <a:prstGeom prst="wedgeRoundRectCallout">
            <a:avLst>
              <a:gd name="adj1" fmla="val 9942"/>
              <a:gd name="adj2" fmla="val -4830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spcBef>
                <a:spcPts val="0"/>
              </a:spcBef>
              <a:buNone/>
            </a:pPr>
            <a:r>
              <a:rPr lang="en-US" sz="1500" b="1" dirty="0" err="1">
                <a:latin typeface="Courier New" pitchFamily="49" charset="0"/>
                <a:cs typeface="Courier New" pitchFamily="49" charset="0"/>
              </a:rPr>
              <a:t>string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_literals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::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operator""</a:t>
            </a:r>
            <a:r>
              <a:rPr lang="en-US" sz="1500" b="1" dirty="0" err="1"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1500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const </a:t>
            </a:r>
            <a:r>
              <a:rPr lang="en-US" sz="1500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char*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) ➟ </a:t>
            </a:r>
            <a:r>
              <a:rPr lang="en-US" sz="1500" b="1" dirty="0">
                <a:latin typeface="Courier New" pitchFamily="49" charset="0"/>
                <a:cs typeface="Courier New" pitchFamily="49" charset="0"/>
              </a:rPr>
              <a:t>string</a:t>
            </a:r>
            <a:endParaRPr lang="cs-CZ" sz="15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500" b="1" dirty="0" err="1">
                <a:latin typeface="Courier New" pitchFamily="49" charset="0"/>
                <a:cs typeface="Courier New" pitchFamily="49" charset="0"/>
              </a:rPr>
              <a:t>chrono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_literals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::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operator""</a:t>
            </a:r>
            <a:r>
              <a:rPr lang="en-US" sz="1500" b="1" dirty="0" err="1"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1500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unsigned long </a:t>
            </a:r>
            <a:r>
              <a:rPr lang="en-US" sz="1500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long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) ➟ </a:t>
            </a:r>
            <a:r>
              <a:rPr lang="en-US" sz="1500" b="1" dirty="0">
                <a:latin typeface="Courier New" pitchFamily="49" charset="0"/>
                <a:cs typeface="Courier New" pitchFamily="49" charset="0"/>
              </a:rPr>
              <a:t>seconds</a:t>
            </a:r>
          </a:p>
        </p:txBody>
      </p:sp>
      <p:sp>
        <p:nvSpPr>
          <p:cNvPr id="4" name="Lightning Bolt 3"/>
          <p:cNvSpPr/>
          <p:nvPr/>
        </p:nvSpPr>
        <p:spPr>
          <a:xfrm>
            <a:off x="777240" y="4345007"/>
            <a:ext cx="350519" cy="722293"/>
          </a:xfrm>
          <a:prstGeom prst="lightningBol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7" grpId="0" animBg="1"/>
      <p:bldP spid="9" grpId="0" animBg="1"/>
      <p:bldP spid="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printf</a:t>
            </a:r>
            <a:r>
              <a:rPr lang="en-US" dirty="0"/>
              <a:t>/python-like formatting</a:t>
            </a:r>
          </a:p>
          <a:p>
            <a:pPr lvl="1"/>
            <a:r>
              <a:rPr lang="en-US" b="1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r>
              <a:rPr lang="en-US" dirty="0"/>
              <a:t> </a:t>
            </a:r>
            <a:r>
              <a:rPr lang="cs-CZ" dirty="0"/>
              <a:t>compile</a:t>
            </a:r>
            <a:r>
              <a:rPr lang="en-US" dirty="0"/>
              <a:t>-</a:t>
            </a:r>
            <a:r>
              <a:rPr lang="cs-CZ" dirty="0"/>
              <a:t>time checking</a:t>
            </a:r>
            <a:r>
              <a:rPr lang="en-US" dirty="0"/>
              <a:t>!</a:t>
            </a:r>
            <a:endParaRPr lang="cs-CZ" dirty="0"/>
          </a:p>
          <a:p>
            <a:pPr lvl="1"/>
            <a:r>
              <a:rPr lang="en-US" dirty="0"/>
              <a:t>automatic parameters</a:t>
            </a:r>
          </a:p>
          <a:p>
            <a:pPr lvl="1"/>
            <a:r>
              <a:rPr lang="en-US" dirty="0"/>
              <a:t>indexed parameters</a:t>
            </a:r>
          </a:p>
          <a:p>
            <a:pPr lvl="1"/>
            <a:r>
              <a:rPr lang="en-US" dirty="0"/>
              <a:t>named parameters</a:t>
            </a:r>
          </a:p>
          <a:p>
            <a:pPr lvl="2"/>
            <a:r>
              <a:rPr lang="en-US" dirty="0"/>
              <a:t>mismatched names</a:t>
            </a:r>
            <a:br>
              <a:rPr lang="en-US" dirty="0"/>
            </a:b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dirty="0"/>
              <a:t> exception</a:t>
            </a:r>
          </a:p>
          <a:p>
            <a:pPr lvl="1"/>
            <a:r>
              <a:rPr lang="en-US" dirty="0"/>
              <a:t>chrono integration</a:t>
            </a:r>
          </a:p>
          <a:p>
            <a:r>
              <a:rPr lang="en-US" dirty="0"/>
              <a:t>extensible</a:t>
            </a:r>
          </a:p>
          <a:p>
            <a:pPr lvl="1"/>
            <a:r>
              <a:rPr lang="en-US" dirty="0"/>
              <a:t>user defined types</a:t>
            </a:r>
          </a:p>
          <a:p>
            <a:pPr lvl="3"/>
            <a:endParaRPr lang="en-US" dirty="0"/>
          </a:p>
          <a:p>
            <a:r>
              <a:rPr lang="en-US" dirty="0"/>
              <a:t>print</a:t>
            </a:r>
          </a:p>
          <a:p>
            <a:pPr lvl="1"/>
            <a:r>
              <a:rPr lang="en-US" dirty="0"/>
              <a:t>streams no more needed</a:t>
            </a:r>
          </a:p>
          <a:p>
            <a:pPr lvl="1"/>
            <a:r>
              <a:rPr lang="en-US" dirty="0"/>
              <a:t>Unicode support</a:t>
            </a:r>
          </a:p>
          <a:p>
            <a:pPr lvl="1"/>
            <a:r>
              <a:rPr lang="en-US" dirty="0"/>
              <a:t>terminal encoding</a:t>
            </a:r>
          </a:p>
          <a:p>
            <a:pPr lvl="1"/>
            <a:r>
              <a:rPr lang="en-US" dirty="0"/>
              <a:t>ranges formatting</a:t>
            </a:r>
          </a:p>
          <a:p>
            <a:pPr lvl="1"/>
            <a:r>
              <a:rPr lang="en-US" dirty="0"/>
              <a:t>performance (3x)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70143"/>
            <a:ext cx="8763000" cy="639762"/>
          </a:xfrm>
        </p:spPr>
        <p:txBody>
          <a:bodyPr/>
          <a:lstStyle/>
          <a:p>
            <a:r>
              <a:rPr lang="en-US" dirty="0"/>
              <a:t>format &amp; print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64025" y="3860713"/>
            <a:ext cx="5029200" cy="1754326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template </a:t>
            </a:r>
            <a:r>
              <a:rPr lang="en-US" sz="1200" i="1" dirty="0">
                <a:latin typeface="Courier New" pitchFamily="49" charset="0"/>
                <a:cs typeface="Courier New" pitchFamily="49" charset="0"/>
              </a:rPr>
              <a:t>...... 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// 3 lines of </a:t>
            </a:r>
            <a:r>
              <a:rPr lang="en-US" sz="1200" i="1" dirty="0" err="1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templatish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boilerplate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string_view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name = "???";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switch( c) {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case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clr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::red:   name = "red";   break;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case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clr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::green: name = "green"; break;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case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clr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::blue:  name = "blue";  break;  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return 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formatter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string_view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::format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( name,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ctx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19582" y="1050631"/>
            <a:ext cx="3962400" cy="276999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string s = </a:t>
            </a:r>
            <a:r>
              <a:rPr lang="en-US" sz="1200" b="1" dirty="0" err="1">
                <a:latin typeface="Courier New" pitchFamily="49" charset="0"/>
                <a:cs typeface="Courier New" pitchFamily="49" charset="0"/>
              </a:rPr>
              <a:t>fmt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::format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( "{}-{}", "a", 1);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25828" y="1431672"/>
            <a:ext cx="3962400" cy="276999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format( "</a:t>
            </a:r>
            <a:r>
              <a:rPr lang="en-US" sz="12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{1</a:t>
            </a:r>
            <a:r>
              <a:rPr lang="en-US" sz="12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:*&gt;3</a:t>
            </a:r>
            <a:r>
              <a:rPr lang="en-US" sz="12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}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sz="1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{0}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", </a:t>
            </a:r>
            <a:r>
              <a:rPr lang="en-US" sz="12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8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,</a:t>
            </a:r>
            <a:r>
              <a:rPr lang="en-US" sz="12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"b"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);  </a:t>
            </a:r>
            <a:r>
              <a:rPr lang="en-US" sz="120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// **b-8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30825" y="1812713"/>
            <a:ext cx="3962400" cy="1200329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width = 10;</a:t>
            </a:r>
          </a:p>
          <a:p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fmt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::format( "{</a:t>
            </a:r>
            <a:r>
              <a:rPr lang="en-US" sz="1200" b="1" dirty="0" err="1">
                <a:latin typeface="Courier New" pitchFamily="49" charset="0"/>
                <a:cs typeface="Courier New" pitchFamily="49" charset="0"/>
              </a:rPr>
              <a:t>num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:</a:t>
            </a:r>
            <a:r>
              <a:rPr lang="en-US" sz="1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{width}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{</a:t>
            </a:r>
            <a:r>
              <a:rPr lang="en-US" sz="1200" b="1" dirty="0" err="1">
                <a:latin typeface="Courier New" pitchFamily="49" charset="0"/>
                <a:cs typeface="Courier New" pitchFamily="49" charset="0"/>
              </a:rPr>
              <a:t>prec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}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f}", 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fmt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::</a:t>
            </a:r>
            <a:r>
              <a:rPr lang="en-US" sz="1200" b="1" dirty="0" err="1">
                <a:latin typeface="Courier New" pitchFamily="49" charset="0"/>
                <a:cs typeface="Courier New" pitchFamily="49" charset="0"/>
              </a:rPr>
              <a:t>arg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1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"width"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, width),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fmt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::</a:t>
            </a:r>
            <a:r>
              <a:rPr lang="en-US" sz="1200" b="1" dirty="0" err="1">
                <a:latin typeface="Courier New" pitchFamily="49" charset="0"/>
                <a:cs typeface="Courier New" pitchFamily="49" charset="0"/>
              </a:rPr>
              <a:t>arg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1200" b="1" dirty="0" err="1">
                <a:latin typeface="Courier New" pitchFamily="49" charset="0"/>
                <a:cs typeface="Courier New" pitchFamily="49" charset="0"/>
              </a:rPr>
              <a:t>prec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, 3)),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fmt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::</a:t>
            </a:r>
            <a:r>
              <a:rPr lang="en-US" sz="1200" b="1" dirty="0" err="1">
                <a:latin typeface="Courier New" pitchFamily="49" charset="0"/>
                <a:cs typeface="Courier New" pitchFamily="49" charset="0"/>
              </a:rPr>
              <a:t>arg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1200" b="1" dirty="0" err="1">
                <a:latin typeface="Courier New" pitchFamily="49" charset="0"/>
                <a:cs typeface="Courier New" pitchFamily="49" charset="0"/>
              </a:rPr>
              <a:t>num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, 12.34567));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// "    12.345"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30825" y="3113712"/>
            <a:ext cx="3962400" cy="646331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enum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class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clr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{ red, green, blue };</a:t>
            </a:r>
          </a:p>
          <a:p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clr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c =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clr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::blue;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string s = format( "{}", c);</a:t>
            </a:r>
          </a:p>
        </p:txBody>
      </p:sp>
      <p:sp>
        <p:nvSpPr>
          <p:cNvPr id="13" name="AutoShape 30"/>
          <p:cNvSpPr>
            <a:spLocks noChangeArrowheads="1"/>
          </p:cNvSpPr>
          <p:nvPr/>
        </p:nvSpPr>
        <p:spPr bwMode="auto">
          <a:xfrm>
            <a:off x="3125049" y="1757576"/>
            <a:ext cx="1430875" cy="593571"/>
          </a:xfrm>
          <a:prstGeom prst="wedgeRoundRectCallout">
            <a:avLst>
              <a:gd name="adj1" fmla="val 72899"/>
              <a:gd name="adj2" fmla="val -6859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string formatting</a:t>
            </a:r>
          </a:p>
        </p:txBody>
      </p:sp>
      <p:sp>
        <p:nvSpPr>
          <p:cNvPr id="14" name="AutoShape 30"/>
          <p:cNvSpPr>
            <a:spLocks noChangeArrowheads="1"/>
          </p:cNvSpPr>
          <p:nvPr/>
        </p:nvSpPr>
        <p:spPr bwMode="auto">
          <a:xfrm>
            <a:off x="3141632" y="2755548"/>
            <a:ext cx="1397711" cy="593570"/>
          </a:xfrm>
          <a:prstGeom prst="wedgeRoundRectCallout">
            <a:avLst>
              <a:gd name="adj1" fmla="val 76352"/>
              <a:gd name="adj2" fmla="val -6161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float</a:t>
            </a:r>
          </a:p>
          <a:p>
            <a:pPr algn="ctr"/>
            <a:r>
              <a:rPr lang="en-US" sz="1600" dirty="0"/>
              <a:t>formatting</a:t>
            </a:r>
          </a:p>
        </p:txBody>
      </p:sp>
      <p:sp>
        <p:nvSpPr>
          <p:cNvPr id="11" name="AutoShape 30">
            <a:extLst>
              <a:ext uri="{FF2B5EF4-FFF2-40B4-BE49-F238E27FC236}">
                <a16:creationId xmlns:a16="http://schemas.microsoft.com/office/drawing/2014/main" id="{20A599AA-CE25-4348-A248-AFB853D29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410869"/>
            <a:ext cx="1009582" cy="351132"/>
          </a:xfrm>
          <a:prstGeom prst="wedgeRoundRectCallout">
            <a:avLst>
              <a:gd name="adj1" fmla="val -917"/>
              <a:gd name="adj2" fmla="val -4718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/>
              <a:t>C++</a:t>
            </a:r>
            <a:r>
              <a:rPr lang="en-US" sz="1600" dirty="0"/>
              <a:t>20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51357" y="5728522"/>
            <a:ext cx="3230625" cy="461665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&lt;&lt; 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format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( "{}{}", "a", 1);</a:t>
            </a:r>
          </a:p>
          <a:p>
            <a:r>
              <a:rPr lang="en-US" sz="1200" b="1" dirty="0"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( "{}{}", "a", 1);</a:t>
            </a:r>
          </a:p>
        </p:txBody>
      </p:sp>
      <p:sp>
        <p:nvSpPr>
          <p:cNvPr id="17" name="AutoShape 30">
            <a:extLst>
              <a:ext uri="{FF2B5EF4-FFF2-40B4-BE49-F238E27FC236}">
                <a16:creationId xmlns:a16="http://schemas.microsoft.com/office/drawing/2014/main" id="{20A599AA-CE25-4348-A248-AFB853D29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8154" y="3962400"/>
            <a:ext cx="1009582" cy="304800"/>
          </a:xfrm>
          <a:prstGeom prst="wedgeRoundRectCallout">
            <a:avLst>
              <a:gd name="adj1" fmla="val -917"/>
              <a:gd name="adj2" fmla="val -4718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/>
              <a:t>C++</a:t>
            </a:r>
            <a:r>
              <a:rPr lang="en-US" sz="1600" dirty="0"/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288710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6764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2">
                    <a:lumMod val="25000"/>
                  </a:schemeClr>
                </a:solidFill>
              </a:rPr>
              <a:t>Upcoming Features</a:t>
            </a:r>
            <a:br>
              <a:rPr lang="en-US" sz="40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sz="3200" b="0" dirty="0">
                <a:solidFill>
                  <a:schemeClr val="bg2">
                    <a:lumMod val="25000"/>
                  </a:schemeClr>
                </a:solidFill>
              </a:rPr>
              <a:t>C++26 and beyond</a:t>
            </a:r>
          </a:p>
        </p:txBody>
      </p:sp>
    </p:spTree>
    <p:extLst>
      <p:ext uri="{BB962C8B-B14F-4D97-AF65-F5344CB8AC3E}">
        <p14:creationId xmlns:p14="http://schemas.microsoft.com/office/powerpoint/2010/main" val="35250150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791200"/>
          </a:xfrm>
        </p:spPr>
        <p:txBody>
          <a:bodyPr>
            <a:normAutofit/>
          </a:bodyPr>
          <a:lstStyle/>
          <a:p>
            <a:r>
              <a:rPr lang="en-US" dirty="0"/>
              <a:t>ISO C++ Committee</a:t>
            </a:r>
          </a:p>
          <a:p>
            <a:pPr lvl="1"/>
            <a:r>
              <a:rPr lang="en-US" dirty="0"/>
              <a:t>C++20 - February 2020 - Prague</a:t>
            </a:r>
          </a:p>
          <a:p>
            <a:pPr lvl="2"/>
            <a:r>
              <a:rPr lang="en-US" dirty="0"/>
              <a:t>many major features, not all proposals approved</a:t>
            </a:r>
          </a:p>
          <a:p>
            <a:pPr lvl="1"/>
            <a:r>
              <a:rPr lang="en-US" dirty="0"/>
              <a:t>C++23 - February 2023</a:t>
            </a:r>
          </a:p>
          <a:p>
            <a:pPr lvl="2"/>
            <a:r>
              <a:rPr lang="en-US" dirty="0"/>
              <a:t>only minor features &amp; corrections</a:t>
            </a:r>
          </a:p>
          <a:p>
            <a:pPr lvl="1"/>
            <a:r>
              <a:rPr lang="en-US" dirty="0"/>
              <a:t>C++26 - March 202</a:t>
            </a:r>
            <a:r>
              <a:rPr lang="cs-CZ" dirty="0"/>
              <a:t>6</a:t>
            </a:r>
            <a:endParaRPr lang="en-US" dirty="0"/>
          </a:p>
          <a:p>
            <a:pPr lvl="2"/>
            <a:r>
              <a:rPr lang="en-US" dirty="0"/>
              <a:t>major features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C++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20/23/</a:t>
            </a:r>
            <a:r>
              <a:rPr lang="en-US" dirty="0"/>
              <a:t>26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125252"/>
              </p:ext>
            </p:extLst>
          </p:nvPr>
        </p:nvGraphicFramePr>
        <p:xfrm>
          <a:off x="4953000" y="2606040"/>
          <a:ext cx="2895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feature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target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Concepts</a:t>
                      </a:r>
                      <a:endParaRPr kumimoji="0" 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356" marR="39356" marT="19678" marB="19678" anchor="ctr"/>
                </a:tc>
                <a:tc>
                  <a:txBody>
                    <a:bodyPr/>
                    <a:lstStyle/>
                    <a:p>
                      <a:r>
                        <a:rPr kumimoji="0"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C++20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Coroutines</a:t>
                      </a:r>
                      <a:endParaRPr kumimoji="0" lang="en-US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356" marR="39356" marT="19678" marB="19678" anchor="ctr"/>
                </a:tc>
                <a:tc>
                  <a:txBody>
                    <a:bodyPr/>
                    <a:lstStyle/>
                    <a:p>
                      <a:r>
                        <a:rPr kumimoji="0"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C++20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Modules</a:t>
                      </a:r>
                      <a:endParaRPr kumimoji="0" lang="en-US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356" marR="39356" marT="19678" marB="19678" anchor="ctr"/>
                </a:tc>
                <a:tc>
                  <a:txBody>
                    <a:bodyPr/>
                    <a:lstStyle/>
                    <a:p>
                      <a:r>
                        <a:rPr kumimoji="0"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C++20 / 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Ranges</a:t>
                      </a:r>
                      <a:endParaRPr kumimoji="0" lang="en-US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356" marR="39356" marT="19678" marB="19678" anchor="ctr"/>
                </a:tc>
                <a:tc>
                  <a:txBody>
                    <a:bodyPr/>
                    <a:lstStyle/>
                    <a:p>
                      <a:r>
                        <a:rPr kumimoji="0"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C++20 / 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200" b="1" kern="1200" dirty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Contracts</a:t>
                      </a:r>
                      <a:endParaRPr kumimoji="0" lang="en-US" sz="1200" b="1" kern="1200" dirty="0">
                        <a:solidFill>
                          <a:srgbClr val="0066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356" marR="39356" marT="19678" marB="19678" anchor="ctr"/>
                </a:tc>
                <a:tc>
                  <a:txBody>
                    <a:bodyPr/>
                    <a:lstStyle/>
                    <a:p>
                      <a:r>
                        <a:rPr kumimoji="0"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C++</a:t>
                      </a:r>
                      <a:r>
                        <a:rPr kumimoji="0" lang="en-US" sz="1200" b="0" strike="sngStrike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r>
                        <a:rPr kumimoji="0" lang="en-US" sz="1200" b="0" kern="1200" dirty="0">
                          <a:solidFill>
                            <a:schemeClr val="dk1"/>
                          </a:solidFill>
                          <a:latin typeface="Lucida Sans Unicode" panose="020B0602030504020204" pitchFamily="34" charset="0"/>
                          <a:ea typeface="+mn-ea"/>
                          <a:cs typeface="Lucida Sans Unicode" panose="020B0602030504020204" pitchFamily="34" charset="0"/>
                        </a:rPr>
                        <a:t> ⇝</a:t>
                      </a:r>
                      <a:r>
                        <a:rPr kumimoji="0"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909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200" b="1" kern="1200" dirty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Executors</a:t>
                      </a:r>
                      <a:endParaRPr kumimoji="0" lang="en-US" sz="1200" b="1" kern="1200" dirty="0">
                        <a:solidFill>
                          <a:srgbClr val="0066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356" marR="39356" marT="19678" marB="19678" anchor="ctr"/>
                </a:tc>
                <a:tc>
                  <a:txBody>
                    <a:bodyPr/>
                    <a:lstStyle/>
                    <a:p>
                      <a:r>
                        <a:rPr kumimoji="0"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C++</a:t>
                      </a:r>
                      <a:r>
                        <a:rPr kumimoji="0" lang="cs-CZ" sz="1200" b="0" strike="sngStrike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20/</a:t>
                      </a:r>
                      <a:r>
                        <a:rPr kumimoji="0" lang="en-US" sz="1200" b="0" strike="sngStrike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r>
                        <a:rPr kumimoji="0" lang="en-US" sz="1200" b="0" kern="1200" dirty="0">
                          <a:solidFill>
                            <a:schemeClr val="dk1"/>
                          </a:solidFill>
                          <a:latin typeface="Lucida Sans Unicode" panose="020B0602030504020204" pitchFamily="34" charset="0"/>
                          <a:ea typeface="+mn-ea"/>
                          <a:cs typeface="Lucida Sans Unicode" panose="020B0602030504020204" pitchFamily="34" charset="0"/>
                        </a:rPr>
                        <a:t> ⇝</a:t>
                      </a:r>
                      <a:r>
                        <a:rPr kumimoji="0"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5920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200" b="1" kern="1200" dirty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Reflection</a:t>
                      </a:r>
                      <a:endParaRPr kumimoji="0" lang="en-US" sz="1200" b="1" kern="1200" dirty="0">
                        <a:solidFill>
                          <a:srgbClr val="0066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356" marR="39356" marT="19678" marB="19678" anchor="ctr"/>
                </a:tc>
                <a:tc>
                  <a:txBody>
                    <a:bodyPr/>
                    <a:lstStyle/>
                    <a:p>
                      <a:r>
                        <a:rPr kumimoji="0"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C++26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0"/>
                        </a:rPr>
                        <a:t>Networking</a:t>
                      </a:r>
                      <a:endParaRPr kumimoji="0" lang="en-US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356" marR="39356" marT="19678" marB="19678" anchor="ctr"/>
                </a:tc>
                <a:tc>
                  <a:txBody>
                    <a:bodyPr/>
                    <a:lstStyle/>
                    <a:p>
                      <a:r>
                        <a:rPr kumimoji="0"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C++</a:t>
                      </a:r>
                      <a:r>
                        <a:rPr kumimoji="0" lang="cs-CZ" sz="1200" b="0" strike="sngStrike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23/</a:t>
                      </a:r>
                      <a:r>
                        <a:rPr kumimoji="0" lang="en-US" sz="1200" b="0" strike="sngStrike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r>
                        <a:rPr kumimoji="0" lang="cs-CZ" sz="1200" b="0" strike="sngStrike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kern="1200" dirty="0">
                          <a:solidFill>
                            <a:schemeClr val="dk1"/>
                          </a:solidFill>
                          <a:latin typeface="Lucida Sans Unicode" panose="020B0602030504020204" pitchFamily="34" charset="0"/>
                          <a:ea typeface="+mn-ea"/>
                          <a:cs typeface="Lucida Sans Unicode" panose="020B0602030504020204" pitchFamily="34" charset="0"/>
                        </a:rPr>
                        <a:t>⇝</a:t>
                      </a:r>
                      <a:r>
                        <a:rPr kumimoji="0"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cs-CZ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kumimoji="0"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08947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791200"/>
          </a:xfrm>
        </p:spPr>
        <p:txBody>
          <a:bodyPr>
            <a:normAutofit/>
          </a:bodyPr>
          <a:lstStyle/>
          <a:p>
            <a:r>
              <a:rPr lang="en-US" dirty="0"/>
              <a:t>contracts</a:t>
            </a:r>
          </a:p>
          <a:p>
            <a:pPr lvl="1"/>
            <a:r>
              <a:rPr lang="en-US" dirty="0"/>
              <a:t>properties of the state of the </a:t>
            </a:r>
            <a:r>
              <a:rPr lang="en-US" dirty="0" err="1"/>
              <a:t>progra</a:t>
            </a:r>
            <a:r>
              <a:rPr lang="cs-CZ" dirty="0"/>
              <a:t>m</a:t>
            </a:r>
          </a:p>
          <a:p>
            <a:pPr lvl="2"/>
            <a:r>
              <a:rPr lang="en-US" dirty="0"/>
              <a:t>expected to hold during execution</a:t>
            </a:r>
            <a:endParaRPr lang="cs-CZ" dirty="0"/>
          </a:p>
          <a:p>
            <a:pPr lvl="1"/>
            <a:r>
              <a:rPr lang="en-US" dirty="0"/>
              <a:t>preconditions, postconditions, assertions</a:t>
            </a:r>
          </a:p>
          <a:p>
            <a:pPr lvl="1"/>
            <a:r>
              <a:rPr lang="en-US" dirty="0"/>
              <a:t>compiler optimizations</a:t>
            </a:r>
          </a:p>
          <a:p>
            <a:r>
              <a:rPr lang="cs-CZ" dirty="0"/>
              <a:t>contract violation handler</a:t>
            </a:r>
          </a:p>
          <a:p>
            <a:pPr lvl="1"/>
            <a:r>
              <a:rPr lang="en-US" dirty="0"/>
              <a:t>terminate</a:t>
            </a:r>
            <a:r>
              <a:rPr lang="cs-CZ" dirty="0"/>
              <a:t> / </a:t>
            </a:r>
            <a:r>
              <a:rPr lang="en-US" dirty="0"/>
              <a:t>throw</a:t>
            </a:r>
            <a:r>
              <a:rPr lang="cs-CZ" dirty="0"/>
              <a:t> / </a:t>
            </a:r>
            <a:r>
              <a:rPr lang="en-US" dirty="0"/>
              <a:t>log</a:t>
            </a:r>
            <a:r>
              <a:rPr lang="cs-CZ" dirty="0"/>
              <a:t> / </a:t>
            </a:r>
            <a:r>
              <a:rPr lang="en-US" dirty="0"/>
              <a:t>ignore</a:t>
            </a:r>
          </a:p>
          <a:p>
            <a:pPr lvl="1"/>
            <a:r>
              <a:rPr lang="cs-CZ" dirty="0"/>
              <a:t>based on the </a:t>
            </a:r>
            <a:r>
              <a:rPr lang="en-US" dirty="0"/>
              <a:t>build mode</a:t>
            </a:r>
          </a:p>
          <a:p>
            <a:pPr marL="393192" lvl="1" indent="0">
              <a:buNone/>
            </a:pPr>
            <a:endParaRPr lang="cs-C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3810000"/>
            <a:ext cx="3505200" cy="1754326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int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sqrt_int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(int x)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[[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expects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: x &gt;= 0]]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[[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ensures 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r: r &gt;= 0]]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[[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ensures 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r: r*r &lt;= x]]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int r =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static_cast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&lt;int&gt;(sqrt(x));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[[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assert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: x &gt; 0]];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return r;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6" name="AutoShape 30">
            <a:extLst>
              <a:ext uri="{FF2B5EF4-FFF2-40B4-BE49-F238E27FC236}">
                <a16:creationId xmlns:a16="http://schemas.microsoft.com/office/drawing/2014/main" id="{4CABB528-76AF-503F-82D8-E1CE15A6C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3583971"/>
            <a:ext cx="1638300" cy="441171"/>
          </a:xfrm>
          <a:prstGeom prst="wedgeRoundRectCallout">
            <a:avLst>
              <a:gd name="adj1" fmla="val -68889"/>
              <a:gd name="adj2" fmla="val 6111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precondition</a:t>
            </a:r>
          </a:p>
        </p:txBody>
      </p:sp>
      <p:sp>
        <p:nvSpPr>
          <p:cNvPr id="8" name="AutoShape 30">
            <a:extLst>
              <a:ext uri="{FF2B5EF4-FFF2-40B4-BE49-F238E27FC236}">
                <a16:creationId xmlns:a16="http://schemas.microsoft.com/office/drawing/2014/main" id="{8966188F-5A2A-0452-56B8-5DF0472E6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4191000"/>
            <a:ext cx="1638300" cy="441171"/>
          </a:xfrm>
          <a:prstGeom prst="wedgeRoundRectCallout">
            <a:avLst>
              <a:gd name="adj1" fmla="val 84267"/>
              <a:gd name="adj2" fmla="val -1537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postcondition</a:t>
            </a:r>
          </a:p>
        </p:txBody>
      </p:sp>
      <p:sp>
        <p:nvSpPr>
          <p:cNvPr id="9" name="AutoShape 30">
            <a:extLst>
              <a:ext uri="{FF2B5EF4-FFF2-40B4-BE49-F238E27FC236}">
                <a16:creationId xmlns:a16="http://schemas.microsoft.com/office/drawing/2014/main" id="{AF82B856-B79D-EEB7-CC2B-82DE316B4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4953000"/>
            <a:ext cx="1638300" cy="441171"/>
          </a:xfrm>
          <a:prstGeom prst="wedgeRoundRectCallout">
            <a:avLst>
              <a:gd name="adj1" fmla="val 84267"/>
              <a:gd name="adj2" fmla="val -1537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assertion</a:t>
            </a:r>
          </a:p>
        </p:txBody>
      </p:sp>
    </p:spTree>
    <p:extLst>
      <p:ext uri="{BB962C8B-B14F-4D97-AF65-F5344CB8AC3E}">
        <p14:creationId xmlns:p14="http://schemas.microsoft.com/office/powerpoint/2010/main" val="277894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219D79-61A8-851B-DA80-6F75688B9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9B8849-82D3-BC3D-A1BB-66CF854B3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791200"/>
          </a:xfrm>
        </p:spPr>
        <p:txBody>
          <a:bodyPr>
            <a:normAutofit/>
          </a:bodyPr>
          <a:lstStyle/>
          <a:p>
            <a:r>
              <a:rPr lang="en-US" dirty="0"/>
              <a:t>executors</a:t>
            </a:r>
          </a:p>
          <a:p>
            <a:pPr lvl="1"/>
            <a:r>
              <a:rPr lang="en-US" dirty="0"/>
              <a:t>original TS too large</a:t>
            </a:r>
          </a:p>
          <a:p>
            <a:r>
              <a:rPr lang="en-US" dirty="0"/>
              <a:t>another proposal - more practical</a:t>
            </a:r>
          </a:p>
          <a:p>
            <a:pPr lvl="1"/>
            <a:r>
              <a:rPr lang="en-US" dirty="0"/>
              <a:t>senders / receivers / schedulers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9657C1-8074-9AF8-65E6-861D26D08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 control library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E23578-B87E-B9B4-8BBA-937C66DA0EF7}"/>
              </a:ext>
            </a:extLst>
          </p:cNvPr>
          <p:cNvSpPr txBox="1"/>
          <p:nvPr/>
        </p:nvSpPr>
        <p:spPr>
          <a:xfrm>
            <a:off x="533400" y="2667000"/>
            <a:ext cx="5715000" cy="2923877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#include &lt;execution&gt;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#include &lt;thread&gt;</a:t>
            </a:r>
          </a:p>
          <a:p>
            <a:endParaRPr lang="en-US" sz="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e::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run_loop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loop;</a:t>
            </a:r>
          </a:p>
          <a:p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jthread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worker([&amp;](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stop_token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st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stop_callback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cb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{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st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, [&amp;]{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loop.finish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(); }};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loop.run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});</a:t>
            </a:r>
          </a:p>
          <a:p>
            <a:r>
              <a:rPr lang="en-US" sz="400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e::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sender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auto hello =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e::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just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("hello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world"s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e::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sender auto print = move(hello)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| e::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then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([](string msg) { return puts(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msg.c_str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()); });</a:t>
            </a:r>
          </a:p>
          <a:p>
            <a:r>
              <a:rPr lang="en-US" sz="400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e::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scheduler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auto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io_thread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loop.get_scheduler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e::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sender auto work =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e::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on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(io_thread, move(print));</a:t>
            </a:r>
          </a:p>
          <a:p>
            <a:endParaRPr lang="en-US" sz="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auto [result] =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this_thread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::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sync_wait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( move(work)).value();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return result;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2E0DEE81-7FCA-D4AD-E295-F440A1C9F79F}"/>
              </a:ext>
            </a:extLst>
          </p:cNvPr>
          <p:cNvSpPr txBox="1">
            <a:spLocks/>
          </p:cNvSpPr>
          <p:nvPr/>
        </p:nvSpPr>
        <p:spPr>
          <a:xfrm>
            <a:off x="6324600" y="3952577"/>
            <a:ext cx="2514600" cy="2667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trike="sngStrike" dirty="0">
                <a:solidFill>
                  <a:schemeClr val="accent2"/>
                </a:solidFill>
              </a:rPr>
              <a:t>networking</a:t>
            </a:r>
            <a:endParaRPr lang="cs-CZ" dirty="0">
              <a:solidFill>
                <a:schemeClr val="accent2"/>
              </a:solidFill>
            </a:endParaRPr>
          </a:p>
          <a:p>
            <a:pPr lvl="1"/>
            <a:r>
              <a:rPr lang="en-US" dirty="0">
                <a:solidFill>
                  <a:schemeClr val="accent2"/>
                </a:solidFill>
              </a:rPr>
              <a:t>sockets, buffers, timers, </a:t>
            </a:r>
            <a:r>
              <a:rPr lang="en-US" dirty="0" err="1">
                <a:solidFill>
                  <a:schemeClr val="accent2"/>
                </a:solidFill>
              </a:rPr>
              <a:t>aio</a:t>
            </a:r>
            <a:r>
              <a:rPr lang="en-US" dirty="0">
                <a:solidFill>
                  <a:schemeClr val="accent2"/>
                </a:solidFill>
              </a:rPr>
              <a:t>, protocols, ...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based on original executors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-&gt; redesign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-&gt; C++29?</a:t>
            </a:r>
            <a:endParaRPr lang="en-US" sz="400" dirty="0">
              <a:solidFill>
                <a:schemeClr val="accent2"/>
              </a:solidFill>
            </a:endParaRPr>
          </a:p>
        </p:txBody>
      </p:sp>
      <p:sp>
        <p:nvSpPr>
          <p:cNvPr id="8" name="AutoShape 30">
            <a:extLst>
              <a:ext uri="{FF2B5EF4-FFF2-40B4-BE49-F238E27FC236}">
                <a16:creationId xmlns:a16="http://schemas.microsoft.com/office/drawing/2014/main" id="{CABA8B73-7365-5B89-5658-1D1FB899A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0100" y="2743200"/>
            <a:ext cx="1430875" cy="441171"/>
          </a:xfrm>
          <a:prstGeom prst="wedgeRoundRectCallout">
            <a:avLst>
              <a:gd name="adj1" fmla="val -68225"/>
              <a:gd name="adj2" fmla="val 5864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hello world</a:t>
            </a:r>
          </a:p>
        </p:txBody>
      </p:sp>
    </p:spTree>
    <p:extLst>
      <p:ext uri="{BB962C8B-B14F-4D97-AF65-F5344CB8AC3E}">
        <p14:creationId xmlns:p14="http://schemas.microsoft.com/office/powerpoint/2010/main" val="263473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791200"/>
          </a:xfrm>
        </p:spPr>
        <p:txBody>
          <a:bodyPr>
            <a:normAutofit/>
          </a:bodyPr>
          <a:lstStyle/>
          <a:p>
            <a:r>
              <a:rPr lang="cs-CZ" dirty="0"/>
              <a:t>"expansion statements"</a:t>
            </a:r>
          </a:p>
          <a:p>
            <a:r>
              <a:rPr lang="cs-CZ" dirty="0"/>
              <a:t>iteration in variadic templates</a:t>
            </a:r>
          </a:p>
          <a:p>
            <a:pPr lvl="1"/>
            <a:r>
              <a:rPr lang="cs-CZ" dirty="0"/>
              <a:t>until C++26</a:t>
            </a:r>
            <a:r>
              <a:rPr lang="en-US" dirty="0"/>
              <a:t>:</a:t>
            </a:r>
            <a:r>
              <a:rPr lang="cs-CZ" dirty="0"/>
              <a:t> recursively</a:t>
            </a:r>
            <a:r>
              <a:rPr lang="en-US" dirty="0"/>
              <a:t>, pack expansion</a:t>
            </a:r>
          </a:p>
          <a:p>
            <a:pPr lvl="2"/>
            <a:r>
              <a:rPr lang="en-US" dirty="0"/>
              <a:t>see tuple</a:t>
            </a:r>
          </a:p>
          <a:p>
            <a:r>
              <a:rPr lang="en-US" dirty="0"/>
              <a:t>template for</a:t>
            </a:r>
          </a:p>
          <a:p>
            <a:pPr lvl="1"/>
            <a:r>
              <a:rPr lang="en-US" dirty="0"/>
              <a:t>tuple, pair, array, ranges::subrange</a:t>
            </a:r>
          </a:p>
          <a:p>
            <a:pPr lvl="1"/>
            <a:r>
              <a:rPr lang="en-US" dirty="0"/>
              <a:t>variadic templates, user-defined tuple-like types</a:t>
            </a:r>
          </a:p>
          <a:p>
            <a:pPr lvl="1"/>
            <a:r>
              <a:rPr lang="en-US" dirty="0"/>
              <a:t>compile-time!</a:t>
            </a:r>
          </a:p>
          <a:p>
            <a:pPr marL="393192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template for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29A317-5B51-B62B-8DB4-0672A5A8B546}"/>
              </a:ext>
            </a:extLst>
          </p:cNvPr>
          <p:cNvSpPr txBox="1"/>
          <p:nvPr/>
        </p:nvSpPr>
        <p:spPr>
          <a:xfrm>
            <a:off x="3581400" y="4989611"/>
            <a:ext cx="4953000" cy="1384995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template &lt;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typename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...Ts&gt; min( Ts ...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auto min = head(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...);</a:t>
            </a:r>
          </a:p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  template for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 auto x : tail(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...))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if( x &lt; min) min = x;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return min;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}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EB3A7D-7E22-8AD0-5524-6CC870D29B80}"/>
              </a:ext>
            </a:extLst>
          </p:cNvPr>
          <p:cNvSpPr txBox="1"/>
          <p:nvPr/>
        </p:nvSpPr>
        <p:spPr>
          <a:xfrm>
            <a:off x="990600" y="3581400"/>
            <a:ext cx="3722914" cy="1077218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auto t = tuple{ 1, 2.5, "hello"};</a:t>
            </a:r>
          </a:p>
          <a:p>
            <a:endParaRPr lang="en-US" sz="8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template for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 auto&amp;&amp; e : t) {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&lt;&lt; e &lt;&lt; "\n";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B19884-5FE5-84DE-2A97-592FC172DC39}"/>
              </a:ext>
            </a:extLst>
          </p:cNvPr>
          <p:cNvSpPr txBox="1"/>
          <p:nvPr/>
        </p:nvSpPr>
        <p:spPr>
          <a:xfrm>
            <a:off x="5704114" y="3750677"/>
            <a:ext cx="2133600" cy="738664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&lt;&lt; get&lt;0&gt;(t);</a:t>
            </a:r>
          </a:p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&lt;&lt; get&lt;1&gt;(t);</a:t>
            </a:r>
          </a:p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&lt;&lt; get&lt;2&gt;(t);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02DD96C-86AB-2FB7-C5A7-FF1D2B618344}"/>
              </a:ext>
            </a:extLst>
          </p:cNvPr>
          <p:cNvCxnSpPr>
            <a:cxnSpLocks/>
          </p:cNvCxnSpPr>
          <p:nvPr/>
        </p:nvCxnSpPr>
        <p:spPr>
          <a:xfrm>
            <a:off x="4789714" y="4106077"/>
            <a:ext cx="838200" cy="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09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8E01D2-0E69-AB36-0598-CE1B24994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tuple magic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BC3042-2A3A-0050-93B7-74CDFF9CA64A}"/>
              </a:ext>
            </a:extLst>
          </p:cNvPr>
          <p:cNvSpPr txBox="1"/>
          <p:nvPr/>
        </p:nvSpPr>
        <p:spPr>
          <a:xfrm>
            <a:off x="532747" y="1981200"/>
            <a:ext cx="6948569" cy="3231654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template&lt;class Tuple, class F,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size_t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... I&gt;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auto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transform_impl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cs-CZ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Tuple&amp;&amp; t, F&amp;&amp; f,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index_sequence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&lt;I...&gt;)</a:t>
            </a:r>
            <a:r>
              <a:rPr lang="cs-CZ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return tuple{</a:t>
            </a:r>
            <a:r>
              <a:rPr lang="cs-CZ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f(get&lt;I&gt;(forward&lt;Tuple&gt;(t)))... };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sz="8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template&lt;class Tuple, class F&gt;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auto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transform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cs-CZ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Tuple&amp;&amp; t, F&amp;&amp; f)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constexpr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size_t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N =</a:t>
            </a:r>
            <a:r>
              <a:rPr lang="cs-CZ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tuple_size_v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remove_reference_t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&lt;Tuple&gt;&gt;;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return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transform_impl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</a:t>
            </a:r>
          </a:p>
          <a:p>
            <a:r>
              <a:rPr lang="cs-CZ" sz="14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forward&lt;Tuple&gt;(t),</a:t>
            </a:r>
          </a:p>
          <a:p>
            <a:r>
              <a:rPr lang="cs-CZ" sz="14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forward&lt;F&gt;(f),</a:t>
            </a:r>
          </a:p>
          <a:p>
            <a:r>
              <a:rPr lang="cs-CZ" sz="14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make_index_sequence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&lt;N&gt;{}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);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E3493A-E0AB-D708-8BA0-299195547F9E}"/>
              </a:ext>
            </a:extLst>
          </p:cNvPr>
          <p:cNvSpPr txBox="1"/>
          <p:nvPr/>
        </p:nvSpPr>
        <p:spPr>
          <a:xfrm>
            <a:off x="3045605" y="1040034"/>
            <a:ext cx="5562600" cy="523220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auto t = tuple{1,2,3};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auto r =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transform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cs-CZ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t, [](auto x){ return x*2; });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6C2D2D-7C0A-1F0B-71E4-3A2879D255EF}"/>
              </a:ext>
            </a:extLst>
          </p:cNvPr>
          <p:cNvSpPr txBox="1"/>
          <p:nvPr/>
        </p:nvSpPr>
        <p:spPr>
          <a:xfrm>
            <a:off x="4645805" y="4553582"/>
            <a:ext cx="3962400" cy="1600438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template&lt;</a:t>
            </a:r>
            <a:r>
              <a:rPr lang="cs-CZ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class Tuple, class F&gt;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auto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transform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cs-CZ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Tuple&amp;&amp; t, F&amp;&amp; f)</a:t>
            </a:r>
            <a:r>
              <a:rPr lang="cs-CZ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return tuple{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template for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(auto&amp;&amp; e : t)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f(</a:t>
            </a:r>
            <a:r>
              <a:rPr lang="cs-CZ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forward&lt;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decltype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(e)&gt;(e))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};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7" name="AutoShape 30">
            <a:extLst>
              <a:ext uri="{FF2B5EF4-FFF2-40B4-BE49-F238E27FC236}">
                <a16:creationId xmlns:a16="http://schemas.microsoft.com/office/drawing/2014/main" id="{B68055E2-9978-B175-FCCA-5FBE233AD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0716" y="2900091"/>
            <a:ext cx="990600" cy="367300"/>
          </a:xfrm>
          <a:prstGeom prst="wedgeRoundRectCallout">
            <a:avLst>
              <a:gd name="adj1" fmla="val -917"/>
              <a:gd name="adj2" fmla="val -4718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/>
              <a:t>C++</a:t>
            </a:r>
            <a:r>
              <a:rPr lang="en-US" sz="1600" dirty="0"/>
              <a:t>23</a:t>
            </a:r>
          </a:p>
        </p:txBody>
      </p:sp>
      <p:sp>
        <p:nvSpPr>
          <p:cNvPr id="8" name="AutoShape 30">
            <a:extLst>
              <a:ext uri="{FF2B5EF4-FFF2-40B4-BE49-F238E27FC236}">
                <a16:creationId xmlns:a16="http://schemas.microsoft.com/office/drawing/2014/main" id="{BA4DC384-E08B-B8EE-37BD-4FE7C1227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7605" y="5786720"/>
            <a:ext cx="990600" cy="367300"/>
          </a:xfrm>
          <a:prstGeom prst="wedgeRoundRectCallout">
            <a:avLst>
              <a:gd name="adj1" fmla="val -917"/>
              <a:gd name="adj2" fmla="val -4718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/>
              <a:t>C++</a:t>
            </a:r>
            <a:r>
              <a:rPr lang="en-US" sz="1600" dirty="0"/>
              <a:t>2</a:t>
            </a:r>
            <a:r>
              <a:rPr lang="cs-CZ" sz="1600" dirty="0"/>
              <a:t>6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0857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  <p:bldP spid="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791200"/>
          </a:xfrm>
        </p:spPr>
        <p:txBody>
          <a:bodyPr>
            <a:normAutofit/>
          </a:bodyPr>
          <a:lstStyle/>
          <a:p>
            <a:r>
              <a:rPr lang="en-US" dirty="0"/>
              <a:t>compile-time reflection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/>
              <a:t>GUI generation, frameworks, RPC, network, </a:t>
            </a:r>
            <a:r>
              <a:rPr lang="en-US" dirty="0" err="1"/>
              <a:t>db</a:t>
            </a:r>
            <a:r>
              <a:rPr lang="en-US" dirty="0"/>
              <a:t>, serialization, documentation, ...</a:t>
            </a:r>
          </a:p>
          <a:p>
            <a:r>
              <a:rPr lang="en-US" dirty="0"/>
              <a:t>new operators</a:t>
            </a:r>
          </a:p>
          <a:p>
            <a:pPr lvl="1"/>
            <a:r>
              <a:rPr lang="en-US" dirty="0"/>
              <a:t>reflection operator</a:t>
            </a:r>
            <a:r>
              <a:rPr lang="cs-CZ" dirty="0"/>
              <a:t>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(cat ears)</a:t>
            </a:r>
            <a:r>
              <a:rPr lang="en-US" dirty="0"/>
              <a:t> </a:t>
            </a:r>
            <a:r>
              <a:rPr lang="en-US" b="1" dirty="0">
                <a:highlight>
                  <a:srgbClr val="CCFFCC"/>
                </a:highlight>
              </a:rPr>
              <a:t>^^</a:t>
            </a:r>
          </a:p>
          <a:p>
            <a:pPr lvl="2"/>
            <a:r>
              <a:rPr lang="en-US" dirty="0"/>
              <a:t>transforms elements of a program into compile-time representations</a:t>
            </a:r>
          </a:p>
          <a:p>
            <a:pPr lvl="1"/>
            <a:r>
              <a:rPr lang="en-US" dirty="0"/>
              <a:t>splicer </a:t>
            </a:r>
            <a:r>
              <a:rPr lang="en-US" b="1" dirty="0">
                <a:highlight>
                  <a:srgbClr val="CCFFCC"/>
                </a:highlight>
              </a:rPr>
              <a:t>[:</a:t>
            </a:r>
            <a:r>
              <a:rPr lang="en-US" dirty="0"/>
              <a:t> </a:t>
            </a:r>
            <a:r>
              <a:rPr lang="cs-CZ" dirty="0"/>
              <a:t> </a:t>
            </a:r>
            <a:r>
              <a:rPr lang="en-US" b="1" dirty="0">
                <a:highlight>
                  <a:srgbClr val="CCFFCC"/>
                </a:highlight>
              </a:rPr>
              <a:t>:]</a:t>
            </a:r>
          </a:p>
          <a:p>
            <a:pPr lvl="2"/>
            <a:r>
              <a:rPr lang="en-US" dirty="0"/>
              <a:t> injects a reflection into the source code</a:t>
            </a:r>
            <a:endParaRPr lang="cs-CZ" dirty="0"/>
          </a:p>
          <a:p>
            <a:pPr lvl="1"/>
            <a:r>
              <a:rPr lang="cs-CZ" dirty="0"/>
              <a:t>iteration </a:t>
            </a:r>
            <a:r>
              <a:rPr lang="en-US" b="1" dirty="0">
                <a:highlight>
                  <a:srgbClr val="CCFFCC"/>
                </a:highlight>
              </a:rPr>
              <a:t>&gt;&gt;</a:t>
            </a:r>
          </a:p>
          <a:p>
            <a:pPr lvl="2"/>
            <a:r>
              <a:rPr lang="en-US" dirty="0"/>
              <a:t>pipeline syntax for compile-time iteration</a:t>
            </a:r>
          </a:p>
          <a:p>
            <a:pPr lvl="2"/>
            <a:r>
              <a:rPr lang="en-US" dirty="0"/>
              <a:t>call </a:t>
            </a:r>
            <a:r>
              <a:rPr lang="cs-CZ" dirty="0"/>
              <a:t>lambda </a:t>
            </a:r>
            <a:r>
              <a:rPr lang="en-US" dirty="0" err="1"/>
              <a:t>fo</a:t>
            </a:r>
            <a:r>
              <a:rPr lang="cs-CZ" dirty="0"/>
              <a:t>r </a:t>
            </a:r>
            <a:r>
              <a:rPr lang="en-US" dirty="0"/>
              <a:t>each </a:t>
            </a:r>
            <a:r>
              <a:rPr lang="cs-CZ" dirty="0"/>
              <a:t>metaobject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 time reflection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810000"/>
            <a:ext cx="6172200" cy="954107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constexpr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meta::info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int_reflection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^^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int;</a:t>
            </a:r>
          </a:p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constexpr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auto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string_reflection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^^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std::string;</a:t>
            </a:r>
          </a:p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typename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[: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int_reflection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:]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number = 100;</a:t>
            </a:r>
          </a:p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typename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[: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string_reflection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:]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message = "Reflection";</a:t>
            </a:r>
            <a:endParaRPr lang="en-US" sz="14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0B3B04-72F1-5493-051B-00BA6BB11566}"/>
              </a:ext>
            </a:extLst>
          </p:cNvPr>
          <p:cNvSpPr txBox="1"/>
          <p:nvPr/>
        </p:nvSpPr>
        <p:spPr>
          <a:xfrm>
            <a:off x="2646099" y="4889718"/>
            <a:ext cx="6248400" cy="1815882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template&lt;class E&gt; requires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is_enum_v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&lt;E&gt;</a:t>
            </a:r>
          </a:p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constexpr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string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enum_to_string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 E value) {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string result = "&lt;?&gt;";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[: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expand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(meta::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enumerators_of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(^E))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:]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&gt;&gt;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[&amp;]&lt;auto e&gt; {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if( value ==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[: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e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:]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 { result = meta::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name_of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(e); }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};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return result;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}</a:t>
            </a:r>
            <a:endParaRPr lang="en-US" sz="14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AutoShape 30">
            <a:extLst>
              <a:ext uri="{FF2B5EF4-FFF2-40B4-BE49-F238E27FC236}">
                <a16:creationId xmlns:a16="http://schemas.microsoft.com/office/drawing/2014/main" id="{30FEF387-8179-A665-9428-782131DED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2399" y="3962400"/>
            <a:ext cx="1562100" cy="685800"/>
          </a:xfrm>
          <a:prstGeom prst="wedgeRoundRectCallout">
            <a:avLst>
              <a:gd name="adj1" fmla="val -44663"/>
              <a:gd name="adj2" fmla="val 157599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enum</a:t>
            </a:r>
            <a:r>
              <a:rPr lang="en-US" sz="1600" dirty="0"/>
              <a:t> serialization</a:t>
            </a:r>
          </a:p>
        </p:txBody>
      </p:sp>
    </p:spTree>
    <p:extLst>
      <p:ext uri="{BB962C8B-B14F-4D97-AF65-F5344CB8AC3E}">
        <p14:creationId xmlns:p14="http://schemas.microsoft.com/office/powerpoint/2010/main" val="33883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 time polymorphism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228600" y="2484120"/>
            <a:ext cx="8763000" cy="42214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/>
              <a:t>compile-time nominative typing</a:t>
            </a:r>
          </a:p>
          <a:p>
            <a:pPr lvl="1"/>
            <a:r>
              <a:rPr lang="en-US" dirty="0"/>
              <a:t>selection of implementation based on static types</a:t>
            </a:r>
          </a:p>
          <a:p>
            <a:pPr lvl="1"/>
            <a:endParaRPr lang="en-US" dirty="0"/>
          </a:p>
          <a:p>
            <a:r>
              <a:rPr lang="en-US" dirty="0"/>
              <a:t>ad-hoc static polymorphism</a:t>
            </a:r>
          </a:p>
          <a:p>
            <a:pPr lvl="1"/>
            <a:r>
              <a:rPr lang="en-US" dirty="0"/>
              <a:t>overloaded functions</a:t>
            </a:r>
          </a:p>
          <a:p>
            <a:pPr lvl="1"/>
            <a:r>
              <a:rPr lang="en-US" dirty="0"/>
              <a:t>nominative compatibility or implicit convertibility</a:t>
            </a:r>
          </a:p>
          <a:p>
            <a:pPr lvl="1"/>
            <a:r>
              <a:rPr lang="en-US" dirty="0"/>
              <a:t>possible code duplication when applying to distinct types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r>
              <a:rPr lang="en-US" dirty="0"/>
              <a:t>parametric polymorphism 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dirty="0"/>
              <a:t> templates 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dirty="0"/>
              <a:t> structural typing</a:t>
            </a:r>
          </a:p>
          <a:p>
            <a:pPr marL="393192" lvl="1" indent="0">
              <a:buFont typeface="Verdana"/>
              <a:buNone/>
            </a:pPr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0143688"/>
              </p:ext>
            </p:extLst>
          </p:nvPr>
        </p:nvGraphicFramePr>
        <p:xfrm>
          <a:off x="228600" y="1143000"/>
          <a:ext cx="876300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compile-type polymorphism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runtime polymorphism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nominative typing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overloaded functions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inheritance, </a:t>
                      </a:r>
                      <a:r>
                        <a:rPr lang="en-US" dirty="0" err="1"/>
                        <a:t>virt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fnc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structural</a:t>
                      </a:r>
                      <a:r>
                        <a:rPr lang="en-US" baseline="0" dirty="0"/>
                        <a:t> typing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templates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00600" y="3352800"/>
            <a:ext cx="3733800" cy="523220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add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x,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y);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double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add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 double x, double y);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0600" y="4608364"/>
            <a:ext cx="3733800" cy="307777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{ return x + y; 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00600" y="5486400"/>
            <a:ext cx="3733800" cy="523220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template&lt;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typename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T&gt; ....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{ return x + y; }</a:t>
            </a:r>
          </a:p>
        </p:txBody>
      </p:sp>
      <p:sp>
        <p:nvSpPr>
          <p:cNvPr id="9" name="AutoShape 30"/>
          <p:cNvSpPr>
            <a:spLocks noChangeArrowheads="1"/>
          </p:cNvSpPr>
          <p:nvPr/>
        </p:nvSpPr>
        <p:spPr bwMode="auto">
          <a:xfrm>
            <a:off x="685800" y="5588285"/>
            <a:ext cx="1828800" cy="421335"/>
          </a:xfrm>
          <a:prstGeom prst="wedgeRoundRectCallout">
            <a:avLst>
              <a:gd name="adj1" fmla="val -47651"/>
              <a:gd name="adj2" fmla="val -165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Baarle</a:t>
            </a:r>
            <a:r>
              <a:rPr lang="en-US" sz="1600" dirty="0"/>
              <a:t>-Nassau</a:t>
            </a:r>
          </a:p>
        </p:txBody>
      </p:sp>
    </p:spTree>
    <p:extLst>
      <p:ext uri="{BB962C8B-B14F-4D97-AF65-F5344CB8AC3E}">
        <p14:creationId xmlns:p14="http://schemas.microsoft.com/office/powerpoint/2010/main" val="381318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1676400"/>
          </a:xfrm>
        </p:spPr>
        <p:txBody>
          <a:bodyPr>
            <a:normAutofit/>
          </a:bodyPr>
          <a:lstStyle/>
          <a:p>
            <a:r>
              <a:rPr lang="en-US" dirty="0"/>
              <a:t>pattern matching and language variants</a:t>
            </a:r>
          </a:p>
          <a:p>
            <a:pPr lvl="1"/>
            <a:r>
              <a:rPr lang="en-US" dirty="0" err="1"/>
              <a:t>std</a:t>
            </a:r>
            <a:r>
              <a:rPr lang="en-US" dirty="0"/>
              <a:t>::variant - inconvenient syntax</a:t>
            </a:r>
          </a:p>
          <a:p>
            <a:pPr lvl="1"/>
            <a:r>
              <a:rPr lang="en-US" dirty="0"/>
              <a:t>inspection - generalized switch</a:t>
            </a:r>
          </a:p>
          <a:p>
            <a:pPr lvl="2"/>
            <a:r>
              <a:rPr lang="en-US" dirty="0"/>
              <a:t>pattern matching</a:t>
            </a:r>
          </a:p>
          <a:p>
            <a:pPr lvl="2"/>
            <a:r>
              <a:rPr lang="en-US" dirty="0"/>
              <a:t>variant selection</a:t>
            </a:r>
          </a:p>
          <a:p>
            <a:pPr marL="13716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C++26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2438400"/>
            <a:ext cx="3865245" cy="2800767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 sum {</a:t>
            </a:r>
          </a:p>
          <a:p>
            <a:r>
              <a:rPr lang="en-US" sz="1100" dirty="0">
                <a:latin typeface="Courier New" pitchFamily="49" charset="0"/>
                <a:cs typeface="Courier New" pitchFamily="49" charset="0"/>
              </a:rPr>
              <a:t>  expr* lhs, </a:t>
            </a:r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rhs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100" dirty="0">
                <a:latin typeface="Courier New" pitchFamily="49" charset="0"/>
                <a:cs typeface="Courier New" pitchFamily="49" charset="0"/>
              </a:rPr>
              <a:t>};</a:t>
            </a:r>
          </a:p>
          <a:p>
            <a:r>
              <a:rPr lang="en-US" sz="1100" b="1" dirty="0" err="1">
                <a:latin typeface="Courier New" pitchFamily="49" charset="0"/>
                <a:cs typeface="Courier New" pitchFamily="49" charset="0"/>
              </a:rPr>
              <a:t>lvariant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 expr { </a:t>
            </a:r>
          </a:p>
          <a:p>
            <a:r>
              <a:rPr lang="en-US" sz="1100" dirty="0">
                <a:latin typeface="Courier New" pitchFamily="49" charset="0"/>
                <a:cs typeface="Courier New" pitchFamily="49" charset="0"/>
              </a:rPr>
              <a:t>  sum </a:t>
            </a:r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sum_exp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; </a:t>
            </a:r>
          </a:p>
          <a:p>
            <a:r>
              <a:rPr lang="en-US" sz="11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 lit;</a:t>
            </a:r>
          </a:p>
          <a:p>
            <a:r>
              <a:rPr lang="en-US" sz="1100" dirty="0">
                <a:latin typeface="Courier New" pitchFamily="49" charset="0"/>
                <a:cs typeface="Courier New" pitchFamily="49" charset="0"/>
              </a:rPr>
              <a:t>  string </a:t>
            </a:r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100" dirty="0">
                <a:latin typeface="Courier New" pitchFamily="49" charset="0"/>
                <a:cs typeface="Courier New" pitchFamily="49" charset="0"/>
              </a:rPr>
              <a:t>};</a:t>
            </a:r>
          </a:p>
          <a:p>
            <a:endParaRPr lang="en-US" sz="11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100" dirty="0">
                <a:latin typeface="Courier New" pitchFamily="49" charset="0"/>
                <a:cs typeface="Courier New" pitchFamily="49" charset="0"/>
              </a:rPr>
              <a:t>expr simplify( </a:t>
            </a:r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const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 expr&amp; </a:t>
            </a:r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exp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r>
              <a:rPr lang="en-US" sz="1100" dirty="0">
                <a:latin typeface="Courier New" pitchFamily="49" charset="0"/>
                <a:cs typeface="Courier New" pitchFamily="49" charset="0"/>
              </a:rPr>
              <a:t>return </a:t>
            </a:r>
            <a:r>
              <a:rPr lang="en-US" sz="1100" b="1" dirty="0">
                <a:latin typeface="Courier New" pitchFamily="49" charset="0"/>
                <a:cs typeface="Courier New" pitchFamily="49" charset="0"/>
              </a:rPr>
              <a:t>inspect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exp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r>
              <a:rPr lang="en-US" sz="1100" dirty="0">
                <a:latin typeface="Courier New" pitchFamily="49" charset="0"/>
                <a:cs typeface="Courier New" pitchFamily="49" charset="0"/>
              </a:rPr>
              <a:t>  sum {*(lit 0),     *</a:t>
            </a:r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rhs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} </a:t>
            </a:r>
            <a:r>
              <a:rPr lang="en-US" sz="1100" b="1" dirty="0">
                <a:latin typeface="Courier New" pitchFamily="49" charset="0"/>
                <a:cs typeface="Courier New" pitchFamily="49" charset="0"/>
              </a:rPr>
              <a:t>=&gt;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 simplify(</a:t>
            </a:r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rhs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1100" dirty="0">
                <a:latin typeface="Courier New" pitchFamily="49" charset="0"/>
                <a:cs typeface="Courier New" pitchFamily="49" charset="0"/>
              </a:rPr>
              <a:t>  sum {*lhs    , *(lit 0)} </a:t>
            </a:r>
            <a:r>
              <a:rPr lang="en-US" sz="1100" b="1" dirty="0">
                <a:latin typeface="Courier New" pitchFamily="49" charset="0"/>
                <a:cs typeface="Courier New" pitchFamily="49" charset="0"/>
              </a:rPr>
              <a:t>=&gt;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 simplify(lhs)</a:t>
            </a:r>
          </a:p>
          <a:p>
            <a:r>
              <a:rPr lang="en-US" sz="1100" dirty="0">
                <a:latin typeface="Courier New" pitchFamily="49" charset="0"/>
                <a:cs typeface="Courier New" pitchFamily="49" charset="0"/>
              </a:rPr>
              <a:t>  sum {*lhs    ,     *</a:t>
            </a:r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rhs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} </a:t>
            </a:r>
            <a:r>
              <a:rPr lang="en-US" sz="1100" b="1" dirty="0">
                <a:latin typeface="Courier New" pitchFamily="49" charset="0"/>
                <a:cs typeface="Courier New" pitchFamily="49" charset="0"/>
              </a:rPr>
              <a:t>=&gt;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 sum{....}</a:t>
            </a:r>
          </a:p>
          <a:p>
            <a:r>
              <a:rPr lang="en-US" sz="1100" dirty="0">
                <a:latin typeface="Courier New" pitchFamily="49" charset="0"/>
                <a:cs typeface="Courier New" pitchFamily="49" charset="0"/>
              </a:rPr>
              <a:t>  _ </a:t>
            </a:r>
            <a:r>
              <a:rPr lang="en-US" sz="1100" b="1" dirty="0">
                <a:latin typeface="Courier New" pitchFamily="49" charset="0"/>
                <a:cs typeface="Courier New" pitchFamily="49" charset="0"/>
              </a:rPr>
              <a:t>=&gt;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exp</a:t>
            </a:r>
            <a:endParaRPr lang="en-US" sz="11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100" dirty="0">
                <a:latin typeface="Courier New" pitchFamily="49" charset="0"/>
                <a:cs typeface="Courier New" pitchFamily="49" charset="0"/>
              </a:rPr>
              <a:t>};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09354" y="5379913"/>
            <a:ext cx="2362200" cy="1107996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b="1" dirty="0" err="1">
                <a:latin typeface="Courier New" pitchFamily="49" charset="0"/>
                <a:cs typeface="Courier New" pitchFamily="49" charset="0"/>
              </a:rPr>
              <a:t>lvariant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 command {</a:t>
            </a:r>
          </a:p>
          <a:p>
            <a:r>
              <a:rPr lang="en-US" sz="11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size_t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set_score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1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monostate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fire_missile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100" dirty="0">
                <a:latin typeface="Courier New" pitchFamily="49" charset="0"/>
                <a:cs typeface="Courier New" pitchFamily="49" charset="0"/>
              </a:rPr>
              <a:t>  unsigned </a:t>
            </a:r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fire_laser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100" dirty="0">
                <a:latin typeface="Courier New" pitchFamily="49" charset="0"/>
                <a:cs typeface="Courier New" pitchFamily="49" charset="0"/>
              </a:rPr>
              <a:t>  double rotate;</a:t>
            </a:r>
          </a:p>
          <a:p>
            <a:r>
              <a:rPr lang="en-US" sz="1100" dirty="0">
                <a:latin typeface="Courier New" pitchFamily="49" charset="0"/>
                <a:cs typeface="Courier New" pitchFamily="49" charset="0"/>
              </a:rPr>
              <a:t>};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71800" y="2059557"/>
            <a:ext cx="5796683" cy="1846659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b="1" dirty="0" err="1">
                <a:latin typeface="Courier New" pitchFamily="49" charset="0"/>
                <a:cs typeface="Courier New" pitchFamily="49" charset="0"/>
              </a:rPr>
              <a:t>lvariant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 tree {</a:t>
            </a:r>
          </a:p>
          <a:p>
            <a:r>
              <a:rPr lang="en-US" sz="11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 leaf;</a:t>
            </a:r>
          </a:p>
          <a:p>
            <a:r>
              <a:rPr lang="en-US" sz="1100" dirty="0">
                <a:latin typeface="Courier New" pitchFamily="49" charset="0"/>
                <a:cs typeface="Courier New" pitchFamily="49" charset="0"/>
              </a:rPr>
              <a:t>  pair&lt; tree*, tree* &gt; branch;</a:t>
            </a:r>
          </a:p>
          <a:p>
            <a:r>
              <a:rPr lang="en-US" sz="1100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sz="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sum_of_leaves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const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 tree &amp; t ) {</a:t>
            </a:r>
          </a:p>
          <a:p>
            <a:r>
              <a:rPr lang="en-US" sz="1100" dirty="0">
                <a:latin typeface="Courier New" pitchFamily="49" charset="0"/>
                <a:cs typeface="Courier New" pitchFamily="49" charset="0"/>
              </a:rPr>
              <a:t>  return </a:t>
            </a:r>
            <a:r>
              <a:rPr lang="en-US" sz="1100" b="1" dirty="0">
                <a:latin typeface="Courier New" pitchFamily="49" charset="0"/>
                <a:cs typeface="Courier New" pitchFamily="49" charset="0"/>
              </a:rPr>
              <a:t>inspect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( t) {</a:t>
            </a:r>
          </a:p>
          <a:p>
            <a:r>
              <a:rPr lang="en-US" sz="1100" dirty="0">
                <a:latin typeface="Courier New" pitchFamily="49" charset="0"/>
                <a:cs typeface="Courier New" pitchFamily="49" charset="0"/>
              </a:rPr>
              <a:t>    leaf </a:t>
            </a:r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100" b="1" dirty="0">
                <a:latin typeface="Courier New" pitchFamily="49" charset="0"/>
                <a:cs typeface="Courier New" pitchFamily="49" charset="0"/>
              </a:rPr>
              <a:t>=&gt;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i</a:t>
            </a:r>
            <a:endParaRPr lang="en-US" sz="11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100" dirty="0">
                <a:latin typeface="Courier New" pitchFamily="49" charset="0"/>
                <a:cs typeface="Courier New" pitchFamily="49" charset="0"/>
              </a:rPr>
              <a:t>    branch b </a:t>
            </a:r>
            <a:r>
              <a:rPr lang="en-US" sz="1100" b="1" dirty="0">
                <a:latin typeface="Courier New" pitchFamily="49" charset="0"/>
                <a:cs typeface="Courier New" pitchFamily="49" charset="0"/>
              </a:rPr>
              <a:t>=&gt;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sum_of_leaves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(*</a:t>
            </a:r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b.first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) + </a:t>
            </a:r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sum_of_leaves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(*</a:t>
            </a:r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b.second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1100" dirty="0">
                <a:latin typeface="Courier New" pitchFamily="49" charset="0"/>
                <a:cs typeface="Courier New" pitchFamily="49" charset="0"/>
              </a:rPr>
              <a:t>  };</a:t>
            </a:r>
          </a:p>
          <a:p>
            <a:r>
              <a:rPr lang="en-US" sz="11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34683" y="4572000"/>
            <a:ext cx="3733800" cy="1615827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set_score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 { </a:t>
            </a:r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size_t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 value; };</a:t>
            </a:r>
          </a:p>
          <a:p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fire_missile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 {};</a:t>
            </a:r>
          </a:p>
          <a:p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fire_laser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 { unsigned intensity; };</a:t>
            </a:r>
          </a:p>
          <a:p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 rotate { double amount; };</a:t>
            </a:r>
          </a:p>
          <a:p>
            <a:endParaRPr lang="en-US" sz="11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 command {</a:t>
            </a:r>
          </a:p>
          <a:p>
            <a:r>
              <a:rPr lang="en-US" sz="11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100" b="1" dirty="0">
                <a:latin typeface="Courier New" pitchFamily="49" charset="0"/>
                <a:cs typeface="Courier New" pitchFamily="49" charset="0"/>
              </a:rPr>
              <a:t>variant&lt;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set_score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fire_missile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, </a:t>
            </a:r>
          </a:p>
          <a:p>
            <a:r>
              <a:rPr lang="en-US" sz="11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fire_laser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, rotate </a:t>
            </a:r>
            <a:r>
              <a:rPr lang="en-US" sz="1100" b="1" dirty="0"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 value;</a:t>
            </a:r>
          </a:p>
          <a:p>
            <a:r>
              <a:rPr lang="en-US" sz="1100" dirty="0">
                <a:latin typeface="Courier New" pitchFamily="49" charset="0"/>
                <a:cs typeface="Courier New" pitchFamily="49" charset="0"/>
              </a:rPr>
              <a:t>};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172199" y="828192"/>
            <a:ext cx="2596283" cy="725970"/>
          </a:xfrm>
          <a:prstGeom prst="roundRect">
            <a:avLst/>
          </a:prstGeom>
          <a:solidFill>
            <a:srgbClr val="FFFFCC"/>
          </a:solidFill>
          <a:ln w="12700" cmpd="sng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70C0"/>
                </a:solidFill>
              </a:rPr>
              <a:t>www.open-std.org</a:t>
            </a:r>
            <a:br>
              <a:rPr lang="en-US" sz="1200" dirty="0">
                <a:solidFill>
                  <a:srgbClr val="0070C0"/>
                </a:solidFill>
              </a:rPr>
            </a:br>
            <a:r>
              <a:rPr lang="en-US" sz="1200" dirty="0">
                <a:solidFill>
                  <a:srgbClr val="0070C0"/>
                </a:solidFill>
              </a:rPr>
              <a:t>/jtc1/sc22/wg21/docs/papers</a:t>
            </a:r>
            <a:br>
              <a:rPr lang="en-US" sz="1200" dirty="0">
                <a:solidFill>
                  <a:srgbClr val="0070C0"/>
                </a:solidFill>
              </a:rPr>
            </a:br>
            <a:r>
              <a:rPr lang="en-US" sz="1200" dirty="0">
                <a:solidFill>
                  <a:srgbClr val="0070C0"/>
                </a:solidFill>
              </a:rPr>
              <a:t>/2016/p0095r1.html</a:t>
            </a:r>
          </a:p>
        </p:txBody>
      </p:sp>
    </p:spTree>
    <p:extLst>
      <p:ext uri="{BB962C8B-B14F-4D97-AF65-F5344CB8AC3E}">
        <p14:creationId xmlns:p14="http://schemas.microsoft.com/office/powerpoint/2010/main" val="181628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3657600"/>
          </a:xfrm>
        </p:spPr>
        <p:txBody>
          <a:bodyPr>
            <a:normAutofit/>
          </a:bodyPr>
          <a:lstStyle/>
          <a:p>
            <a:r>
              <a:rPr lang="en-US" dirty="0" err="1"/>
              <a:t>metaclass</a:t>
            </a:r>
            <a:endParaRPr lang="en-US" dirty="0"/>
          </a:p>
          <a:p>
            <a:pPr lvl="1"/>
            <a:r>
              <a:rPr lang="en-US" dirty="0"/>
              <a:t>abstraction authoring mechanism for encapsulating behavior</a:t>
            </a:r>
          </a:p>
          <a:p>
            <a:pPr lvl="1"/>
            <a:r>
              <a:rPr lang="en-US" dirty="0"/>
              <a:t>defining categories of classes with common defaults and generated functions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C++26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14" y="1981200"/>
            <a:ext cx="8854373" cy="470834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248400" y="5562600"/>
            <a:ext cx="2518600" cy="709804"/>
          </a:xfrm>
          <a:prstGeom prst="roundRect">
            <a:avLst/>
          </a:prstGeom>
          <a:solidFill>
            <a:srgbClr val="FFFFCC"/>
          </a:solidFill>
          <a:ln w="12700" cmpd="sng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Andrew Sutton, </a:t>
            </a:r>
            <a:r>
              <a:rPr lang="en-US" sz="1200" dirty="0" err="1">
                <a:solidFill>
                  <a:schemeClr val="tx1"/>
                </a:solidFill>
              </a:rPr>
              <a:t>cppcon</a:t>
            </a:r>
            <a:r>
              <a:rPr lang="en-US" sz="1200" dirty="0">
                <a:solidFill>
                  <a:schemeClr val="tx1"/>
                </a:solidFill>
              </a:rPr>
              <a:t> 2017</a:t>
            </a:r>
          </a:p>
          <a:p>
            <a:pPr algn="ctr"/>
            <a:r>
              <a:rPr lang="en-US" sz="1200" dirty="0">
                <a:solidFill>
                  <a:srgbClr val="0070C0"/>
                </a:solidFill>
              </a:rPr>
              <a:t>www.youtube.com</a:t>
            </a:r>
            <a:br>
              <a:rPr lang="en-US" sz="1200" dirty="0">
                <a:solidFill>
                  <a:srgbClr val="0070C0"/>
                </a:solidFill>
              </a:rPr>
            </a:br>
            <a:r>
              <a:rPr lang="en-US" sz="1200" dirty="0">
                <a:solidFill>
                  <a:srgbClr val="0070C0"/>
                </a:solidFill>
              </a:rPr>
              <a:t>/</a:t>
            </a:r>
            <a:r>
              <a:rPr lang="en-US" sz="1200" dirty="0" err="1">
                <a:solidFill>
                  <a:srgbClr val="0070C0"/>
                </a:solidFill>
              </a:rPr>
              <a:t>watch?v</a:t>
            </a:r>
            <a:r>
              <a:rPr lang="en-US" sz="1200" dirty="0">
                <a:solidFill>
                  <a:srgbClr val="0070C0"/>
                </a:solidFill>
              </a:rPr>
              <a:t>=29IqPeKL_QY</a:t>
            </a:r>
          </a:p>
        </p:txBody>
      </p:sp>
    </p:spTree>
    <p:extLst>
      <p:ext uri="{BB962C8B-B14F-4D97-AF65-F5344CB8AC3E}">
        <p14:creationId xmlns:p14="http://schemas.microsoft.com/office/powerpoint/2010/main" val="308585099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C++26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990600"/>
            <a:ext cx="8839200" cy="573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49667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4191000"/>
            <a:ext cx="472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... stay tuned:</a:t>
            </a:r>
          </a:p>
          <a:p>
            <a:r>
              <a:rPr lang="en-US" dirty="0"/>
              <a:t>	concurrency &amp; parallelism</a:t>
            </a:r>
          </a:p>
          <a:p>
            <a:r>
              <a:rPr lang="en-US" dirty="0"/>
              <a:t>	metaprogramming – dive deeper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12" y="0"/>
            <a:ext cx="7342576" cy="410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44752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4176" y="914400"/>
            <a:ext cx="8763000" cy="2743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many </a:t>
            </a:r>
            <a:r>
              <a:rPr lang="en-US" dirty="0" err="1"/>
              <a:t>std</a:t>
            </a:r>
            <a:r>
              <a:rPr lang="en-US" dirty="0"/>
              <a:t>:: functions</a:t>
            </a:r>
          </a:p>
          <a:p>
            <a:pPr lvl="1"/>
            <a:r>
              <a:rPr lang="en-US" sz="1400" b="1" dirty="0" err="1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sprintf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snprintf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sscanf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atol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strtol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strstream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stringstream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num_put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num_get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to_string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stoi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...</a:t>
            </a:r>
          </a:p>
          <a:p>
            <a:pPr lvl="1"/>
            <a:r>
              <a:rPr lang="en-US" dirty="0"/>
              <a:t>locale, memory allocation, whitespaces, exceptions, ...</a:t>
            </a:r>
          </a:p>
          <a:p>
            <a:pPr lvl="1"/>
            <a:r>
              <a:rPr lang="en-US" dirty="0"/>
              <a:t>extra functionality not needed, insufficient error reporting, safety</a:t>
            </a:r>
          </a:p>
          <a:p>
            <a:r>
              <a:rPr lang="en-US" b="1" dirty="0"/>
              <a:t>hi-perf</a:t>
            </a:r>
            <a:r>
              <a:rPr lang="en-US" dirty="0"/>
              <a:t> string conversions</a:t>
            </a:r>
          </a:p>
          <a:p>
            <a:pPr lvl="1"/>
            <a:r>
              <a:rPr lang="en-US" dirty="0"/>
              <a:t>low-level</a:t>
            </a:r>
          </a:p>
          <a:p>
            <a:pPr lvl="1"/>
            <a:r>
              <a:rPr lang="en-US" dirty="0"/>
              <a:t>non-throwing, non-allocating, no locale, memory safety, format not needed</a:t>
            </a:r>
          </a:p>
          <a:p>
            <a:pPr lvl="1"/>
            <a:r>
              <a:rPr lang="en-US" dirty="0"/>
              <a:t>error reporting about the conversion outcome</a:t>
            </a:r>
          </a:p>
          <a:p>
            <a:pPr lvl="1"/>
            <a:r>
              <a:rPr lang="en-US" dirty="0"/>
              <a:t>speedup factor 6 - 250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conversions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3733800"/>
            <a:ext cx="8229600" cy="1384995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#include &lt;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charconv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sz="1400" dirty="0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from_chars_result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from_chars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const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char* first,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const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char* last,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400" b="1" i="1" dirty="0">
                <a:latin typeface="Courier New" pitchFamily="49" charset="0"/>
                <a:cs typeface="Courier New" pitchFamily="49" charset="0"/>
              </a:rPr>
              <a:t>INT_TYPE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&amp; value,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base = 10);</a:t>
            </a:r>
          </a:p>
          <a:p>
            <a:r>
              <a:rPr lang="en-US" sz="1400" dirty="0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from_chars_result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from_chars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const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char* first,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const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char* last,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400" b="1" i="1" dirty="0">
                <a:latin typeface="Courier New" pitchFamily="49" charset="0"/>
                <a:cs typeface="Courier New" pitchFamily="49" charset="0"/>
              </a:rPr>
              <a:t>FLOAT_TYPE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&amp; value, 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chars_format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fmt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chars_format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::general);</a:t>
            </a:r>
          </a:p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from_chars_result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{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const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char*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ptr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errc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ec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; };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5334000"/>
            <a:ext cx="8229600" cy="954107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to_chars_result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to_chars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 char* first, char* last,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400" b="1" i="1" dirty="0">
                <a:latin typeface="Courier New" pitchFamily="49" charset="0"/>
                <a:cs typeface="Courier New" pitchFamily="49" charset="0"/>
              </a:rPr>
              <a:t>INT_TYPE_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value,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base = 10);</a:t>
            </a:r>
          </a:p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to_chars_result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to_chars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 char* first, char* last,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400" b="1" i="1" dirty="0">
                <a:latin typeface="Courier New" pitchFamily="49" charset="0"/>
                <a:cs typeface="Courier New" pitchFamily="49" charset="0"/>
              </a:rPr>
              <a:t>FLOAT_TYPE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value,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[opt]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chars_format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fmt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[opt]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precision);</a:t>
            </a:r>
          </a:p>
        </p:txBody>
      </p:sp>
      <p:sp>
        <p:nvSpPr>
          <p:cNvPr id="7" name="AutoShape 30"/>
          <p:cNvSpPr>
            <a:spLocks noChangeArrowheads="1"/>
          </p:cNvSpPr>
          <p:nvPr/>
        </p:nvSpPr>
        <p:spPr bwMode="auto">
          <a:xfrm>
            <a:off x="7772400" y="413288"/>
            <a:ext cx="1009581" cy="367300"/>
          </a:xfrm>
          <a:prstGeom prst="wedgeRoundRectCallout">
            <a:avLst>
              <a:gd name="adj1" fmla="val -917"/>
              <a:gd name="adj2" fmla="val -4718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/>
              <a:t>C++17</a:t>
            </a:r>
            <a:endParaRPr lang="en-US" sz="1600" dirty="0"/>
          </a:p>
        </p:txBody>
      </p:sp>
      <p:sp>
        <p:nvSpPr>
          <p:cNvPr id="8" name="AutoShape 30">
            <a:extLst>
              <a:ext uri="{FF2B5EF4-FFF2-40B4-BE49-F238E27FC236}">
                <a16:creationId xmlns:a16="http://schemas.microsoft.com/office/drawing/2014/main" id="{4C531E59-FF28-4631-82BB-7AA9F15C6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8890" y="4914502"/>
            <a:ext cx="1295399" cy="649917"/>
          </a:xfrm>
          <a:prstGeom prst="wedgeRoundRectCallout">
            <a:avLst>
              <a:gd name="adj1" fmla="val -85195"/>
              <a:gd name="adj2" fmla="val -4262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spcBef>
                <a:spcPts val="0"/>
              </a:spcBef>
              <a:buFont typeface="Wingdings 3"/>
              <a:buNone/>
            </a:pPr>
            <a:r>
              <a:rPr lang="en-US" sz="1600" dirty="0"/>
              <a:t>structural bindings</a:t>
            </a:r>
            <a:endParaRPr lang="cs-CZ" sz="1600" b="1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95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791200"/>
          </a:xfrm>
        </p:spPr>
        <p:txBody>
          <a:bodyPr>
            <a:normAutofit/>
          </a:bodyPr>
          <a:lstStyle/>
          <a:p>
            <a:r>
              <a:rPr lang="en-US" dirty="0"/>
              <a:t>if/switch (</a:t>
            </a:r>
            <a:r>
              <a:rPr lang="en-US" dirty="0" err="1"/>
              <a:t>init</a:t>
            </a:r>
            <a:r>
              <a:rPr lang="en-US" dirty="0"/>
              <a:t>; condition)</a:t>
            </a:r>
          </a:p>
          <a:p>
            <a:r>
              <a:rPr lang="en-US" dirty="0"/>
              <a:t>apply</a:t>
            </a:r>
          </a:p>
          <a:p>
            <a:pPr lvl="1"/>
            <a:r>
              <a:rPr lang="en-US" dirty="0"/>
              <a:t>invoke the callable object with tuple as </a:t>
            </a:r>
            <a:r>
              <a:rPr lang="en-US" dirty="0" err="1"/>
              <a:t>arg</a:t>
            </a:r>
            <a:endParaRPr lang="en-US" dirty="0"/>
          </a:p>
          <a:p>
            <a:pPr lvl="1"/>
            <a:r>
              <a:rPr lang="en-US" dirty="0"/>
              <a:t>tuple, pair, array</a:t>
            </a:r>
          </a:p>
          <a:p>
            <a:r>
              <a:rPr lang="en-US" dirty="0" err="1"/>
              <a:t>flat_map</a:t>
            </a:r>
            <a:r>
              <a:rPr lang="en-US" dirty="0"/>
              <a:t>/ _multimap</a:t>
            </a:r>
          </a:p>
          <a:p>
            <a:pPr lvl="1"/>
            <a:r>
              <a:rPr lang="en-US" dirty="0"/>
              <a:t>implemented within a vector</a:t>
            </a:r>
          </a:p>
          <a:p>
            <a:pPr lvl="1"/>
            <a:r>
              <a:rPr lang="en-US" dirty="0"/>
              <a:t>faster lookup, slower insert/delete</a:t>
            </a:r>
          </a:p>
          <a:p>
            <a:r>
              <a:rPr lang="en-US" dirty="0"/>
              <a:t>spaceship operator &lt;=&gt;</a:t>
            </a:r>
          </a:p>
          <a:p>
            <a:r>
              <a:rPr lang="en-US" dirty="0"/>
              <a:t>endian checking</a:t>
            </a:r>
          </a:p>
          <a:p>
            <a:r>
              <a:rPr lang="en-US" dirty="0" err="1"/>
              <a:t>container.contains</a:t>
            </a:r>
            <a:r>
              <a:rPr lang="en-US" dirty="0"/>
              <a:t>()</a:t>
            </a:r>
          </a:p>
          <a:p>
            <a:r>
              <a:rPr lang="en-US" dirty="0"/>
              <a:t>synchronization library</a:t>
            </a:r>
          </a:p>
          <a:p>
            <a:pPr lvl="1"/>
            <a:r>
              <a:rPr lang="en-US" dirty="0"/>
              <a:t>atomics, </a:t>
            </a:r>
            <a:r>
              <a:rPr lang="en-US" dirty="0" err="1"/>
              <a:t>shared_ptr</a:t>
            </a:r>
            <a:r>
              <a:rPr lang="en-US" dirty="0"/>
              <a:t>, floating point, </a:t>
            </a:r>
            <a:r>
              <a:rPr lang="en-US" dirty="0" err="1"/>
              <a:t>atomic_ref</a:t>
            </a:r>
            <a:endParaRPr lang="en-US" dirty="0"/>
          </a:p>
          <a:p>
            <a:pPr lvl="1"/>
            <a:endParaRPr lang="en-US" dirty="0"/>
          </a:p>
          <a:p>
            <a:pPr marL="393192" lvl="1" indent="0">
              <a:buNone/>
            </a:pPr>
            <a:r>
              <a:rPr lang="en-US" i="1" dirty="0"/>
              <a:t>... and lots of minor extensions</a:t>
            </a:r>
            <a:endParaRPr lang="it-I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C++20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29933" y="919581"/>
            <a:ext cx="4429369" cy="461665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if(auto [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it,cc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] =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mmap.insert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val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;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cc)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use(it);</a:t>
            </a:r>
          </a:p>
        </p:txBody>
      </p:sp>
      <p:sp>
        <p:nvSpPr>
          <p:cNvPr id="13" name="Oval 12"/>
          <p:cNvSpPr/>
          <p:nvPr/>
        </p:nvSpPr>
        <p:spPr>
          <a:xfrm>
            <a:off x="7820590" y="954516"/>
            <a:ext cx="220637" cy="21373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070183" y="1496599"/>
            <a:ext cx="2789119" cy="646331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f(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x,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y) {..}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auto t =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make_tuple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( 1, 2);</a:t>
            </a:r>
          </a:p>
          <a:p>
            <a:r>
              <a:rPr lang="en-US" sz="1200" b="1" dirty="0" err="1">
                <a:latin typeface="Courier New" pitchFamily="49" charset="0"/>
                <a:cs typeface="Courier New" pitchFamily="49" charset="0"/>
              </a:rPr>
              <a:t>std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::apply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( f, t);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B03823-DEDF-4D46-A8CA-88ADEC7BC9C1}"/>
              </a:ext>
            </a:extLst>
          </p:cNvPr>
          <p:cNvSpPr txBox="1"/>
          <p:nvPr/>
        </p:nvSpPr>
        <p:spPr>
          <a:xfrm>
            <a:off x="5214645" y="3360478"/>
            <a:ext cx="3607699" cy="276999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if( endian::native == endian::little)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F3C4B7-2E79-4D7D-9DD9-93A063FB76D1}"/>
              </a:ext>
            </a:extLst>
          </p:cNvPr>
          <p:cNvSpPr txBox="1"/>
          <p:nvPr/>
        </p:nvSpPr>
        <p:spPr>
          <a:xfrm>
            <a:off x="5223467" y="3705522"/>
            <a:ext cx="3607700" cy="276999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if(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c.contains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( "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val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")) ....</a:t>
            </a:r>
          </a:p>
        </p:txBody>
      </p:sp>
    </p:spTree>
    <p:extLst>
      <p:ext uri="{BB962C8B-B14F-4D97-AF65-F5344CB8AC3E}">
        <p14:creationId xmlns:p14="http://schemas.microsoft.com/office/powerpoint/2010/main" val="250922501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791200"/>
          </a:xfrm>
        </p:spPr>
        <p:txBody>
          <a:bodyPr>
            <a:norm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ranges</a:t>
            </a:r>
          </a:p>
          <a:p>
            <a:pPr lvl="1"/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to,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...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modularized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stl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std</a:t>
            </a:r>
          </a:p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expected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mdspan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println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explicit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parameter</a:t>
            </a:r>
          </a:p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string::contains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visit extension</a:t>
            </a:r>
          </a:p>
          <a:p>
            <a:pPr lvl="1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classes derived from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variant</a:t>
            </a:r>
          </a:p>
          <a:p>
            <a:endParaRPr lang="en-US" sz="1400" b="1" dirty="0">
              <a:solidFill>
                <a:schemeClr val="bg1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stack trace</a:t>
            </a:r>
          </a:p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to_underlying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/>
          </a:p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spanstream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cs-CZ" dirty="0"/>
              <a:t>full control over the memory management</a:t>
            </a:r>
            <a:endParaRPr lang="en-US" dirty="0"/>
          </a:p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out_ptr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inout_ptr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interoperability between C and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unique_ptr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More </a:t>
            </a:r>
            <a:r>
              <a:rPr lang="en-US" dirty="0"/>
              <a:t>C++23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ounded Rectangle 12">
            <a:extLst>
              <a:ext uri="{FF2B5EF4-FFF2-40B4-BE49-F238E27FC236}">
                <a16:creationId xmlns:a16="http://schemas.microsoft.com/office/drawing/2014/main" id="{52C00D1F-56D9-4F80-9537-5F3B1CC25923}"/>
              </a:ext>
            </a:extLst>
          </p:cNvPr>
          <p:cNvSpPr/>
          <p:nvPr/>
        </p:nvSpPr>
        <p:spPr>
          <a:xfrm>
            <a:off x="5181600" y="6088053"/>
            <a:ext cx="3563112" cy="413326"/>
          </a:xfrm>
          <a:prstGeom prst="roundRect">
            <a:avLst/>
          </a:prstGeom>
          <a:solidFill>
            <a:srgbClr val="FFFFCC"/>
          </a:solidFill>
          <a:ln w="12700" cmpd="sng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70C0"/>
                </a:solidFill>
              </a:rPr>
              <a:t>cppreference.com/w/</a:t>
            </a:r>
            <a:r>
              <a:rPr lang="en-US" sz="1200" dirty="0" err="1">
                <a:solidFill>
                  <a:srgbClr val="0070C0"/>
                </a:solidFill>
              </a:rPr>
              <a:t>cpp</a:t>
            </a:r>
            <a:r>
              <a:rPr lang="en-US" sz="1200" dirty="0">
                <a:solidFill>
                  <a:srgbClr val="0070C0"/>
                </a:solidFill>
              </a:rPr>
              <a:t>/</a:t>
            </a:r>
            <a:r>
              <a:rPr lang="en-US" sz="1200" dirty="0" err="1">
                <a:solidFill>
                  <a:srgbClr val="0070C0"/>
                </a:solidFill>
              </a:rPr>
              <a:t>compiler_support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BFD96F-C8B4-445E-8607-C50F69D33D37}"/>
              </a:ext>
            </a:extLst>
          </p:cNvPr>
          <p:cNvSpPr txBox="1"/>
          <p:nvPr/>
        </p:nvSpPr>
        <p:spPr>
          <a:xfrm>
            <a:off x="3048000" y="1175156"/>
            <a:ext cx="5895668" cy="1908215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void log( </a:t>
            </a:r>
            <a:r>
              <a:rPr lang="fr-FR" sz="1400" b="1" dirty="0" err="1">
                <a:latin typeface="Courier New" pitchFamily="49" charset="0"/>
                <a:cs typeface="Courier New" pitchFamily="49" charset="0"/>
              </a:rPr>
              <a:t>source_location</a:t>
            </a:r>
            <a:r>
              <a:rPr lang="fr-FR" sz="1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sz="1400" dirty="0" err="1">
                <a:latin typeface="Courier New" pitchFamily="49" charset="0"/>
                <a:cs typeface="Courier New" pitchFamily="49" charset="0"/>
              </a:rPr>
              <a:t>loc</a:t>
            </a:r>
            <a:r>
              <a:rPr lang="fr-FR" sz="1400" dirty="0">
                <a:latin typeface="Courier New" pitchFamily="49" charset="0"/>
                <a:cs typeface="Courier New" pitchFamily="49" charset="0"/>
              </a:rPr>
              <a:t> =</a:t>
            </a:r>
          </a:p>
          <a:p>
            <a:r>
              <a:rPr lang="fr-FR" sz="14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fr-FR" sz="1400" dirty="0" err="1">
                <a:latin typeface="Courier New" pitchFamily="49" charset="0"/>
                <a:cs typeface="Courier New" pitchFamily="49" charset="0"/>
              </a:rPr>
              <a:t>source_location</a:t>
            </a:r>
            <a:r>
              <a:rPr lang="fr-FR" sz="1400" b="1" dirty="0">
                <a:latin typeface="Courier New" pitchFamily="49" charset="0"/>
                <a:cs typeface="Courier New" pitchFamily="49" charset="0"/>
              </a:rPr>
              <a:t>::</a:t>
            </a:r>
            <a:r>
              <a:rPr lang="fr-FR" sz="1400" b="1" dirty="0" err="1">
                <a:latin typeface="Courier New" pitchFamily="49" charset="0"/>
                <a:cs typeface="Courier New" pitchFamily="49" charset="0"/>
              </a:rPr>
              <a:t>current</a:t>
            </a:r>
            <a:r>
              <a:rPr lang="fr-FR" sz="1400" b="1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println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 "{} {}:{} {}",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loc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.file_name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(), 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loc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.line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(),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loc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.column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(),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loc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.function_name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());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sz="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int main(int, char*[]) {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log();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}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AutoShape 30">
            <a:extLst>
              <a:ext uri="{FF2B5EF4-FFF2-40B4-BE49-F238E27FC236}">
                <a16:creationId xmlns:a16="http://schemas.microsoft.com/office/drawing/2014/main" id="{896CB747-732A-4468-84A2-0EAB98EBE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6176" y="2921511"/>
            <a:ext cx="2838536" cy="527941"/>
          </a:xfrm>
          <a:prstGeom prst="wedgeRoundRectCallout">
            <a:avLst>
              <a:gd name="adj1" fmla="val -103641"/>
              <a:gd name="adj2" fmla="val -8966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Font typeface="Wingdings 3"/>
              <a:buNone/>
            </a:pPr>
            <a:r>
              <a:rPr lang="en-US" sz="1200" dirty="0"/>
              <a:t>main.cpp 9:2 int main(int, char**)</a:t>
            </a:r>
            <a:endParaRPr lang="cs-CZ" sz="1200" b="1" baseline="300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335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Baarle</a:t>
            </a:r>
            <a:r>
              <a:rPr lang="en-US" dirty="0"/>
              <a:t> - Nassau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9200"/>
            <a:ext cx="8648700" cy="5405438"/>
          </a:xfrm>
          <a:prstGeom prst="rect">
            <a:avLst/>
          </a:prstGeom>
        </p:spPr>
      </p:pic>
      <p:pic>
        <p:nvPicPr>
          <p:cNvPr id="5" name="Picture 4" descr="A brick building with a black door">
            <a:extLst>
              <a:ext uri="{FF2B5EF4-FFF2-40B4-BE49-F238E27FC236}">
                <a16:creationId xmlns:a16="http://schemas.microsoft.com/office/drawing/2014/main" id="{72911C6D-97D1-E0AB-6A48-53836156B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76200"/>
            <a:ext cx="50292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843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8161735"/>
              </p:ext>
            </p:extLst>
          </p:nvPr>
        </p:nvGraphicFramePr>
        <p:xfrm>
          <a:off x="228600" y="1143000"/>
          <a:ext cx="876300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compile-type polymorphism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runtime polymorphism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nominative typing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overloaded functions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inheritance, </a:t>
                      </a:r>
                      <a:r>
                        <a:rPr lang="en-US" dirty="0" err="1"/>
                        <a:t>virt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fnc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structural</a:t>
                      </a:r>
                      <a:r>
                        <a:rPr lang="en-US" baseline="0" dirty="0"/>
                        <a:t> typing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templates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type erasure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Runtime structural typing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228600" y="2667000"/>
            <a:ext cx="8763000" cy="4038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b="1" dirty="0"/>
              <a:t>structural</a:t>
            </a:r>
            <a:r>
              <a:rPr lang="en-US" dirty="0"/>
              <a:t> compatibility of </a:t>
            </a:r>
            <a:r>
              <a:rPr lang="en-US" b="1" dirty="0"/>
              <a:t>runtime </a:t>
            </a:r>
            <a:r>
              <a:rPr lang="en-US" dirty="0"/>
              <a:t>types</a:t>
            </a:r>
          </a:p>
          <a:p>
            <a:pPr lvl="1"/>
            <a:r>
              <a:rPr lang="en-US" b="1" dirty="0"/>
              <a:t>type erasure</a:t>
            </a:r>
          </a:p>
          <a:p>
            <a:pPr lvl="2"/>
            <a:r>
              <a:rPr lang="en-US" dirty="0"/>
              <a:t>adapter implemented using </a:t>
            </a:r>
            <a:r>
              <a:rPr lang="en-US" b="1" dirty="0"/>
              <a:t>structural </a:t>
            </a:r>
            <a:r>
              <a:rPr lang="en-US" dirty="0"/>
              <a:t>properties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of the adapted object</a:t>
            </a:r>
          </a:p>
          <a:p>
            <a:pPr lvl="1"/>
            <a:r>
              <a:rPr lang="en-US" dirty="0"/>
              <a:t>polymorphic functionality of </a:t>
            </a:r>
            <a:r>
              <a:rPr lang="en-US" b="1" dirty="0"/>
              <a:t>unrelated</a:t>
            </a:r>
            <a:r>
              <a:rPr lang="en-US" dirty="0"/>
              <a:t> types</a:t>
            </a:r>
          </a:p>
          <a:p>
            <a:pPr lvl="2"/>
            <a:r>
              <a:rPr lang="en-US" dirty="0"/>
              <a:t>no need of type hierarchies!</a:t>
            </a:r>
          </a:p>
          <a:p>
            <a:pPr marL="914400" lvl="3" indent="0">
              <a:buNone/>
            </a:pPr>
            <a:endParaRPr lang="en-US" dirty="0"/>
          </a:p>
          <a:p>
            <a:r>
              <a:rPr lang="en-US" dirty="0"/>
              <a:t>used in </a:t>
            </a:r>
            <a:r>
              <a:rPr lang="en-US" dirty="0" err="1"/>
              <a:t>std</a:t>
            </a:r>
            <a:r>
              <a:rPr lang="en-US" dirty="0"/>
              <a:t>::C++</a:t>
            </a:r>
          </a:p>
          <a:p>
            <a:pPr lvl="1"/>
            <a:r>
              <a:rPr lang="en-US" dirty="0" err="1"/>
              <a:t>std</a:t>
            </a:r>
            <a:r>
              <a:rPr lang="en-US" dirty="0"/>
              <a:t>::function</a:t>
            </a:r>
          </a:p>
          <a:p>
            <a:pPr lvl="1"/>
            <a:r>
              <a:rPr lang="en-US" dirty="0" err="1"/>
              <a:t>std</a:t>
            </a:r>
            <a:r>
              <a:rPr lang="en-US" dirty="0"/>
              <a:t>::any, </a:t>
            </a:r>
            <a:r>
              <a:rPr lang="en-US" dirty="0" err="1"/>
              <a:t>std</a:t>
            </a:r>
            <a:r>
              <a:rPr lang="en-US" dirty="0"/>
              <a:t>::variant</a:t>
            </a:r>
          </a:p>
          <a:p>
            <a:pPr marL="393192" lvl="1" indent="0">
              <a:buFont typeface="Verdana"/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0" y="4459300"/>
            <a:ext cx="5029200" cy="1815882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class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{ auto&amp;&amp;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say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() { return "</a:t>
            </a:r>
            <a:r>
              <a:rPr lang="en-US" sz="14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haf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"s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; }};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class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Cat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{ auto&amp;&amp;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say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() { return "</a:t>
            </a:r>
            <a:r>
              <a:rPr lang="en-US" sz="14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mnau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"s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;}};</a:t>
            </a:r>
          </a:p>
          <a:p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vector&lt; </a:t>
            </a:r>
            <a:r>
              <a:rPr lang="en-US" sz="1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Animal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&gt; zoo;</a:t>
            </a:r>
          </a:p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zoo.emplace_back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{});</a:t>
            </a:r>
          </a:p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zoo.emplace_back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Cat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{});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for (auto&amp;&amp; a : zoo)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&lt;&lt;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.say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();</a:t>
            </a:r>
          </a:p>
        </p:txBody>
      </p:sp>
      <p:sp>
        <p:nvSpPr>
          <p:cNvPr id="7" name="AutoShape 30"/>
          <p:cNvSpPr>
            <a:spLocks noChangeArrowheads="1"/>
          </p:cNvSpPr>
          <p:nvPr/>
        </p:nvSpPr>
        <p:spPr bwMode="auto">
          <a:xfrm>
            <a:off x="5486400" y="3972807"/>
            <a:ext cx="1371600" cy="358363"/>
          </a:xfrm>
          <a:prstGeom prst="wedgeRoundRectCallout">
            <a:avLst>
              <a:gd name="adj1" fmla="val -98172"/>
              <a:gd name="adj2" fmla="val 9793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unrelated</a:t>
            </a:r>
          </a:p>
        </p:txBody>
      </p:sp>
      <p:sp>
        <p:nvSpPr>
          <p:cNvPr id="8" name="AutoShape 30"/>
          <p:cNvSpPr>
            <a:spLocks noChangeArrowheads="1"/>
          </p:cNvSpPr>
          <p:nvPr/>
        </p:nvSpPr>
        <p:spPr bwMode="auto">
          <a:xfrm>
            <a:off x="7086600" y="5201862"/>
            <a:ext cx="1600200" cy="560182"/>
          </a:xfrm>
          <a:prstGeom prst="wedgeRoundRectCallout">
            <a:avLst>
              <a:gd name="adj1" fmla="val -97051"/>
              <a:gd name="adj2" fmla="val -3920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polymorphic</a:t>
            </a:r>
          </a:p>
          <a:p>
            <a:pPr algn="ctr"/>
            <a:r>
              <a:rPr lang="en-US" sz="1600" dirty="0"/>
              <a:t>container</a:t>
            </a:r>
          </a:p>
        </p:txBody>
      </p:sp>
      <p:sp>
        <p:nvSpPr>
          <p:cNvPr id="9" name="AutoShape 30"/>
          <p:cNvSpPr>
            <a:spLocks noChangeArrowheads="1"/>
          </p:cNvSpPr>
          <p:nvPr/>
        </p:nvSpPr>
        <p:spPr bwMode="auto">
          <a:xfrm>
            <a:off x="938532" y="5304844"/>
            <a:ext cx="761999" cy="228600"/>
          </a:xfrm>
          <a:prstGeom prst="wedgeRoundRectCallout">
            <a:avLst>
              <a:gd name="adj1" fmla="val -917"/>
              <a:gd name="adj2" fmla="val -4718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/>
              <a:t>C++</a:t>
            </a:r>
            <a:r>
              <a:rPr lang="en-US" sz="1200" dirty="0"/>
              <a:t>17</a:t>
            </a:r>
          </a:p>
        </p:txBody>
      </p:sp>
      <p:sp>
        <p:nvSpPr>
          <p:cNvPr id="10" name="AutoShape 30"/>
          <p:cNvSpPr>
            <a:spLocks noChangeArrowheads="1"/>
          </p:cNvSpPr>
          <p:nvPr/>
        </p:nvSpPr>
        <p:spPr bwMode="auto">
          <a:xfrm>
            <a:off x="6351917" y="6070254"/>
            <a:ext cx="1600200" cy="560182"/>
          </a:xfrm>
          <a:prstGeom prst="wedgeRoundRectCallout">
            <a:avLst>
              <a:gd name="adj1" fmla="val -77055"/>
              <a:gd name="adj2" fmla="val -3686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common property</a:t>
            </a:r>
          </a:p>
        </p:txBody>
      </p:sp>
      <p:sp>
        <p:nvSpPr>
          <p:cNvPr id="11" name="AutoShape 30"/>
          <p:cNvSpPr>
            <a:spLocks noChangeArrowheads="1"/>
          </p:cNvSpPr>
          <p:nvPr/>
        </p:nvSpPr>
        <p:spPr bwMode="auto">
          <a:xfrm>
            <a:off x="2286000" y="5533444"/>
            <a:ext cx="1115060" cy="560182"/>
          </a:xfrm>
          <a:prstGeom prst="wedgeRoundRectCallout">
            <a:avLst>
              <a:gd name="adj1" fmla="val 94179"/>
              <a:gd name="adj2" fmla="val -9314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what is Animal?</a:t>
            </a:r>
          </a:p>
        </p:txBody>
      </p:sp>
    </p:spTree>
    <p:extLst>
      <p:ext uri="{BB962C8B-B14F-4D97-AF65-F5344CB8AC3E}">
        <p14:creationId xmlns:p14="http://schemas.microsoft.com/office/powerpoint/2010/main" val="97065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207000" y="4267199"/>
            <a:ext cx="2667000" cy="307777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Holder&lt;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Cat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&gt;: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HolderBase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6" name="AutoShape 30"/>
          <p:cNvSpPr>
            <a:spLocks noChangeArrowheads="1"/>
          </p:cNvSpPr>
          <p:nvPr/>
        </p:nvSpPr>
        <p:spPr bwMode="auto">
          <a:xfrm>
            <a:off x="5257800" y="5371355"/>
            <a:ext cx="1828515" cy="687288"/>
          </a:xfrm>
          <a:prstGeom prst="wedgeRoundRectCallout">
            <a:avLst>
              <a:gd name="adj1" fmla="val 504"/>
              <a:gd name="adj2" fmla="val -175820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3CC"/>
                </a:solidFill>
              </a:rPr>
              <a:t>template</a:t>
            </a:r>
          </a:p>
          <a:p>
            <a:pPr algn="ctr"/>
            <a:r>
              <a:rPr lang="en-US" sz="1600" dirty="0"/>
              <a:t>static typing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467350" y="3263375"/>
            <a:ext cx="990600" cy="712252"/>
          </a:xfrm>
          <a:prstGeom prst="rect">
            <a:avLst/>
          </a:prstGeom>
          <a:solidFill>
            <a:schemeClr val="bg2"/>
          </a:solidFill>
          <a:ln w="25400" cmpd="sng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erasure</a:t>
            </a:r>
          </a:p>
        </p:txBody>
      </p:sp>
      <p:sp>
        <p:nvSpPr>
          <p:cNvPr id="4" name="Rectangle 3"/>
          <p:cNvSpPr/>
          <p:nvPr/>
        </p:nvSpPr>
        <p:spPr>
          <a:xfrm>
            <a:off x="2590800" y="1752600"/>
            <a:ext cx="1295400" cy="609600"/>
          </a:xfrm>
          <a:prstGeom prst="rect">
            <a:avLst/>
          </a:prstGeom>
          <a:solidFill>
            <a:schemeClr val="bg2"/>
          </a:solidFill>
          <a:ln w="25400" cmpd="sng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47800" y="1138535"/>
            <a:ext cx="1828800" cy="307777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vector&lt;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Animal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&gt;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19400" y="3276600"/>
            <a:ext cx="990600" cy="712252"/>
          </a:xfrm>
          <a:prstGeom prst="rect">
            <a:avLst/>
          </a:prstGeom>
          <a:solidFill>
            <a:schemeClr val="bg2"/>
          </a:solidFill>
          <a:ln w="25400" cmpd="sng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49400" y="4267200"/>
            <a:ext cx="2667000" cy="307777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Holder&lt;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&gt;: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HolderBase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33700" y="3352801"/>
            <a:ext cx="800100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Dog</a:t>
            </a:r>
          </a:p>
          <a:p>
            <a:pPr algn="ctr"/>
            <a:r>
              <a:rPr lang="en-US" sz="1200" b="1" dirty="0">
                <a:solidFill>
                  <a:srgbClr val="0033CC"/>
                </a:solidFill>
              </a:rPr>
              <a:t>say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562600" y="3362961"/>
            <a:ext cx="800100" cy="5334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Cat</a:t>
            </a:r>
          </a:p>
          <a:p>
            <a:pPr algn="ctr"/>
            <a:r>
              <a:rPr lang="en-US" sz="1200" b="1" dirty="0">
                <a:solidFill>
                  <a:srgbClr val="0033CC"/>
                </a:solidFill>
              </a:rPr>
              <a:t>say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687320" y="1828800"/>
            <a:ext cx="1122680" cy="457200"/>
          </a:xfrm>
          <a:prstGeom prst="rect">
            <a:avLst/>
          </a:prstGeom>
          <a:solidFill>
            <a:srgbClr val="DAEFC3"/>
          </a:solidFill>
          <a:ln w="25400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HolderBase</a:t>
            </a:r>
            <a:r>
              <a:rPr lang="en-US" sz="1200" dirty="0">
                <a:solidFill>
                  <a:schemeClr val="tx1"/>
                </a:solidFill>
              </a:rPr>
              <a:t>*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say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886200" y="1752600"/>
            <a:ext cx="1295400" cy="609600"/>
          </a:xfrm>
          <a:prstGeom prst="rect">
            <a:avLst/>
          </a:prstGeom>
          <a:solidFill>
            <a:schemeClr val="bg2"/>
          </a:solidFill>
          <a:ln w="25400" cmpd="sng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181600" y="1752600"/>
            <a:ext cx="1295400" cy="609600"/>
          </a:xfrm>
          <a:prstGeom prst="rect">
            <a:avLst/>
          </a:prstGeom>
          <a:solidFill>
            <a:schemeClr val="bg2"/>
          </a:solidFill>
          <a:ln w="25400" cmpd="sng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962400" y="1833880"/>
            <a:ext cx="1122680" cy="457200"/>
          </a:xfrm>
          <a:prstGeom prst="rect">
            <a:avLst/>
          </a:prstGeom>
          <a:solidFill>
            <a:srgbClr val="DAEFC3"/>
          </a:solidFill>
          <a:ln w="25400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HolderBase</a:t>
            </a:r>
            <a:r>
              <a:rPr lang="en-US" sz="1200" dirty="0">
                <a:solidFill>
                  <a:schemeClr val="tx1"/>
                </a:solidFill>
              </a:rPr>
              <a:t>*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say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2819400" y="2133600"/>
            <a:ext cx="838200" cy="1143000"/>
          </a:xfrm>
          <a:prstGeom prst="straightConnector1">
            <a:avLst/>
          </a:prstGeom>
          <a:ln w="25400"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942840" y="2133600"/>
            <a:ext cx="524510" cy="1129775"/>
          </a:xfrm>
          <a:prstGeom prst="straightConnector1">
            <a:avLst/>
          </a:prstGeom>
          <a:ln w="25400"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utoShape 30"/>
          <p:cNvSpPr>
            <a:spLocks noChangeArrowheads="1"/>
          </p:cNvSpPr>
          <p:nvPr/>
        </p:nvSpPr>
        <p:spPr bwMode="auto">
          <a:xfrm>
            <a:off x="2133600" y="5027711"/>
            <a:ext cx="2667000" cy="687288"/>
          </a:xfrm>
          <a:prstGeom prst="wedgeRoundRectCallout">
            <a:avLst>
              <a:gd name="adj1" fmla="val -22332"/>
              <a:gd name="adj2" fmla="val -12849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3CC"/>
                </a:solidFill>
              </a:rPr>
              <a:t>inheritance</a:t>
            </a:r>
          </a:p>
          <a:p>
            <a:pPr algn="ctr"/>
            <a:r>
              <a:rPr lang="en-US" sz="1600" dirty="0"/>
              <a:t>runtime polymorphism</a:t>
            </a:r>
          </a:p>
        </p:txBody>
      </p:sp>
    </p:spTree>
    <p:extLst>
      <p:ext uri="{BB962C8B-B14F-4D97-AF65-F5344CB8AC3E}">
        <p14:creationId xmlns:p14="http://schemas.microsoft.com/office/powerpoint/2010/main" val="35553547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29309</TotalTime>
  <Words>10140</Words>
  <Application>Microsoft Office PowerPoint</Application>
  <PresentationFormat>On-screen Show (4:3)</PresentationFormat>
  <Paragraphs>1658</Paragraphs>
  <Slides>66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7" baseType="lpstr">
      <vt:lpstr>Arial</vt:lpstr>
      <vt:lpstr>Arial Unicode MS</vt:lpstr>
      <vt:lpstr>Calibri</vt:lpstr>
      <vt:lpstr>Courier New</vt:lpstr>
      <vt:lpstr>Lucida Sans Unicode</vt:lpstr>
      <vt:lpstr>Segoe UI Emoji</vt:lpstr>
      <vt:lpstr>Verdana</vt:lpstr>
      <vt:lpstr>Wingdings</vt:lpstr>
      <vt:lpstr>Wingdings 2</vt:lpstr>
      <vt:lpstr>Wingdings 3</vt:lpstr>
      <vt:lpstr>Concourse</vt:lpstr>
      <vt:lpstr>NPRG051 Pokročilé programování v C++ Advanced C++ Programming</vt:lpstr>
      <vt:lpstr>Types</vt:lpstr>
      <vt:lpstr>Polymorphism in C++</vt:lpstr>
      <vt:lpstr>Type compatibility</vt:lpstr>
      <vt:lpstr>Polymorphism vs. type compatibility</vt:lpstr>
      <vt:lpstr>Compile time polymorphism</vt:lpstr>
      <vt:lpstr>Baarle - Nassau</vt:lpstr>
      <vt:lpstr>Runtime structural typing</vt:lpstr>
      <vt:lpstr>Type erasure</vt:lpstr>
      <vt:lpstr>Type erasure</vt:lpstr>
      <vt:lpstr>any</vt:lpstr>
      <vt:lpstr>variant</vt:lpstr>
      <vt:lpstr>variant &amp; visit</vt:lpstr>
      <vt:lpstr>variant, visit &amp; overload</vt:lpstr>
      <vt:lpstr>overload</vt:lpstr>
      <vt:lpstr>overload</vt:lpstr>
      <vt:lpstr>overload</vt:lpstr>
      <vt:lpstr>overload [outdated]</vt:lpstr>
      <vt:lpstr>variant &amp; multiple dispatch</vt:lpstr>
      <vt:lpstr>polymorphism - inheritance vs. variant</vt:lpstr>
      <vt:lpstr>variant use cases</vt:lpstr>
      <vt:lpstr>optional</vt:lpstr>
      <vt:lpstr>optional - monadic operations</vt:lpstr>
      <vt:lpstr>expected</vt:lpstr>
      <vt:lpstr>expected + variant / visit</vt:lpstr>
      <vt:lpstr>Ranges</vt:lpstr>
      <vt:lpstr>Ranges</vt:lpstr>
      <vt:lpstr>Evolution of range based loops</vt:lpstr>
      <vt:lpstr>Ranges and range adaptors</vt:lpstr>
      <vt:lpstr>C++17 vs. C++20</vt:lpstr>
      <vt:lpstr>Ranges - eager and lazy evaluation</vt:lpstr>
      <vt:lpstr>Creating a range-based algorithm</vt:lpstr>
      <vt:lpstr>Projections</vt:lpstr>
      <vt:lpstr>Projections &amp; invoke</vt:lpstr>
      <vt:lpstr>fold</vt:lpstr>
      <vt:lpstr>Dangling protection</vt:lpstr>
      <vt:lpstr>View definition</vt:lpstr>
      <vt:lpstr>Conversion of ranges and views</vt:lpstr>
      <vt:lpstr>Range adaptors (views)</vt:lpstr>
      <vt:lpstr>Views and range algorithms</vt:lpstr>
      <vt:lpstr>Chars &amp; strings</vt:lpstr>
      <vt:lpstr>???</vt:lpstr>
      <vt:lpstr>Raw string</vt:lpstr>
      <vt:lpstr>string_view</vt:lpstr>
      <vt:lpstr>string_view pros &amp; cons</vt:lpstr>
      <vt:lpstr>Transparent comparator</vt:lpstr>
      <vt:lpstr>span</vt:lpstr>
      <vt:lpstr>span, mdspan</vt:lpstr>
      <vt:lpstr>User-defined literals</vt:lpstr>
      <vt:lpstr>User-defined literals</vt:lpstr>
      <vt:lpstr>User-defined literals and strings </vt:lpstr>
      <vt:lpstr>format &amp; print</vt:lpstr>
      <vt:lpstr>Upcoming Features C++26 and beyond</vt:lpstr>
      <vt:lpstr>C++20/23/26</vt:lpstr>
      <vt:lpstr>Contracts</vt:lpstr>
      <vt:lpstr>Execution control library</vt:lpstr>
      <vt:lpstr>template for</vt:lpstr>
      <vt:lpstr>tuple magic</vt:lpstr>
      <vt:lpstr>Compile time reflection</vt:lpstr>
      <vt:lpstr>Beyond C++26</vt:lpstr>
      <vt:lpstr>Beyond C++26</vt:lpstr>
      <vt:lpstr>Beyond C++26</vt:lpstr>
      <vt:lpstr>PowerPoint Presentation</vt:lpstr>
      <vt:lpstr>string conversions</vt:lpstr>
      <vt:lpstr>More C++20</vt:lpstr>
      <vt:lpstr>More C++23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NPRG051 Pokročilé programování v C++ a C</dc:title>
  <dc:creator>Filip</dc:creator>
  <cp:lastModifiedBy>Filip Zavoral</cp:lastModifiedBy>
  <cp:revision>1759</cp:revision>
  <dcterms:created xsi:type="dcterms:W3CDTF">2006-08-16T00:00:00Z</dcterms:created>
  <dcterms:modified xsi:type="dcterms:W3CDTF">2026-04-06T20:43:25Z</dcterms:modified>
</cp:coreProperties>
</file>