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23"/>
  </p:notesMasterIdLst>
  <p:sldIdLst>
    <p:sldId id="998" r:id="rId3"/>
    <p:sldId id="1064" r:id="rId4"/>
    <p:sldId id="1065" r:id="rId5"/>
    <p:sldId id="1066" r:id="rId6"/>
    <p:sldId id="1055" r:id="rId7"/>
    <p:sldId id="1068" r:id="rId8"/>
    <p:sldId id="1069" r:id="rId9"/>
    <p:sldId id="1067" r:id="rId10"/>
    <p:sldId id="1070" r:id="rId11"/>
    <p:sldId id="1060" r:id="rId12"/>
    <p:sldId id="1061" r:id="rId13"/>
    <p:sldId id="1062" r:id="rId14"/>
    <p:sldId id="1054" r:id="rId15"/>
    <p:sldId id="1071" r:id="rId16"/>
    <p:sldId id="1072" r:id="rId17"/>
    <p:sldId id="1063" r:id="rId18"/>
    <p:sldId id="909" r:id="rId19"/>
    <p:sldId id="1057" r:id="rId20"/>
    <p:sldId id="1058" r:id="rId21"/>
    <p:sldId id="1059" r:id="rId22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97" d="100"/>
          <a:sy n="97" d="100"/>
        </p:scale>
        <p:origin x="84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184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14.03.2025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14.03.2025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</a:p>
        </p:txBody>
      </p:sp>
    </p:spTree>
    <p:extLst>
      <p:ext uri="{BB962C8B-B14F-4D97-AF65-F5344CB8AC3E}">
        <p14:creationId xmlns:p14="http://schemas.microsoft.com/office/powerpoint/2010/main" val="2004947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588FE-C517-3BDD-EA1E-2E41FA35B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9A7D-A1F4-59A8-FCF9-B19E00E0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C9803-40E7-EC53-590B-643D04FB5F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Loops in compile-time</a:t>
            </a:r>
          </a:p>
          <a:p>
            <a:pPr lvl="1"/>
            <a:r>
              <a:rPr lang="en-US" dirty="0"/>
              <a:t>Variadic templates often require iteration through elements</a:t>
            </a:r>
          </a:p>
          <a:p>
            <a:pPr lvl="2"/>
            <a:r>
              <a:rPr lang="en-US" dirty="0"/>
              <a:t>In simple cases, a fold-expression may be sufficient:</a:t>
            </a:r>
          </a:p>
          <a:p>
            <a:pPr lvl="4"/>
            <a:r>
              <a:rPr lang="en-US" dirty="0"/>
              <a:t>template&lt;int ... al&gt;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add_v</a:t>
            </a:r>
            <a:r>
              <a:rPr lang="en-US" dirty="0"/>
              <a:t> = (0 + ... + al);</a:t>
            </a:r>
          </a:p>
          <a:p>
            <a:pPr lvl="3"/>
            <a:r>
              <a:rPr lang="en-US" dirty="0"/>
              <a:t>Fold-expressions always evaluate elements independently, then aggregate them</a:t>
            </a:r>
          </a:p>
          <a:p>
            <a:pPr lvl="2"/>
            <a:r>
              <a:rPr lang="en-US" dirty="0"/>
              <a:t>In more complex cases, recursion is required:</a:t>
            </a:r>
          </a:p>
          <a:p>
            <a:pPr lvl="4"/>
            <a:r>
              <a:rPr lang="en-US" dirty="0"/>
              <a:t>template&lt;int ... al&gt; struct max;</a:t>
            </a:r>
          </a:p>
          <a:p>
            <a:pPr lvl="4"/>
            <a:r>
              <a:rPr lang="en-US" dirty="0"/>
              <a:t>template&lt;int a0&gt; struct max&lt;a0&gt; { static </a:t>
            </a:r>
            <a:r>
              <a:rPr lang="en-US" dirty="0" err="1"/>
              <a:t>constexpr</a:t>
            </a:r>
            <a:r>
              <a:rPr lang="en-US" dirty="0"/>
              <a:t> int value = a0; }</a:t>
            </a:r>
          </a:p>
          <a:p>
            <a:pPr lvl="4"/>
            <a:r>
              <a:rPr lang="en-US" dirty="0"/>
              <a:t>template&lt;int a0, int ... al&gt; struct max&lt; a0, al ...&gt; {</a:t>
            </a:r>
          </a:p>
          <a:p>
            <a:pPr lvl="4"/>
            <a:r>
              <a:rPr lang="en-US" dirty="0"/>
              <a:t>  private: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vl</a:t>
            </a:r>
            <a:r>
              <a:rPr lang="en-US" dirty="0"/>
              <a:t> = max&lt; al ...&gt;::value;</a:t>
            </a:r>
          </a:p>
          <a:p>
            <a:pPr lvl="4"/>
            <a:r>
              <a:rPr lang="en-US" dirty="0"/>
              <a:t>  public: static </a:t>
            </a:r>
            <a:r>
              <a:rPr lang="en-US" dirty="0" err="1"/>
              <a:t>constexpr</a:t>
            </a:r>
            <a:r>
              <a:rPr lang="en-US" dirty="0"/>
              <a:t> int value = a0 &gt; </a:t>
            </a:r>
            <a:r>
              <a:rPr lang="en-US" dirty="0" err="1"/>
              <a:t>vl</a:t>
            </a:r>
            <a:r>
              <a:rPr lang="en-US" dirty="0"/>
              <a:t> : a0 : </a:t>
            </a:r>
            <a:r>
              <a:rPr lang="en-US" dirty="0" err="1"/>
              <a:t>vl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053453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6A632-75D8-BC5D-52ED-B5BB52B53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9ACDA-0FA7-09EF-E0A1-F2A68663C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B3157-A746-6DAB-38B8-5BB4DA474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Loops in compile-time</a:t>
            </a:r>
          </a:p>
          <a:p>
            <a:pPr lvl="1"/>
            <a:r>
              <a:rPr lang="en-US" dirty="0"/>
              <a:t>Recursive iteration can process a polymorphic list</a:t>
            </a:r>
          </a:p>
          <a:p>
            <a:pPr lvl="2"/>
            <a:r>
              <a:rPr lang="en-US" dirty="0"/>
              <a:t>List elements:</a:t>
            </a:r>
          </a:p>
          <a:p>
            <a:pPr lvl="4"/>
            <a:r>
              <a:rPr lang="en-US" dirty="0"/>
              <a:t>template&lt;int d&gt; struct up {};</a:t>
            </a:r>
          </a:p>
          <a:p>
            <a:pPr lvl="4"/>
            <a:r>
              <a:rPr lang="en-US" dirty="0"/>
              <a:t>template&lt;int d&gt; struct right {};</a:t>
            </a:r>
          </a:p>
          <a:p>
            <a:pPr lvl="2"/>
            <a:r>
              <a:rPr lang="en-US" dirty="0"/>
              <a:t>List summation: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EL&gt; struct sum2d;</a:t>
            </a:r>
          </a:p>
          <a:p>
            <a:pPr lvl="4"/>
            <a:r>
              <a:rPr lang="en-US" dirty="0"/>
              <a:t>template&lt;&gt; struct sum2d&lt;&gt;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0;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0; 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template&lt;int d0, </a:t>
            </a:r>
            <a:r>
              <a:rPr lang="en-US" dirty="0" err="1"/>
              <a:t>typename</a:t>
            </a:r>
            <a:r>
              <a:rPr lang="en-US" dirty="0"/>
              <a:t> ... EL&gt; struct sum2d&lt; up&lt;d0&gt;, EL ...&gt; {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sum2d&lt;EL ...&gt;::</a:t>
            </a:r>
            <a:r>
              <a:rPr lang="en-US" dirty="0" err="1"/>
              <a:t>value_x</a:t>
            </a:r>
            <a:r>
              <a:rPr lang="en-US" dirty="0"/>
              <a:t>;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sum2d&lt;EL ...&gt;::</a:t>
            </a:r>
            <a:r>
              <a:rPr lang="en-US" dirty="0" err="1"/>
              <a:t>value_y</a:t>
            </a:r>
            <a:r>
              <a:rPr lang="en-US" dirty="0"/>
              <a:t> + d0; 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template&lt;int d0, </a:t>
            </a:r>
            <a:r>
              <a:rPr lang="en-US" dirty="0" err="1"/>
              <a:t>typename</a:t>
            </a:r>
            <a:r>
              <a:rPr lang="en-US" dirty="0"/>
              <a:t> ... EL&gt; struct sum2d&lt; right&lt;d0&gt;, EL ...&gt; {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sum2d&lt;EL ...&gt;::</a:t>
            </a:r>
            <a:r>
              <a:rPr lang="en-US" dirty="0" err="1"/>
              <a:t>value_x</a:t>
            </a:r>
            <a:r>
              <a:rPr lang="en-US" dirty="0"/>
              <a:t> + d0;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sum2d&lt;EL ...&gt;::</a:t>
            </a:r>
            <a:r>
              <a:rPr lang="en-US" dirty="0" err="1"/>
              <a:t>value_y</a:t>
            </a:r>
            <a:r>
              <a:rPr lang="en-US" dirty="0"/>
              <a:t>; 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Usage: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my_sum</a:t>
            </a:r>
            <a:r>
              <a:rPr lang="en-US" dirty="0"/>
              <a:t> = sum2d&lt; up&lt;2&gt;, right&lt;3&gt;, up&lt;2&gt;&gt;;</a:t>
            </a:r>
          </a:p>
          <a:p>
            <a:pPr lvl="4"/>
            <a:r>
              <a:rPr lang="en-US" dirty="0" err="1"/>
              <a:t>static_assert</a:t>
            </a:r>
            <a:r>
              <a:rPr lang="en-US" dirty="0"/>
              <a:t>( </a:t>
            </a:r>
            <a:r>
              <a:rPr lang="en-US" dirty="0" err="1"/>
              <a:t>my_sum</a:t>
            </a:r>
            <a:r>
              <a:rPr lang="en-US" dirty="0"/>
              <a:t>::</a:t>
            </a:r>
            <a:r>
              <a:rPr lang="en-US" dirty="0" err="1"/>
              <a:t>value_y</a:t>
            </a:r>
            <a:r>
              <a:rPr lang="en-US" dirty="0"/>
              <a:t> == 4);</a:t>
            </a:r>
          </a:p>
        </p:txBody>
      </p:sp>
    </p:spTree>
    <p:extLst>
      <p:ext uri="{BB962C8B-B14F-4D97-AF65-F5344CB8AC3E}">
        <p14:creationId xmlns:p14="http://schemas.microsoft.com/office/powerpoint/2010/main" val="2610363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D3756-259A-2CC9-E309-409AB13FE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E31A-928A-14A3-E408-E170E9BD7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45E4D-9F25-B534-E950-39FFED7B23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Variadic lists</a:t>
            </a:r>
          </a:p>
          <a:p>
            <a:pPr lvl="1"/>
            <a:r>
              <a:rPr lang="en-US" dirty="0"/>
              <a:t>Variadic lists exist only as arguments of templates</a:t>
            </a:r>
          </a:p>
          <a:p>
            <a:pPr lvl="1"/>
            <a:r>
              <a:rPr lang="en-US" dirty="0"/>
              <a:t>If a variadic list has to be "stored" or "returned", it must be wrapped</a:t>
            </a:r>
          </a:p>
          <a:p>
            <a:pPr lvl="2"/>
            <a:r>
              <a:rPr lang="en-US" dirty="0"/>
              <a:t>std::tuple may be a convenient wrapper for type lists</a:t>
            </a:r>
          </a:p>
          <a:p>
            <a:pPr lvl="3"/>
            <a:r>
              <a:rPr lang="en-US" dirty="0"/>
              <a:t>But declaring your own variadic tag class may be safer: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type_list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std::</a:t>
            </a:r>
            <a:r>
              <a:rPr lang="en-US" dirty="0" err="1"/>
              <a:t>integer_sequence</a:t>
            </a:r>
            <a:r>
              <a:rPr lang="en-US" dirty="0"/>
              <a:t> does the same for lists of integers</a:t>
            </a:r>
          </a:p>
          <a:p>
            <a:pPr lvl="1"/>
            <a:r>
              <a:rPr lang="en-US" dirty="0"/>
              <a:t>Usage: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my_list</a:t>
            </a:r>
            <a:r>
              <a:rPr lang="en-US" dirty="0"/>
              <a:t> = </a:t>
            </a:r>
            <a:r>
              <a:rPr lang="en-US" dirty="0" err="1"/>
              <a:t>type_list</a:t>
            </a:r>
            <a:r>
              <a:rPr lang="en-US" dirty="0"/>
              <a:t>&lt;up&lt;2&gt;, right&lt;3&gt;, up&lt;2&gt;&gt;;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my_int_list</a:t>
            </a:r>
            <a:r>
              <a:rPr lang="en-US" dirty="0"/>
              <a:t> = std::</a:t>
            </a:r>
            <a:r>
              <a:rPr lang="en-US" dirty="0" err="1"/>
              <a:t>integer_sequence</a:t>
            </a:r>
            <a:r>
              <a:rPr lang="en-US" dirty="0"/>
              <a:t>&lt; int, 2, 3, 2&gt;;</a:t>
            </a:r>
          </a:p>
          <a:p>
            <a:pPr lvl="1"/>
            <a:r>
              <a:rPr lang="en-US" dirty="0"/>
              <a:t>Unwrapping is done by template specialization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L&gt; struct list_sum2d;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EL&gt; struct list_sum2d&lt;</a:t>
            </a:r>
            <a:r>
              <a:rPr lang="en-US" dirty="0" err="1"/>
              <a:t>type_list</a:t>
            </a:r>
            <a:r>
              <a:rPr lang="en-US" dirty="0"/>
              <a:t>&lt;EL ...&gt;&gt; : sum2d&lt;EL ...&gt; {};</a:t>
            </a:r>
          </a:p>
          <a:p>
            <a:pPr lvl="3"/>
            <a:r>
              <a:rPr lang="en-US" dirty="0"/>
              <a:t>Inheritance is (mis)used to copy the outputs of sum2d</a:t>
            </a:r>
          </a:p>
          <a:p>
            <a:pPr lvl="2"/>
            <a:r>
              <a:rPr lang="en-US" dirty="0"/>
              <a:t>Usage:</a:t>
            </a:r>
          </a:p>
          <a:p>
            <a:pPr lvl="4"/>
            <a:r>
              <a:rPr lang="en-US" dirty="0" err="1"/>
              <a:t>static_assert</a:t>
            </a:r>
            <a:r>
              <a:rPr lang="en-US" dirty="0"/>
              <a:t>( list_sum2d&lt;</a:t>
            </a:r>
            <a:r>
              <a:rPr lang="en-US" dirty="0" err="1"/>
              <a:t>my_list</a:t>
            </a:r>
            <a:r>
              <a:rPr lang="en-US" dirty="0"/>
              <a:t>&gt;::</a:t>
            </a:r>
            <a:r>
              <a:rPr lang="en-US" dirty="0" err="1"/>
              <a:t>value_y</a:t>
            </a:r>
            <a:r>
              <a:rPr lang="en-US" dirty="0"/>
              <a:t> == 4);</a:t>
            </a:r>
          </a:p>
        </p:txBody>
      </p:sp>
    </p:spTree>
    <p:extLst>
      <p:ext uri="{BB962C8B-B14F-4D97-AF65-F5344CB8AC3E}">
        <p14:creationId xmlns:p14="http://schemas.microsoft.com/office/powerpoint/2010/main" val="3643594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FCFF9-D346-914B-7E3D-A97D7743A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6F262-F52C-9B10-AAB0-A16D75AA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CB28C-39E5-9DA3-474B-29CB9252920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 dirty="0"/>
              <a:t>Iteration through wrapped lists may also be based on indexes</a:t>
            </a:r>
          </a:p>
          <a:p>
            <a:pPr lvl="2"/>
            <a:r>
              <a:rPr lang="en-US" dirty="0"/>
              <a:t>It requires additional features from the list wrapper:</a:t>
            </a:r>
            <a:endParaRPr lang="cs-CZ" dirty="0"/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i&gt;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  <a:p>
            <a:pPr lvl="3"/>
            <a:r>
              <a:rPr lang="en-US" dirty="0"/>
              <a:t>See std::</a:t>
            </a:r>
            <a:r>
              <a:rPr lang="en-US" dirty="0" err="1"/>
              <a:t>tuple_size_v</a:t>
            </a:r>
            <a:r>
              <a:rPr lang="en-US" dirty="0"/>
              <a:t> and std::</a:t>
            </a:r>
            <a:r>
              <a:rPr lang="en-US" dirty="0" err="1"/>
              <a:t>tuple_element_t</a:t>
            </a:r>
            <a:r>
              <a:rPr lang="en-US" dirty="0"/>
              <a:t> for the magic</a:t>
            </a:r>
          </a:p>
          <a:p>
            <a:pPr lvl="2"/>
            <a:r>
              <a:rPr lang="en-US" dirty="0"/>
              <a:t>Example – recursive pass-through using indexes:</a:t>
            </a:r>
          </a:p>
          <a:p>
            <a:pPr lvl="3"/>
            <a:r>
              <a:rPr lang="en-US" dirty="0"/>
              <a:t>Indexes are reversed to allow stopping at 0 by partial specialization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rev_i</a:t>
            </a:r>
            <a:r>
              <a:rPr lang="en-US" dirty="0"/>
              <a:t>&gt; struct </a:t>
            </a:r>
            <a:r>
              <a:rPr lang="en-US" dirty="0" err="1"/>
              <a:t>type_list_iterate_impl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private: 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iterate_rest</a:t>
            </a:r>
            <a:r>
              <a:rPr lang="en-US" dirty="0"/>
              <a:t> = </a:t>
            </a:r>
            <a:r>
              <a:rPr lang="en-US" dirty="0" err="1"/>
              <a:t>type_list_iterate_impl</a:t>
            </a:r>
            <a:r>
              <a:rPr lang="en-US" dirty="0"/>
              <a:t>&lt;L, </a:t>
            </a:r>
            <a:r>
              <a:rPr lang="en-US" dirty="0" err="1"/>
              <a:t>rev_i</a:t>
            </a:r>
            <a:r>
              <a:rPr lang="en-US" dirty="0"/>
              <a:t> – 1&gt;;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element_i</a:t>
            </a:r>
            <a:r>
              <a:rPr lang="en-US" dirty="0"/>
              <a:t> = </a:t>
            </a:r>
            <a:r>
              <a:rPr lang="en-US" dirty="0" err="1"/>
              <a:t>type_list_element</a:t>
            </a:r>
            <a:r>
              <a:rPr lang="en-US" dirty="0"/>
              <a:t>&lt;L, </a:t>
            </a:r>
            <a:r>
              <a:rPr lang="en-US" dirty="0" err="1"/>
              <a:t>type_list_size</a:t>
            </a:r>
            <a:r>
              <a:rPr lang="en-US" dirty="0"/>
              <a:t>&lt;L&gt; - </a:t>
            </a:r>
            <a:r>
              <a:rPr lang="en-US" dirty="0" err="1"/>
              <a:t>rev_i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</a:t>
            </a:r>
            <a:r>
              <a:rPr lang="en-US" dirty="0" err="1"/>
              <a:t>extract_value_x</a:t>
            </a:r>
            <a:r>
              <a:rPr lang="en-US" dirty="0"/>
              <a:t>&lt;</a:t>
            </a:r>
            <a:r>
              <a:rPr lang="en-US" dirty="0" err="1"/>
              <a:t>element_i</a:t>
            </a:r>
            <a:r>
              <a:rPr lang="en-US" dirty="0"/>
              <a:t>&gt; + </a:t>
            </a:r>
            <a:r>
              <a:rPr lang="en-US" dirty="0" err="1"/>
              <a:t>iterate_rest</a:t>
            </a:r>
            <a:r>
              <a:rPr lang="en-US" dirty="0"/>
              <a:t>::</a:t>
            </a:r>
            <a:r>
              <a:rPr lang="en-US" dirty="0" err="1"/>
              <a:t>value_x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</a:t>
            </a:r>
            <a:r>
              <a:rPr lang="en-US" dirty="0" err="1"/>
              <a:t>extract_value_y</a:t>
            </a:r>
            <a:r>
              <a:rPr lang="en-US" dirty="0"/>
              <a:t>&lt;</a:t>
            </a:r>
            <a:r>
              <a:rPr lang="en-US" dirty="0" err="1"/>
              <a:t>element_i</a:t>
            </a:r>
            <a:r>
              <a:rPr lang="en-US" dirty="0"/>
              <a:t>&gt; + </a:t>
            </a:r>
            <a:r>
              <a:rPr lang="en-US" dirty="0" err="1"/>
              <a:t>iterate_rest</a:t>
            </a:r>
            <a:r>
              <a:rPr lang="en-US" dirty="0"/>
              <a:t>::</a:t>
            </a:r>
            <a:r>
              <a:rPr lang="en-US" dirty="0" err="1"/>
              <a:t>value_y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};</a:t>
            </a:r>
          </a:p>
          <a:p>
            <a:pPr lvl="3"/>
            <a:r>
              <a:rPr lang="en-US" dirty="0" err="1"/>
              <a:t>extract_value_x</a:t>
            </a:r>
            <a:r>
              <a:rPr lang="en-US" dirty="0"/>
              <a:t> and </a:t>
            </a:r>
            <a:r>
              <a:rPr lang="en-US" dirty="0" err="1"/>
              <a:t>extract_value_y</a:t>
            </a:r>
            <a:r>
              <a:rPr lang="en-US" dirty="0"/>
              <a:t> may be implemented by partial specialization on the type of </a:t>
            </a:r>
            <a:r>
              <a:rPr lang="en-US" dirty="0" err="1"/>
              <a:t>element_i</a:t>
            </a:r>
            <a:endParaRPr lang="en-US" dirty="0"/>
          </a:p>
          <a:p>
            <a:pPr lvl="3"/>
            <a:r>
              <a:rPr lang="en-US" dirty="0"/>
              <a:t>Partial specialization: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struct </a:t>
            </a:r>
            <a:r>
              <a:rPr lang="en-US" dirty="0" err="1"/>
              <a:t>type_list_iterate_impl</a:t>
            </a:r>
            <a:r>
              <a:rPr lang="en-US" dirty="0"/>
              <a:t>&lt; L, 0&gt; {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0;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0;</a:t>
            </a:r>
          </a:p>
          <a:p>
            <a:pPr lvl="4"/>
            <a:r>
              <a:rPr lang="en-US" dirty="0"/>
              <a:t>};</a:t>
            </a:r>
          </a:p>
          <a:p>
            <a:pPr lvl="3"/>
            <a:r>
              <a:rPr lang="en-US" dirty="0"/>
              <a:t>Public wrapper: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using </a:t>
            </a:r>
            <a:r>
              <a:rPr lang="en-US" dirty="0" err="1"/>
              <a:t>type_list_iterate</a:t>
            </a:r>
            <a:r>
              <a:rPr lang="en-US" dirty="0"/>
              <a:t> = </a:t>
            </a:r>
            <a:r>
              <a:rPr lang="en-US" dirty="0" err="1"/>
              <a:t>type_list_iterate_impl</a:t>
            </a:r>
            <a:r>
              <a:rPr lang="en-US" dirty="0"/>
              <a:t>&lt; L, </a:t>
            </a:r>
            <a:r>
              <a:rPr lang="en-US" dirty="0" err="1"/>
              <a:t>type_list_size</a:t>
            </a:r>
            <a:r>
              <a:rPr lang="en-US" dirty="0"/>
              <a:t>&lt;L&gt;&gt;;</a:t>
            </a:r>
          </a:p>
        </p:txBody>
      </p:sp>
    </p:spTree>
    <p:extLst>
      <p:ext uri="{BB962C8B-B14F-4D97-AF65-F5344CB8AC3E}">
        <p14:creationId xmlns:p14="http://schemas.microsoft.com/office/powerpoint/2010/main" val="1877713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7638A-4A82-F777-378D-A77119C75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BB5A2-1931-D2CF-C769-04A210790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chaos in template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BCEC5-8037-66D0-1757-2F20EAB3A4B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Template arguments declared with </a:t>
            </a:r>
            <a:r>
              <a:rPr lang="en-US" dirty="0" err="1"/>
              <a:t>typename</a:t>
            </a:r>
            <a:r>
              <a:rPr lang="en-US" dirty="0"/>
              <a:t> offer no clue on their purpose/format</a:t>
            </a:r>
          </a:p>
          <a:p>
            <a:pPr lvl="2"/>
            <a:r>
              <a:rPr lang="en-US" dirty="0"/>
              <a:t>Partially mitigated by aptly named templates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i&gt;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  <a:p>
            <a:pPr lvl="1"/>
            <a:r>
              <a:rPr lang="en-US" dirty="0"/>
              <a:t>Concepts offer a chance to improve readability</a:t>
            </a:r>
          </a:p>
          <a:p>
            <a:pPr lvl="3"/>
            <a:r>
              <a:rPr lang="en-US" dirty="0"/>
              <a:t>And compile-time protection</a:t>
            </a:r>
          </a:p>
          <a:p>
            <a:pPr lvl="1"/>
            <a:r>
              <a:rPr lang="en-US" dirty="0"/>
              <a:t>Method 1 - using a tag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type_list_tag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A concept to check for the tag 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concept </a:t>
            </a:r>
            <a:r>
              <a:rPr lang="en-US" dirty="0" err="1"/>
              <a:t>is_type_list</a:t>
            </a:r>
            <a:r>
              <a:rPr lang="en-US" dirty="0"/>
              <a:t> = std::</a:t>
            </a:r>
            <a:r>
              <a:rPr lang="en-US" dirty="0" err="1"/>
              <a:t>derived_from</a:t>
            </a:r>
            <a:r>
              <a:rPr lang="en-US" dirty="0"/>
              <a:t>&lt; L, </a:t>
            </a:r>
            <a:r>
              <a:rPr lang="en-US" dirty="0" err="1"/>
              <a:t>type_list_tag</a:t>
            </a:r>
            <a:r>
              <a:rPr lang="en-US" dirty="0"/>
              <a:t>&gt;;</a:t>
            </a:r>
          </a:p>
          <a:p>
            <a:pPr lvl="2"/>
            <a:r>
              <a:rPr lang="en-US" dirty="0"/>
              <a:t>The original type modified to inherit from the tag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type_list</a:t>
            </a:r>
            <a:r>
              <a:rPr lang="en-US" dirty="0"/>
              <a:t> : </a:t>
            </a:r>
            <a:r>
              <a:rPr lang="en-US" dirty="0" err="1"/>
              <a:t>type_list_tag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Templates accepting </a:t>
            </a:r>
            <a:r>
              <a:rPr lang="en-US" dirty="0" err="1"/>
              <a:t>type_list</a:t>
            </a:r>
            <a:r>
              <a:rPr lang="en-US" dirty="0"/>
              <a:t> as arguments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</p:txBody>
      </p:sp>
    </p:spTree>
    <p:extLst>
      <p:ext uri="{BB962C8B-B14F-4D97-AF65-F5344CB8AC3E}">
        <p14:creationId xmlns:p14="http://schemas.microsoft.com/office/powerpoint/2010/main" val="115100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AA649-F5B3-B892-5701-85EFFED82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150C-3346-A7BB-8602-6909ABDCD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chaos in template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FADFD-A4AC-3DA0-CBF1-084C3D5CE0D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Concepts offer a chance to improve readability</a:t>
            </a:r>
          </a:p>
          <a:p>
            <a:pPr lvl="2"/>
            <a:r>
              <a:rPr lang="en-US" dirty="0"/>
              <a:t>Method 2 - detecting a particular type</a:t>
            </a:r>
          </a:p>
          <a:p>
            <a:pPr lvl="2"/>
            <a:r>
              <a:rPr lang="en-US" dirty="0"/>
              <a:t>The original type is not modified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type_list</a:t>
            </a:r>
            <a:r>
              <a:rPr lang="en-US" dirty="0"/>
              <a:t> : </a:t>
            </a:r>
            <a:r>
              <a:rPr lang="en-US" dirty="0" err="1"/>
              <a:t>type_list_tag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A helper template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struct </a:t>
            </a:r>
            <a:r>
              <a:rPr lang="en-US" dirty="0" err="1"/>
              <a:t>is_type_list_impl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is_type_list_impl</a:t>
            </a:r>
            <a:r>
              <a:rPr lang="en-US" dirty="0"/>
              <a:t>&lt; </a:t>
            </a:r>
            <a:r>
              <a:rPr lang="en-US" dirty="0" err="1"/>
              <a:t>type_list</a:t>
            </a:r>
            <a:r>
              <a:rPr lang="en-US" dirty="0"/>
              <a:t>&lt; TL...&gt;&gt; : </a:t>
            </a:r>
            <a:r>
              <a:rPr lang="en-US" dirty="0" err="1"/>
              <a:t>true_type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The concept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concept </a:t>
            </a:r>
            <a:r>
              <a:rPr lang="en-US" dirty="0" err="1"/>
              <a:t>is_type_list</a:t>
            </a:r>
            <a:r>
              <a:rPr lang="en-US" dirty="0"/>
              <a:t> = </a:t>
            </a:r>
            <a:r>
              <a:rPr lang="en-US" dirty="0" err="1"/>
              <a:t>is_type_list_impl</a:t>
            </a:r>
            <a:r>
              <a:rPr lang="en-US" dirty="0"/>
              <a:t>&lt; L&gt;::value;</a:t>
            </a:r>
          </a:p>
          <a:p>
            <a:pPr lvl="2"/>
            <a:r>
              <a:rPr lang="en-US" dirty="0"/>
              <a:t>Templates accepting </a:t>
            </a:r>
            <a:r>
              <a:rPr lang="en-US" dirty="0" err="1"/>
              <a:t>type_list</a:t>
            </a:r>
            <a:r>
              <a:rPr lang="en-US" dirty="0"/>
              <a:t> as arguments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  <a:p>
            <a:pPr lvl="1"/>
            <a:r>
              <a:rPr lang="en-US" dirty="0"/>
              <a:t>Two interconnected named entities are always required</a:t>
            </a:r>
          </a:p>
          <a:p>
            <a:pPr lvl="2"/>
            <a:r>
              <a:rPr lang="en-US" dirty="0"/>
              <a:t>A concept</a:t>
            </a:r>
          </a:p>
          <a:p>
            <a:pPr lvl="3"/>
            <a:r>
              <a:rPr lang="en-US" dirty="0"/>
              <a:t>Often named using an adjective or verb - "integral", "invocable", "</a:t>
            </a:r>
            <a:r>
              <a:rPr lang="en-US" dirty="0" err="1"/>
              <a:t>is_function</a:t>
            </a:r>
            <a:r>
              <a:rPr lang="en-US" dirty="0"/>
              <a:t>"</a:t>
            </a:r>
          </a:p>
          <a:p>
            <a:pPr lvl="3"/>
            <a:r>
              <a:rPr lang="en-US" dirty="0"/>
              <a:t>But also using nouns, potentially colliding with types - "range", "</a:t>
            </a:r>
            <a:r>
              <a:rPr lang="en-US" dirty="0" err="1"/>
              <a:t>input_iterator</a:t>
            </a:r>
            <a:r>
              <a:rPr lang="en-US" dirty="0"/>
              <a:t>"</a:t>
            </a:r>
          </a:p>
          <a:p>
            <a:pPr lvl="2"/>
            <a:r>
              <a:rPr lang="en-US" dirty="0"/>
              <a:t>A type (or many such types) that satisfies the concept</a:t>
            </a:r>
          </a:p>
          <a:p>
            <a:pPr lvl="3"/>
            <a:r>
              <a:rPr lang="en-US" dirty="0"/>
              <a:t>Named using a noun - "function", "iterator"</a:t>
            </a:r>
          </a:p>
        </p:txBody>
      </p:sp>
    </p:spTree>
    <p:extLst>
      <p:ext uri="{BB962C8B-B14F-4D97-AF65-F5344CB8AC3E}">
        <p14:creationId xmlns:p14="http://schemas.microsoft.com/office/powerpoint/2010/main" val="1041333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B0C87-DD0E-335E-C205-7ECC45748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907F08-2A04-7C7B-4340-2D6C940E94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7195E-2926-D050-0B41-FD165546387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3A01BD-2CFA-111A-83AC-9C7E407DB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Old-school compile-time evaluation vs. </a:t>
            </a:r>
            <a:r>
              <a:rPr lang="en-US" dirty="0" err="1"/>
              <a:t>constexpr</a:t>
            </a:r>
            <a:r>
              <a:rPr lang="en-US" dirty="0"/>
              <a:t> functions</a:t>
            </a:r>
          </a:p>
        </p:txBody>
      </p:sp>
    </p:spTree>
    <p:extLst>
      <p:ext uri="{BB962C8B-B14F-4D97-AF65-F5344CB8AC3E}">
        <p14:creationId xmlns:p14="http://schemas.microsoft.com/office/powerpoint/2010/main" val="4274040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[C++11] </a:t>
            </a:r>
            <a:r>
              <a:rPr lang="en-US" dirty="0" err="1"/>
              <a:t>constexpr</a:t>
            </a:r>
            <a:r>
              <a:rPr lang="en-US" dirty="0"/>
              <a:t> functions</a:t>
            </a:r>
          </a:p>
          <a:p>
            <a:pPr lvl="1"/>
            <a:r>
              <a:rPr lang="en-US" dirty="0"/>
              <a:t>May be evaluated at compile-time</a:t>
            </a:r>
          </a:p>
          <a:p>
            <a:pPr lvl="2"/>
            <a:r>
              <a:rPr lang="en-US" dirty="0"/>
              <a:t>In the context of a </a:t>
            </a:r>
            <a:r>
              <a:rPr lang="en-US" i="1" dirty="0"/>
              <a:t>constant-expression </a:t>
            </a:r>
            <a:r>
              <a:rPr lang="en-US" dirty="0"/>
              <a:t>(e.g., a template parameter)</a:t>
            </a:r>
          </a:p>
          <a:p>
            <a:pPr lvl="1"/>
            <a:r>
              <a:rPr lang="en-US" dirty="0"/>
              <a:t>There are restrictions on code and data used in </a:t>
            </a:r>
            <a:r>
              <a:rPr lang="en-US" dirty="0" err="1"/>
              <a:t>constexpr</a:t>
            </a:r>
            <a:r>
              <a:rPr lang="en-US" dirty="0"/>
              <a:t> functions</a:t>
            </a:r>
          </a:p>
          <a:p>
            <a:pPr lvl="3"/>
            <a:r>
              <a:rPr lang="en-US" dirty="0"/>
              <a:t>the following applies to C++20; older versions had significantly stricter restrictions</a:t>
            </a:r>
          </a:p>
          <a:p>
            <a:pPr lvl="2"/>
            <a:r>
              <a:rPr lang="en-US" dirty="0"/>
              <a:t>prohibited code elements: </a:t>
            </a:r>
            <a:r>
              <a:rPr lang="en-US" dirty="0" err="1"/>
              <a:t>goto</a:t>
            </a:r>
            <a:r>
              <a:rPr lang="en-US" dirty="0"/>
              <a:t>/label, throw/catch, </a:t>
            </a:r>
            <a:r>
              <a:rPr lang="en-US" dirty="0" err="1"/>
              <a:t>reinterpret_cast</a:t>
            </a:r>
            <a:endParaRPr lang="en-US" dirty="0"/>
          </a:p>
          <a:p>
            <a:pPr lvl="3"/>
            <a:r>
              <a:rPr lang="en-US" dirty="0"/>
              <a:t>new/delete allowed since C++20</a:t>
            </a:r>
          </a:p>
          <a:p>
            <a:pPr lvl="2"/>
            <a:r>
              <a:rPr lang="en-US" dirty="0"/>
              <a:t>prohibited data elements: types containing virtual functions or virtual inheritance</a:t>
            </a:r>
          </a:p>
          <a:p>
            <a:pPr lvl="2"/>
            <a:r>
              <a:rPr lang="en-US" dirty="0"/>
              <a:t>all functions (including constructors and destructors) invoked must be </a:t>
            </a:r>
            <a:r>
              <a:rPr lang="en-US" dirty="0" err="1"/>
              <a:t>constexpr</a:t>
            </a:r>
            <a:endParaRPr lang="en-US" dirty="0"/>
          </a:p>
          <a:p>
            <a:pPr lvl="2"/>
            <a:r>
              <a:rPr lang="en-US" dirty="0"/>
              <a:t>only the following objects may be accessed:</a:t>
            </a:r>
          </a:p>
          <a:p>
            <a:pPr lvl="3"/>
            <a:r>
              <a:rPr lang="en-US" dirty="0" err="1"/>
              <a:t>constexpr</a:t>
            </a:r>
            <a:r>
              <a:rPr lang="en-US" dirty="0"/>
              <a:t> variables</a:t>
            </a:r>
          </a:p>
          <a:p>
            <a:pPr lvl="3"/>
            <a:r>
              <a:rPr lang="en-US" dirty="0"/>
              <a:t>variables local to one of the </a:t>
            </a:r>
            <a:r>
              <a:rPr lang="en-US" dirty="0" err="1"/>
              <a:t>constexpr</a:t>
            </a:r>
            <a:r>
              <a:rPr lang="en-US" dirty="0"/>
              <a:t> functions involved</a:t>
            </a:r>
          </a:p>
          <a:p>
            <a:pPr lvl="3"/>
            <a:r>
              <a:rPr lang="en-US" dirty="0"/>
              <a:t>objects dynamically allocated and freed within the same constant-expression context</a:t>
            </a:r>
          </a:p>
          <a:p>
            <a:pPr lvl="1"/>
            <a:r>
              <a:rPr lang="en-US" dirty="0"/>
              <a:t>Problems: </a:t>
            </a:r>
          </a:p>
          <a:p>
            <a:pPr lvl="2"/>
            <a:r>
              <a:rPr lang="en-US" dirty="0" err="1"/>
              <a:t>constexpr</a:t>
            </a:r>
            <a:r>
              <a:rPr lang="en-US" dirty="0"/>
              <a:t> functions became really usable in C++17</a:t>
            </a:r>
          </a:p>
          <a:p>
            <a:pPr lvl="2"/>
            <a:r>
              <a:rPr lang="en-US" dirty="0"/>
              <a:t>not all compilers implement all the features, especially of C++20</a:t>
            </a:r>
          </a:p>
          <a:p>
            <a:pPr lvl="2"/>
            <a:r>
              <a:rPr lang="en-US" dirty="0"/>
              <a:t>more complex functions may easily hit some internal limitation of the compiler</a:t>
            </a:r>
          </a:p>
        </p:txBody>
      </p:sp>
    </p:spTree>
    <p:extLst>
      <p:ext uri="{BB962C8B-B14F-4D97-AF65-F5344CB8AC3E}">
        <p14:creationId xmlns:p14="http://schemas.microsoft.com/office/powerpoint/2010/main" val="2236455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Old-school constant expressions</a:t>
            </a:r>
          </a:p>
          <a:p>
            <a:pPr lvl="1"/>
            <a:r>
              <a:rPr lang="en-US" dirty="0"/>
              <a:t>No </a:t>
            </a:r>
            <a:r>
              <a:rPr lang="en-US" dirty="0" err="1"/>
              <a:t>constexpr</a:t>
            </a:r>
            <a:r>
              <a:rPr lang="en-US" dirty="0"/>
              <a:t> functions used</a:t>
            </a:r>
          </a:p>
          <a:p>
            <a:pPr lvl="2"/>
            <a:r>
              <a:rPr lang="en-US" dirty="0"/>
              <a:t>Only built-in operators on built-in types</a:t>
            </a:r>
          </a:p>
          <a:p>
            <a:pPr lvl="1"/>
            <a:r>
              <a:rPr lang="en-US" dirty="0"/>
              <a:t>Values "stored" only in </a:t>
            </a:r>
            <a:r>
              <a:rPr lang="en-US" dirty="0" err="1"/>
              <a:t>constexpr</a:t>
            </a:r>
            <a:r>
              <a:rPr lang="en-US" dirty="0"/>
              <a:t> variables or static data members</a:t>
            </a:r>
          </a:p>
          <a:p>
            <a:pPr lvl="2"/>
            <a:r>
              <a:rPr lang="en-US" dirty="0"/>
              <a:t>Many static data members may be generated using class-template instantiation</a:t>
            </a:r>
          </a:p>
          <a:p>
            <a:pPr lvl="3"/>
            <a:r>
              <a:rPr lang="en-US" dirty="0"/>
              <a:t>[C++14] global </a:t>
            </a:r>
            <a:r>
              <a:rPr lang="en-US" dirty="0" err="1"/>
              <a:t>constexpr</a:t>
            </a:r>
            <a:r>
              <a:rPr lang="en-US" dirty="0"/>
              <a:t> variables may be templated too</a:t>
            </a:r>
          </a:p>
          <a:p>
            <a:pPr lvl="2"/>
            <a:r>
              <a:rPr lang="en-US" dirty="0"/>
              <a:t>Logically, a templated </a:t>
            </a:r>
            <a:r>
              <a:rPr lang="en-US" dirty="0" err="1"/>
              <a:t>constexpr</a:t>
            </a:r>
            <a:r>
              <a:rPr lang="en-US" dirty="0"/>
              <a:t> variable/data member may be viewed as the result of a "function" invocation on the template arguments</a:t>
            </a:r>
          </a:p>
          <a:p>
            <a:pPr lvl="3"/>
            <a:r>
              <a:rPr lang="en-US" dirty="0"/>
              <a:t>This "function" is implemented by the initialization expression of the variable</a:t>
            </a:r>
          </a:p>
          <a:p>
            <a:pPr lvl="3"/>
            <a:r>
              <a:rPr lang="en-US" dirty="0"/>
              <a:t>Specialization of templates may allow further tricks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Example (practically useless):</a:t>
            </a:r>
          </a:p>
          <a:p>
            <a:pPr lvl="4"/>
            <a:r>
              <a:rPr lang="en-US" dirty="0"/>
              <a:t>template&lt;int a, int b&gt;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add_v</a:t>
            </a:r>
            <a:r>
              <a:rPr lang="en-US" dirty="0"/>
              <a:t> = a + b;</a:t>
            </a:r>
          </a:p>
          <a:p>
            <a:pPr lvl="3"/>
            <a:r>
              <a:rPr lang="en-US" dirty="0"/>
              <a:t>used as:</a:t>
            </a:r>
          </a:p>
          <a:p>
            <a:pPr lvl="4"/>
            <a:r>
              <a:rPr lang="en-US" dirty="0"/>
              <a:t>std::array&lt;int, </a:t>
            </a:r>
            <a:r>
              <a:rPr lang="en-US" dirty="0" err="1"/>
              <a:t>add_v</a:t>
            </a:r>
            <a:r>
              <a:rPr lang="en-US" dirty="0"/>
              <a:t>&lt;10,20&gt;&gt; </a:t>
            </a:r>
            <a:r>
              <a:rPr lang="en-US" dirty="0" err="1"/>
              <a:t>my_array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The equivalent </a:t>
            </a:r>
            <a:r>
              <a:rPr lang="en-US" dirty="0" err="1"/>
              <a:t>constexpr</a:t>
            </a:r>
            <a:r>
              <a:rPr lang="en-US" dirty="0"/>
              <a:t> function is: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add_f</a:t>
            </a:r>
            <a:r>
              <a:rPr lang="en-US" dirty="0"/>
              <a:t>(int a, int b) { return a + b; }</a:t>
            </a:r>
          </a:p>
          <a:p>
            <a:pPr lvl="3"/>
            <a:r>
              <a:rPr lang="en-US" dirty="0"/>
              <a:t>used as:</a:t>
            </a:r>
          </a:p>
          <a:p>
            <a:pPr lvl="4"/>
            <a:r>
              <a:rPr lang="en-US" dirty="0"/>
              <a:t>std::array&lt;int, </a:t>
            </a:r>
            <a:r>
              <a:rPr lang="en-US" dirty="0" err="1"/>
              <a:t>add_f</a:t>
            </a:r>
            <a:r>
              <a:rPr lang="en-US" dirty="0"/>
              <a:t>(10,20)&gt; </a:t>
            </a:r>
            <a:r>
              <a:rPr lang="en-US" dirty="0" err="1"/>
              <a:t>my_array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42900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Old-school constant expressions</a:t>
            </a:r>
          </a:p>
          <a:p>
            <a:pPr lvl="1"/>
            <a:r>
              <a:rPr lang="en-US" dirty="0"/>
              <a:t>Another example (defunct):</a:t>
            </a:r>
          </a:p>
          <a:p>
            <a:pPr lvl="4"/>
            <a:r>
              <a:rPr lang="en-US" dirty="0"/>
              <a:t>template&lt;int n&gt;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fib_v</a:t>
            </a:r>
            <a:r>
              <a:rPr lang="en-US" dirty="0"/>
              <a:t> = n &lt; 2 ? 1 : (</a:t>
            </a:r>
            <a:r>
              <a:rPr lang="en-US" dirty="0" err="1"/>
              <a:t>fib_v</a:t>
            </a:r>
            <a:r>
              <a:rPr lang="en-US" dirty="0"/>
              <a:t>&lt;n-1&gt; + </a:t>
            </a:r>
            <a:r>
              <a:rPr lang="en-US" dirty="0" err="1"/>
              <a:t>fib_v</a:t>
            </a:r>
            <a:r>
              <a:rPr lang="en-US" dirty="0"/>
              <a:t>&lt;n-2&gt;);</a:t>
            </a:r>
          </a:p>
          <a:p>
            <a:pPr lvl="3"/>
            <a:r>
              <a:rPr lang="en-US" dirty="0"/>
              <a:t>It will cause infinite recursion because </a:t>
            </a:r>
            <a:r>
              <a:rPr lang="en-US" dirty="0" err="1"/>
              <a:t>fib_v</a:t>
            </a:r>
            <a:r>
              <a:rPr lang="en-US" dirty="0"/>
              <a:t>&lt;n-1&gt; and </a:t>
            </a:r>
            <a:r>
              <a:rPr lang="en-US" dirty="0" err="1"/>
              <a:t>fib_v</a:t>
            </a:r>
            <a:r>
              <a:rPr lang="en-US" dirty="0"/>
              <a:t>&lt;n-2&gt; are always instantiated, even if n &lt; 2, because template instantiation precedes expression evaluation</a:t>
            </a:r>
          </a:p>
          <a:p>
            <a:pPr lvl="2"/>
            <a:r>
              <a:rPr lang="en-US" dirty="0"/>
              <a:t>The correct implementation is:</a:t>
            </a:r>
          </a:p>
          <a:p>
            <a:pPr lvl="4"/>
            <a:r>
              <a:rPr lang="en-US" dirty="0"/>
              <a:t>template&lt;int n&gt; struct fib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value = </a:t>
            </a:r>
            <a:r>
              <a:rPr lang="en-US" dirty="0" err="1"/>
              <a:t>fib_v</a:t>
            </a:r>
            <a:r>
              <a:rPr lang="en-US" dirty="0"/>
              <a:t>&lt;n-1&gt;::value + </a:t>
            </a:r>
            <a:r>
              <a:rPr lang="en-US" dirty="0" err="1"/>
              <a:t>fib_v</a:t>
            </a:r>
            <a:r>
              <a:rPr lang="en-US" dirty="0"/>
              <a:t>&lt;n-2&gt;::value;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template&lt;&gt; struct fib&lt;0&gt; { static </a:t>
            </a:r>
            <a:r>
              <a:rPr lang="en-US" dirty="0" err="1"/>
              <a:t>constexpr</a:t>
            </a:r>
            <a:r>
              <a:rPr lang="en-US" dirty="0"/>
              <a:t> int value = 1; };</a:t>
            </a:r>
          </a:p>
          <a:p>
            <a:pPr lvl="4"/>
            <a:r>
              <a:rPr lang="en-US" dirty="0"/>
              <a:t>template&lt;&gt; struct fib&lt;1&gt; { static </a:t>
            </a:r>
            <a:r>
              <a:rPr lang="en-US" dirty="0" err="1"/>
              <a:t>constexpr</a:t>
            </a:r>
            <a:r>
              <a:rPr lang="en-US" dirty="0"/>
              <a:t> int value = 1; };</a:t>
            </a:r>
          </a:p>
          <a:p>
            <a:pPr lvl="3"/>
            <a:r>
              <a:rPr lang="en-US" dirty="0"/>
              <a:t>Convenience wrapper:</a:t>
            </a:r>
          </a:p>
          <a:p>
            <a:pPr lvl="4"/>
            <a:r>
              <a:rPr lang="en-US" dirty="0"/>
              <a:t>template&lt;int n&gt;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fib_v</a:t>
            </a:r>
            <a:r>
              <a:rPr lang="en-US" dirty="0"/>
              <a:t> = fib&lt;n&gt;::value;</a:t>
            </a:r>
          </a:p>
          <a:p>
            <a:pPr lvl="2"/>
            <a:r>
              <a:rPr lang="en-US" dirty="0"/>
              <a:t>The corresponding </a:t>
            </a:r>
            <a:r>
              <a:rPr lang="en-US" dirty="0" err="1"/>
              <a:t>constexpr</a:t>
            </a:r>
            <a:r>
              <a:rPr lang="en-US" dirty="0"/>
              <a:t> function: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fib_f</a:t>
            </a:r>
            <a:r>
              <a:rPr lang="en-US" dirty="0"/>
              <a:t>(int n) { return n &lt; 2 ? 1 : (fib(n-1) + fib(n-2)); }</a:t>
            </a:r>
          </a:p>
          <a:p>
            <a:pPr lvl="2"/>
            <a:r>
              <a:rPr lang="en-US" dirty="0"/>
              <a:t>Surprise: The old-school implementation is significantly faster!</a:t>
            </a:r>
          </a:p>
          <a:p>
            <a:pPr lvl="3"/>
            <a:r>
              <a:rPr lang="en-US" dirty="0"/>
              <a:t>The template-instantiation system will cache the intermediate results, avoiding re-evaluation</a:t>
            </a:r>
          </a:p>
          <a:p>
            <a:pPr lvl="3"/>
            <a:r>
              <a:rPr lang="en-US" dirty="0"/>
              <a:t>It may be a motivation to use the old-school approach</a:t>
            </a:r>
          </a:p>
        </p:txBody>
      </p:sp>
    </p:spTree>
    <p:extLst>
      <p:ext uri="{BB962C8B-B14F-4D97-AF65-F5344CB8AC3E}">
        <p14:creationId xmlns:p14="http://schemas.microsoft.com/office/powerpoint/2010/main" val="273384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2E03649-712C-B864-C6F0-C434140A3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3925C2-F70A-9B79-F7E7-15BC2D2686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A17FB-595E-48AE-9E7F-2785E15C156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31E8571-53AD-7C0E-1894-A2B4E1B932C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/>
              <a:t>Example 1: print all arguments of a function</a:t>
            </a:r>
          </a:p>
          <a:p>
            <a:pPr lvl="2"/>
            <a:r>
              <a:rPr lang="en-US" dirty="0"/>
              <a:t>Using fold expression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TL&gt;</a:t>
            </a:r>
          </a:p>
          <a:p>
            <a:pPr lvl="4"/>
            <a:r>
              <a:rPr lang="en-US" dirty="0"/>
              <a:t>void print( TL &amp;&amp; ... </a:t>
            </a:r>
            <a:r>
              <a:rPr lang="en-US" dirty="0" err="1"/>
              <a:t>vl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</a:t>
            </a:r>
            <a:r>
              <a:rPr lang="en-US" dirty="0" err="1"/>
              <a:t>vl</a:t>
            </a:r>
            <a:r>
              <a:rPr lang="en-US" dirty="0"/>
              <a:t>); }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 2: print all elements of a tuple</a:t>
            </a:r>
          </a:p>
          <a:p>
            <a:pPr lvl="2"/>
            <a:r>
              <a:rPr lang="en-US" dirty="0"/>
              <a:t>Using fold expression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TL&gt;</a:t>
            </a:r>
          </a:p>
          <a:p>
            <a:pPr lvl="4"/>
            <a:r>
              <a:rPr lang="en-US" dirty="0"/>
              <a:t>void print( const std::tuple&lt; TL...&gt; &amp; t)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std::get&lt;TL&gt;(t)); }</a:t>
            </a:r>
          </a:p>
          <a:p>
            <a:pPr lvl="2"/>
            <a:r>
              <a:rPr lang="en-US" dirty="0"/>
              <a:t>Problem: std::get with type arguments does not work for repeated types:</a:t>
            </a:r>
          </a:p>
          <a:p>
            <a:pPr lvl="4"/>
            <a:r>
              <a:rPr lang="en-US" dirty="0"/>
              <a:t>print( std::tuple&lt;</a:t>
            </a:r>
            <a:r>
              <a:rPr lang="en-US" dirty="0" err="1"/>
              <a:t>int,int</a:t>
            </a:r>
            <a:r>
              <a:rPr lang="en-US" dirty="0"/>
              <a:t>&gt;(1,2));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4849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Old-school emulation of complex datatypes</a:t>
            </a:r>
          </a:p>
          <a:p>
            <a:pPr lvl="1"/>
            <a:r>
              <a:rPr lang="en-US" dirty="0"/>
              <a:t>Complex datatypes in constant-expression context must have constructors, i.e. </a:t>
            </a:r>
            <a:r>
              <a:rPr lang="en-US" dirty="0" err="1"/>
              <a:t>constexpr</a:t>
            </a:r>
            <a:r>
              <a:rPr lang="en-US" dirty="0"/>
              <a:t> functions – this is not old-school</a:t>
            </a:r>
          </a:p>
          <a:p>
            <a:pPr lvl="1"/>
            <a:r>
              <a:rPr lang="en-US" dirty="0"/>
              <a:t>Trick: Types may serve as compile-time values</a:t>
            </a:r>
          </a:p>
          <a:p>
            <a:pPr lvl="2"/>
            <a:r>
              <a:rPr lang="en-US" dirty="0"/>
              <a:t>A templated tag-class...</a:t>
            </a:r>
          </a:p>
          <a:p>
            <a:pPr lvl="4"/>
            <a:r>
              <a:rPr lang="en-US" dirty="0"/>
              <a:t>template&lt;int a, int b&gt; struct </a:t>
            </a:r>
            <a:r>
              <a:rPr lang="en-US" dirty="0" err="1"/>
              <a:t>int_pair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... may be used to represent a tuple of compile-time constants, e.g.:</a:t>
            </a:r>
          </a:p>
          <a:p>
            <a:pPr lvl="4"/>
            <a:r>
              <a:rPr lang="en-US" dirty="0"/>
              <a:t>template&lt;int x&gt; using </a:t>
            </a:r>
            <a:r>
              <a:rPr lang="en-US" dirty="0" err="1"/>
              <a:t>neighborhood_range</a:t>
            </a:r>
            <a:r>
              <a:rPr lang="en-US" dirty="0"/>
              <a:t> = </a:t>
            </a:r>
            <a:r>
              <a:rPr lang="en-US" dirty="0" err="1"/>
              <a:t>int_pair</a:t>
            </a:r>
            <a:r>
              <a:rPr lang="en-US" dirty="0"/>
              <a:t>&lt;x-1,x+1&gt;;</a:t>
            </a:r>
          </a:p>
          <a:p>
            <a:pPr lvl="2"/>
            <a:r>
              <a:rPr lang="en-US" dirty="0"/>
              <a:t>The individual constants may be retrieved using template specialization: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P&gt; struct first;</a:t>
            </a:r>
          </a:p>
          <a:p>
            <a:pPr lvl="4"/>
            <a:r>
              <a:rPr lang="en-US" dirty="0"/>
              <a:t>template&lt;int a, int b&gt; struct first&lt;</a:t>
            </a:r>
            <a:r>
              <a:rPr lang="en-US" dirty="0" err="1"/>
              <a:t>int_pair</a:t>
            </a:r>
            <a:r>
              <a:rPr lang="en-US" dirty="0"/>
              <a:t>&lt;</a:t>
            </a:r>
            <a:r>
              <a:rPr lang="en-US" dirty="0" err="1"/>
              <a:t>a,b</a:t>
            </a:r>
            <a:r>
              <a:rPr lang="en-US" dirty="0"/>
              <a:t>&gt;&gt; { static </a:t>
            </a:r>
            <a:r>
              <a:rPr lang="en-US" dirty="0" err="1"/>
              <a:t>constexpr</a:t>
            </a:r>
            <a:r>
              <a:rPr lang="en-US" dirty="0"/>
              <a:t> int value = a; };</a:t>
            </a:r>
          </a:p>
          <a:p>
            <a:pPr lvl="3"/>
            <a:r>
              <a:rPr lang="en-US" dirty="0"/>
              <a:t>Convenience wrapper: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P&gt;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first_v</a:t>
            </a:r>
            <a:r>
              <a:rPr lang="en-US" dirty="0"/>
              <a:t> = first&lt;P&gt;::value;</a:t>
            </a:r>
          </a:p>
          <a:p>
            <a:pPr lvl="2"/>
            <a:r>
              <a:rPr lang="en-US" dirty="0"/>
              <a:t>The class may also be extended to allow extraction of values directly:</a:t>
            </a:r>
          </a:p>
          <a:p>
            <a:pPr lvl="4"/>
            <a:r>
              <a:rPr lang="en-US" dirty="0"/>
              <a:t>template&lt;int a, int b&gt; struct </a:t>
            </a:r>
            <a:r>
              <a:rPr lang="en-US" dirty="0" err="1"/>
              <a:t>int_pair</a:t>
            </a:r>
            <a:r>
              <a:rPr lang="en-US" dirty="0"/>
              <a:t> {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value_a</a:t>
            </a:r>
            <a:r>
              <a:rPr lang="en-US" dirty="0"/>
              <a:t> = a; /*etc.*/ };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P&gt;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first_v</a:t>
            </a:r>
            <a:r>
              <a:rPr lang="en-US" dirty="0"/>
              <a:t> = P::value_a;</a:t>
            </a:r>
          </a:p>
        </p:txBody>
      </p:sp>
    </p:spTree>
    <p:extLst>
      <p:ext uri="{BB962C8B-B14F-4D97-AF65-F5344CB8AC3E}">
        <p14:creationId xmlns:p14="http://schemas.microsoft.com/office/powerpoint/2010/main" val="1431364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CEFA7-149B-4EEB-D69E-F85FB3D32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3D7C6B-5208-CFC3-D615-4D1AB8FED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C101B1-0D15-E39E-63C0-ABC7A2FAC6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F6593-BB05-0452-3EF3-EDFAEFC6645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5F91E2-A8C4-7CBF-1192-6B9CA9E0EB9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/>
              <a:t>Example 2: print all elements of a tuple</a:t>
            </a:r>
          </a:p>
          <a:p>
            <a:pPr lvl="2"/>
            <a:r>
              <a:rPr lang="en-US" dirty="0"/>
              <a:t>Using fold expression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TL&gt;</a:t>
            </a:r>
          </a:p>
          <a:p>
            <a:pPr lvl="4"/>
            <a:r>
              <a:rPr lang="en-US" dirty="0"/>
              <a:t>void print( const std::tuple&lt; TL...&gt; &amp; t)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std::get&lt;TL&gt;(t)); }</a:t>
            </a:r>
          </a:p>
          <a:p>
            <a:pPr lvl="2"/>
            <a:r>
              <a:rPr lang="en-US" dirty="0"/>
              <a:t>Problem: std::get with </a:t>
            </a:r>
            <a:r>
              <a:rPr lang="cs-CZ" dirty="0"/>
              <a:t>a </a:t>
            </a:r>
            <a:r>
              <a:rPr lang="en-US" dirty="0"/>
              <a:t>type argument does not work for repeated types:</a:t>
            </a:r>
          </a:p>
          <a:p>
            <a:pPr lvl="4"/>
            <a:r>
              <a:rPr lang="en-US" dirty="0"/>
              <a:t>print( std::tuple&lt;</a:t>
            </a:r>
            <a:r>
              <a:rPr lang="en-US" dirty="0" err="1"/>
              <a:t>int,int</a:t>
            </a:r>
            <a:r>
              <a:rPr lang="en-US" dirty="0"/>
              <a:t>&gt;(1,2));</a:t>
            </a:r>
          </a:p>
          <a:p>
            <a:pPr lvl="2"/>
            <a:r>
              <a:rPr lang="en-US" dirty="0"/>
              <a:t>In addition, this print does not work for std::pair, even though std::get works</a:t>
            </a:r>
          </a:p>
          <a:p>
            <a:pPr lvl="4"/>
            <a:r>
              <a:rPr lang="en-US" dirty="0"/>
              <a:t>print( std::</a:t>
            </a:r>
            <a:r>
              <a:rPr lang="cs-CZ" dirty="0"/>
              <a:t>pair</a:t>
            </a:r>
            <a:r>
              <a:rPr lang="en-US" dirty="0"/>
              <a:t>&lt;</a:t>
            </a:r>
            <a:r>
              <a:rPr lang="en-US" dirty="0" err="1"/>
              <a:t>int,int</a:t>
            </a:r>
            <a:r>
              <a:rPr lang="en-US" dirty="0"/>
              <a:t>&gt;(1,2));</a:t>
            </a:r>
          </a:p>
          <a:p>
            <a:pPr lvl="2"/>
            <a:r>
              <a:rPr lang="en-US" dirty="0"/>
              <a:t>This interface would be better: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std::get&lt;/*???*/&gt;(t)); }</a:t>
            </a:r>
          </a:p>
          <a:p>
            <a:pPr lvl="3"/>
            <a:r>
              <a:rPr lang="en-US" dirty="0"/>
              <a:t>Problem: There is no </a:t>
            </a:r>
            <a:r>
              <a:rPr lang="cs-CZ" dirty="0" err="1"/>
              <a:t>variadic</a:t>
            </a:r>
            <a:r>
              <a:rPr lang="cs-CZ" dirty="0"/>
              <a:t> list</a:t>
            </a:r>
            <a:r>
              <a:rPr lang="en-US" dirty="0"/>
              <a:t> </a:t>
            </a:r>
            <a:r>
              <a:rPr lang="cs-CZ" dirty="0"/>
              <a:t>in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context</a:t>
            </a:r>
            <a:r>
              <a:rPr lang="cs-CZ" dirty="0"/>
              <a:t> </a:t>
            </a:r>
            <a:r>
              <a:rPr lang="en-US" dirty="0"/>
              <a:t>- we can't use fold expression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27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6ED94-916F-77C7-EA5C-9D7E055EF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FDBDB1A-E9DB-18F1-F8BD-8C519AB6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32DC7D-F0E3-52F1-6574-0706DFB6D3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D9B5D-639C-0128-10C2-0C8068CA184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1F45A3F-E449-1F5C-BFB3-8B9965D18C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/>
              <a:t>Example 2: print all elements of a tuple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for (std::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    std::</a:t>
            </a:r>
            <a:r>
              <a:rPr lang="en-US" dirty="0" err="1"/>
              <a:t>cout</a:t>
            </a:r>
            <a:r>
              <a:rPr lang="en-US" dirty="0"/>
              <a:t> &lt;&lt; std::get&lt;</a:t>
            </a:r>
            <a:r>
              <a:rPr lang="en-US" dirty="0" err="1"/>
              <a:t>i</a:t>
            </a:r>
            <a:r>
              <a:rPr lang="en-US" dirty="0"/>
              <a:t>&gt;(t);	// ERROR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dirty="0"/>
              <a:t>Problem: std::get requires an index known at compile-time</a:t>
            </a:r>
          </a:p>
          <a:p>
            <a:pPr lvl="3"/>
            <a:r>
              <a:rPr lang="en-US" dirty="0"/>
              <a:t>Because its return type depends on the index</a:t>
            </a:r>
          </a:p>
          <a:p>
            <a:pPr lvl="2"/>
            <a:r>
              <a:rPr lang="en-US" dirty="0"/>
              <a:t>There is no "for </a:t>
            </a:r>
            <a:r>
              <a:rPr lang="en-US" dirty="0" err="1"/>
              <a:t>constexpr</a:t>
            </a:r>
            <a:r>
              <a:rPr lang="en-US" dirty="0"/>
              <a:t>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9950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F7449-FA59-94C0-BABC-8D6D0D1EA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E64B0-F69A-571A-EA68-1C1A4DC52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97B0E-0112-493C-A7AE-45B260A91B3E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Generating a sequence of indexes: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make_index_sequence</a:t>
            </a:r>
            <a:r>
              <a:rPr lang="en-US" altLang="en-US" dirty="0"/>
              <a:t>&lt; N&gt;</a:t>
            </a:r>
          </a:p>
          <a:p>
            <a:pPr lvl="3"/>
            <a:r>
              <a:rPr lang="en-US" altLang="en-US" dirty="0"/>
              <a:t>is an alias to the type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index_sequence</a:t>
            </a:r>
            <a:r>
              <a:rPr lang="en-US" altLang="en-US" dirty="0"/>
              <a:t>&lt; 0, 1, /*...*/, N-1&gt;</a:t>
            </a:r>
          </a:p>
          <a:p>
            <a:pPr lvl="2"/>
            <a:r>
              <a:rPr lang="en-US" altLang="en-US" dirty="0"/>
              <a:t>Problem: For a fold expression, we need a list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using seq = std::</a:t>
            </a:r>
            <a:r>
              <a:rPr lang="en-US" dirty="0" err="1"/>
              <a:t>make_index_sequence</a:t>
            </a:r>
            <a:r>
              <a:rPr lang="en-US" dirty="0"/>
              <a:t>&lt;N&gt;;</a:t>
            </a:r>
          </a:p>
          <a:p>
            <a:pPr lvl="4"/>
            <a:r>
              <a:rPr lang="en-US" dirty="0"/>
              <a:t>  (std::</a:t>
            </a:r>
            <a:r>
              <a:rPr lang="en-US" dirty="0" err="1"/>
              <a:t>cout</a:t>
            </a:r>
            <a:r>
              <a:rPr lang="en-US" dirty="0"/>
              <a:t> &lt;&lt; ... &lt;&lt; std::get&lt;seq&gt;(t));</a:t>
            </a:r>
            <a:r>
              <a:rPr lang="cs-CZ" dirty="0"/>
              <a:t>	</a:t>
            </a:r>
            <a:r>
              <a:rPr lang="en-US" dirty="0"/>
              <a:t>// ERROR, seq is not a </a:t>
            </a:r>
            <a:r>
              <a:rPr lang="cs-CZ" dirty="0" err="1"/>
              <a:t>variadic</a:t>
            </a:r>
            <a:r>
              <a:rPr lang="cs-CZ" dirty="0"/>
              <a:t> </a:t>
            </a:r>
            <a:r>
              <a:rPr lang="en-US" dirty="0"/>
              <a:t>list</a:t>
            </a:r>
          </a:p>
          <a:p>
            <a:pPr lvl="4"/>
            <a:r>
              <a:rPr lang="en-US" dirty="0"/>
              <a:t>}</a:t>
            </a:r>
          </a:p>
          <a:p>
            <a:pPr lvl="3"/>
            <a:r>
              <a:rPr lang="en-US" altLang="en-US" dirty="0"/>
              <a:t>Type/constant lists exist only as formal template arguments</a:t>
            </a:r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803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4928D-F459-2CE0-07BB-D636C6A44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8C7DD-5DEC-6681-5E83-9AD6DFECD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13A60-C060-2467-3023-71AAEA26FFA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Unpacking lists </a:t>
            </a:r>
          </a:p>
          <a:p>
            <a:pPr lvl="2"/>
            <a:r>
              <a:rPr lang="en-US" altLang="en-US" dirty="0"/>
              <a:t>By function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print_impl</a:t>
            </a:r>
            <a:r>
              <a:rPr lang="en-US" altLang="en-US" dirty="0"/>
              <a:t>( T &amp;&amp; t, std::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il...&gt;) {</a:t>
            </a:r>
          </a:p>
          <a:p>
            <a:pPr lvl="4"/>
            <a:r>
              <a:rPr lang="en-US" altLang="en-US" dirty="0"/>
              <a:t>  (std::</a:t>
            </a:r>
            <a:r>
              <a:rPr lang="en-US" altLang="en-US" dirty="0" err="1"/>
              <a:t>cout</a:t>
            </a:r>
            <a:r>
              <a:rPr lang="en-US" altLang="en-US" dirty="0"/>
              <a:t> &lt;&lt; ... &lt;&lt; std::get&lt; il&gt;(t));</a:t>
            </a:r>
          </a:p>
          <a:p>
            <a:pPr lvl="4"/>
            <a:r>
              <a:rPr lang="en-US" altLang="en-US" dirty="0"/>
              <a:t>};</a:t>
            </a:r>
          </a:p>
          <a:p>
            <a:pPr lvl="3"/>
            <a:r>
              <a:rPr lang="en-US" altLang="en-US" dirty="0"/>
              <a:t>The second (unnamed) argument is a tag, used to pass a type</a:t>
            </a:r>
          </a:p>
          <a:p>
            <a:pPr lvl="3"/>
            <a:r>
              <a:rPr lang="en-US" altLang="en-US" dirty="0"/>
              <a:t>The constant list il is unwrapped from the type by template argument deduction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using seq = std::</a:t>
            </a:r>
            <a:r>
              <a:rPr lang="en-US" dirty="0" err="1"/>
              <a:t>make_index_sequence</a:t>
            </a:r>
            <a:r>
              <a:rPr lang="en-US" dirty="0"/>
              <a:t>&lt;N&gt;;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print_impl</a:t>
            </a:r>
            <a:r>
              <a:rPr lang="en-US"/>
              <a:t>( std</a:t>
            </a:r>
            <a:r>
              <a:rPr lang="en-US" dirty="0"/>
              <a:t>::forward&lt;T&gt;(</a:t>
            </a:r>
            <a:r>
              <a:rPr lang="en-US"/>
              <a:t>t), seq{});</a:t>
            </a:r>
            <a:endParaRPr lang="en-US" dirty="0"/>
          </a:p>
          <a:p>
            <a:pPr lvl="4"/>
            <a:r>
              <a:rPr lang="en-US" dirty="0"/>
              <a:t>}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1861A-2D39-A58C-80A1-8F51E5E39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65155-D011-8646-C7F0-A33DB6323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15FD3-D516-40AD-9B03-0F2A8BF8BCF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dirty="0"/>
              <a:t>Unpacking lists </a:t>
            </a:r>
          </a:p>
          <a:p>
            <a:pPr lvl="2"/>
            <a:r>
              <a:rPr lang="en-US" altLang="en-US" dirty="0"/>
              <a:t>By partial specialization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IS&gt; 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print_impl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 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print_impl</a:t>
            </a:r>
            <a:r>
              <a:rPr lang="en-US" altLang="en-US" dirty="0"/>
              <a:t>&lt; std::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il...&gt;&gt; {</a:t>
            </a:r>
          </a:p>
          <a:p>
            <a:pPr lvl="4"/>
            <a:r>
              <a:rPr lang="en-US" altLang="en-US" dirty="0"/>
              <a:t> 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   static void print( T &amp;&amp; t)</a:t>
            </a:r>
          </a:p>
          <a:p>
            <a:pPr lvl="4"/>
            <a:r>
              <a:rPr lang="en-US" altLang="en-US" dirty="0"/>
              <a:t>   { (std::</a:t>
            </a:r>
            <a:r>
              <a:rPr lang="en-US" altLang="en-US" dirty="0" err="1"/>
              <a:t>cout</a:t>
            </a:r>
            <a:r>
              <a:rPr lang="en-US" altLang="en-US" dirty="0"/>
              <a:t> &lt;&lt; ... &lt;&lt; std::get&lt; il&gt;(t)); }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Usage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using seq = std::</a:t>
            </a:r>
            <a:r>
              <a:rPr lang="en-US" dirty="0" err="1"/>
              <a:t>make_index_sequence</a:t>
            </a:r>
            <a:r>
              <a:rPr lang="en-US" dirty="0"/>
              <a:t>&lt;N&gt;;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print_impl</a:t>
            </a:r>
            <a:r>
              <a:rPr lang="en-US" dirty="0"/>
              <a:t>&lt;seq</a:t>
            </a:r>
            <a:r>
              <a:rPr lang="en-US"/>
              <a:t>&gt;::print( </a:t>
            </a:r>
            <a:r>
              <a:rPr lang="en-US" dirty="0"/>
              <a:t>std::forward&lt;T&gt;(t));</a:t>
            </a:r>
          </a:p>
          <a:p>
            <a:pPr lvl="4"/>
            <a:r>
              <a:rPr lang="en-US" dirty="0"/>
              <a:t>}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2727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38EC1-9554-9B67-8DD9-04DAF28FA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0AD25-E34B-35FD-89EF-60847CBD9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00934-7607-3880-3FA2-617098A259B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cs-CZ" altLang="en-US" dirty="0" err="1"/>
              <a:t>Implementation</a:t>
            </a:r>
            <a:r>
              <a:rPr lang="cs-CZ" altLang="en-US" dirty="0"/>
              <a:t> </a:t>
            </a:r>
            <a:r>
              <a:rPr lang="cs-CZ" altLang="en-US" dirty="0" err="1"/>
              <a:t>of</a:t>
            </a:r>
            <a:r>
              <a:rPr lang="cs-CZ" altLang="en-US" dirty="0"/>
              <a:t> index </a:t>
            </a:r>
            <a:r>
              <a:rPr lang="cs-CZ" altLang="en-US" dirty="0" err="1"/>
              <a:t>sequences</a:t>
            </a:r>
            <a:r>
              <a:rPr lang="cs-CZ" altLang="en-US" dirty="0"/>
              <a:t> (a part </a:t>
            </a:r>
            <a:r>
              <a:rPr lang="cs-CZ" altLang="en-US" dirty="0" err="1"/>
              <a:t>of</a:t>
            </a:r>
            <a:r>
              <a:rPr lang="cs-CZ" altLang="en-US" dirty="0"/>
              <a:t> standard </a:t>
            </a:r>
            <a:r>
              <a:rPr lang="cs-CZ" altLang="en-US" dirty="0" err="1"/>
              <a:t>library</a:t>
            </a:r>
            <a:r>
              <a:rPr lang="cs-CZ" altLang="en-US" dirty="0"/>
              <a:t>, </a:t>
            </a:r>
            <a:r>
              <a:rPr lang="cs-CZ" altLang="en-US" dirty="0" err="1"/>
              <a:t>simplified</a:t>
            </a:r>
            <a:r>
              <a:rPr lang="cs-CZ" altLang="en-US" dirty="0"/>
              <a:t>)</a:t>
            </a:r>
            <a:endParaRPr lang="en-US" altLang="en-US" dirty="0"/>
          </a:p>
          <a:p>
            <a:pPr lvl="2"/>
            <a:r>
              <a:rPr lang="en-US" altLang="en-US" dirty="0"/>
              <a:t>Tag struct</a:t>
            </a:r>
            <a:endParaRPr lang="cs-CZ" altLang="en-US" dirty="0"/>
          </a:p>
          <a:p>
            <a:pPr lvl="4"/>
            <a:r>
              <a:rPr lang="cs-CZ" altLang="en-US" dirty="0" err="1"/>
              <a:t>template</a:t>
            </a:r>
            <a:r>
              <a:rPr lang="en-US" altLang="en-US" dirty="0"/>
              <a:t>&lt;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 struct </a:t>
            </a:r>
            <a:r>
              <a:rPr lang="en-US" altLang="en-US" dirty="0" err="1"/>
              <a:t>index_sequence</a:t>
            </a:r>
            <a:r>
              <a:rPr lang="en-US" altLang="en-US" dirty="0"/>
              <a:t> {};</a:t>
            </a:r>
          </a:p>
          <a:p>
            <a:pPr lvl="2"/>
            <a:r>
              <a:rPr lang="en-US" altLang="en-US" dirty="0"/>
              <a:t>Recursive generator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N, </a:t>
            </a:r>
            <a:r>
              <a:rPr lang="en-US" altLang="en-US" dirty="0" err="1"/>
              <a:t>typename</a:t>
            </a:r>
            <a:r>
              <a:rPr lang="en-US" altLang="en-US" dirty="0"/>
              <a:t> IS&gt;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black_magic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N,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black_magic</a:t>
            </a:r>
            <a:r>
              <a:rPr lang="en-US" altLang="en-US" dirty="0"/>
              <a:t>&lt; N, 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il...&gt;&gt; </a:t>
            </a:r>
          </a:p>
          <a:p>
            <a:pPr lvl="4"/>
            <a:r>
              <a:rPr lang="en-US" altLang="en-US" dirty="0"/>
              <a:t>: </a:t>
            </a:r>
            <a:r>
              <a:rPr lang="en-US" altLang="en-US" dirty="0" err="1"/>
              <a:t>black_magic</a:t>
            </a:r>
            <a:r>
              <a:rPr lang="en-US" altLang="en-US" dirty="0"/>
              <a:t>&lt; N-1, </a:t>
            </a:r>
            <a:r>
              <a:rPr lang="en-US" altLang="en-US" dirty="0" err="1"/>
              <a:t>index_sequence</a:t>
            </a:r>
            <a:r>
              <a:rPr lang="en-US" altLang="en-US" dirty="0"/>
              <a:t>&lt; 0, il+1...&gt;&gt;</a:t>
            </a:r>
          </a:p>
          <a:p>
            <a:pPr lvl="4"/>
            <a:r>
              <a:rPr lang="en-US" altLang="en-US" dirty="0"/>
              <a:t>{};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black_magic</a:t>
            </a:r>
            <a:r>
              <a:rPr lang="en-US" altLang="en-US" dirty="0"/>
              <a:t>&lt; 0, 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il...&gt;&gt; 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using type = 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Wrapper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black_magic</a:t>
            </a:r>
            <a:r>
              <a:rPr lang="en-US" altLang="en-US" dirty="0"/>
              <a:t>&lt; N, </a:t>
            </a:r>
            <a:r>
              <a:rPr lang="en-US" altLang="en-US" dirty="0" err="1"/>
              <a:t>index_sequence</a:t>
            </a:r>
            <a:r>
              <a:rPr lang="en-US" altLang="en-US" dirty="0"/>
              <a:t>&lt;&gt;&gt;::type;</a:t>
            </a:r>
          </a:p>
          <a:p>
            <a:pPr lvl="3"/>
            <a:r>
              <a:rPr lang="en-US" altLang="en-US" dirty="0"/>
              <a:t>This implementation consumes O(N</a:t>
            </a:r>
            <a:r>
              <a:rPr lang="en-US" altLang="en-US" baseline="30000" dirty="0"/>
              <a:t>2</a:t>
            </a:r>
            <a:r>
              <a:rPr lang="en-US" altLang="en-US" dirty="0"/>
              <a:t>) resources during compilation; more efficient ways exist</a:t>
            </a:r>
          </a:p>
        </p:txBody>
      </p:sp>
    </p:spTree>
    <p:extLst>
      <p:ext uri="{BB962C8B-B14F-4D97-AF65-F5344CB8AC3E}">
        <p14:creationId xmlns:p14="http://schemas.microsoft.com/office/powerpoint/2010/main" val="331494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77FC84-DB87-6015-7135-C956580BEE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213A93-3373-15BD-9940-0F6C2781B07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E29547-72D3-9FBA-3D05-2036E6F5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 in general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675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8072</TotalTime>
  <Words>3144</Words>
  <Application>Microsoft Office PowerPoint</Application>
  <PresentationFormat>On-screen Show (4:3)</PresentationFormat>
  <Paragraphs>305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Compile-time iteration</vt:lpstr>
      <vt:lpstr>Compile-time iteration</vt:lpstr>
      <vt:lpstr>Compile-time iteration</vt:lpstr>
      <vt:lpstr>Compile-time iteration</vt:lpstr>
      <vt:lpstr>Compile-time computations</vt:lpstr>
      <vt:lpstr>Compile-time computations</vt:lpstr>
      <vt:lpstr>Compile-time computations</vt:lpstr>
      <vt:lpstr>Compile-time computations</vt:lpstr>
      <vt:lpstr>Compile-time iteration in general</vt:lpstr>
      <vt:lpstr>Compile-time computations</vt:lpstr>
      <vt:lpstr>Compile-time computations</vt:lpstr>
      <vt:lpstr>Compile-time computations</vt:lpstr>
      <vt:lpstr>Compile-time computations</vt:lpstr>
      <vt:lpstr>Avoiding chaos in template arguments</vt:lpstr>
      <vt:lpstr>Avoiding chaos in template arguments</vt:lpstr>
      <vt:lpstr>Old-school compile-time evaluation vs. constexpr functions</vt:lpstr>
      <vt:lpstr>Compile-time computations</vt:lpstr>
      <vt:lpstr>Compile-time computations</vt:lpstr>
      <vt:lpstr>Compile-time computations</vt:lpstr>
      <vt:lpstr>Compile-time computations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840</cp:revision>
  <dcterms:created xsi:type="dcterms:W3CDTF">2012-09-19T18:13:04Z</dcterms:created>
  <dcterms:modified xsi:type="dcterms:W3CDTF">2025-03-14T10:20:33Z</dcterms:modified>
</cp:coreProperties>
</file>