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9"/>
  </p:notesMasterIdLst>
  <p:sldIdLst>
    <p:sldId id="365" r:id="rId3"/>
    <p:sldId id="366" r:id="rId4"/>
    <p:sldId id="367" r:id="rId5"/>
    <p:sldId id="381" r:id="rId6"/>
    <p:sldId id="368" r:id="rId7"/>
    <p:sldId id="369" r:id="rId8"/>
    <p:sldId id="374" r:id="rId9"/>
    <p:sldId id="375" r:id="rId10"/>
    <p:sldId id="376" r:id="rId11"/>
    <p:sldId id="382" r:id="rId12"/>
    <p:sldId id="377" r:id="rId13"/>
    <p:sldId id="378" r:id="rId14"/>
    <p:sldId id="370" r:id="rId15"/>
    <p:sldId id="371" r:id="rId16"/>
    <p:sldId id="372" r:id="rId17"/>
    <p:sldId id="373" r:id="rId18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25.02.2026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ABDDB5-CE03-4D52-A0E8-CCFA987ECE64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160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78F908-4AC3-F252-7AA8-115079D66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>
            <a:extLst>
              <a:ext uri="{FF2B5EF4-FFF2-40B4-BE49-F238E27FC236}">
                <a16:creationId xmlns:a16="http://schemas.microsoft.com/office/drawing/2014/main" id="{D483B314-4842-ACED-6F72-62097578B6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28355" name="Rectangle 2">
            <a:extLst>
              <a:ext uri="{FF2B5EF4-FFF2-40B4-BE49-F238E27FC236}">
                <a16:creationId xmlns:a16="http://schemas.microsoft.com/office/drawing/2014/main" id="{E5839831-CCD8-4FD4-B094-6EFAE3E281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>
            <a:extLst>
              <a:ext uri="{FF2B5EF4-FFF2-40B4-BE49-F238E27FC236}">
                <a16:creationId xmlns:a16="http://schemas.microsoft.com/office/drawing/2014/main" id="{9C70030F-CA2F-3178-AF4E-B3D6923F15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940244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509463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7112101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369028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7323875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11753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143803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312155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72975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C16BA4-AFE7-2079-74ED-508C92923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>
            <a:extLst>
              <a:ext uri="{FF2B5EF4-FFF2-40B4-BE49-F238E27FC236}">
                <a16:creationId xmlns:a16="http://schemas.microsoft.com/office/drawing/2014/main" id="{2DFE2B9A-291F-451A-49E8-102B98EBD9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28355" name="Rectangle 2">
            <a:extLst>
              <a:ext uri="{FF2B5EF4-FFF2-40B4-BE49-F238E27FC236}">
                <a16:creationId xmlns:a16="http://schemas.microsoft.com/office/drawing/2014/main" id="{F4457578-1FAA-AD3A-7013-15141A8AFF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>
            <a:extLst>
              <a:ext uri="{FF2B5EF4-FFF2-40B4-BE49-F238E27FC236}">
                <a16:creationId xmlns:a16="http://schemas.microsoft.com/office/drawing/2014/main" id="{F508B03E-BB5D-0A98-2DB8-47F4EAC40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014858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559450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988619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20076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883441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8948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25.02.2026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31426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524000"/>
            <a:ext cx="9144000" cy="8239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noProof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std::tuple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276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3200" noProof="1">
                <a:solidFill>
                  <a:schemeClr val="bg1"/>
                </a:solidFill>
                <a:latin typeface="Arial" charset="0"/>
              </a:rPr>
              <a:t>Perfect forwarding</a:t>
            </a:r>
          </a:p>
        </p:txBody>
      </p:sp>
    </p:spTree>
    <p:extLst>
      <p:ext uri="{BB962C8B-B14F-4D97-AF65-F5344CB8AC3E}">
        <p14:creationId xmlns:p14="http://schemas.microsoft.com/office/powerpoint/2010/main" val="1654766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83151-00A2-6C9E-4F89-D19112C3F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EC5F2B6-E8E2-EEB1-149B-5C8B4BC47764}"/>
              </a:ext>
            </a:extLst>
          </p:cNvPr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>
            <a:extLst>
              <a:ext uri="{FF2B5EF4-FFF2-40B4-BE49-F238E27FC236}">
                <a16:creationId xmlns:a16="http://schemas.microsoft.com/office/drawing/2014/main" id="{8F73AA55-362A-01D6-8E66-8F3B6A6A4E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96B53F5C-68A4-0145-9BDA-4281C271B0DF}"/>
              </a:ext>
            </a:extLst>
          </p:cNvPr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 </a:t>
            </a: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dirty="0"/>
              <a:t> f( std::get&lt;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&gt;( t)) </a:t>
            </a:r>
            <a:r>
              <a:rPr lang="en-US" altLang="en-US" dirty="0">
                <a:solidFill>
                  <a:srgbClr val="FF0000"/>
                </a:solidFill>
              </a:rPr>
              <a:t>, ... )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  <a:endParaRPr lang="en-US" altLang="en-US" dirty="0">
              <a:solidFill>
                <a:srgbClr val="FF0000"/>
              </a:solidFill>
            </a:endParaRPr>
          </a:p>
          <a:p>
            <a:pPr lvl="2"/>
            <a:r>
              <a:rPr lang="en-US" altLang="en-US" dirty="0"/>
              <a:t>C++17 fold expression</a:t>
            </a:r>
          </a:p>
          <a:p>
            <a:pPr lvl="3"/>
            <a:r>
              <a:rPr lang="en-US" altLang="en-US" dirty="0"/>
              <a:t>expands to an expression with comma operator - left-to-right evaluation guaranteed</a:t>
            </a:r>
          </a:p>
          <a:p>
            <a:pPr lvl="3"/>
            <a:endParaRPr lang="en-US" altLang="en-US" dirty="0"/>
          </a:p>
          <a:p>
            <a:pPr lvl="3"/>
            <a:r>
              <a:rPr lang="en-US" altLang="en-US" dirty="0"/>
              <a:t>it still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</p:txBody>
      </p:sp>
    </p:spTree>
    <p:extLst>
      <p:ext uri="{BB962C8B-B14F-4D97-AF65-F5344CB8AC3E}">
        <p14:creationId xmlns:p14="http://schemas.microsoft.com/office/powerpoint/2010/main" val="1515304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2"/>
            <a:r>
              <a:rPr lang="en-US" altLang="en-US" dirty="0" err="1"/>
              <a:t>std</a:t>
            </a:r>
            <a:r>
              <a:rPr lang="en-US" altLang="en-US" dirty="0"/>
              <a:t>::get&lt;T&gt;(t)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  <a:p>
            <a:pPr lvl="2"/>
            <a:r>
              <a:rPr lang="en-US" altLang="en-US" dirty="0"/>
              <a:t>we must use </a:t>
            </a:r>
            <a:r>
              <a:rPr lang="en-US" altLang="en-US" dirty="0" err="1"/>
              <a:t>std</a:t>
            </a:r>
            <a:r>
              <a:rPr lang="en-US" altLang="en-US" dirty="0"/>
              <a:t>::get&lt;I&gt;(t) with an index</a:t>
            </a:r>
          </a:p>
          <a:p>
            <a:pPr lvl="2"/>
            <a:r>
              <a:rPr lang="en-US" altLang="en-US" dirty="0"/>
              <a:t>we need to generate the indices &lt;0,...,</a:t>
            </a:r>
            <a:r>
              <a:rPr lang="en-US" altLang="en-US" dirty="0" err="1"/>
              <a:t>sizeof</a:t>
            </a:r>
            <a:r>
              <a:rPr lang="en-US" altLang="en-US" dirty="0"/>
              <a:t>...(Types)-1&gt;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C++14 library contains this: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... IL&gt;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index_sequence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integer_sequence</a:t>
            </a:r>
            <a:r>
              <a:rPr lang="en-US" altLang="en-US" dirty="0"/>
              <a:t>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, IL...&gt;;</a:t>
            </a:r>
          </a:p>
          <a:p>
            <a:pPr lvl="3"/>
            <a:r>
              <a:rPr lang="en-US" altLang="en-US" dirty="0"/>
              <a:t>Just an alias to a more general tag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N&gt;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make_index_sequence</a:t>
            </a:r>
            <a:r>
              <a:rPr lang="en-US" altLang="en-US" dirty="0"/>
              <a:t> = /* black magic */;</a:t>
            </a:r>
          </a:p>
          <a:p>
            <a:pPr lvl="3"/>
            <a:r>
              <a:rPr lang="en-US" altLang="en-US" dirty="0"/>
              <a:t>The black magic ensures that </a:t>
            </a:r>
            <a:r>
              <a:rPr lang="en-US" altLang="en-US" dirty="0" err="1">
                <a:solidFill>
                  <a:srgbClr val="FF0000"/>
                </a:solidFill>
              </a:rPr>
              <a:t>make_index_sequence</a:t>
            </a:r>
            <a:r>
              <a:rPr lang="en-US" altLang="en-US" dirty="0">
                <a:solidFill>
                  <a:srgbClr val="FF0000"/>
                </a:solidFill>
              </a:rPr>
              <a:t>&lt;N&gt; == </a:t>
            </a:r>
            <a:r>
              <a:rPr lang="en-US" altLang="en-US" dirty="0" err="1">
                <a:solidFill>
                  <a:srgbClr val="FF0000"/>
                </a:solidFill>
              </a:rPr>
              <a:t>index_sequence</a:t>
            </a:r>
            <a:r>
              <a:rPr lang="en-US" altLang="en-US" dirty="0">
                <a:solidFill>
                  <a:srgbClr val="FF0000"/>
                </a:solidFill>
              </a:rPr>
              <a:t>&lt; 0, 1, ..., N-1&gt;</a:t>
            </a:r>
          </a:p>
          <a:p>
            <a:pPr lvl="3"/>
            <a:r>
              <a:rPr lang="en-US" altLang="en-US" dirty="0"/>
              <a:t>But what it is good for?</a:t>
            </a:r>
          </a:p>
          <a:p>
            <a:pPr lvl="4"/>
            <a:endParaRPr lang="en-US" altLang="en-US" dirty="0"/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7872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2"/>
            <a:r>
              <a:rPr lang="en-US" altLang="en-US" dirty="0"/>
              <a:t>C++14 ensures that</a:t>
            </a:r>
            <a:br>
              <a:rPr lang="en-US" altLang="en-US" dirty="0"/>
            </a:br>
            <a:r>
              <a:rPr lang="en-US" altLang="en-US" dirty="0" err="1">
                <a:solidFill>
                  <a:srgbClr val="FF0000"/>
                </a:solidFill>
              </a:rPr>
              <a:t>make_index_sequence</a:t>
            </a:r>
            <a:r>
              <a:rPr lang="en-US" altLang="en-US" dirty="0">
                <a:solidFill>
                  <a:srgbClr val="FF0000"/>
                </a:solidFill>
              </a:rPr>
              <a:t>&lt;N&gt; == </a:t>
            </a:r>
            <a:r>
              <a:rPr lang="en-US" altLang="en-US" dirty="0" err="1">
                <a:solidFill>
                  <a:srgbClr val="FF0000"/>
                </a:solidFill>
              </a:rPr>
              <a:t>index_sequence</a:t>
            </a:r>
            <a:r>
              <a:rPr lang="en-US" altLang="en-US" dirty="0">
                <a:solidFill>
                  <a:srgbClr val="FF0000"/>
                </a:solidFill>
              </a:rPr>
              <a:t>&lt; 0, 1, ..., N-1&gt;</a:t>
            </a:r>
          </a:p>
          <a:p>
            <a:pPr lvl="3"/>
            <a:endParaRPr lang="en-US" altLang="en-US" dirty="0">
              <a:solidFill>
                <a:srgbClr val="FF0000"/>
              </a:solidFill>
            </a:endParaRP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helper( t, f,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make_index_sequence</a:t>
            </a:r>
            <a:r>
              <a:rPr lang="en-US" altLang="en-US" dirty="0"/>
              <a:t>&lt; </a:t>
            </a:r>
            <a:r>
              <a:rPr lang="en-US" altLang="en-US" dirty="0" err="1"/>
              <a:t>sizeof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(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)&gt;{});	</a:t>
            </a:r>
          </a:p>
          <a:p>
            <a:pPr lvl="4"/>
            <a:r>
              <a:rPr lang="en-US" altLang="en-US" dirty="0"/>
              <a:t>}</a:t>
            </a:r>
            <a:endParaRPr lang="en-US" altLang="en-US" dirty="0">
              <a:solidFill>
                <a:srgbClr val="FF0000"/>
              </a:solidFill>
            </a:endParaRPr>
          </a:p>
          <a:p>
            <a:pPr lvl="2"/>
            <a:r>
              <a:rPr lang="en-US" altLang="en-US" dirty="0"/>
              <a:t>The third argument to helper is an empty temporary object</a:t>
            </a:r>
          </a:p>
          <a:p>
            <a:pPr lvl="3"/>
            <a:r>
              <a:rPr lang="en-US" altLang="en-US" dirty="0"/>
              <a:t>Only the type of the object is referenced inside helper</a:t>
            </a:r>
          </a:p>
          <a:p>
            <a:pPr lvl="3"/>
            <a:r>
              <a:rPr lang="en-US" altLang="en-US" dirty="0"/>
              <a:t>Compilers will (probably) optimize the object out</a:t>
            </a:r>
          </a:p>
          <a:p>
            <a:pPr lvl="3"/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</a:t>
            </a:r>
            <a:r>
              <a:rPr lang="en-US" altLang="en-US" dirty="0" err="1"/>
              <a:t>typename</a:t>
            </a:r>
            <a:r>
              <a:rPr lang="en-US" altLang="en-US" dirty="0"/>
              <a:t> F,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Indexes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void helper( T &amp; t, F &amp;&amp; f,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index_sequence</a:t>
            </a:r>
            <a:r>
              <a:rPr lang="en-US" altLang="en-US" dirty="0"/>
              <a:t>&lt; </a:t>
            </a:r>
            <a:r>
              <a:rPr lang="en-US" altLang="en-US" dirty="0">
                <a:solidFill>
                  <a:srgbClr val="FF0000"/>
                </a:solidFill>
              </a:rPr>
              <a:t>Indexes ...</a:t>
            </a:r>
            <a:r>
              <a:rPr lang="en-US" altLang="en-US" dirty="0"/>
              <a:t>&gt;)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(</a:t>
            </a:r>
            <a:r>
              <a:rPr lang="en-US" altLang="en-US" dirty="0"/>
              <a:t> f(std::get&lt;</a:t>
            </a:r>
            <a:r>
              <a:rPr lang="en-US" altLang="en-US" dirty="0">
                <a:solidFill>
                  <a:srgbClr val="FF0000"/>
                </a:solidFill>
              </a:rPr>
              <a:t>Indexes</a:t>
            </a:r>
            <a:r>
              <a:rPr lang="en-US" altLang="en-US" dirty="0"/>
              <a:t>&gt;(t)) </a:t>
            </a:r>
            <a:r>
              <a:rPr lang="en-US" altLang="en-US" dirty="0">
                <a:solidFill>
                  <a:srgbClr val="FF0000"/>
                </a:solidFill>
              </a:rPr>
              <a:t>, ... )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88401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to store the values in the tuple?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 :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 {/**/};</a:t>
            </a:r>
          </a:p>
          <a:p>
            <a:pPr lvl="2"/>
            <a:r>
              <a:rPr lang="en-US" altLang="en-US" dirty="0"/>
              <a:t>This will not work! </a:t>
            </a:r>
          </a:p>
          <a:p>
            <a:pPr lvl="3"/>
            <a:r>
              <a:rPr lang="en-US" altLang="en-US" dirty="0"/>
              <a:t>Non-class types may not be inherited</a:t>
            </a:r>
          </a:p>
          <a:p>
            <a:pPr lvl="3"/>
            <a:r>
              <a:rPr lang="en-US" altLang="en-US" dirty="0"/>
              <a:t>The same class may not be inherited twice</a:t>
            </a:r>
          </a:p>
          <a:p>
            <a:pPr lvl="3"/>
            <a:endParaRPr lang="en-US" altLang="en-US" dirty="0"/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 : wrapper&lt; </a:t>
            </a:r>
            <a:r>
              <a:rPr lang="en-US" altLang="en-US" dirty="0">
                <a:solidFill>
                  <a:srgbClr val="FF0000"/>
                </a:solidFill>
              </a:rPr>
              <a:t>Types&gt; ...</a:t>
            </a:r>
            <a:r>
              <a:rPr lang="en-US" altLang="en-US" dirty="0"/>
              <a:t> {/**/};</a:t>
            </a:r>
          </a:p>
          <a:p>
            <a:pPr lvl="2"/>
            <a:r>
              <a:rPr lang="en-US" altLang="en-US" dirty="0"/>
              <a:t>It does not solve the duplicity</a:t>
            </a:r>
          </a:p>
          <a:p>
            <a:pPr lvl="3"/>
            <a:endParaRPr lang="en-US" altLang="en-US" dirty="0"/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 : wrapper&lt; </a:t>
            </a:r>
            <a:r>
              <a:rPr lang="en-US" altLang="en-US" dirty="0">
                <a:solidFill>
                  <a:srgbClr val="FF0000"/>
                </a:solidFill>
              </a:rPr>
              <a:t>I,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Types&gt; ...</a:t>
            </a:r>
            <a:r>
              <a:rPr lang="en-US" altLang="en-US" dirty="0"/>
              <a:t> {/**/};</a:t>
            </a:r>
          </a:p>
          <a:p>
            <a:pPr lvl="2"/>
            <a:r>
              <a:rPr lang="en-US" altLang="en-US" dirty="0"/>
              <a:t>Where do we get the index I?</a:t>
            </a:r>
          </a:p>
          <a:p>
            <a:pPr lvl="2"/>
            <a:endParaRPr lang="en-US" altLang="en-US" dirty="0"/>
          </a:p>
          <a:p>
            <a:pPr lvl="1"/>
            <a:r>
              <a:rPr lang="en-US" altLang="en-US" dirty="0"/>
              <a:t>We mat need recursion!</a:t>
            </a:r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5263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to store the values in the tuple?</a:t>
            </a:r>
          </a:p>
          <a:p>
            <a:pPr lvl="1"/>
            <a:r>
              <a:rPr lang="en-US" altLang="en-US" dirty="0"/>
              <a:t>Recursive solution:</a:t>
            </a:r>
          </a:p>
          <a:p>
            <a:pPr lvl="4"/>
            <a:endParaRPr lang="en-US" altLang="en-US" dirty="0"/>
          </a:p>
          <a:p>
            <a:pPr lvl="2"/>
            <a:r>
              <a:rPr lang="en-US" altLang="en-US" dirty="0"/>
              <a:t>Declaration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tuple;</a:t>
            </a:r>
          </a:p>
          <a:p>
            <a:pPr lvl="2"/>
            <a:r>
              <a:rPr lang="en-US" altLang="en-US" dirty="0"/>
              <a:t>Partial specialization – recursive inheritance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T0,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tuple&lt; T0,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  : public 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</a:t>
            </a:r>
          </a:p>
          <a:p>
            <a:pPr lvl="4"/>
            <a:r>
              <a:rPr lang="en-US" altLang="en-US" dirty="0"/>
              <a:t>{ </a:t>
            </a:r>
          </a:p>
          <a:p>
            <a:pPr lvl="4"/>
            <a:r>
              <a:rPr lang="en-US" altLang="en-US" dirty="0"/>
              <a:t>  T0 v_; 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Explicit specialization – stop recursion</a:t>
            </a:r>
          </a:p>
          <a:p>
            <a:pPr lvl="4"/>
            <a:r>
              <a:rPr lang="en-US" altLang="en-US" dirty="0"/>
              <a:t>template&lt;&gt; class tuple&lt;&gt; {};</a:t>
            </a:r>
          </a:p>
        </p:txBody>
      </p:sp>
    </p:spTree>
    <p:extLst>
      <p:ext uri="{BB962C8B-B14F-4D97-AF65-F5344CB8AC3E}">
        <p14:creationId xmlns:p14="http://schemas.microsoft.com/office/powerpoint/2010/main" val="3487012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to retrieve I-</a:t>
            </a:r>
            <a:r>
              <a:rPr lang="en-US" altLang="en-US" dirty="0" err="1"/>
              <a:t>th</a:t>
            </a:r>
            <a:r>
              <a:rPr lang="en-US" altLang="en-US" dirty="0"/>
              <a:t> element from a parameter pack?</a:t>
            </a:r>
          </a:p>
          <a:p>
            <a:pPr lvl="1"/>
            <a:r>
              <a:rPr lang="en-US" altLang="en-US" dirty="0"/>
              <a:t>Recursion again!</a:t>
            </a:r>
          </a:p>
          <a:p>
            <a:pPr lvl="4"/>
            <a:endParaRPr lang="en-US" altLang="en-US" dirty="0"/>
          </a:p>
          <a:p>
            <a:pPr lvl="2"/>
            <a:r>
              <a:rPr lang="en-US" altLang="en-US" dirty="0"/>
              <a:t>Declaration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get_ith</a:t>
            </a:r>
            <a:r>
              <a:rPr lang="en-US" altLang="en-US" dirty="0"/>
              <a:t>;</a:t>
            </a:r>
          </a:p>
          <a:p>
            <a:pPr lvl="2"/>
            <a:r>
              <a:rPr lang="en-US" altLang="en-US" dirty="0"/>
              <a:t>Partial specialization – recursive inheritance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T0,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get_ith</a:t>
            </a:r>
            <a:r>
              <a:rPr lang="en-US" altLang="en-US" dirty="0"/>
              <a:t>&lt; T0,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/>
              <a:t>get_ith</a:t>
            </a:r>
            <a:r>
              <a:rPr lang="en-US" altLang="en-US" dirty="0"/>
              <a:t>&lt; I-1,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{};</a:t>
            </a:r>
          </a:p>
          <a:p>
            <a:pPr lvl="2"/>
            <a:r>
              <a:rPr lang="en-US" altLang="en-US" dirty="0"/>
              <a:t>Partial specialization – stop recursion and "return a type"</a:t>
            </a:r>
          </a:p>
          <a:p>
            <a:pPr lvl="3"/>
            <a:r>
              <a:rPr lang="en-US" altLang="en-US" dirty="0"/>
              <a:t>This specialization has priority due to lower number of arguments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T0,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get_ith</a:t>
            </a:r>
            <a:r>
              <a:rPr lang="en-US" altLang="en-US" dirty="0"/>
              <a:t>&lt; 0, T0,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{ using type = T0; };</a:t>
            </a:r>
          </a:p>
          <a:p>
            <a:pPr lvl="4"/>
            <a:endParaRPr lang="en-US" altLang="en-US" dirty="0"/>
          </a:p>
          <a:p>
            <a:pPr lvl="2"/>
            <a:r>
              <a:rPr lang="en-US" altLang="en-US" dirty="0"/>
              <a:t>What happens if I &gt;= </a:t>
            </a:r>
            <a:r>
              <a:rPr lang="en-US" altLang="en-US" dirty="0" err="1"/>
              <a:t>sizeof</a:t>
            </a:r>
            <a:r>
              <a:rPr lang="en-US" altLang="en-US" dirty="0"/>
              <a:t>...(Types) ?</a:t>
            </a:r>
          </a:p>
          <a:p>
            <a:pPr lvl="3"/>
            <a:r>
              <a:rPr lang="en-US" altLang="en-US" dirty="0"/>
              <a:t>No definition for </a:t>
            </a:r>
            <a:r>
              <a:rPr lang="en-US" altLang="en-US" dirty="0" err="1"/>
              <a:t>get_ith</a:t>
            </a:r>
            <a:r>
              <a:rPr lang="en-US" altLang="en-US" dirty="0"/>
              <a:t>&lt; J&gt; for J = I - </a:t>
            </a:r>
            <a:r>
              <a:rPr lang="en-US" altLang="en-US" dirty="0" err="1"/>
              <a:t>sizeof</a:t>
            </a:r>
            <a:r>
              <a:rPr lang="en-US" altLang="en-US" dirty="0"/>
              <a:t>...(Types)</a:t>
            </a:r>
          </a:p>
        </p:txBody>
      </p:sp>
    </p:spTree>
    <p:extLst>
      <p:ext uri="{BB962C8B-B14F-4D97-AF65-F5344CB8AC3E}">
        <p14:creationId xmlns:p14="http://schemas.microsoft.com/office/powerpoint/2010/main" val="5469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Tuple element does not receive a parameter pack!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/>
              <a:t>tuple</a:t>
            </a:r>
            <a:r>
              <a:rPr lang="en-US" altLang="en-US" dirty="0"/>
              <a:t>&lt; </a:t>
            </a:r>
            <a:r>
              <a:rPr lang="en-US" altLang="en-US" dirty="0" err="1"/>
              <a:t>int</a:t>
            </a:r>
            <a:r>
              <a:rPr lang="en-US" altLang="en-US" dirty="0"/>
              <a:t>, double, </a:t>
            </a:r>
            <a:r>
              <a:rPr lang="en-US" altLang="en-US" dirty="0" err="1"/>
              <a:t>int</a:t>
            </a:r>
            <a:r>
              <a:rPr lang="en-US" altLang="en-US" dirty="0"/>
              <a:t>&gt;;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alias_to_double</a:t>
            </a:r>
            <a:r>
              <a:rPr lang="en-US" altLang="en-US" dirty="0"/>
              <a:t> = </a:t>
            </a:r>
            <a:r>
              <a:rPr lang="cs-CZ" altLang="en-US" dirty="0"/>
              <a:t>typename tuple</a:t>
            </a:r>
            <a:r>
              <a:rPr lang="en-US" altLang="en-US" dirty="0"/>
              <a:t>_element&lt; 1, </a:t>
            </a:r>
            <a:r>
              <a:rPr lang="en-US" altLang="en-US" dirty="0" err="1"/>
              <a:t>my_tuple</a:t>
            </a:r>
            <a:r>
              <a:rPr lang="en-US" altLang="en-US" dirty="0"/>
              <a:t>&gt;::type;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Use specialization</a:t>
            </a:r>
          </a:p>
          <a:p>
            <a:pPr lvl="2"/>
            <a:r>
              <a:rPr lang="en-US" altLang="en-US" dirty="0"/>
              <a:t>Declaration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</a:t>
            </a:r>
            <a:r>
              <a:rPr lang="en-US" altLang="en-US" dirty="0"/>
              <a:t>&gt; class </a:t>
            </a:r>
            <a:r>
              <a:rPr lang="en-US" altLang="en-US" dirty="0" err="1"/>
              <a:t>tuple_element</a:t>
            </a:r>
            <a:r>
              <a:rPr lang="en-US" altLang="en-US" dirty="0"/>
              <a:t>;</a:t>
            </a:r>
          </a:p>
          <a:p>
            <a:pPr lvl="2"/>
            <a:r>
              <a:rPr lang="en-US" altLang="en-US" dirty="0"/>
              <a:t>Partial specialization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tuple_element</a:t>
            </a:r>
            <a:r>
              <a:rPr lang="en-US" altLang="en-US" dirty="0"/>
              <a:t>&lt; I, tuple&lt;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&gt;&gt;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/>
              <a:t>get_ith</a:t>
            </a:r>
            <a:r>
              <a:rPr lang="en-US" altLang="en-US" dirty="0"/>
              <a:t>&lt; I,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{};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 err="1"/>
              <a:t>tuple_element</a:t>
            </a:r>
            <a:r>
              <a:rPr lang="en-US" altLang="en-US" dirty="0"/>
              <a:t> is also implemented for pair and array</a:t>
            </a:r>
          </a:p>
        </p:txBody>
      </p:sp>
    </p:spTree>
    <p:extLst>
      <p:ext uri="{BB962C8B-B14F-4D97-AF65-F5344CB8AC3E}">
        <p14:creationId xmlns:p14="http://schemas.microsoft.com/office/powerpoint/2010/main" val="177333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{</a:t>
            </a:r>
            <a:endParaRPr lang="cs-CZ" altLang="en-US" dirty="0"/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Types2</a:t>
            </a:r>
            <a:r>
              <a:rPr lang="en-US" altLang="en-US" dirty="0"/>
              <a:t>&gt;</a:t>
            </a:r>
            <a:endParaRPr lang="en-US" altLang="en-US" dirty="0">
              <a:solidFill>
                <a:srgbClr val="FF0000"/>
              </a:solidFill>
            </a:endParaRPr>
          </a:p>
          <a:p>
            <a:pPr lvl="4"/>
            <a:r>
              <a:rPr lang="en-US" altLang="en-US" dirty="0"/>
              <a:t>  </a:t>
            </a:r>
            <a:r>
              <a:rPr lang="cs-CZ" altLang="en-US" dirty="0" err="1"/>
              <a:t>tuple</a:t>
            </a:r>
            <a:r>
              <a:rPr lang="cs-CZ" altLang="en-US" dirty="0"/>
              <a:t>(</a:t>
            </a:r>
            <a:r>
              <a:rPr lang="en-US" altLang="en-US" dirty="0"/>
              <a:t> </a:t>
            </a:r>
            <a:r>
              <a:rPr lang="cs-CZ" altLang="en-US" dirty="0" err="1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2 </a:t>
            </a:r>
            <a:r>
              <a:rPr lang="cs-CZ" altLang="en-US" dirty="0"/>
              <a:t>&amp;</a:t>
            </a:r>
            <a:r>
              <a:rPr lang="en-US" altLang="en-US" dirty="0"/>
              <a:t>&amp;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);</a:t>
            </a:r>
            <a:r>
              <a:rPr lang="en-US" altLang="en-US" dirty="0"/>
              <a:t>	</a:t>
            </a:r>
          </a:p>
          <a:p>
            <a:pPr lvl="4"/>
            <a:r>
              <a:rPr lang="en-US" altLang="en-US" dirty="0"/>
              <a:t>  /* black magic */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example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/>
              <a:t>tuple</a:t>
            </a:r>
            <a:r>
              <a:rPr lang="en-US" altLang="en-US" dirty="0"/>
              <a:t>&lt; int, double, std::string&gt;;</a:t>
            </a:r>
          </a:p>
          <a:p>
            <a:pPr lvl="4"/>
            <a:r>
              <a:rPr lang="en-US" altLang="en-US" dirty="0" err="1"/>
              <a:t>my_tuple</a:t>
            </a:r>
            <a:r>
              <a:rPr lang="en-US" altLang="en-US" dirty="0"/>
              <a:t> t1( 1, 2.3, "Hello");</a:t>
            </a:r>
          </a:p>
          <a:p>
            <a:pPr lvl="4"/>
            <a:r>
              <a:rPr lang="en-US" altLang="en-US" dirty="0"/>
              <a:t>auto t2 = std::</a:t>
            </a:r>
            <a:r>
              <a:rPr lang="en-US" altLang="en-US" dirty="0" err="1"/>
              <a:t>make_tuple</a:t>
            </a:r>
            <a:r>
              <a:rPr lang="en-US" altLang="en-US" dirty="0"/>
              <a:t>(1, 2.3, std::string("Hello"));</a:t>
            </a:r>
          </a:p>
          <a:p>
            <a:pPr lvl="4"/>
            <a:r>
              <a:rPr lang="en-US" altLang="en-US" dirty="0" err="1"/>
              <a:t>my_tuple</a:t>
            </a:r>
            <a:r>
              <a:rPr lang="en-US" altLang="en-US" dirty="0"/>
              <a:t> t3 = {1, 2.3, "Hello"};</a:t>
            </a:r>
          </a:p>
          <a:p>
            <a:pPr lvl="2"/>
            <a:r>
              <a:rPr lang="en-US" altLang="en-US" dirty="0"/>
              <a:t>with C++17 deduction guides, the compiler can determine the template parameters</a:t>
            </a:r>
          </a:p>
          <a:p>
            <a:pPr lvl="3"/>
            <a:r>
              <a:rPr lang="en-US" altLang="en-US" dirty="0"/>
              <a:t>from the types of the arguments to the constructor</a:t>
            </a:r>
          </a:p>
          <a:p>
            <a:pPr lvl="3"/>
            <a:r>
              <a:rPr lang="en-US" altLang="en-US" dirty="0"/>
              <a:t>beware of implicit conversions</a:t>
            </a:r>
          </a:p>
          <a:p>
            <a:pPr lvl="4"/>
            <a:r>
              <a:rPr lang="en-US" altLang="en-US" dirty="0"/>
              <a:t>std::tuple t4(1, 2.3, std::string("Hello"));</a:t>
            </a:r>
          </a:p>
          <a:p>
            <a:pPr lvl="4"/>
            <a:r>
              <a:rPr lang="en-US" altLang="en-US" dirty="0"/>
              <a:t>auto t5 = std::tuple(1, 2.3, std::string("Hello"));</a:t>
            </a:r>
          </a:p>
          <a:p>
            <a:pPr lvl="4"/>
            <a:r>
              <a:rPr lang="en-US" altLang="en-US" dirty="0"/>
              <a:t>	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1180061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/*...*/;</a:t>
            </a:r>
          </a:p>
          <a:p>
            <a:pPr lvl="2"/>
            <a:r>
              <a:rPr lang="en-US" altLang="en-US" dirty="0"/>
              <a:t>element access: std::</a:t>
            </a:r>
            <a:r>
              <a:rPr lang="en-US" altLang="en-US" dirty="0">
                <a:solidFill>
                  <a:srgbClr val="FF0000"/>
                </a:solidFill>
              </a:rPr>
              <a:t>get</a:t>
            </a:r>
          </a:p>
          <a:p>
            <a:pPr lvl="4"/>
            <a:r>
              <a:rPr lang="cs-CZ" altLang="en-US" dirty="0"/>
              <a:t>template &lt;</a:t>
            </a:r>
            <a:r>
              <a:rPr lang="en-US" altLang="en-US" dirty="0"/>
              <a:t> </a:t>
            </a:r>
            <a:r>
              <a:rPr lang="cs-CZ" altLang="en-US" dirty="0"/>
              <a:t>size_t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... Types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/*...???...*/ </a:t>
            </a:r>
            <a:r>
              <a:rPr lang="cs-CZ" altLang="en-US" dirty="0">
                <a:solidFill>
                  <a:srgbClr val="FF0000"/>
                </a:solidFill>
              </a:rPr>
              <a:t>get</a:t>
            </a:r>
            <a:r>
              <a:rPr lang="cs-CZ" altLang="en-US" dirty="0"/>
              <a:t>(</a:t>
            </a:r>
            <a:r>
              <a:rPr lang="en-US" altLang="en-US" dirty="0"/>
              <a:t> </a:t>
            </a:r>
            <a:r>
              <a:rPr lang="cs-CZ" altLang="en-US" dirty="0"/>
              <a:t>tuple&lt;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</a:t>
            </a:r>
            <a:r>
              <a:rPr lang="en-US" altLang="en-US" dirty="0"/>
              <a:t> </a:t>
            </a:r>
            <a:r>
              <a:rPr lang="cs-CZ" altLang="en-US" dirty="0"/>
              <a:t>&amp; t)</a:t>
            </a:r>
            <a:r>
              <a:rPr lang="en-US" altLang="en-US" dirty="0"/>
              <a:t>;</a:t>
            </a:r>
          </a:p>
          <a:p>
            <a:pPr lvl="4"/>
            <a:r>
              <a:rPr lang="cs-CZ" altLang="en-US" dirty="0" err="1"/>
              <a:t>template</a:t>
            </a:r>
            <a:r>
              <a:rPr lang="cs-CZ" altLang="en-US" dirty="0"/>
              <a:t> &lt;</a:t>
            </a:r>
            <a:r>
              <a:rPr lang="en-US" altLang="en-US" dirty="0"/>
              <a:t> </a:t>
            </a:r>
            <a:r>
              <a:rPr lang="en-US" altLang="en-US" dirty="0" err="1"/>
              <a:t>typename</a:t>
            </a:r>
            <a:r>
              <a:rPr lang="en-US" altLang="en-US" dirty="0"/>
              <a:t> T</a:t>
            </a:r>
            <a:r>
              <a:rPr lang="cs-CZ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... </a:t>
            </a:r>
            <a:r>
              <a:rPr lang="cs-CZ" altLang="en-US" dirty="0" err="1">
                <a:solidFill>
                  <a:srgbClr val="FF0000"/>
                </a:solidFill>
              </a:rPr>
              <a:t>Types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/*...???...*/ </a:t>
            </a:r>
            <a:r>
              <a:rPr lang="cs-CZ" altLang="en-US" dirty="0" err="1">
                <a:solidFill>
                  <a:srgbClr val="FF0000"/>
                </a:solidFill>
              </a:rPr>
              <a:t>get</a:t>
            </a:r>
            <a:r>
              <a:rPr lang="cs-CZ" altLang="en-US" dirty="0"/>
              <a:t>(</a:t>
            </a:r>
            <a:r>
              <a:rPr lang="en-US" altLang="en-US" dirty="0"/>
              <a:t> </a:t>
            </a:r>
            <a:r>
              <a:rPr lang="cs-CZ" altLang="en-US" dirty="0" err="1"/>
              <a:t>tuple</a:t>
            </a:r>
            <a:r>
              <a:rPr lang="cs-CZ" altLang="en-US" dirty="0"/>
              <a:t>&lt;</a:t>
            </a:r>
            <a:r>
              <a:rPr lang="en-US" altLang="en-US" dirty="0"/>
              <a:t> </a:t>
            </a:r>
            <a:r>
              <a:rPr lang="cs-CZ" altLang="en-US" dirty="0" err="1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</a:t>
            </a:r>
            <a:r>
              <a:rPr lang="en-US" altLang="en-US" dirty="0"/>
              <a:t> </a:t>
            </a:r>
            <a:r>
              <a:rPr lang="cs-CZ" altLang="en-US" dirty="0"/>
              <a:t>&amp; t)</a:t>
            </a:r>
            <a:r>
              <a:rPr lang="en-US" altLang="en-US" dirty="0"/>
              <a:t>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example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/>
              <a:t>tuple</a:t>
            </a:r>
            <a:r>
              <a:rPr lang="en-US" altLang="en-US" dirty="0"/>
              <a:t>&lt; int, double, std::string&gt;;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 err="1"/>
              <a:t>my_tuple</a:t>
            </a:r>
            <a:r>
              <a:rPr lang="en-US" altLang="en-US" dirty="0"/>
              <a:t> t1( 1, 2.3, "Hello");</a:t>
            </a:r>
          </a:p>
          <a:p>
            <a:pPr lvl="3"/>
            <a:r>
              <a:rPr lang="en-US" altLang="en-US" dirty="0"/>
              <a:t>access by constant index</a:t>
            </a:r>
            <a:endParaRPr lang="cs-CZ" altLang="en-US" dirty="0"/>
          </a:p>
          <a:p>
            <a:pPr lvl="4"/>
            <a:r>
              <a:rPr lang="en-US" altLang="en-US" dirty="0"/>
              <a:t>double v = std::get&lt; 1&gt;( t1);</a:t>
            </a:r>
          </a:p>
          <a:p>
            <a:pPr lvl="4"/>
            <a:r>
              <a:rPr lang="en-US" altLang="en-US" dirty="0"/>
              <a:t>std::get&lt; 1&gt;( t1) = 3.14;</a:t>
            </a:r>
          </a:p>
          <a:p>
            <a:pPr lvl="3"/>
            <a:r>
              <a:rPr lang="en-US" altLang="en-US" dirty="0"/>
              <a:t>access by type - only if there is exactly one member of the type</a:t>
            </a:r>
          </a:p>
          <a:p>
            <a:pPr lvl="4"/>
            <a:r>
              <a:rPr lang="en-US" altLang="en-US" dirty="0"/>
              <a:t>double v2 = std::get&lt; double&gt;( t1);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576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2B597-AE9F-B4D7-2D0F-5BE1C99DE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DE93429-6462-A312-F770-C32A1664D675}"/>
              </a:ext>
            </a:extLst>
          </p:cNvPr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>
            <a:extLst>
              <a:ext uri="{FF2B5EF4-FFF2-40B4-BE49-F238E27FC236}">
                <a16:creationId xmlns:a16="http://schemas.microsoft.com/office/drawing/2014/main" id="{3984B5BB-3ED7-CD5A-5738-570F579A01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374C4B90-23A5-8944-F4AD-3D62662CDCD8}"/>
              </a:ext>
            </a:extLst>
          </p:cNvPr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std::get is a global function</a:t>
            </a:r>
          </a:p>
          <a:p>
            <a:pPr lvl="2"/>
            <a:r>
              <a:rPr lang="en-US" altLang="en-US" dirty="0"/>
              <a:t>applicable to std::tuple, std::pair, std::array, std::complex, std::ranges::subrange</a:t>
            </a:r>
          </a:p>
          <a:p>
            <a:pPr lvl="2"/>
            <a:r>
              <a:rPr lang="en-US" altLang="en-US" dirty="0"/>
              <a:t>why not a member function?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... Types&gt; class tuple</a:t>
            </a:r>
          </a:p>
          <a:p>
            <a:pPr lvl="4"/>
            <a:r>
              <a:rPr lang="en-US" altLang="en-US" dirty="0"/>
              <a:t>{ public:</a:t>
            </a:r>
          </a:p>
          <a:p>
            <a:pPr lvl="4"/>
            <a:r>
              <a:rPr lang="en-US" altLang="en-US" dirty="0"/>
              <a:t>  template&lt;std::</a:t>
            </a:r>
            <a:r>
              <a:rPr lang="en-US" altLang="en-US" dirty="0" err="1"/>
              <a:t>size_t</a:t>
            </a:r>
            <a:r>
              <a:rPr lang="en-US" altLang="en-US" dirty="0"/>
              <a:t> I&gt;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</a:t>
            </a:r>
            <a:r>
              <a:rPr lang="en-US" altLang="en-US" dirty="0"/>
              <a:t>/*...???...*/ </a:t>
            </a:r>
            <a:r>
              <a:rPr lang="cs-CZ" altLang="en-US" dirty="0" err="1">
                <a:solidFill>
                  <a:srgbClr val="FF0000"/>
                </a:solidFill>
              </a:rPr>
              <a:t>get</a:t>
            </a:r>
            <a:r>
              <a:rPr lang="cs-CZ" altLang="en-US" dirty="0"/>
              <a:t>()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a more complex example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TPL&gt;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print_something</a:t>
            </a:r>
            <a:r>
              <a:rPr lang="en-US" altLang="en-US" dirty="0"/>
              <a:t>( TPL&amp;&amp; t)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std::</a:t>
            </a:r>
            <a:r>
              <a:rPr lang="en-US" altLang="en-US" dirty="0" err="1">
                <a:solidFill>
                  <a:srgbClr val="FF0000"/>
                </a:solidFill>
              </a:rPr>
              <a:t>cout</a:t>
            </a:r>
            <a:r>
              <a:rPr lang="en-US" altLang="en-US" dirty="0">
                <a:solidFill>
                  <a:srgbClr val="FF0000"/>
                </a:solidFill>
              </a:rPr>
              <a:t> &lt;&lt; </a:t>
            </a:r>
            <a:r>
              <a:rPr lang="en-US" altLang="en-US" dirty="0" err="1">
                <a:solidFill>
                  <a:srgbClr val="FF0000"/>
                </a:solidFill>
              </a:rPr>
              <a:t>t.get</a:t>
            </a:r>
            <a:r>
              <a:rPr lang="en-US" altLang="en-US" dirty="0">
                <a:solidFill>
                  <a:srgbClr val="FF0000"/>
                </a:solidFill>
              </a:rPr>
              <a:t>&lt;1&gt;();		// SYNTAX ERROR: Unexpected ")"</a:t>
            </a:r>
          </a:p>
          <a:p>
            <a:pPr lvl="4"/>
            <a:r>
              <a:rPr lang="en-US" altLang="en-US" dirty="0"/>
              <a:t>  std::</a:t>
            </a:r>
            <a:r>
              <a:rPr lang="en-US" altLang="en-US" dirty="0" err="1"/>
              <a:t>cout</a:t>
            </a:r>
            <a:r>
              <a:rPr lang="en-US" altLang="en-US" dirty="0"/>
              <a:t> &lt;&lt; </a:t>
            </a:r>
            <a:r>
              <a:rPr lang="en-US" altLang="en-US" dirty="0" err="1"/>
              <a:t>t.</a:t>
            </a:r>
            <a:r>
              <a:rPr lang="en-US" altLang="en-US" dirty="0" err="1">
                <a:solidFill>
                  <a:srgbClr val="FF0000"/>
                </a:solidFill>
              </a:rPr>
              <a:t>template</a:t>
            </a:r>
            <a:r>
              <a:rPr lang="en-US" altLang="en-US" dirty="0"/>
              <a:t> get&lt;1&gt;();	// WOULD BE CORRECT IF get WAS A MEMBER</a:t>
            </a:r>
          </a:p>
          <a:p>
            <a:pPr lvl="4"/>
            <a:r>
              <a:rPr lang="en-US" altLang="en-US" dirty="0"/>
              <a:t>  std::</a:t>
            </a:r>
            <a:r>
              <a:rPr lang="en-US" altLang="en-US" dirty="0" err="1"/>
              <a:t>cout</a:t>
            </a:r>
            <a:r>
              <a:rPr lang="en-US" altLang="en-US" dirty="0"/>
              <a:t> &lt;&lt; std::get&lt;1&gt;(t);	// CORRECT</a:t>
            </a:r>
          </a:p>
          <a:p>
            <a:pPr lvl="4"/>
            <a:r>
              <a:rPr lang="en-US" alt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616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/*...*/;</a:t>
            </a:r>
          </a:p>
          <a:p>
            <a:pPr lvl="2"/>
            <a:r>
              <a:rPr lang="en-US" altLang="en-US" dirty="0"/>
              <a:t>determining element type: </a:t>
            </a:r>
            <a:r>
              <a:rPr lang="en-US" altLang="en-US" dirty="0" err="1"/>
              <a:t>tuple_element</a:t>
            </a:r>
            <a:endParaRPr lang="en-US" altLang="en-US" dirty="0"/>
          </a:p>
          <a:p>
            <a:pPr lvl="3"/>
            <a:r>
              <a:rPr lang="en-US" altLang="en-US" dirty="0"/>
              <a:t>this is a </a:t>
            </a:r>
            <a:r>
              <a:rPr lang="en-US" altLang="en-US" i="1" dirty="0"/>
              <a:t>traits</a:t>
            </a:r>
            <a:r>
              <a:rPr lang="en-US" altLang="en-US" dirty="0"/>
              <a:t> class</a:t>
            </a:r>
          </a:p>
          <a:p>
            <a:pPr lvl="4"/>
            <a:r>
              <a:rPr lang="en-US" altLang="en-US" dirty="0"/>
              <a:t>template &lt; 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tuple_element</a:t>
            </a:r>
            <a:r>
              <a:rPr lang="en-US" altLang="en-US" dirty="0"/>
              <a:t> {	</a:t>
            </a:r>
          </a:p>
          <a:p>
            <a:pPr lvl="4"/>
            <a:r>
              <a:rPr lang="en-US" altLang="en-US" dirty="0"/>
              <a:t>  using </a:t>
            </a:r>
            <a:r>
              <a:rPr lang="en-US" altLang="en-US" dirty="0">
                <a:solidFill>
                  <a:srgbClr val="FF0000"/>
                </a:solidFill>
              </a:rPr>
              <a:t>type</a:t>
            </a:r>
            <a:r>
              <a:rPr lang="en-US" altLang="en-US" dirty="0"/>
              <a:t> = /* black magic */;			</a:t>
            </a:r>
          </a:p>
          <a:p>
            <a:pPr lvl="4"/>
            <a:r>
              <a:rPr lang="en-US" altLang="en-US" dirty="0"/>
              <a:t>};</a:t>
            </a:r>
          </a:p>
          <a:p>
            <a:pPr lvl="3"/>
            <a:r>
              <a:rPr lang="en-US" altLang="en-US" dirty="0"/>
              <a:t>type alias for easier use</a:t>
            </a:r>
          </a:p>
          <a:p>
            <a:pPr lvl="4"/>
            <a:r>
              <a:rPr lang="cs-CZ" altLang="en-US" dirty="0"/>
              <a:t>template &lt;</a:t>
            </a:r>
            <a:r>
              <a:rPr lang="en-US" altLang="en-US" dirty="0"/>
              <a:t> </a:t>
            </a:r>
            <a:r>
              <a:rPr lang="cs-CZ" altLang="en-US" dirty="0"/>
              <a:t>size_t I, </a:t>
            </a:r>
            <a:r>
              <a:rPr lang="en-US" altLang="en-US" dirty="0" err="1"/>
              <a:t>typename</a:t>
            </a:r>
            <a:r>
              <a:rPr lang="en-US" altLang="en-US" dirty="0"/>
              <a:t> T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using </a:t>
            </a:r>
            <a:r>
              <a:rPr lang="en-US" altLang="en-US" dirty="0" err="1">
                <a:solidFill>
                  <a:srgbClr val="FF0000"/>
                </a:solidFill>
              </a:rPr>
              <a:t>tuple_element_t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= </a:t>
            </a:r>
            <a:r>
              <a:rPr lang="cs-CZ" altLang="en-US" dirty="0"/>
              <a:t>typename tuple_element&lt;</a:t>
            </a:r>
            <a:r>
              <a:rPr lang="en-US" altLang="en-US" dirty="0"/>
              <a:t> </a:t>
            </a:r>
            <a:r>
              <a:rPr lang="cs-CZ" altLang="en-US" dirty="0"/>
              <a:t>I, </a:t>
            </a:r>
            <a:r>
              <a:rPr lang="en-US" altLang="en-US" dirty="0"/>
              <a:t>T</a:t>
            </a:r>
            <a:r>
              <a:rPr lang="cs-CZ" altLang="en-US" dirty="0"/>
              <a:t>&gt;::type</a:t>
            </a:r>
            <a:r>
              <a:rPr lang="en-US" altLang="en-US" dirty="0"/>
              <a:t>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example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&lt; </a:t>
            </a:r>
            <a:r>
              <a:rPr lang="en-US" altLang="en-US" dirty="0" err="1"/>
              <a:t>int</a:t>
            </a:r>
            <a:r>
              <a:rPr lang="en-US" altLang="en-US" dirty="0"/>
              <a:t>, double, </a:t>
            </a:r>
            <a:r>
              <a:rPr lang="en-US" altLang="en-US" dirty="0" err="1"/>
              <a:t>int</a:t>
            </a:r>
            <a:r>
              <a:rPr lang="en-US" altLang="en-US" dirty="0"/>
              <a:t>&gt;;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alias_to_double</a:t>
            </a:r>
            <a:r>
              <a:rPr lang="en-US" altLang="en-US" dirty="0"/>
              <a:t> = </a:t>
            </a:r>
            <a:r>
              <a:rPr lang="cs-CZ" altLang="en-US" dirty="0"/>
              <a:t>typename </a:t>
            </a:r>
            <a:r>
              <a:rPr lang="cs-CZ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>
                <a:solidFill>
                  <a:srgbClr val="FF0000"/>
                </a:solidFill>
              </a:rPr>
              <a:t>_element</a:t>
            </a:r>
            <a:r>
              <a:rPr lang="en-US" altLang="en-US" dirty="0"/>
              <a:t>&lt; 1, </a:t>
            </a:r>
            <a:r>
              <a:rPr lang="en-US" altLang="en-US" dirty="0" err="1"/>
              <a:t>my_tuple</a:t>
            </a:r>
            <a:r>
              <a:rPr lang="en-US" altLang="en-US" dirty="0"/>
              <a:t>&gt;::</a:t>
            </a:r>
            <a:r>
              <a:rPr lang="en-US" altLang="en-US" dirty="0">
                <a:solidFill>
                  <a:srgbClr val="FF0000"/>
                </a:solidFill>
              </a:rPr>
              <a:t>type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using alias2_to_double = </a:t>
            </a:r>
            <a:r>
              <a:rPr lang="cs-CZ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>
                <a:solidFill>
                  <a:srgbClr val="FF0000"/>
                </a:solidFill>
              </a:rPr>
              <a:t>_</a:t>
            </a:r>
            <a:r>
              <a:rPr lang="en-US" altLang="en-US" dirty="0" err="1">
                <a:solidFill>
                  <a:srgbClr val="FF0000"/>
                </a:solidFill>
              </a:rPr>
              <a:t>element_t</a:t>
            </a:r>
            <a:r>
              <a:rPr lang="en-US" altLang="en-US" dirty="0"/>
              <a:t>&lt; 1, </a:t>
            </a:r>
            <a:r>
              <a:rPr lang="en-US" altLang="en-US" dirty="0" err="1"/>
              <a:t>my_tuple</a:t>
            </a:r>
            <a:r>
              <a:rPr lang="en-US" altLang="en-US" dirty="0"/>
              <a:t>&gt;;</a:t>
            </a:r>
          </a:p>
        </p:txBody>
      </p:sp>
    </p:spTree>
    <p:extLst>
      <p:ext uri="{BB962C8B-B14F-4D97-AF65-F5344CB8AC3E}">
        <p14:creationId xmlns:p14="http://schemas.microsoft.com/office/powerpoint/2010/main" val="2781311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/*...*/;</a:t>
            </a:r>
          </a:p>
          <a:p>
            <a:pPr marL="642960" lvl="2" indent="0"/>
            <a:r>
              <a:rPr lang="en-US" altLang="en-US" dirty="0"/>
              <a:t>	accessing an element</a:t>
            </a:r>
          </a:p>
          <a:p>
            <a:pPr lvl="4"/>
            <a:r>
              <a:rPr lang="cs-CZ" altLang="en-US" dirty="0" err="1"/>
              <a:t>template</a:t>
            </a:r>
            <a:r>
              <a:rPr lang="cs-CZ" altLang="en-US" dirty="0"/>
              <a:t> &lt;</a:t>
            </a:r>
            <a:r>
              <a:rPr lang="cs-CZ" altLang="en-US" dirty="0" err="1"/>
              <a:t>size_t</a:t>
            </a:r>
            <a:r>
              <a:rPr lang="cs-CZ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... Types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 err="1"/>
              <a:t>tuple_element</a:t>
            </a:r>
            <a:r>
              <a:rPr lang="en-US" altLang="en-US" dirty="0"/>
              <a:t>_t</a:t>
            </a:r>
            <a:r>
              <a:rPr lang="cs-CZ" altLang="en-US" dirty="0"/>
              <a:t>&lt;</a:t>
            </a:r>
            <a:r>
              <a:rPr lang="en-US" altLang="en-US" dirty="0"/>
              <a:t> </a:t>
            </a:r>
            <a:r>
              <a:rPr lang="cs-CZ" altLang="en-US" dirty="0"/>
              <a:t>I, tuple&lt;</a:t>
            </a:r>
            <a:r>
              <a:rPr lang="en-US" altLang="en-US" dirty="0"/>
              <a:t> </a:t>
            </a:r>
            <a:r>
              <a:rPr lang="cs-CZ" altLang="en-US" dirty="0" err="1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&gt;&gt;</a:t>
            </a:r>
            <a:r>
              <a:rPr lang="en-US" altLang="en-US" dirty="0"/>
              <a:t> </a:t>
            </a:r>
            <a:r>
              <a:rPr lang="cs-CZ" altLang="en-US" dirty="0"/>
              <a:t>&amp;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get</a:t>
            </a:r>
            <a:r>
              <a:rPr lang="cs-CZ" altLang="en-US" dirty="0"/>
              <a:t>(</a:t>
            </a:r>
            <a:r>
              <a:rPr lang="en-US" altLang="en-US" dirty="0"/>
              <a:t> </a:t>
            </a:r>
            <a:r>
              <a:rPr lang="cs-CZ" altLang="en-US" dirty="0"/>
              <a:t>tuple&lt;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</a:t>
            </a:r>
            <a:r>
              <a:rPr lang="en-US" altLang="en-US" dirty="0"/>
              <a:t> </a:t>
            </a:r>
            <a:r>
              <a:rPr lang="cs-CZ" altLang="en-US" dirty="0"/>
              <a:t>&amp; t)</a:t>
            </a:r>
            <a:r>
              <a:rPr lang="en-US" altLang="en-US" dirty="0"/>
              <a:t>;</a:t>
            </a:r>
          </a:p>
          <a:p>
            <a:pPr lvl="4"/>
            <a:endParaRPr lang="en-US" altLang="en-US" dirty="0"/>
          </a:p>
          <a:p>
            <a:pPr lvl="2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18359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T &amp;&amp;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N = std::</a:t>
            </a:r>
            <a:r>
              <a:rPr lang="en-US" altLang="en-US" dirty="0" err="1"/>
              <a:t>tuple_size_v</a:t>
            </a:r>
            <a:r>
              <a:rPr lang="en-US" altLang="en-US" dirty="0"/>
              <a:t>&lt;std::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&lt;T&gt;&gt;;</a:t>
            </a:r>
          </a:p>
          <a:p>
            <a:pPr lvl="4"/>
            <a:r>
              <a:rPr lang="en-US" altLang="en-US" dirty="0"/>
              <a:t>  for ( std::</a:t>
            </a:r>
            <a:r>
              <a:rPr lang="en-US" altLang="en-US" dirty="0" err="1"/>
              <a:t>size_t</a:t>
            </a:r>
            <a:r>
              <a:rPr lang="en-US" altLang="en-US" dirty="0"/>
              <a:t> I = 0; I &lt; N; ++ I)</a:t>
            </a:r>
          </a:p>
          <a:p>
            <a:pPr lvl="4"/>
            <a:r>
              <a:rPr lang="en-US" altLang="en-US" dirty="0"/>
              <a:t>    f( </a:t>
            </a:r>
            <a:r>
              <a:rPr lang="en-US" altLang="en-US" dirty="0" err="1"/>
              <a:t>std</a:t>
            </a:r>
            <a:r>
              <a:rPr lang="en-US" altLang="en-US" dirty="0"/>
              <a:t>::get&lt; I&gt;( t));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No</a:t>
            </a:r>
            <a:r>
              <a:rPr lang="en-US" altLang="en-US" dirty="0"/>
              <a:t>! </a:t>
            </a:r>
            <a:r>
              <a:rPr lang="en-US" altLang="en-US" dirty="0" err="1"/>
              <a:t>std</a:t>
            </a:r>
            <a:r>
              <a:rPr lang="en-US" altLang="en-US" dirty="0"/>
              <a:t>::get&lt; I&gt; requires </a:t>
            </a:r>
            <a:r>
              <a:rPr lang="en-US" altLang="en-US" dirty="0">
                <a:solidFill>
                  <a:srgbClr val="FF0000"/>
                </a:solidFill>
              </a:rPr>
              <a:t>constant</a:t>
            </a:r>
            <a:r>
              <a:rPr lang="en-US" altLang="en-US" dirty="0"/>
              <a:t> I</a:t>
            </a:r>
          </a:p>
          <a:p>
            <a:pPr lvl="3"/>
            <a:r>
              <a:rPr lang="en-US" altLang="en-US" dirty="0" err="1"/>
              <a:t>std</a:t>
            </a:r>
            <a:r>
              <a:rPr lang="en-US" altLang="en-US" dirty="0"/>
              <a:t>::get&lt; I&gt; returns different types for different I</a:t>
            </a:r>
          </a:p>
        </p:txBody>
      </p:sp>
    </p:spTree>
    <p:extLst>
      <p:ext uri="{BB962C8B-B14F-4D97-AF65-F5344CB8AC3E}">
        <p14:creationId xmlns:p14="http://schemas.microsoft.com/office/powerpoint/2010/main" val="4142397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f( std::get&lt;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&gt;( t))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;	// SYNTAX ERROR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 err="1"/>
              <a:t>std</a:t>
            </a:r>
            <a:r>
              <a:rPr lang="en-US" altLang="en-US" dirty="0"/>
              <a:t>::get&lt; T&gt;(t) returns the element which has the type T from the tuple t</a:t>
            </a:r>
          </a:p>
          <a:p>
            <a:pPr lvl="3"/>
            <a:r>
              <a:rPr lang="en-US" altLang="en-US" dirty="0"/>
              <a:t>but it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statement</a:t>
            </a:r>
            <a:r>
              <a:rPr lang="en-US" altLang="en-US" dirty="0"/>
              <a:t> is </a:t>
            </a:r>
            <a:r>
              <a:rPr lang="en-US" altLang="en-US" dirty="0">
                <a:solidFill>
                  <a:srgbClr val="FF0000"/>
                </a:solidFill>
              </a:rPr>
              <a:t>not</a:t>
            </a:r>
            <a:r>
              <a:rPr lang="en-US" altLang="en-US" dirty="0"/>
              <a:t> a correct place for </a:t>
            </a:r>
            <a:r>
              <a:rPr lang="en-US" altLang="en-US" dirty="0">
                <a:solidFill>
                  <a:srgbClr val="FF0000"/>
                </a:solidFill>
              </a:rPr>
              <a:t>pack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expansion</a:t>
            </a:r>
          </a:p>
        </p:txBody>
      </p:sp>
    </p:spTree>
    <p:extLst>
      <p:ext uri="{BB962C8B-B14F-4D97-AF65-F5344CB8AC3E}">
        <p14:creationId xmlns:p14="http://schemas.microsoft.com/office/powerpoint/2010/main" val="693441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sink( f( </a:t>
            </a:r>
            <a:r>
              <a:rPr lang="en-US" altLang="en-US" dirty="0" err="1"/>
              <a:t>std</a:t>
            </a:r>
            <a:r>
              <a:rPr lang="en-US" altLang="en-US" dirty="0"/>
              <a:t>::get&lt;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&gt;( t))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}</a:t>
            </a:r>
            <a:endParaRPr lang="en-US" altLang="en-US" dirty="0">
              <a:solidFill>
                <a:srgbClr val="FF0000"/>
              </a:solidFill>
            </a:endParaRPr>
          </a:p>
          <a:p>
            <a:pPr lvl="2"/>
            <a:r>
              <a:rPr lang="en-US" altLang="en-US" dirty="0"/>
              <a:t>historic trick: argument list may contain pack expansion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... Types&gt;</a:t>
            </a:r>
          </a:p>
          <a:p>
            <a:pPr lvl="4"/>
            <a:r>
              <a:rPr lang="en-US" altLang="en-US" dirty="0"/>
              <a:t>void sink( Types &amp;&amp; ...) {}</a:t>
            </a:r>
          </a:p>
          <a:p>
            <a:pPr lvl="3"/>
            <a:r>
              <a:rPr lang="en-US" altLang="en-US" dirty="0"/>
              <a:t>but argument list does </a:t>
            </a:r>
            <a:r>
              <a:rPr lang="en-US" altLang="en-US" dirty="0">
                <a:solidFill>
                  <a:srgbClr val="FF0000"/>
                </a:solidFill>
              </a:rPr>
              <a:t>not</a:t>
            </a:r>
            <a:r>
              <a:rPr lang="en-US" altLang="en-US" dirty="0"/>
              <a:t> ensure </a:t>
            </a:r>
            <a:r>
              <a:rPr lang="en-US" altLang="en-US" dirty="0">
                <a:solidFill>
                  <a:srgbClr val="FF0000"/>
                </a:solidFill>
              </a:rPr>
              <a:t>left-to-right order </a:t>
            </a:r>
            <a:r>
              <a:rPr lang="en-US" altLang="en-US" dirty="0"/>
              <a:t>of evaluation</a:t>
            </a:r>
          </a:p>
          <a:p>
            <a:pPr lvl="3"/>
            <a:endParaRPr lang="en-US" altLang="en-US" dirty="0"/>
          </a:p>
          <a:p>
            <a:pPr lvl="3"/>
            <a:r>
              <a:rPr lang="en-US" altLang="en-US" dirty="0"/>
              <a:t>it still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</p:txBody>
      </p:sp>
    </p:spTree>
    <p:extLst>
      <p:ext uri="{BB962C8B-B14F-4D97-AF65-F5344CB8AC3E}">
        <p14:creationId xmlns:p14="http://schemas.microsoft.com/office/powerpoint/2010/main" val="38154520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7161</TotalTime>
  <Words>1864</Words>
  <Application>Microsoft Office PowerPoint</Application>
  <PresentationFormat>On-screen Show (4:3)</PresentationFormat>
  <Paragraphs>229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std::tuple</vt:lpstr>
      <vt:lpstr>the std::tuple template</vt:lpstr>
      <vt:lpstr>the std::tuple template</vt:lpstr>
      <vt:lpstr>the std::tuple template</vt:lpstr>
      <vt:lpstr>the std::tuple template</vt:lpstr>
      <vt:lpstr>the std::tuple template</vt:lpstr>
      <vt:lpstr>the std::tuple template – usage</vt:lpstr>
      <vt:lpstr>the std::tuple template – usage</vt:lpstr>
      <vt:lpstr>the std::tuple template – usage</vt:lpstr>
      <vt:lpstr>the std::tuple template – usage</vt:lpstr>
      <vt:lpstr>the std::tuple template – usage</vt:lpstr>
      <vt:lpstr>the std::tuple template – usage</vt:lpstr>
      <vt:lpstr>the std::tuple template – details and explanation</vt:lpstr>
      <vt:lpstr>the std::tuple template – details and explanation</vt:lpstr>
      <vt:lpstr>the std::tuple template – details and explanation</vt:lpstr>
      <vt:lpstr>the std::tuple template – details and explanation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780</cp:revision>
  <dcterms:created xsi:type="dcterms:W3CDTF">2012-09-19T18:13:04Z</dcterms:created>
  <dcterms:modified xsi:type="dcterms:W3CDTF">2026-02-25T14:34:28Z</dcterms:modified>
</cp:coreProperties>
</file>