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11"/>
  </p:notesMasterIdLst>
  <p:sldIdLst>
    <p:sldId id="365" r:id="rId3"/>
    <p:sldId id="366" r:id="rId4"/>
    <p:sldId id="367" r:id="rId5"/>
    <p:sldId id="368" r:id="rId6"/>
    <p:sldId id="369" r:id="rId7"/>
    <p:sldId id="372" r:id="rId8"/>
    <p:sldId id="370" r:id="rId9"/>
    <p:sldId id="371" r:id="rId10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00" autoAdjust="0"/>
    <p:restoredTop sz="94660"/>
  </p:normalViewPr>
  <p:slideViewPr>
    <p:cSldViewPr>
      <p:cViewPr varScale="1">
        <p:scale>
          <a:sx n="128" d="100"/>
          <a:sy n="128" d="100"/>
        </p:scale>
        <p:origin x="732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15.05.2023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888686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539097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0810516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534610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3556159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7FE108-CFCA-49A0-9132-09C8E1AA6BFB}" type="slidenum">
              <a:rPr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535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535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71868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15.05.2023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SFINAE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3079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Resolving function calls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altLang="en-US" noProof="1"/>
              <a:t>Call expression f(args) is resolved by the compiler as:</a:t>
            </a:r>
          </a:p>
          <a:p>
            <a:pPr lvl="1"/>
            <a:r>
              <a:rPr lang="en-US" altLang="en-US" noProof="1"/>
              <a:t>The identifier f is being looked for (in this order)</a:t>
            </a:r>
          </a:p>
          <a:p>
            <a:pPr lvl="2"/>
            <a:r>
              <a:rPr lang="en-US" altLang="en-US" noProof="1"/>
              <a:t>In the scope of the function containing the call</a:t>
            </a:r>
          </a:p>
          <a:p>
            <a:pPr lvl="2"/>
            <a:r>
              <a:rPr lang="en-US" altLang="en-US" noProof="1"/>
              <a:t>In the scope of the corresponding class (if inside a member function)</a:t>
            </a:r>
          </a:p>
          <a:p>
            <a:pPr lvl="2"/>
            <a:r>
              <a:rPr lang="en-US" altLang="en-US" noProof="1"/>
              <a:t>In the scope of its base classes (except dependent base class names), recursively</a:t>
            </a:r>
          </a:p>
          <a:p>
            <a:pPr lvl="3"/>
            <a:r>
              <a:rPr lang="en-US" altLang="en-US" noProof="1"/>
              <a:t>If found in more than one base class, the call is invalid, except where resolved by </a:t>
            </a:r>
            <a:r>
              <a:rPr lang="en-US" altLang="en-US" i="1" noProof="1"/>
              <a:t>dominance</a:t>
            </a:r>
          </a:p>
          <a:p>
            <a:pPr lvl="3"/>
            <a:r>
              <a:rPr lang="en-US" altLang="en-US" noProof="1"/>
              <a:t>Identifiers may be lifted to derived classes with “using base::ident;” declaration</a:t>
            </a:r>
          </a:p>
          <a:p>
            <a:pPr lvl="2"/>
            <a:r>
              <a:rPr lang="en-US" altLang="en-US" noProof="1"/>
              <a:t>In the global/namespace scope</a:t>
            </a:r>
          </a:p>
          <a:p>
            <a:pPr lvl="3"/>
            <a:r>
              <a:rPr lang="en-US" altLang="en-US" noProof="1"/>
              <a:t>Additional declarations may be visible via “using ns::ident;” or “using namespace ns;”</a:t>
            </a:r>
          </a:p>
          <a:p>
            <a:pPr lvl="3"/>
            <a:r>
              <a:rPr lang="en-US" altLang="en-US" noProof="1"/>
              <a:t>If not found as type/variable/constant, </a:t>
            </a:r>
            <a:r>
              <a:rPr lang="en-US" altLang="en-US" i="1" noProof="1"/>
              <a:t>argument-dependent-lookup</a:t>
            </a:r>
            <a:r>
              <a:rPr lang="en-US" altLang="en-US" noProof="1"/>
              <a:t> is invoked</a:t>
            </a:r>
          </a:p>
          <a:p>
            <a:pPr lvl="3"/>
            <a:r>
              <a:rPr lang="en-US" altLang="en-US" noProof="1"/>
              <a:t>Argument-dependent-lookup considers all namespaces related to types of call arguments</a:t>
            </a:r>
          </a:p>
          <a:p>
            <a:pPr lvl="1"/>
            <a:r>
              <a:rPr lang="en-US" altLang="en-US" noProof="1"/>
              <a:t>If f is determined to be a function, function </a:t>
            </a:r>
            <a:r>
              <a:rPr lang="en-US" altLang="en-US" i="1" noProof="1"/>
              <a:t>overload resolution</a:t>
            </a:r>
            <a:r>
              <a:rPr lang="en-US" altLang="en-US" noProof="1"/>
              <a:t> is invoked to select one of the declarations</a:t>
            </a:r>
          </a:p>
          <a:p>
            <a:pPr lvl="2"/>
            <a:r>
              <a:rPr lang="en-US" altLang="en-US" noProof="1"/>
              <a:t>Overload resolution may fail due to ambiguity</a:t>
            </a:r>
          </a:p>
        </p:txBody>
      </p:sp>
    </p:spTree>
    <p:extLst>
      <p:ext uri="{BB962C8B-B14F-4D97-AF65-F5344CB8AC3E}">
        <p14:creationId xmlns:p14="http://schemas.microsoft.com/office/powerpoint/2010/main" val="4065558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Resolving function calls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noProof="1"/>
              <a:t>Overload resolution</a:t>
            </a:r>
          </a:p>
          <a:p>
            <a:pPr lvl="1"/>
            <a:r>
              <a:rPr lang="en-US" altLang="en-US" noProof="1"/>
              <a:t>Applies to call expressions like f(args) where f is determined to be a function</a:t>
            </a:r>
          </a:p>
          <a:p>
            <a:pPr lvl="2"/>
            <a:r>
              <a:rPr lang="en-US" altLang="en-US" noProof="1"/>
              <a:t>Applied in three independent cases:</a:t>
            </a:r>
          </a:p>
          <a:p>
            <a:pPr lvl="3"/>
            <a:r>
              <a:rPr lang="en-US" altLang="en-US" noProof="1"/>
              <a:t>Global/namespace scope: All function declarations found by ADL</a:t>
            </a:r>
          </a:p>
          <a:p>
            <a:pPr lvl="3"/>
            <a:r>
              <a:rPr lang="en-US" altLang="en-US" noProof="1"/>
              <a:t>Member function declarations in the same class (including those lifted by “using”)</a:t>
            </a:r>
          </a:p>
          <a:p>
            <a:pPr lvl="3"/>
            <a:r>
              <a:rPr lang="en-US" altLang="en-US" noProof="1"/>
              <a:t>Operator invocation like “a1+a2”: Global/member cases mixed together</a:t>
            </a:r>
          </a:p>
          <a:p>
            <a:pPr lvl="2"/>
            <a:r>
              <a:rPr lang="en-US" altLang="en-US" noProof="1"/>
              <a:t>All function and function template declarations with the given name are considered</a:t>
            </a:r>
          </a:p>
          <a:p>
            <a:pPr lvl="1"/>
            <a:r>
              <a:rPr lang="en-US" altLang="en-US" noProof="1"/>
              <a:t>Phases:</a:t>
            </a:r>
          </a:p>
          <a:p>
            <a:pPr lvl="2"/>
            <a:r>
              <a:rPr lang="en-US" altLang="en-US" noProof="1"/>
              <a:t>For templates, template parameters matching the call are </a:t>
            </a:r>
            <a:r>
              <a:rPr lang="en-US" altLang="en-US" i="1" noProof="1"/>
              <a:t>deducted</a:t>
            </a:r>
          </a:p>
          <a:p>
            <a:pPr lvl="3"/>
            <a:r>
              <a:rPr lang="en-US" altLang="en-US" noProof="1"/>
              <a:t>Deterministic mechanism defined by language, produces at most one result</a:t>
            </a:r>
          </a:p>
          <a:p>
            <a:pPr lvl="3"/>
            <a:r>
              <a:rPr lang="en-US" altLang="en-US" noProof="1"/>
              <a:t>Deduction may fail</a:t>
            </a:r>
          </a:p>
          <a:p>
            <a:pPr lvl="3"/>
            <a:r>
              <a:rPr lang="en-US" altLang="en-US" noProof="1"/>
              <a:t>Deducted template parameters may cause fail elsewhere in the function header</a:t>
            </a:r>
          </a:p>
          <a:p>
            <a:pPr lvl="3"/>
            <a:r>
              <a:rPr lang="en-US" altLang="en-US" noProof="1"/>
              <a:t>Both kinds of failures lead to exclusion of the declaration from the candidate set (</a:t>
            </a:r>
            <a:r>
              <a:rPr lang="en-US" altLang="en-US" i="1" noProof="1"/>
              <a:t>SFINAE</a:t>
            </a:r>
            <a:r>
              <a:rPr lang="en-US" altLang="en-US" noProof="1"/>
              <a:t>)</a:t>
            </a:r>
          </a:p>
          <a:p>
            <a:pPr lvl="2"/>
            <a:r>
              <a:rPr lang="en-US" altLang="en-US" noProof="1"/>
              <a:t>All remaining candidate functions (non-templates and succesfully instantiated templates) are checked</a:t>
            </a:r>
          </a:p>
          <a:p>
            <a:pPr lvl="3"/>
            <a:r>
              <a:rPr lang="en-US" altLang="en-US" noProof="1"/>
              <a:t>Compatibility wrt. number and types of arguments in the call is verified</a:t>
            </a:r>
          </a:p>
          <a:p>
            <a:pPr lvl="3"/>
            <a:r>
              <a:rPr lang="en-US" altLang="en-US" noProof="1"/>
              <a:t>Return type is NOT considered (i.e. checked wrt. the context of the call)</a:t>
            </a:r>
          </a:p>
          <a:p>
            <a:pPr lvl="2"/>
            <a:r>
              <a:rPr lang="en-US" altLang="en-US" noProof="1"/>
              <a:t>If more than one candidate satisfies the compatibility rules, priority is determined</a:t>
            </a:r>
          </a:p>
          <a:p>
            <a:pPr lvl="3"/>
            <a:r>
              <a:rPr lang="en-US" altLang="en-US" noProof="1"/>
              <a:t>“</a:t>
            </a:r>
            <a:r>
              <a:rPr lang="en-US" altLang="en-US" i="1" noProof="1"/>
              <a:t>More specialized</a:t>
            </a:r>
            <a:r>
              <a:rPr lang="en-US" altLang="en-US" noProof="1"/>
              <a:t>” templates have priority</a:t>
            </a:r>
          </a:p>
          <a:p>
            <a:pPr lvl="3"/>
            <a:r>
              <a:rPr lang="en-US" altLang="en-US" noProof="1"/>
              <a:t>Declarations resulting in “cheaper implicit conversions” of arguments have priority</a:t>
            </a:r>
          </a:p>
          <a:p>
            <a:pPr lvl="3"/>
            <a:r>
              <a:rPr lang="en-US" altLang="en-US" noProof="1"/>
              <a:t>Both sets of priority rules create only partial orderings – they may fail because of ambiguity</a:t>
            </a:r>
          </a:p>
        </p:txBody>
      </p:sp>
    </p:spTree>
    <p:extLst>
      <p:ext uri="{BB962C8B-B14F-4D97-AF65-F5344CB8AC3E}">
        <p14:creationId xmlns:p14="http://schemas.microsoft.com/office/powerpoint/2010/main" val="698536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SFINAE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noProof="1"/>
              <a:t>Substitution Failure Is Not An Error</a:t>
            </a:r>
          </a:p>
          <a:p>
            <a:pPr lvl="1"/>
            <a:r>
              <a:rPr lang="en-US" altLang="en-US" noProof="1"/>
              <a:t>Example:</a:t>
            </a:r>
          </a:p>
          <a:p>
            <a:pPr lvl="4"/>
            <a:r>
              <a:rPr lang="en-US" altLang="en-US" noProof="1"/>
              <a:t>namespace std {</a:t>
            </a:r>
          </a:p>
          <a:p>
            <a:pPr lvl="4"/>
            <a:r>
              <a:rPr lang="en-US" altLang="en-US" noProof="1"/>
              <a:t>  template&lt; typename IT&gt;</a:t>
            </a:r>
          </a:p>
          <a:p>
            <a:pPr lvl="4"/>
            <a:r>
              <a:rPr lang="en-US" altLang="en-US" noProof="1"/>
              <a:t>  typename iterator_traits&lt;IT&gt;::difference_type distance( IT a, IT b);</a:t>
            </a:r>
          </a:p>
          <a:p>
            <a:pPr lvl="4"/>
            <a:r>
              <a:rPr lang="en-US" altLang="en-US" noProof="1"/>
              <a:t>};</a:t>
            </a:r>
          </a:p>
          <a:p>
            <a:pPr lvl="4"/>
            <a:r>
              <a:rPr lang="en-US" altLang="en-US" noProof="1"/>
              <a:t>float distance( const std::string &amp; a, const std::string &amp; b);</a:t>
            </a:r>
          </a:p>
          <a:p>
            <a:pPr lvl="4"/>
            <a:endParaRPr lang="en-US" altLang="en-US" noProof="1"/>
          </a:p>
          <a:p>
            <a:pPr lvl="4"/>
            <a:r>
              <a:rPr lang="en-US" altLang="en-US" noProof="1"/>
              <a:t>std::string x = “Berlin”, y = “Paris”;</a:t>
            </a:r>
          </a:p>
          <a:p>
            <a:pPr lvl="4"/>
            <a:r>
              <a:rPr lang="en-US" altLang="en-US" noProof="1"/>
              <a:t>std::cout &lt;&lt; distance(x,y);</a:t>
            </a:r>
          </a:p>
          <a:p>
            <a:pPr lvl="4"/>
            <a:endParaRPr lang="en-US" altLang="en-US" noProof="1"/>
          </a:p>
          <a:p>
            <a:pPr lvl="2"/>
            <a:r>
              <a:rPr lang="en-US" altLang="en-US" i="1" noProof="1"/>
              <a:t>std::distance</a:t>
            </a:r>
            <a:r>
              <a:rPr lang="en-US" altLang="en-US" noProof="1"/>
              <a:t> is visible for the call </a:t>
            </a:r>
            <a:r>
              <a:rPr lang="en-US" altLang="en-US" i="1" noProof="1"/>
              <a:t>distance(std::string,std::string)</a:t>
            </a:r>
            <a:endParaRPr lang="en-US" altLang="en-US" noProof="1"/>
          </a:p>
          <a:p>
            <a:pPr lvl="2"/>
            <a:r>
              <a:rPr lang="en-US" altLang="en-US" noProof="1"/>
              <a:t>The return type </a:t>
            </a:r>
            <a:r>
              <a:rPr lang="en-US" altLang="en-US" i="1" noProof="1"/>
              <a:t>iterator_traits&lt;std::string&gt;::difference_type </a:t>
            </a:r>
            <a:r>
              <a:rPr lang="en-US" altLang="en-US" noProof="1"/>
              <a:t>is not defined</a:t>
            </a:r>
          </a:p>
          <a:p>
            <a:pPr lvl="2"/>
            <a:endParaRPr lang="en-US" altLang="en-US" noProof="1"/>
          </a:p>
          <a:p>
            <a:pPr lvl="1"/>
            <a:r>
              <a:rPr lang="en-US" altLang="en-US" noProof="1"/>
              <a:t>If function template parameters derived from a function call cause an error when substituted into another </a:t>
            </a:r>
            <a:r>
              <a:rPr lang="en-US" altLang="en-US" i="1" noProof="1"/>
              <a:t>function parameter type </a:t>
            </a:r>
            <a:r>
              <a:rPr lang="en-US" altLang="en-US" noProof="1"/>
              <a:t>or the </a:t>
            </a:r>
            <a:r>
              <a:rPr lang="en-US" altLang="en-US" i="1" noProof="1"/>
              <a:t>return type</a:t>
            </a:r>
            <a:r>
              <a:rPr lang="en-US" altLang="en-US" noProof="1"/>
              <a:t>, this function template is excluded from the set of function declarations considered</a:t>
            </a:r>
          </a:p>
          <a:p>
            <a:pPr lvl="1"/>
            <a:r>
              <a:rPr lang="en-US" altLang="en-US" noProof="1"/>
              <a:t>A similar definition applies to template specializations</a:t>
            </a:r>
          </a:p>
        </p:txBody>
      </p:sp>
    </p:spTree>
    <p:extLst>
      <p:ext uri="{BB962C8B-B14F-4D97-AF65-F5344CB8AC3E}">
        <p14:creationId xmlns:p14="http://schemas.microsoft.com/office/powerpoint/2010/main" val="1920353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SFINAE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noProof="1"/>
              <a:t>Substitution Failure Is Not An Error</a:t>
            </a:r>
          </a:p>
          <a:p>
            <a:pPr lvl="1"/>
            <a:r>
              <a:rPr lang="en-US" altLang="en-US" noProof="1"/>
              <a:t>The SFINAE rule is used (and misused) for dirty tricks</a:t>
            </a:r>
          </a:p>
          <a:p>
            <a:pPr lvl="1"/>
            <a:r>
              <a:rPr lang="en-US" altLang="en-US" noProof="1"/>
              <a:t>std::enable_if&lt;V,T&gt;</a:t>
            </a:r>
          </a:p>
          <a:p>
            <a:pPr lvl="2"/>
            <a:r>
              <a:rPr lang="en-US" altLang="en-US" noProof="1"/>
              <a:t>std::enable_if&lt;true,T&gt;::type === T</a:t>
            </a:r>
          </a:p>
          <a:p>
            <a:pPr lvl="2"/>
            <a:r>
              <a:rPr lang="en-US" altLang="en-US" noProof="1"/>
              <a:t>std::enable_if&lt;true&gt;::type === void</a:t>
            </a:r>
          </a:p>
          <a:p>
            <a:pPr lvl="2"/>
            <a:r>
              <a:rPr lang="en-US" altLang="en-US" noProof="1"/>
              <a:t>std::enable_if&lt;false,T&gt; does not define the member “type”, which invokes SFINAE</a:t>
            </a:r>
          </a:p>
          <a:p>
            <a:pPr lvl="1"/>
            <a:r>
              <a:rPr lang="en-US" altLang="en-US" noProof="1"/>
              <a:t>std::enable_if_t&lt;V,T&gt; === typename std::enable_if&lt;V,T&gt;::type</a:t>
            </a:r>
          </a:p>
          <a:p>
            <a:pPr lvl="2"/>
            <a:endParaRPr lang="en-US" altLang="en-US" noProof="1"/>
          </a:p>
          <a:p>
            <a:pPr lvl="4"/>
            <a:r>
              <a:rPr lang="en-US" altLang="en-US" noProof="1"/>
              <a:t>template&lt; typename IT&gt;</a:t>
            </a:r>
          </a:p>
          <a:p>
            <a:pPr lvl="4"/>
            <a:r>
              <a:rPr lang="en-US" altLang="en-US" noProof="1">
                <a:solidFill>
                  <a:srgbClr val="FF0000"/>
                </a:solidFill>
              </a:rPr>
              <a:t>enable_if_t&lt; </a:t>
            </a:r>
          </a:p>
          <a:p>
            <a:pPr lvl="4"/>
            <a:r>
              <a:rPr lang="en-US" altLang="en-US" noProof="1">
                <a:solidFill>
                  <a:srgbClr val="FF0000"/>
                </a:solidFill>
              </a:rPr>
              <a:t>  is_same_v&lt; typename iterator_traits&lt; IT&gt;::iterator_category, random_access_iterator_tag&gt;,</a:t>
            </a:r>
          </a:p>
          <a:p>
            <a:pPr lvl="4"/>
            <a:r>
              <a:rPr lang="en-US" altLang="en-US" noProof="1">
                <a:solidFill>
                  <a:srgbClr val="FF0000"/>
                </a:solidFill>
              </a:rPr>
              <a:t>  typename iterator_traits&lt; IT&gt;::difference_type&gt; </a:t>
            </a:r>
          </a:p>
          <a:p>
            <a:pPr lvl="4"/>
            <a:r>
              <a:rPr lang="en-US" altLang="en-US" noProof="1"/>
              <a:t>  distance( IT a, IT b)</a:t>
            </a:r>
          </a:p>
          <a:p>
            <a:pPr lvl="4"/>
            <a:r>
              <a:rPr lang="en-US" altLang="en-US" noProof="1"/>
              <a:t>{ return b – a; }</a:t>
            </a:r>
          </a:p>
          <a:p>
            <a:pPr lvl="2"/>
            <a:endParaRPr lang="en-US" altLang="en-US" noProof="1"/>
          </a:p>
          <a:p>
            <a:pPr lvl="4"/>
            <a:r>
              <a:rPr lang="en-US" altLang="en-US" noProof="1"/>
              <a:t>template&lt; typename IT&gt;</a:t>
            </a:r>
          </a:p>
          <a:p>
            <a:pPr lvl="4"/>
            <a:r>
              <a:rPr lang="en-US" altLang="en-US" noProof="1">
                <a:solidFill>
                  <a:srgbClr val="FF0000"/>
                </a:solidFill>
              </a:rPr>
              <a:t>enable_if_t&lt; </a:t>
            </a:r>
          </a:p>
          <a:p>
            <a:pPr lvl="4"/>
            <a:r>
              <a:rPr lang="en-US" altLang="en-US" noProof="1">
                <a:solidFill>
                  <a:srgbClr val="FF0000"/>
                </a:solidFill>
              </a:rPr>
              <a:t>  ! is_same_v&lt; typename iterator_traits&lt; IT&gt;::iterator_category, random_access_iterator_tag&gt;,</a:t>
            </a:r>
          </a:p>
          <a:p>
            <a:pPr lvl="4"/>
            <a:r>
              <a:rPr lang="en-US" altLang="en-US" noProof="1">
                <a:solidFill>
                  <a:srgbClr val="FF0000"/>
                </a:solidFill>
              </a:rPr>
              <a:t>  typename iterator_traits&lt; IT&gt;::difference_type&gt;</a:t>
            </a:r>
          </a:p>
          <a:p>
            <a:pPr lvl="4"/>
            <a:r>
              <a:rPr lang="en-US" altLang="en-US" noProof="1"/>
              <a:t>  distance( IT a, IT b)</a:t>
            </a:r>
          </a:p>
          <a:p>
            <a:pPr lvl="4"/>
            <a:r>
              <a:rPr lang="en-US" altLang="en-US" noProof="1"/>
              <a:t>{ for (ptrdiff_t n = 0; a != b; ++n, ++a); return n; }</a:t>
            </a:r>
          </a:p>
        </p:txBody>
      </p:sp>
    </p:spTree>
    <p:extLst>
      <p:ext uri="{BB962C8B-B14F-4D97-AF65-F5344CB8AC3E}">
        <p14:creationId xmlns:p14="http://schemas.microsoft.com/office/powerpoint/2010/main" val="1350042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C++20 Concepts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/>
          </a:bodyPr>
          <a:lstStyle/>
          <a:p>
            <a:r>
              <a:rPr lang="en-US" altLang="en-US" noProof="1"/>
              <a:t>With C++20 Concepts, std::enable_if is no longer required</a:t>
            </a:r>
          </a:p>
          <a:p>
            <a:pPr lvl="2"/>
            <a:endParaRPr lang="en-US" altLang="en-US" noProof="1"/>
          </a:p>
          <a:p>
            <a:pPr lvl="4"/>
            <a:r>
              <a:rPr lang="en-US" altLang="en-US" noProof="1"/>
              <a:t>template&lt; typename A&gt;</a:t>
            </a:r>
          </a:p>
          <a:p>
            <a:pPr lvl="4"/>
            <a:r>
              <a:rPr lang="en-US" altLang="en-US" noProof="1">
                <a:solidFill>
                  <a:srgbClr val="FF0000"/>
                </a:solidFill>
              </a:rPr>
              <a:t>enable_if_t&lt; C&lt;A&gt;, T&gt; </a:t>
            </a:r>
            <a:r>
              <a:rPr lang="en-US" altLang="en-US" noProof="1"/>
              <a:t>f(/*…*/);</a:t>
            </a:r>
          </a:p>
          <a:p>
            <a:pPr lvl="2"/>
            <a:r>
              <a:rPr lang="en-US" altLang="en-US" noProof="1"/>
              <a:t>Is equivalent to</a:t>
            </a:r>
          </a:p>
          <a:p>
            <a:pPr lvl="4"/>
            <a:r>
              <a:rPr lang="en-US" altLang="en-US" noProof="1"/>
              <a:t>template&lt; typename A&gt;</a:t>
            </a:r>
          </a:p>
          <a:p>
            <a:pPr lvl="4"/>
            <a:r>
              <a:rPr lang="en-US" altLang="en-US" noProof="1">
                <a:solidFill>
                  <a:srgbClr val="FF0000"/>
                </a:solidFill>
              </a:rPr>
              <a:t>requires C&lt;A&gt;</a:t>
            </a:r>
          </a:p>
          <a:p>
            <a:pPr lvl="4"/>
            <a:r>
              <a:rPr lang="en-US" altLang="en-US" noProof="1">
                <a:solidFill>
                  <a:srgbClr val="FF0000"/>
                </a:solidFill>
              </a:rPr>
              <a:t>T</a:t>
            </a:r>
            <a:r>
              <a:rPr lang="en-US" altLang="en-US" noProof="1"/>
              <a:t> f(/*…*/);</a:t>
            </a:r>
          </a:p>
          <a:p>
            <a:pPr lvl="4"/>
            <a:endParaRPr lang="en-US" altLang="en-US" noProof="1"/>
          </a:p>
          <a:p>
            <a:r>
              <a:rPr lang="en-US" altLang="en-US" noProof="1"/>
              <a:t>SFINAE is still an important part of the language</a:t>
            </a:r>
          </a:p>
          <a:p>
            <a:pPr lvl="1"/>
            <a:r>
              <a:rPr lang="en-US" altLang="en-US" noProof="1"/>
              <a:t>Failure to satisfy the “requires” clause is not an error</a:t>
            </a:r>
          </a:p>
          <a:p>
            <a:pPr lvl="1"/>
            <a:r>
              <a:rPr lang="en-US" altLang="en-US" noProof="1"/>
              <a:t>Even with concepts, the substitution may still fail and invoke SFINAE</a:t>
            </a:r>
          </a:p>
        </p:txBody>
      </p:sp>
    </p:spTree>
    <p:extLst>
      <p:ext uri="{BB962C8B-B14F-4D97-AF65-F5344CB8AC3E}">
        <p14:creationId xmlns:p14="http://schemas.microsoft.com/office/powerpoint/2010/main" val="1471317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Function template priority</a:t>
            </a:r>
          </a:p>
        </p:txBody>
      </p:sp>
      <p:sp>
        <p:nvSpPr>
          <p:cNvPr id="331779" name="Rectangle 7"/>
          <p:cNvSpPr>
            <a:spLocks noGrp="1" noChangeArrowheads="1"/>
          </p:cNvSpPr>
          <p:nvPr>
            <p:ph type="body" idx="13"/>
          </p:nvPr>
        </p:nvSpPr>
        <p:spPr>
          <a:xfrm>
            <a:off x="107950" y="549275"/>
            <a:ext cx="8928100" cy="5903913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i="1" noProof="1"/>
              <a:t>More specialized </a:t>
            </a:r>
            <a:r>
              <a:rPr lang="en-US" altLang="en-US" noProof="1"/>
              <a:t>function templates</a:t>
            </a:r>
          </a:p>
          <a:p>
            <a:pPr lvl="1"/>
            <a:r>
              <a:rPr lang="en-US" altLang="en-US" noProof="1"/>
              <a:t>Defines priority of two template functions like</a:t>
            </a:r>
          </a:p>
          <a:p>
            <a:pPr lvl="4"/>
            <a:r>
              <a:rPr lang="en-US" altLang="en-US" noProof="1"/>
              <a:t>template&lt; args1&gt; void f( formals1);	// f1</a:t>
            </a:r>
          </a:p>
          <a:p>
            <a:pPr lvl="4"/>
            <a:r>
              <a:rPr lang="en-US" altLang="en-US" noProof="1"/>
              <a:t>template&lt; args2&gt; void f( formals2);	// f2</a:t>
            </a:r>
          </a:p>
          <a:p>
            <a:pPr lvl="1"/>
            <a:r>
              <a:rPr lang="en-US" altLang="en-US" noProof="1"/>
              <a:t>Informally: f1 is more specialized than f2 if… </a:t>
            </a:r>
          </a:p>
          <a:p>
            <a:pPr lvl="2"/>
            <a:r>
              <a:rPr lang="en-US" altLang="en-US" noProof="1"/>
              <a:t>… for each combination of types/constants assigned to args1…</a:t>
            </a:r>
          </a:p>
          <a:p>
            <a:pPr lvl="3"/>
            <a:r>
              <a:rPr lang="en-US" altLang="en-US" noProof="1"/>
              <a:t>Instead of checking infinite number of types/constants, the compiler introduces a fictitious unique type/constant for each template parameter</a:t>
            </a:r>
          </a:p>
          <a:p>
            <a:pPr lvl="2"/>
            <a:r>
              <a:rPr lang="en-US" altLang="en-US" noProof="1"/>
              <a:t>… the resulting sequence of (types of) formals1 …</a:t>
            </a:r>
          </a:p>
          <a:p>
            <a:pPr lvl="3"/>
            <a:r>
              <a:rPr lang="en-US" altLang="en-US" noProof="1"/>
              <a:t>Determined by simply substituting the fictitious types/constants into types of formals1</a:t>
            </a:r>
          </a:p>
          <a:p>
            <a:pPr lvl="3"/>
            <a:r>
              <a:rPr lang="en-US" altLang="en-US" noProof="1"/>
              <a:t>Substitution failures are ignored</a:t>
            </a:r>
          </a:p>
          <a:p>
            <a:pPr lvl="2"/>
            <a:r>
              <a:rPr lang="en-US" altLang="en-US" noProof="1"/>
              <a:t>… may be successfully used as actual arguments to f2</a:t>
            </a:r>
          </a:p>
          <a:p>
            <a:pPr lvl="3"/>
            <a:r>
              <a:rPr lang="en-US" altLang="en-US" noProof="1"/>
              <a:t>the function template argument deduction for f2 is successful </a:t>
            </a:r>
          </a:p>
          <a:p>
            <a:pPr lvl="3"/>
            <a:r>
              <a:rPr lang="en-US" altLang="en-US" noProof="1"/>
              <a:t>Substitution failures are ignored, conversion failures are relevant</a:t>
            </a:r>
          </a:p>
          <a:p>
            <a:pPr lvl="1"/>
            <a:r>
              <a:rPr lang="en-US" altLang="en-US" noProof="1"/>
              <a:t>This relation is not even a partial ordering </a:t>
            </a:r>
          </a:p>
          <a:p>
            <a:pPr lvl="2"/>
            <a:r>
              <a:rPr lang="en-US" altLang="en-US" noProof="1"/>
              <a:t>The winner must be more specialized than all other candidates and all other candidates must not be more specialized than the winner</a:t>
            </a:r>
          </a:p>
          <a:p>
            <a:pPr lvl="2"/>
            <a:r>
              <a:rPr lang="en-US" altLang="en-US" noProof="1"/>
              <a:t>Often there is no winner</a:t>
            </a:r>
          </a:p>
          <a:p>
            <a:pPr lvl="1"/>
            <a:r>
              <a:rPr lang="en-US" altLang="en-US" noProof="1"/>
              <a:t>Partial specializations of class templates are selected using similar rules</a:t>
            </a:r>
          </a:p>
          <a:p>
            <a:pPr lvl="2"/>
            <a:r>
              <a:rPr lang="en-US" altLang="en-US" noProof="1"/>
              <a:t>There are no conversions – simpler and more predictable behavior</a:t>
            </a:r>
          </a:p>
        </p:txBody>
      </p:sp>
    </p:spTree>
    <p:extLst>
      <p:ext uri="{BB962C8B-B14F-4D97-AF65-F5344CB8AC3E}">
        <p14:creationId xmlns:p14="http://schemas.microsoft.com/office/powerpoint/2010/main" val="2172449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Advanced use of SFINAE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8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Enabling a function depending on policy</a:t>
            </a:r>
          </a:p>
          <a:p>
            <a:pPr lvl="2"/>
            <a:r>
              <a:rPr lang="en-US" dirty="0"/>
              <a:t>Auxiliary template to test convertibility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</a:t>
            </a:r>
            <a:r>
              <a:rPr lang="en-US" dirty="0" err="1"/>
              <a:t>policy_to</a:t>
            </a:r>
            <a:r>
              <a:rPr lang="en-US" dirty="0"/>
              <a:t>, </a:t>
            </a:r>
            <a:r>
              <a:rPr lang="en-US" dirty="0" err="1"/>
              <a:t>typename</a:t>
            </a:r>
            <a:r>
              <a:rPr lang="en-US" dirty="0"/>
              <a:t> </a:t>
            </a:r>
            <a:r>
              <a:rPr lang="en-US" dirty="0" err="1"/>
              <a:t>policy_from</a:t>
            </a:r>
            <a:r>
              <a:rPr lang="en-US" dirty="0"/>
              <a:t>&gt;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is_convertible_policy</a:t>
            </a:r>
            <a:r>
              <a:rPr lang="en-US" dirty="0"/>
              <a:t> :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false_type</a:t>
            </a:r>
            <a:r>
              <a:rPr lang="en-US" dirty="0"/>
              <a:t> {};</a:t>
            </a:r>
          </a:p>
          <a:p>
            <a:pPr lvl="3"/>
            <a:r>
              <a:rPr lang="en-US" dirty="0"/>
              <a:t>Partial specialization applicable when the target policy declares “</a:t>
            </a:r>
            <a:r>
              <a:rPr lang="en-US" dirty="0" err="1"/>
              <a:t>convert_from</a:t>
            </a:r>
            <a:r>
              <a:rPr lang="en-US" dirty="0"/>
              <a:t>” policy type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</a:t>
            </a:r>
            <a:r>
              <a:rPr lang="en-US" dirty="0" err="1"/>
              <a:t>policy_to</a:t>
            </a:r>
            <a:r>
              <a:rPr lang="en-US" dirty="0"/>
              <a:t>&gt;</a:t>
            </a:r>
          </a:p>
          <a:p>
            <a:pPr lvl="4"/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is_convertible_policy</a:t>
            </a:r>
            <a:r>
              <a:rPr lang="en-US" dirty="0"/>
              <a:t>&lt; </a:t>
            </a:r>
            <a:r>
              <a:rPr lang="en-US" dirty="0" err="1"/>
              <a:t>policy_to</a:t>
            </a:r>
            <a:r>
              <a:rPr lang="en-US" dirty="0"/>
              <a:t>, </a:t>
            </a:r>
            <a:r>
              <a:rPr lang="en-US" dirty="0" err="1"/>
              <a:t>typename</a:t>
            </a:r>
            <a:r>
              <a:rPr lang="en-US" dirty="0"/>
              <a:t> </a:t>
            </a:r>
            <a:r>
              <a:rPr lang="en-US" dirty="0" err="1"/>
              <a:t>policy_to</a:t>
            </a:r>
            <a:r>
              <a:rPr lang="en-US" dirty="0"/>
              <a:t>::</a:t>
            </a:r>
            <a:r>
              <a:rPr lang="en-US" dirty="0" err="1"/>
              <a:t>convert_from</a:t>
            </a:r>
            <a:r>
              <a:rPr lang="en-US" dirty="0"/>
              <a:t>&gt;</a:t>
            </a:r>
          </a:p>
          <a:p>
            <a:pPr lvl="4"/>
            <a:r>
              <a:rPr lang="en-US" dirty="0"/>
              <a:t>  :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true_type</a:t>
            </a:r>
            <a:r>
              <a:rPr lang="en-US" dirty="0"/>
              <a:t> {};</a:t>
            </a:r>
          </a:p>
          <a:p>
            <a:pPr lvl="3"/>
            <a:r>
              <a:rPr lang="en-US" dirty="0"/>
              <a:t>Convenience interface (</a:t>
            </a:r>
            <a:r>
              <a:rPr lang="en-US" dirty="0" err="1"/>
              <a:t>templated</a:t>
            </a:r>
            <a:r>
              <a:rPr lang="en-US" dirty="0"/>
              <a:t> constant)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</a:t>
            </a:r>
            <a:r>
              <a:rPr lang="en-US" dirty="0" err="1"/>
              <a:t>policy_to</a:t>
            </a:r>
            <a:r>
              <a:rPr lang="en-US" dirty="0"/>
              <a:t>, </a:t>
            </a:r>
            <a:r>
              <a:rPr lang="en-US" dirty="0" err="1"/>
              <a:t>typename</a:t>
            </a:r>
            <a:r>
              <a:rPr lang="en-US" dirty="0"/>
              <a:t> </a:t>
            </a:r>
            <a:r>
              <a:rPr lang="en-US" dirty="0" err="1"/>
              <a:t>policy_from</a:t>
            </a:r>
            <a:r>
              <a:rPr lang="en-US" dirty="0"/>
              <a:t>&gt;</a:t>
            </a:r>
          </a:p>
          <a:p>
            <a:pPr lvl="4"/>
            <a:r>
              <a:rPr lang="en-US" dirty="0"/>
              <a:t>static </a:t>
            </a:r>
            <a:r>
              <a:rPr lang="en-US" dirty="0" err="1"/>
              <a:t>constexpr</a:t>
            </a:r>
            <a:r>
              <a:rPr lang="en-US" dirty="0"/>
              <a:t> bool </a:t>
            </a:r>
            <a:r>
              <a:rPr lang="en-US" dirty="0" err="1"/>
              <a:t>is_convertible_policy_v</a:t>
            </a:r>
            <a:r>
              <a:rPr lang="en-US" dirty="0"/>
              <a:t> =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is_convertible_policy</a:t>
            </a:r>
            <a:r>
              <a:rPr lang="en-US" dirty="0"/>
              <a:t>&lt; </a:t>
            </a:r>
            <a:r>
              <a:rPr lang="en-US" dirty="0" err="1"/>
              <a:t>policy_to</a:t>
            </a:r>
            <a:r>
              <a:rPr lang="en-US" dirty="0"/>
              <a:t>, </a:t>
            </a:r>
            <a:r>
              <a:rPr lang="en-US" dirty="0" err="1"/>
              <a:t>policy_from</a:t>
            </a:r>
            <a:r>
              <a:rPr lang="en-US" dirty="0"/>
              <a:t>&gt;::value;</a:t>
            </a:r>
          </a:p>
          <a:p>
            <a:pPr lvl="2"/>
            <a:r>
              <a:rPr lang="en-US" dirty="0"/>
              <a:t>Conditionally enabled conversion constructor</a:t>
            </a:r>
          </a:p>
          <a:p>
            <a:pPr lvl="3"/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enable_if</a:t>
            </a:r>
            <a:r>
              <a:rPr lang="en-US" dirty="0"/>
              <a:t> placed in an additional anonymous template argument with a default value</a:t>
            </a:r>
          </a:p>
          <a:p>
            <a:pPr lvl="4"/>
            <a:r>
              <a:rPr lang="en-US" dirty="0"/>
              <a:t>template&lt; </a:t>
            </a:r>
            <a:r>
              <a:rPr lang="en-US" dirty="0" err="1"/>
              <a:t>typename</a:t>
            </a:r>
            <a:r>
              <a:rPr lang="en-US" dirty="0"/>
              <a:t> policy&gt;</a:t>
            </a:r>
          </a:p>
          <a:p>
            <a:pPr lvl="4"/>
            <a:r>
              <a:rPr lang="en-US" dirty="0"/>
              <a:t>class </a:t>
            </a:r>
            <a:r>
              <a:rPr lang="en-US" dirty="0" err="1"/>
              <a:t>generic_iterator</a:t>
            </a:r>
            <a:r>
              <a:rPr lang="en-US" dirty="0"/>
              <a:t> {</a:t>
            </a:r>
          </a:p>
          <a:p>
            <a:pPr lvl="4"/>
            <a:r>
              <a:rPr lang="en-US" dirty="0"/>
              <a:t>  template&lt; </a:t>
            </a:r>
            <a:r>
              <a:rPr lang="en-US" dirty="0" err="1"/>
              <a:t>typename</a:t>
            </a:r>
            <a:r>
              <a:rPr lang="en-US" dirty="0"/>
              <a:t> policy2,</a:t>
            </a:r>
          </a:p>
          <a:p>
            <a:pPr lvl="4"/>
            <a:r>
              <a:rPr lang="en-US" dirty="0"/>
              <a:t>    </a:t>
            </a:r>
            <a:r>
              <a:rPr lang="en-US" dirty="0" err="1"/>
              <a:t>typename</a:t>
            </a:r>
            <a:r>
              <a:rPr lang="en-US" dirty="0"/>
              <a:t> =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enable_if</a:t>
            </a:r>
            <a:r>
              <a:rPr lang="en-US" dirty="0"/>
              <a:t>&lt; </a:t>
            </a:r>
            <a:r>
              <a:rPr lang="en-US" dirty="0" err="1"/>
              <a:t>is_convertible_policy_v</a:t>
            </a:r>
            <a:r>
              <a:rPr lang="en-US" dirty="0"/>
              <a:t>&lt; policy, policy2&gt;&gt;&gt;</a:t>
            </a:r>
          </a:p>
          <a:p>
            <a:pPr lvl="4"/>
            <a:r>
              <a:rPr lang="en-US" dirty="0"/>
              <a:t>  </a:t>
            </a:r>
            <a:r>
              <a:rPr lang="en-US" dirty="0" err="1"/>
              <a:t>generic_iterator</a:t>
            </a:r>
            <a:r>
              <a:rPr lang="en-US" dirty="0"/>
              <a:t>(</a:t>
            </a: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generic_iterator</a:t>
            </a:r>
            <a:r>
              <a:rPr lang="en-US" dirty="0"/>
              <a:t>&lt; policy2&gt; &amp; b) { /*...*/ }</a:t>
            </a:r>
          </a:p>
          <a:p>
            <a:pPr lvl="4"/>
            <a:r>
              <a:rPr 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41772148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7061</TotalTime>
  <Words>1324</Words>
  <Application>Microsoft Office PowerPoint</Application>
  <PresentationFormat>On-screen Show (4:3)</PresentationFormat>
  <Paragraphs>138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SFINAE</vt:lpstr>
      <vt:lpstr>Resolving function calls</vt:lpstr>
      <vt:lpstr>Resolving function calls</vt:lpstr>
      <vt:lpstr>SFINAE</vt:lpstr>
      <vt:lpstr>SFINAE</vt:lpstr>
      <vt:lpstr>C++20 Concepts</vt:lpstr>
      <vt:lpstr>Function template priority</vt:lpstr>
      <vt:lpstr>Advanced use of SFINAE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779</cp:revision>
  <dcterms:created xsi:type="dcterms:W3CDTF">2012-09-19T18:13:04Z</dcterms:created>
  <dcterms:modified xsi:type="dcterms:W3CDTF">2023-05-15T13:35:19Z</dcterms:modified>
</cp:coreProperties>
</file>