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6"/>
  </p:notesMasterIdLst>
  <p:sldIdLst>
    <p:sldId id="364" r:id="rId3"/>
    <p:sldId id="290" r:id="rId4"/>
    <p:sldId id="365" r:id="rId5"/>
    <p:sldId id="366" r:id="rId6"/>
    <p:sldId id="367" r:id="rId7"/>
    <p:sldId id="368" r:id="rId8"/>
    <p:sldId id="374" r:id="rId9"/>
    <p:sldId id="375" r:id="rId10"/>
    <p:sldId id="376" r:id="rId11"/>
    <p:sldId id="377" r:id="rId12"/>
    <p:sldId id="371" r:id="rId13"/>
    <p:sldId id="372" r:id="rId14"/>
    <p:sldId id="373" r:id="rId15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0" autoAdjust="0"/>
    <p:restoredTop sz="94660"/>
  </p:normalViewPr>
  <p:slideViewPr>
    <p:cSldViewPr>
      <p:cViewPr varScale="1">
        <p:scale>
          <a:sx n="159" d="100"/>
          <a:sy n="159" d="100"/>
        </p:scale>
        <p:origin x="1530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06.03.2024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8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3067E9-257A-CFB4-39AB-08110CBB7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>
            <a:extLst>
              <a:ext uri="{FF2B5EF4-FFF2-40B4-BE49-F238E27FC236}">
                <a16:creationId xmlns:a16="http://schemas.microsoft.com/office/drawing/2014/main" id="{87E0A9FF-EC32-A9A0-EBF3-E41D7717A2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35523" name="Rectangle 2">
            <a:extLst>
              <a:ext uri="{FF2B5EF4-FFF2-40B4-BE49-F238E27FC236}">
                <a16:creationId xmlns:a16="http://schemas.microsoft.com/office/drawing/2014/main" id="{C140D379-BDE1-CD76-E764-3AF036B27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>
            <a:extLst>
              <a:ext uri="{FF2B5EF4-FFF2-40B4-BE49-F238E27FC236}">
                <a16:creationId xmlns:a16="http://schemas.microsoft.com/office/drawing/2014/main" id="{2FAF6AB0-66CA-8DF3-DA36-F4AEA618B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014535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65707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07325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058528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7403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683692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66297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26471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2034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51497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24749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6D9EE5-CAD5-F1C3-FFAF-8349D80A6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>
            <a:extLst>
              <a:ext uri="{FF2B5EF4-FFF2-40B4-BE49-F238E27FC236}">
                <a16:creationId xmlns:a16="http://schemas.microsoft.com/office/drawing/2014/main" id="{CD16B207-D7E9-7995-77E8-B7766E2C9B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35523" name="Rectangle 2">
            <a:extLst>
              <a:ext uri="{FF2B5EF4-FFF2-40B4-BE49-F238E27FC236}">
                <a16:creationId xmlns:a16="http://schemas.microsoft.com/office/drawing/2014/main" id="{49F4DE64-D9DE-6AEF-D027-C6B3E6B366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>
            <a:extLst>
              <a:ext uri="{FF2B5EF4-FFF2-40B4-BE49-F238E27FC236}">
                <a16:creationId xmlns:a16="http://schemas.microsoft.com/office/drawing/2014/main" id="{D84A5B97-A239-0B06-9CE0-420D4B3B95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69225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75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  <p:sldLayoutId id="2147483696" r:id="rId16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06.03.2024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Removing references when storing values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723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49A5F-E508-0EB8-0808-4C0803243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0787773-50BF-452F-3B70-1611CC0609E9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>
            <a:extLst>
              <a:ext uri="{FF2B5EF4-FFF2-40B4-BE49-F238E27FC236}">
                <a16:creationId xmlns:a16="http://schemas.microsoft.com/office/drawing/2014/main" id="{8E5535BF-8E10-11BE-4E35-D1BCD2B1B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traits – possible implementation</a:t>
            </a:r>
            <a:endParaRPr lang="cs-CZ" altLang="en-US" noProof="1"/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28576E38-D80A-0914-7ED2-E4B3A6C17DD8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dirty="0"/>
              <a:t>Frequently used type alias templates in &lt;</a:t>
            </a:r>
            <a:r>
              <a:rPr lang="en-US" altLang="en-US" dirty="0" err="1"/>
              <a:t>type_traits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remove_reference_t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remove_reference</a:t>
            </a:r>
            <a:r>
              <a:rPr lang="en-US" altLang="en-US" dirty="0"/>
              <a:t>&lt;T&gt;::type;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remove_cv_t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&lt;T&gt;::type;</a:t>
            </a:r>
          </a:p>
          <a:p>
            <a:pPr lvl="1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remove_cvref_t</a:t>
            </a:r>
            <a:r>
              <a:rPr lang="en-US" altLang="en-US" dirty="0"/>
              <a:t> = </a:t>
            </a:r>
            <a:r>
              <a:rPr lang="en-US" altLang="en-US" dirty="0" err="1"/>
              <a:t>remove_cv_t</a:t>
            </a:r>
            <a:r>
              <a:rPr lang="en-US" altLang="en-US" dirty="0"/>
              <a:t>&lt;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&lt;T&gt;&gt;;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inline void example(T &amp;&amp; v) {</a:t>
            </a:r>
          </a:p>
          <a:p>
            <a:pPr lvl="4"/>
            <a:r>
              <a:rPr lang="en-US" altLang="en-US" dirty="0"/>
              <a:t>  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 </a:t>
            </a:r>
            <a:r>
              <a:rPr lang="en-US" altLang="en-US" dirty="0" err="1"/>
              <a:t>a_copy_of_v</a:t>
            </a:r>
            <a:r>
              <a:rPr lang="en-US" altLang="en-US" dirty="0"/>
              <a:t> = std::forward&lt;T&gt;(v);</a:t>
            </a:r>
          </a:p>
          <a:p>
            <a:pPr lvl="4"/>
            <a:r>
              <a:rPr lang="en-US" altLang="en-US" dirty="0"/>
              <a:t>   ++</a:t>
            </a:r>
            <a:r>
              <a:rPr lang="en-US" altLang="en-US" dirty="0" err="1"/>
              <a:t>a_copy_of_v</a:t>
            </a:r>
            <a:r>
              <a:rPr lang="en-US" altLang="en-US" dirty="0"/>
              <a:t>; std::</a:t>
            </a:r>
            <a:r>
              <a:rPr lang="en-US" altLang="en-US" dirty="0" err="1"/>
              <a:t>cout</a:t>
            </a:r>
            <a:r>
              <a:rPr lang="en-US" altLang="en-US" dirty="0"/>
              <a:t> &lt;&lt; </a:t>
            </a:r>
            <a:r>
              <a:rPr lang="en-US" altLang="en-US" dirty="0" err="1"/>
              <a:t>a_copy_of_v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test_example</a:t>
            </a:r>
            <a:r>
              <a:rPr lang="en-US" altLang="en-US" dirty="0"/>
              <a:t>(const std::string &amp; x) {</a:t>
            </a:r>
          </a:p>
          <a:p>
            <a:pPr lvl="4"/>
            <a:r>
              <a:rPr lang="en-US" altLang="en-US" dirty="0"/>
              <a:t>   example(x[0]);	// T = const char &amp;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57338646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 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C++17: deduction guides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</a:p>
          <a:p>
            <a:pPr lvl="4"/>
            <a:r>
              <a:rPr lang="en-US" altLang="en-US" dirty="0" err="1"/>
              <a:t>ftor</a:t>
            </a:r>
            <a:r>
              <a:rPr lang="en-US" altLang="en-US" dirty="0"/>
              <a:t>( T2 &amp;&amp; p) -&gt; </a:t>
            </a:r>
            <a:r>
              <a:rPr lang="en-US" altLang="en-US" dirty="0" err="1"/>
              <a:t>ftor</a:t>
            </a:r>
            <a:r>
              <a:rPr lang="en-US" altLang="en-US" dirty="0"/>
              <a:t>&lt;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 T2&gt;&gt;;</a:t>
            </a:r>
          </a:p>
          <a:p>
            <a:pPr lvl="2"/>
            <a:r>
              <a:rPr lang="en-US" altLang="en-US" dirty="0"/>
              <a:t>Allows use of this syntax: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 err="1"/>
              <a:t>ftor</a:t>
            </a:r>
            <a:r>
              <a:rPr lang="en-US" altLang="en-US" dirty="0"/>
              <a:t> x( s);		</a:t>
            </a:r>
          </a:p>
          <a:p>
            <a:pPr lvl="4"/>
            <a:r>
              <a:rPr lang="en-US" altLang="en-US" dirty="0"/>
              <a:t>auto y = </a:t>
            </a:r>
            <a:r>
              <a:rPr lang="en-US" altLang="en-US" dirty="0" err="1"/>
              <a:t>ftor</a:t>
            </a:r>
            <a:r>
              <a:rPr lang="en-US" altLang="en-US" dirty="0"/>
              <a:t>( s);		</a:t>
            </a:r>
          </a:p>
          <a:p>
            <a:pPr lvl="2"/>
            <a:r>
              <a:rPr lang="en-US" altLang="en-US" dirty="0"/>
              <a:t>Wrapper functions no longer needed</a:t>
            </a:r>
          </a:p>
          <a:p>
            <a:pPr lvl="4"/>
            <a:r>
              <a:rPr lang="en-US" altLang="en-US" dirty="0"/>
              <a:t>std::pair p(</a:t>
            </a:r>
            <a:r>
              <a:rPr lang="en-US" altLang="en-US" dirty="0" err="1"/>
              <a:t>i,d</a:t>
            </a:r>
            <a:r>
              <a:rPr lang="en-US" altLang="en-US" dirty="0"/>
              <a:t>);</a:t>
            </a:r>
          </a:p>
          <a:p>
            <a:pPr lvl="3"/>
            <a:r>
              <a:rPr lang="en-US" altLang="en-US" dirty="0"/>
              <a:t>instead of</a:t>
            </a:r>
          </a:p>
          <a:p>
            <a:pPr lvl="4"/>
            <a:r>
              <a:rPr lang="en-US" altLang="en-US" dirty="0"/>
              <a:t>std::pair&lt;</a:t>
            </a:r>
            <a:r>
              <a:rPr lang="en-US" altLang="en-US" dirty="0" err="1"/>
              <a:t>int,double</a:t>
            </a:r>
            <a:r>
              <a:rPr lang="en-US" altLang="en-US" dirty="0"/>
              <a:t>&gt; p(</a:t>
            </a:r>
            <a:r>
              <a:rPr lang="en-US" altLang="en-US" dirty="0" err="1"/>
              <a:t>i,d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auto p = std::</a:t>
            </a:r>
            <a:r>
              <a:rPr lang="en-US" altLang="en-US" dirty="0" err="1"/>
              <a:t>make_pair</a:t>
            </a:r>
            <a:r>
              <a:rPr lang="en-US" altLang="en-US" dirty="0"/>
              <a:t>(</a:t>
            </a:r>
            <a:r>
              <a:rPr lang="en-US" altLang="en-US" dirty="0" err="1"/>
              <a:t>i,d</a:t>
            </a:r>
            <a:r>
              <a:rPr lang="en-US" alt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071852969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A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T2&gt;( p)) {}</a:t>
            </a:r>
          </a:p>
          <a:p>
            <a:pPr lvl="4"/>
            <a:r>
              <a:rPr lang="en-US" altLang="en-US" dirty="0"/>
              <a:t>  void operator()( T 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 p_;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and its wrapper function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auto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&lt;T&gt;&gt;( std::forward&lt; T&gt;(p));</a:t>
            </a:r>
          </a:p>
          <a:p>
            <a:pPr lvl="4"/>
            <a:r>
              <a:rPr lang="en-US" altLang="en-US" dirty="0"/>
              <a:t>} </a:t>
            </a:r>
          </a:p>
          <a:p>
            <a:pPr lvl="1"/>
            <a:r>
              <a:rPr lang="en-US" altLang="en-US" dirty="0"/>
              <a:t>still does not work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::string&gt; v;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v.begin</a:t>
            </a:r>
            <a:r>
              <a:rPr lang="en-US" altLang="en-US" dirty="0"/>
              <a:t>(), </a:t>
            </a:r>
            <a:r>
              <a:rPr lang="en-US" altLang="en-US" dirty="0" err="1"/>
              <a:t>v.end</a:t>
            </a:r>
            <a:r>
              <a:rPr lang="en-US" altLang="en-US" dirty="0"/>
              <a:t>(), </a:t>
            </a:r>
            <a:r>
              <a:rPr lang="en-US" altLang="en-US" dirty="0" err="1"/>
              <a:t>make_ftor</a:t>
            </a:r>
            <a:r>
              <a:rPr lang="en-US" altLang="en-US" dirty="0"/>
              <a:t>( “Hello”));	</a:t>
            </a:r>
          </a:p>
          <a:p>
            <a:pPr lvl="3"/>
            <a:r>
              <a:rPr lang="en-US" altLang="en-US" dirty="0" err="1"/>
              <a:t>ftor</a:t>
            </a:r>
            <a:r>
              <a:rPr lang="en-US" altLang="en-US" dirty="0"/>
              <a:t>&lt;</a:t>
            </a:r>
            <a:r>
              <a:rPr lang="en-US" altLang="en-US" dirty="0" err="1"/>
              <a:t>const</a:t>
            </a:r>
            <a:r>
              <a:rPr lang="en-US" altLang="en-US" dirty="0"/>
              <a:t> char *&gt;::operator() requires </a:t>
            </a:r>
            <a:r>
              <a:rPr lang="en-US" altLang="en-US" dirty="0" err="1"/>
              <a:t>const</a:t>
            </a:r>
            <a:r>
              <a:rPr lang="en-US" altLang="en-US" dirty="0"/>
              <a:t> char * &amp;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6608520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The correct implementation is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T1&gt;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T2&gt;( p)) {}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T3&gt; void operator()( T3 &amp;&amp;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T1 p_;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T4&gt; </a:t>
            </a:r>
          </a:p>
          <a:p>
            <a:pPr lvl="4"/>
            <a:r>
              <a:rPr lang="en-US" altLang="en-US" dirty="0" err="1"/>
              <a:t>ftor</a:t>
            </a:r>
            <a:r>
              <a:rPr lang="en-US" altLang="en-US" dirty="0"/>
              <a:t>( T4 &amp;&amp; p) -&gt; </a:t>
            </a:r>
            <a:r>
              <a:rPr lang="en-US" altLang="en-US" dirty="0" err="1"/>
              <a:t>ftor</a:t>
            </a:r>
            <a:r>
              <a:rPr lang="en-US" altLang="en-US" dirty="0"/>
              <a:t>&lt;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 T4&gt;&gt;;</a:t>
            </a:r>
          </a:p>
          <a:p>
            <a:pPr lvl="2"/>
            <a:r>
              <a:rPr lang="en-US" altLang="en-US" dirty="0"/>
              <a:t>Note: always use forwarding reference T3 &amp;&amp; instead of </a:t>
            </a:r>
            <a:r>
              <a:rPr lang="en-US" altLang="en-US" dirty="0" err="1"/>
              <a:t>lvalue</a:t>
            </a:r>
            <a:r>
              <a:rPr lang="en-US" altLang="en-US" dirty="0"/>
              <a:t> reference T3 &amp;</a:t>
            </a:r>
          </a:p>
          <a:p>
            <a:pPr lvl="3"/>
            <a:r>
              <a:rPr lang="en-US" altLang="en-US" dirty="0"/>
              <a:t>this allows functionality on containers producing fake references (like vector&lt; bool&gt;)</a:t>
            </a:r>
          </a:p>
          <a:p>
            <a:pPr lvl="2"/>
            <a:r>
              <a:rPr lang="en-US" altLang="en-US" dirty="0"/>
              <a:t>Note: why we did not hide the std::</a:t>
            </a:r>
            <a:r>
              <a:rPr lang="en-US" altLang="en-US" dirty="0" err="1"/>
              <a:t>remove_cvref_t</a:t>
            </a:r>
            <a:r>
              <a:rPr lang="en-US" altLang="en-US" dirty="0"/>
              <a:t> inside </a:t>
            </a:r>
            <a:r>
              <a:rPr lang="en-US" altLang="en-US" dirty="0" err="1"/>
              <a:t>ftor</a:t>
            </a:r>
            <a:r>
              <a:rPr lang="en-US" altLang="en-US" dirty="0"/>
              <a:t>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 err="1"/>
              <a:t>class</a:t>
            </a:r>
            <a:r>
              <a:rPr lang="cs-CZ" altLang="en-US" dirty="0"/>
              <a:t> </a:t>
            </a:r>
            <a:r>
              <a:rPr lang="en-US" altLang="en-US" dirty="0" err="1"/>
              <a:t>ftor</a:t>
            </a:r>
            <a:r>
              <a:rPr lang="en-US" altLang="en-US" dirty="0"/>
              <a:t> { /*...*/ 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 p_; };</a:t>
            </a:r>
          </a:p>
          <a:p>
            <a:pPr lvl="3"/>
            <a:r>
              <a:rPr lang="en-US" altLang="en-US" dirty="0"/>
              <a:t>Because </a:t>
            </a:r>
            <a:r>
              <a:rPr lang="en-US" altLang="en-US" dirty="0" err="1"/>
              <a:t>ftor</a:t>
            </a:r>
            <a:r>
              <a:rPr lang="en-US" altLang="en-US" dirty="0"/>
              <a:t>(x) and </a:t>
            </a:r>
            <a:r>
              <a:rPr lang="en-US" altLang="en-US" dirty="0" err="1"/>
              <a:t>ftor</a:t>
            </a:r>
            <a:r>
              <a:rPr lang="en-US" altLang="en-US" dirty="0"/>
              <a:t>(x+1) would produce different instantiations of </a:t>
            </a:r>
            <a:r>
              <a:rPr lang="en-US" altLang="en-US" dirty="0" err="1"/>
              <a:t>ftor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5045565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Passing template function arguments by value/reference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dirty="0"/>
              <a:t>How the arguments are passed in a call to a generic function?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a1; </a:t>
            </a:r>
            <a:r>
              <a:rPr lang="en-US" altLang="en-US" dirty="0" err="1"/>
              <a:t>std</a:t>
            </a:r>
            <a:r>
              <a:rPr lang="en-US" altLang="en-US" dirty="0"/>
              <a:t>::string &amp; a2 = a1;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std</a:t>
            </a:r>
            <a:r>
              <a:rPr lang="en-US" altLang="en-US" dirty="0"/>
              <a:t>::string &amp; a3 = a1;</a:t>
            </a:r>
          </a:p>
          <a:p>
            <a:pPr lvl="4"/>
            <a:r>
              <a:rPr lang="en-US" altLang="en-US" dirty="0"/>
              <a:t>f(a1); f(a2); f(a3); f(</a:t>
            </a:r>
            <a:r>
              <a:rPr lang="en-US" altLang="en-US" dirty="0" err="1"/>
              <a:t>std</a:t>
            </a:r>
            <a:r>
              <a:rPr lang="en-US" altLang="en-US" dirty="0"/>
              <a:t>::move(a1));</a:t>
            </a:r>
          </a:p>
          <a:p>
            <a:pPr lvl="2"/>
            <a:r>
              <a:rPr lang="en-US" altLang="en-US" dirty="0"/>
              <a:t>It depends on the declaration of the function</a:t>
            </a:r>
          </a:p>
          <a:p>
            <a:pPr lvl="3"/>
            <a:r>
              <a:rPr lang="en-US" altLang="en-US" dirty="0"/>
              <a:t>Presence of reference type in the declaration of a2/a3 does NOT matter</a:t>
            </a:r>
            <a:endParaRPr lang="cs-CZ" altLang="en-US" dirty="0"/>
          </a:p>
          <a:p>
            <a:pPr lvl="4"/>
            <a:endParaRPr lang="cs-CZ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x);</a:t>
            </a:r>
          </a:p>
          <a:p>
            <a:pPr lvl="2"/>
            <a:r>
              <a:rPr lang="en-US" altLang="en-US" dirty="0"/>
              <a:t>In this case, x is always passed by value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If you want pass by reference, always use a “forwarding reference”</a:t>
            </a:r>
            <a:endParaRPr lang="cs-CZ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x);</a:t>
            </a:r>
          </a:p>
          <a:p>
            <a:pPr lvl="3"/>
            <a:r>
              <a:rPr lang="en-US" altLang="en-US" dirty="0"/>
              <a:t>“Reference collapsing rules” ensure adaptation to both </a:t>
            </a:r>
            <a:r>
              <a:rPr lang="en-US" altLang="en-US" dirty="0" err="1"/>
              <a:t>lvalues</a:t>
            </a:r>
            <a:r>
              <a:rPr lang="en-US" altLang="en-US" dirty="0"/>
              <a:t> and </a:t>
            </a:r>
            <a:r>
              <a:rPr lang="en-US" altLang="en-US" dirty="0" err="1"/>
              <a:t>rvalues</a:t>
            </a:r>
            <a:endParaRPr lang="cs-CZ" altLang="en-US" dirty="0"/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Rationale: plain references cannot adapt to some actual arguments: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 x);</a:t>
            </a:r>
          </a:p>
          <a:p>
            <a:pPr lvl="3"/>
            <a:r>
              <a:rPr lang="en-US" altLang="en-US" dirty="0"/>
              <a:t>In these cases, the function cannot be called with an </a:t>
            </a:r>
            <a:r>
              <a:rPr lang="en-US" altLang="en-US" dirty="0" err="1"/>
              <a:t>rvalue</a:t>
            </a:r>
            <a:r>
              <a:rPr lang="en-US" altLang="en-US" dirty="0"/>
              <a:t> argument:</a:t>
            </a:r>
          </a:p>
          <a:p>
            <a:pPr lvl="4"/>
            <a:r>
              <a:rPr lang="en-US" altLang="en-US" dirty="0"/>
              <a:t>f(a1+”.txt”); f(</a:t>
            </a:r>
            <a:r>
              <a:rPr lang="en-US" altLang="en-US" dirty="0" err="1"/>
              <a:t>std</a:t>
            </a:r>
            <a:r>
              <a:rPr lang="en-US" altLang="en-US" dirty="0"/>
              <a:t>::move(a1));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::vector&lt;bool&gt; k(100); f(k[0]);	// k[0] is an object simulating bool&amp;</a:t>
            </a:r>
          </a:p>
        </p:txBody>
      </p:sp>
    </p:spTree>
    <p:extLst>
      <p:ext uri="{BB962C8B-B14F-4D97-AF65-F5344CB8AC3E}">
        <p14:creationId xmlns:p14="http://schemas.microsoft.com/office/powerpoint/2010/main" val="2882390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Goal: Hand-made </a:t>
            </a:r>
            <a:r>
              <a:rPr lang="en-US" altLang="en-US" dirty="0" err="1"/>
              <a:t>functor</a:t>
            </a:r>
            <a:r>
              <a:rPr lang="en-US" altLang="en-US" dirty="0"/>
              <a:t> corresponding to the following lambda</a:t>
            </a:r>
          </a:p>
          <a:p>
            <a:pPr lvl="4"/>
            <a:r>
              <a:rPr lang="en-US" altLang="en-US" dirty="0"/>
              <a:t>[p](T &amp; x){ x += p; }</a:t>
            </a:r>
          </a:p>
          <a:p>
            <a:pPr lvl="1"/>
            <a:r>
              <a:rPr lang="en-US" altLang="en-US" dirty="0"/>
              <a:t>Naive approach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T&gt;( p)) {}</a:t>
            </a:r>
          </a:p>
          <a:p>
            <a:pPr lvl="4"/>
            <a:r>
              <a:rPr lang="en-US" altLang="en-US" dirty="0"/>
              <a:t>  void operator()( T 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 p_;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Does not work well</a:t>
            </a:r>
          </a:p>
          <a:p>
            <a:pPr lvl="4"/>
            <a:r>
              <a:rPr lang="en-US" altLang="en-US" dirty="0"/>
              <a:t>auto f1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“Hello”);	// works, passed by moving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/>
              <a:t>auto f2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s);	// does not work: can’t bind </a:t>
            </a:r>
            <a:r>
              <a:rPr lang="en-US" altLang="en-US" dirty="0" err="1"/>
              <a:t>rvalue</a:t>
            </a:r>
            <a:r>
              <a:rPr lang="en-US" altLang="en-US" dirty="0"/>
              <a:t> reference p</a:t>
            </a:r>
          </a:p>
        </p:txBody>
      </p:sp>
    </p:spTree>
    <p:extLst>
      <p:ext uri="{BB962C8B-B14F-4D97-AF65-F5344CB8AC3E}">
        <p14:creationId xmlns:p14="http://schemas.microsoft.com/office/powerpoint/2010/main" val="1509257491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A better implementation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 </a:t>
            </a:r>
            <a:r>
              <a:rPr lang="en-US" altLang="en-US" dirty="0" err="1"/>
              <a:t>ftor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p) : p_( </a:t>
            </a:r>
            <a:r>
              <a:rPr lang="cs-CZ" altLang="en-US" dirty="0"/>
              <a:t>std</a:t>
            </a:r>
            <a:r>
              <a:rPr lang="en-US" altLang="en-US" dirty="0"/>
              <a:t>::forward&lt; T2&gt;( p)) {}</a:t>
            </a:r>
          </a:p>
          <a:p>
            <a:pPr lvl="4"/>
            <a:r>
              <a:rPr lang="en-US" altLang="en-US" dirty="0"/>
              <a:t>  void operator()( T &amp; x) { x += p_;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 p_;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Everything works</a:t>
            </a:r>
          </a:p>
          <a:p>
            <a:pPr lvl="4"/>
            <a:r>
              <a:rPr lang="en-US" altLang="en-US" dirty="0"/>
              <a:t>auto f1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“Hello”);	// passed as </a:t>
            </a:r>
            <a:r>
              <a:rPr lang="en-US" altLang="en-US" dirty="0" err="1"/>
              <a:t>const</a:t>
            </a:r>
            <a:r>
              <a:rPr lang="en-US" altLang="en-US" dirty="0"/>
              <a:t> char * &amp;&amp; to conversion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/>
              <a:t>auto f2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s);	// passed as </a:t>
            </a:r>
            <a:r>
              <a:rPr lang="en-US" altLang="en-US" dirty="0" err="1"/>
              <a:t>std</a:t>
            </a:r>
            <a:r>
              <a:rPr lang="en-US" altLang="en-US" dirty="0"/>
              <a:t>::string &amp; to copy-</a:t>
            </a:r>
            <a:r>
              <a:rPr lang="en-US" altLang="en-US" dirty="0" err="1"/>
              <a:t>ctor</a:t>
            </a:r>
            <a:endParaRPr lang="en-US" altLang="en-US" dirty="0"/>
          </a:p>
          <a:p>
            <a:pPr lvl="4"/>
            <a:r>
              <a:rPr lang="en-US" altLang="en-US" dirty="0"/>
              <a:t>auto f3 = </a:t>
            </a:r>
            <a:r>
              <a:rPr lang="en-US" altLang="en-US" dirty="0" err="1"/>
              <a:t>ftor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::string&gt;( </a:t>
            </a:r>
            <a:r>
              <a:rPr lang="en-US" altLang="en-US" dirty="0" err="1"/>
              <a:t>std</a:t>
            </a:r>
            <a:r>
              <a:rPr lang="en-US" altLang="en-US" dirty="0"/>
              <a:t>::move( s));	// passed as </a:t>
            </a:r>
            <a:r>
              <a:rPr lang="en-US" altLang="en-US" dirty="0" err="1"/>
              <a:t>std</a:t>
            </a:r>
            <a:r>
              <a:rPr lang="en-US" altLang="en-US" dirty="0"/>
              <a:t>::string &amp;&amp; to move-</a:t>
            </a:r>
            <a:r>
              <a:rPr lang="en-US" altLang="en-US" dirty="0" err="1"/>
              <a:t>ctor</a:t>
            </a:r>
            <a:endParaRPr lang="en-US" altLang="en-US" dirty="0"/>
          </a:p>
          <a:p>
            <a:pPr lvl="2"/>
            <a:r>
              <a:rPr lang="en-US" altLang="en-US" dirty="0"/>
              <a:t>But why the user needs to specify </a:t>
            </a:r>
            <a:r>
              <a:rPr lang="en-US" altLang="en-US" dirty="0" err="1"/>
              <a:t>std</a:t>
            </a:r>
            <a:r>
              <a:rPr lang="en-US" altLang="en-US" dirty="0"/>
              <a:t>::string explicitly?</a:t>
            </a:r>
          </a:p>
          <a:p>
            <a:pPr lvl="4"/>
            <a:r>
              <a:rPr lang="en-US" altLang="en-US" dirty="0"/>
              <a:t>auto f2 = </a:t>
            </a:r>
            <a:r>
              <a:rPr lang="en-US" altLang="en-US" dirty="0" err="1"/>
              <a:t>make_ftor</a:t>
            </a:r>
            <a:r>
              <a:rPr lang="en-US" altLang="en-US" dirty="0"/>
              <a:t>( s);</a:t>
            </a:r>
          </a:p>
        </p:txBody>
      </p:sp>
    </p:spTree>
    <p:extLst>
      <p:ext uri="{BB962C8B-B14F-4D97-AF65-F5344CB8AC3E}">
        <p14:creationId xmlns:p14="http://schemas.microsoft.com/office/powerpoint/2010/main" val="2552789054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dirty="0"/>
              <a:t>A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 /*...*/ T p_; };</a:t>
            </a:r>
          </a:p>
          <a:p>
            <a:pPr lvl="1"/>
            <a:r>
              <a:rPr lang="en-US" altLang="en-US" dirty="0"/>
              <a:t>and its wrapper function (naive attempt)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ftor</a:t>
            </a:r>
            <a:r>
              <a:rPr lang="en-US" altLang="en-US" dirty="0"/>
              <a:t>&lt;T&gt;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	// must use forwarding reference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&lt;T&gt;( </a:t>
            </a:r>
            <a:r>
              <a:rPr lang="en-US" altLang="en-US" dirty="0" err="1"/>
              <a:t>std</a:t>
            </a:r>
            <a:r>
              <a:rPr lang="en-US" altLang="en-US" dirty="0"/>
              <a:t>::forward&lt; T&gt;(p));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This implementation is wrong and dangerous!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::string s = “Hello”;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for_each</a:t>
            </a:r>
            <a:r>
              <a:rPr lang="en-US" altLang="en-US" dirty="0"/>
              <a:t>( b, e, </a:t>
            </a:r>
            <a:r>
              <a:rPr lang="en-US" altLang="en-US" dirty="0" err="1"/>
              <a:t>make_ftor</a:t>
            </a:r>
            <a:r>
              <a:rPr lang="en-US" altLang="en-US" dirty="0"/>
              <a:t>( s));	// stores std::string &amp; - works faster, but...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std</a:t>
            </a:r>
            <a:r>
              <a:rPr lang="en-US" altLang="en-US" dirty="0"/>
              <a:t>::string&gt; v = { “Hello” };</a:t>
            </a:r>
          </a:p>
          <a:p>
            <a:pPr lvl="4"/>
            <a:r>
              <a:rPr lang="en-US" altLang="en-US" dirty="0"/>
              <a:t>auto f = </a:t>
            </a:r>
            <a:r>
              <a:rPr lang="en-US" altLang="en-US" dirty="0" err="1"/>
              <a:t>make_ftor</a:t>
            </a:r>
            <a:r>
              <a:rPr lang="en-US" altLang="en-US" dirty="0"/>
              <a:t>( </a:t>
            </a:r>
            <a:r>
              <a:rPr lang="en-US" altLang="en-US" dirty="0" err="1"/>
              <a:t>v.back</a:t>
            </a:r>
            <a:r>
              <a:rPr lang="en-US" altLang="en-US" dirty="0"/>
              <a:t>());		// stores std::string &amp;</a:t>
            </a:r>
          </a:p>
          <a:p>
            <a:pPr lvl="4"/>
            <a:r>
              <a:rPr lang="en-US" altLang="en-US" dirty="0" err="1"/>
              <a:t>v.pop_back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b, e, f);			// crash!!!</a:t>
            </a:r>
          </a:p>
          <a:p>
            <a:pPr lvl="2"/>
            <a:r>
              <a:rPr lang="en-US" altLang="en-US" dirty="0"/>
              <a:t>Such implementation may be useful, but users must know that it may store by reference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6558166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– storing values of any type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A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cs-CZ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 /*...*/ T p_; };</a:t>
            </a:r>
          </a:p>
          <a:p>
            <a:pPr lvl="1"/>
            <a:r>
              <a:rPr lang="en-US" altLang="en-US" dirty="0"/>
              <a:t>and its correct wrapper function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&lt;T&gt;&gt;( std::forward&lt; T&gt;(p));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Shorter syntax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{ </a:t>
            </a:r>
            <a:r>
              <a:rPr lang="en-US" altLang="en-US" dirty="0" err="1"/>
              <a:t>std</a:t>
            </a:r>
            <a:r>
              <a:rPr lang="en-US" altLang="en-US" dirty="0"/>
              <a:t>::forward&lt; T&gt;(p)};		// if </a:t>
            </a:r>
            <a:r>
              <a:rPr lang="en-US" altLang="en-US" dirty="0" err="1"/>
              <a:t>ctor</a:t>
            </a:r>
            <a:r>
              <a:rPr lang="en-US" altLang="en-US" dirty="0"/>
              <a:t> is not explicit, {} may be omitted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C++14: auto with return values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</a:p>
          <a:p>
            <a:pPr lvl="4"/>
            <a:r>
              <a:rPr lang="en-US" altLang="en-US" dirty="0"/>
              <a:t>inline auto </a:t>
            </a:r>
            <a:r>
              <a:rPr lang="en-US" altLang="en-US" dirty="0" err="1"/>
              <a:t>make_ftor</a:t>
            </a:r>
            <a:r>
              <a:rPr lang="en-US" altLang="en-US" dirty="0"/>
              <a:t>( T &amp;&amp; p)</a:t>
            </a:r>
          </a:p>
          <a:p>
            <a:pPr lvl="4"/>
            <a:r>
              <a:rPr lang="en-US" altLang="en-US" dirty="0"/>
              <a:t>{ return </a:t>
            </a:r>
            <a:r>
              <a:rPr lang="en-US" altLang="en-US" dirty="0" err="1"/>
              <a:t>ftor</a:t>
            </a:r>
            <a:r>
              <a:rPr lang="en-US" altLang="en-US" dirty="0"/>
              <a:t>&lt;std::</a:t>
            </a:r>
            <a:r>
              <a:rPr lang="en-US" altLang="en-US" dirty="0" err="1"/>
              <a:t>remove_cvref_t</a:t>
            </a:r>
            <a:r>
              <a:rPr lang="en-US" altLang="en-US" dirty="0"/>
              <a:t>&lt;T&gt;&gt;( std::forward&lt; T&gt;(p));</a:t>
            </a:r>
          </a:p>
          <a:p>
            <a:pPr lvl="4"/>
            <a:r>
              <a:rPr lang="en-US" altLang="en-US" dirty="0"/>
              <a:t>} 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8481748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Useful standard library type traits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85000" lnSpcReduction="20000"/>
          </a:bodyPr>
          <a:lstStyle/>
          <a:p>
            <a:pPr lvl="4"/>
            <a:r>
              <a:rPr lang="en-US" altLang="en-US" dirty="0"/>
              <a:t>#include &lt;</a:t>
            </a:r>
            <a:r>
              <a:rPr lang="en-US" altLang="en-US" dirty="0" err="1"/>
              <a:t>type_traits</a:t>
            </a:r>
            <a:r>
              <a:rPr lang="en-US" altLang="en-US" dirty="0"/>
              <a:t>&gt;</a:t>
            </a:r>
          </a:p>
          <a:p>
            <a:pPr lvl="1"/>
            <a:r>
              <a:rPr lang="en-US" altLang="en-US" dirty="0"/>
              <a:t>Type properties</a:t>
            </a:r>
          </a:p>
          <a:p>
            <a:pPr lvl="2"/>
            <a:r>
              <a:rPr lang="en-US" altLang="en-US" dirty="0" err="1"/>
              <a:t>is_void_v</a:t>
            </a:r>
            <a:r>
              <a:rPr lang="en-US" altLang="en-US" dirty="0"/>
              <a:t>, </a:t>
            </a:r>
            <a:r>
              <a:rPr lang="en-US" altLang="en-US" dirty="0" err="1"/>
              <a:t>is_enum_v</a:t>
            </a:r>
            <a:r>
              <a:rPr lang="en-US" altLang="en-US" dirty="0"/>
              <a:t>, </a:t>
            </a:r>
            <a:r>
              <a:rPr lang="en-US" altLang="en-US" dirty="0" err="1"/>
              <a:t>is_pointer_v</a:t>
            </a:r>
            <a:r>
              <a:rPr lang="en-US" altLang="en-US" dirty="0"/>
              <a:t>, </a:t>
            </a:r>
            <a:r>
              <a:rPr lang="en-US" altLang="en-US" dirty="0" err="1"/>
              <a:t>is_const_v</a:t>
            </a:r>
            <a:r>
              <a:rPr lang="en-US" altLang="en-US" dirty="0"/>
              <a:t>, </a:t>
            </a:r>
            <a:r>
              <a:rPr lang="en-US" altLang="en-US" dirty="0" err="1"/>
              <a:t>is_abstract_v</a:t>
            </a:r>
            <a:r>
              <a:rPr lang="en-US" altLang="en-US" dirty="0"/>
              <a:t>, </a:t>
            </a:r>
            <a:r>
              <a:rPr lang="en-US" altLang="en-US" dirty="0" err="1"/>
              <a:t>is_copy_assignable_v</a:t>
            </a:r>
            <a:r>
              <a:rPr lang="en-US" altLang="en-US" dirty="0"/>
              <a:t>, …</a:t>
            </a:r>
          </a:p>
          <a:p>
            <a:pPr lvl="2"/>
            <a:r>
              <a:rPr lang="en-US" altLang="en-US" dirty="0"/>
              <a:t>Logically: compile-time functions returning bool parametrized by a type</a:t>
            </a:r>
          </a:p>
          <a:p>
            <a:pPr lvl="2"/>
            <a:r>
              <a:rPr lang="en-US" altLang="en-US" dirty="0"/>
              <a:t>Technically: </a:t>
            </a:r>
            <a:r>
              <a:rPr lang="en-US" altLang="en-US" dirty="0" err="1"/>
              <a:t>constexpr</a:t>
            </a:r>
            <a:r>
              <a:rPr lang="en-US" altLang="en-US" dirty="0"/>
              <a:t> bool variable templates parametrized by a type</a:t>
            </a:r>
          </a:p>
          <a:p>
            <a:pPr lvl="3"/>
            <a:r>
              <a:rPr lang="en-US" altLang="en-US" dirty="0" err="1"/>
              <a:t>xxx_v</a:t>
            </a:r>
            <a:r>
              <a:rPr lang="en-US" altLang="en-US" dirty="0"/>
              <a:t>&lt;T&gt; is a shortcut for xxx&lt;T&gt;::value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example 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 = std::</a:t>
            </a:r>
            <a:r>
              <a:rPr lang="en-US" altLang="en-US" dirty="0" err="1"/>
              <a:t>is_reference_v</a:t>
            </a:r>
            <a:r>
              <a:rPr lang="en-US" altLang="en-US" dirty="0"/>
              <a:t>&lt;T&gt;;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Type transformations</a:t>
            </a:r>
          </a:p>
          <a:p>
            <a:pPr lvl="2"/>
            <a:r>
              <a:rPr lang="en-US" altLang="en-US" dirty="0" err="1"/>
              <a:t>remove_reference_t</a:t>
            </a:r>
            <a:r>
              <a:rPr lang="en-US" altLang="en-US" dirty="0"/>
              <a:t>, </a:t>
            </a:r>
            <a:r>
              <a:rPr lang="en-US" altLang="en-US" dirty="0" err="1"/>
              <a:t>remove_cv_t</a:t>
            </a:r>
            <a:r>
              <a:rPr lang="en-US" altLang="en-US" dirty="0"/>
              <a:t>, </a:t>
            </a:r>
            <a:r>
              <a:rPr lang="en-US" altLang="en-US" dirty="0" err="1"/>
              <a:t>remove_cvref_t</a:t>
            </a:r>
            <a:r>
              <a:rPr lang="en-US" altLang="en-US" dirty="0"/>
              <a:t> [C++20]</a:t>
            </a:r>
          </a:p>
          <a:p>
            <a:pPr lvl="2"/>
            <a:r>
              <a:rPr lang="en-US" altLang="en-US" dirty="0"/>
              <a:t>Logically: compile-time functions returning type parametrized by a type</a:t>
            </a:r>
          </a:p>
          <a:p>
            <a:pPr lvl="2"/>
            <a:r>
              <a:rPr lang="en-US" altLang="en-US" dirty="0"/>
              <a:t>Technically: type alias (using) templates parametrized by a type</a:t>
            </a:r>
          </a:p>
          <a:p>
            <a:pPr lvl="3"/>
            <a:r>
              <a:rPr lang="en-US" altLang="en-US" dirty="0" err="1"/>
              <a:t>xxx_t</a:t>
            </a:r>
            <a:r>
              <a:rPr lang="en-US" altLang="en-US" dirty="0"/>
              <a:t>&lt;T&gt; is a shortcut for </a:t>
            </a:r>
            <a:r>
              <a:rPr lang="en-US" altLang="en-US" dirty="0" err="1"/>
              <a:t>typename</a:t>
            </a:r>
            <a:r>
              <a:rPr lang="en-US" altLang="en-US" dirty="0"/>
              <a:t> xxx&lt;T&gt;::type</a:t>
            </a:r>
          </a:p>
          <a:p>
            <a:pPr lvl="2"/>
            <a:r>
              <a:rPr lang="en-US" altLang="en-US" dirty="0"/>
              <a:t>Usage: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example {</a:t>
            </a:r>
          </a:p>
          <a:p>
            <a:pPr lvl="4"/>
            <a:r>
              <a:rPr lang="en-US" altLang="en-US" dirty="0"/>
              <a:t>  using U = std::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&lt;T&gt;;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More complex functionality</a:t>
            </a:r>
          </a:p>
          <a:p>
            <a:pPr lvl="2"/>
            <a:r>
              <a:rPr lang="en-US" altLang="en-US" dirty="0" err="1"/>
              <a:t>is_same_v</a:t>
            </a:r>
            <a:r>
              <a:rPr lang="en-US" altLang="en-US" dirty="0"/>
              <a:t>, </a:t>
            </a:r>
            <a:r>
              <a:rPr lang="en-US" altLang="en-US" dirty="0" err="1"/>
              <a:t>is_convertible_v</a:t>
            </a:r>
            <a:r>
              <a:rPr lang="en-US" altLang="en-US" dirty="0"/>
              <a:t>, </a:t>
            </a:r>
            <a:r>
              <a:rPr lang="en-US" altLang="en-US" dirty="0" err="1"/>
              <a:t>make_signed_t</a:t>
            </a:r>
            <a:r>
              <a:rPr lang="en-US" altLang="en-US" dirty="0"/>
              <a:t>, </a:t>
            </a:r>
            <a:r>
              <a:rPr lang="en-US" altLang="en-US" dirty="0" err="1"/>
              <a:t>conditional_t</a:t>
            </a:r>
            <a:r>
              <a:rPr lang="en-US" altLang="en-US" dirty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4127548972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traits – possible implementation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Type traits – master definition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 { 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value = false;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Type traits – partial specializations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 U &amp;&gt; 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value = true;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 U &amp;&amp;&gt; 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value = true;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Global </a:t>
            </a:r>
            <a:r>
              <a:rPr lang="en-US" altLang="en-US" dirty="0" err="1"/>
              <a:t>constexpr</a:t>
            </a:r>
            <a:r>
              <a:rPr lang="en-US" altLang="en-US" dirty="0"/>
              <a:t> variable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inline </a:t>
            </a:r>
            <a:r>
              <a:rPr lang="en-US" altLang="en-US" dirty="0" err="1"/>
              <a:t>constexpr</a:t>
            </a:r>
            <a:r>
              <a:rPr lang="en-US" altLang="en-US" dirty="0"/>
              <a:t> bool </a:t>
            </a:r>
            <a:r>
              <a:rPr lang="en-US" altLang="en-US" dirty="0" err="1"/>
              <a:t>is_reference_v</a:t>
            </a:r>
            <a:r>
              <a:rPr lang="en-US" altLang="en-US" dirty="0"/>
              <a:t> = </a:t>
            </a:r>
            <a:r>
              <a:rPr lang="en-US" altLang="en-US" dirty="0" err="1"/>
              <a:t>is_reference</a:t>
            </a:r>
            <a:r>
              <a:rPr lang="en-US" altLang="en-US" dirty="0"/>
              <a:t>&lt;T&gt;::value;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1995705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F0D50-3EF6-0B7E-2F23-F19E91B02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F751C46-BA10-6486-6D51-990D09D8802A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>
            <a:extLst>
              <a:ext uri="{FF2B5EF4-FFF2-40B4-BE49-F238E27FC236}">
                <a16:creationId xmlns:a16="http://schemas.microsoft.com/office/drawing/2014/main" id="{ECD949CC-8F65-2A88-2EFE-EF97D14AF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Type traits – possible implementation</a:t>
            </a:r>
            <a:endParaRPr lang="cs-CZ" altLang="en-US" noProof="1"/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F784CD9C-5286-794F-D5F0-4656E704A9F1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Type traits – master definition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remove_reference</a:t>
            </a:r>
            <a:r>
              <a:rPr lang="en-US" altLang="en-US" dirty="0"/>
              <a:t> { </a:t>
            </a:r>
          </a:p>
          <a:p>
            <a:pPr lvl="4"/>
            <a:r>
              <a:rPr lang="en-US" altLang="en-US" dirty="0"/>
              <a:t>  using type = T;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Type traits – partial specializations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remove_reference</a:t>
            </a:r>
            <a:r>
              <a:rPr lang="en-US" altLang="en-US" dirty="0"/>
              <a:t>&lt; U &amp;&gt; {</a:t>
            </a:r>
          </a:p>
          <a:p>
            <a:pPr lvl="4"/>
            <a:r>
              <a:rPr lang="en-US" altLang="en-US" dirty="0"/>
              <a:t>  using type = U;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U&gt; struct </a:t>
            </a:r>
            <a:r>
              <a:rPr lang="en-US" altLang="en-US" dirty="0" err="1"/>
              <a:t>remove_reference</a:t>
            </a:r>
            <a:r>
              <a:rPr lang="en-US" altLang="en-US" dirty="0"/>
              <a:t>&lt; U &amp;&amp;&gt; {</a:t>
            </a:r>
          </a:p>
          <a:p>
            <a:pPr lvl="4"/>
            <a:r>
              <a:rPr lang="en-US" altLang="en-US" dirty="0"/>
              <a:t>  using type = U;</a:t>
            </a:r>
          </a:p>
          <a:p>
            <a:pPr lvl="4"/>
            <a:r>
              <a:rPr lang="en-US" altLang="en-US" dirty="0"/>
              <a:t>};</a:t>
            </a:r>
          </a:p>
          <a:p>
            <a:pPr lvl="1"/>
            <a:r>
              <a:rPr lang="en-US" altLang="en-US" dirty="0"/>
              <a:t>Global type alias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remove_reference_t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remove_reference</a:t>
            </a:r>
            <a:r>
              <a:rPr lang="en-US" altLang="en-US" dirty="0"/>
              <a:t>&lt;T&gt;::type;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9155520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7180</TotalTime>
  <Words>1987</Words>
  <Application>Microsoft Office PowerPoint</Application>
  <PresentationFormat>On-screen Show (4:3)</PresentationFormat>
  <Paragraphs>220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Removing references when storing values</vt:lpstr>
      <vt:lpstr>Passing template function arguments by value/reference</vt:lpstr>
      <vt:lpstr>Example – storing values of any type</vt:lpstr>
      <vt:lpstr>Example – storing values of any type</vt:lpstr>
      <vt:lpstr>Example – storing values of any type</vt:lpstr>
      <vt:lpstr>Example – storing values of any type</vt:lpstr>
      <vt:lpstr>Useful standard library type traits</vt:lpstr>
      <vt:lpstr>Type traits – possible implementation</vt:lpstr>
      <vt:lpstr>Type traits – possible implementation</vt:lpstr>
      <vt:lpstr>Type traits – possible implementation</vt:lpstr>
      <vt:lpstr>Example – storing values of any type</vt:lpstr>
      <vt:lpstr>Example – storing values of any type</vt:lpstr>
      <vt:lpstr>Example – storing values of any type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782</cp:revision>
  <dcterms:created xsi:type="dcterms:W3CDTF">2012-09-19T18:13:04Z</dcterms:created>
  <dcterms:modified xsi:type="dcterms:W3CDTF">2024-03-06T10:31:19Z</dcterms:modified>
</cp:coreProperties>
</file>