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notesMasterIdLst>
    <p:notesMasterId r:id="rId38"/>
  </p:notesMasterIdLst>
  <p:sldIdLst>
    <p:sldId id="998" r:id="rId3"/>
    <p:sldId id="879" r:id="rId4"/>
    <p:sldId id="880" r:id="rId5"/>
    <p:sldId id="881" r:id="rId6"/>
    <p:sldId id="882" r:id="rId7"/>
    <p:sldId id="999" r:id="rId8"/>
    <p:sldId id="1056" r:id="rId9"/>
    <p:sldId id="883" r:id="rId10"/>
    <p:sldId id="884" r:id="rId11"/>
    <p:sldId id="885" r:id="rId12"/>
    <p:sldId id="902" r:id="rId13"/>
    <p:sldId id="903" r:id="rId14"/>
    <p:sldId id="904" r:id="rId15"/>
    <p:sldId id="905" r:id="rId16"/>
    <p:sldId id="906" r:id="rId17"/>
    <p:sldId id="1044" r:id="rId18"/>
    <p:sldId id="1045" r:id="rId19"/>
    <p:sldId id="1043" r:id="rId20"/>
    <p:sldId id="908" r:id="rId21"/>
    <p:sldId id="1050" r:id="rId22"/>
    <p:sldId id="909" r:id="rId23"/>
    <p:sldId id="1046" r:id="rId24"/>
    <p:sldId id="1047" r:id="rId25"/>
    <p:sldId id="1048" r:id="rId26"/>
    <p:sldId id="1049" r:id="rId27"/>
    <p:sldId id="1037" r:id="rId28"/>
    <p:sldId id="1051" r:id="rId29"/>
    <p:sldId id="1038" r:id="rId30"/>
    <p:sldId id="1052" r:id="rId31"/>
    <p:sldId id="1053" r:id="rId32"/>
    <p:sldId id="1039" r:id="rId33"/>
    <p:sldId id="1040" r:id="rId34"/>
    <p:sldId id="1041" r:id="rId35"/>
    <p:sldId id="1054" r:id="rId36"/>
    <p:sldId id="1055" r:id="rId37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00" autoAdjust="0"/>
    <p:restoredTop sz="94660"/>
  </p:normalViewPr>
  <p:slideViewPr>
    <p:cSldViewPr>
      <p:cViewPr varScale="1">
        <p:scale>
          <a:sx n="128" d="100"/>
          <a:sy n="128" d="100"/>
        </p:scale>
        <p:origin x="732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184"/>
    </p:cViewPr>
  </p:sorterViewPr>
  <p:notesViewPr>
    <p:cSldViewPr>
      <p:cViewPr varScale="1">
        <p:scale>
          <a:sx n="93" d="100"/>
          <a:sy n="93" d="100"/>
        </p:scale>
        <p:origin x="340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15.05.2023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F1A3D18-8894-4B11-B721-3E6E54971ADC}" type="slidenum">
              <a:rPr altLang="en-US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284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84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433172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9056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73134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93371040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244777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655479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79521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69823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572410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274067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568610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693640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229837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99326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230957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479970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066147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45010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602842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74839539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39DBE-DA53-4BB8-A854-D9C4CA29E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4441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138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33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7" r:id="rId6"/>
    <p:sldLayoutId id="2147483666" r:id="rId7"/>
    <p:sldLayoutId id="2147483667" r:id="rId8"/>
    <p:sldLayoutId id="2147483668" r:id="rId9"/>
    <p:sldLayoutId id="2147483675" r:id="rId10"/>
    <p:sldLayoutId id="2147483676" r:id="rId11"/>
    <p:sldLayoutId id="2147483672" r:id="rId12"/>
    <p:sldLayoutId id="2147483669" r:id="rId13"/>
    <p:sldLayoutId id="2147483670" r:id="rId14"/>
    <p:sldLayoutId id="2147483671" r:id="rId15"/>
    <p:sldLayoutId id="2147483673" r:id="rId16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0073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 approach to templates</a:t>
            </a:r>
          </a:p>
        </p:txBody>
      </p:sp>
    </p:spTree>
    <p:extLst>
      <p:ext uri="{BB962C8B-B14F-4D97-AF65-F5344CB8AC3E}">
        <p14:creationId xmlns:p14="http://schemas.microsoft.com/office/powerpoint/2010/main" val="2004947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 description of templates in C++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10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There is a </a:t>
            </a:r>
            <a:r>
              <a:rPr lang="en-US" i="1" dirty="0"/>
              <a:t>compile-time programming language </a:t>
            </a:r>
            <a:r>
              <a:rPr lang="en-US" dirty="0"/>
              <a:t>inside C++</a:t>
            </a:r>
          </a:p>
          <a:p>
            <a:pPr lvl="2"/>
            <a:endParaRPr lang="en-US" dirty="0"/>
          </a:p>
          <a:p>
            <a:r>
              <a:rPr lang="en-US" dirty="0"/>
              <a:t>The output of the compile-time program is a run-time program</a:t>
            </a:r>
            <a:endParaRPr lang="en-US" i="1" dirty="0"/>
          </a:p>
          <a:p>
            <a:pPr lvl="1"/>
            <a:r>
              <a:rPr lang="en-US" i="1" dirty="0"/>
              <a:t>Compile-time functions </a:t>
            </a:r>
            <a:r>
              <a:rPr lang="en-US" dirty="0"/>
              <a:t>may return </a:t>
            </a:r>
            <a:r>
              <a:rPr lang="en-US" i="1" dirty="0"/>
              <a:t>run-time types </a:t>
            </a:r>
            <a:r>
              <a:rPr lang="en-US" dirty="0"/>
              <a:t>and </a:t>
            </a:r>
            <a:r>
              <a:rPr lang="en-US" i="1" dirty="0"/>
              <a:t>run-time functions</a:t>
            </a:r>
          </a:p>
          <a:p>
            <a:pPr lvl="2"/>
            <a:r>
              <a:rPr lang="en-US" dirty="0"/>
              <a:t>They may also generate </a:t>
            </a:r>
            <a:r>
              <a:rPr lang="en-US" dirty="0" err="1"/>
              <a:t>static_assert</a:t>
            </a:r>
            <a:r>
              <a:rPr lang="en-US" dirty="0"/>
              <a:t> and other error messages</a:t>
            </a:r>
          </a:p>
          <a:p>
            <a:pPr lvl="2"/>
            <a:endParaRPr lang="en-US" dirty="0"/>
          </a:p>
          <a:p>
            <a:r>
              <a:rPr lang="en-US" dirty="0"/>
              <a:t>Elements used only during compile-time</a:t>
            </a:r>
          </a:p>
          <a:p>
            <a:pPr lvl="1"/>
            <a:r>
              <a:rPr lang="en-US" dirty="0"/>
              <a:t>integral constants</a:t>
            </a:r>
          </a:p>
          <a:p>
            <a:pPr lvl="1"/>
            <a:r>
              <a:rPr lang="en-US" dirty="0"/>
              <a:t>structures containing types, constants, static functions</a:t>
            </a:r>
          </a:p>
          <a:p>
            <a:pPr lvl="2"/>
            <a:r>
              <a:rPr lang="en-US" dirty="0"/>
              <a:t>often called </a:t>
            </a:r>
            <a:r>
              <a:rPr lang="en-US" i="1" dirty="0"/>
              <a:t>policy class</a:t>
            </a:r>
          </a:p>
          <a:p>
            <a:pPr lvl="2"/>
            <a:r>
              <a:rPr lang="en-US" dirty="0"/>
              <a:t>even empty structures are important as </a:t>
            </a:r>
            <a:r>
              <a:rPr lang="en-US" i="1" dirty="0"/>
              <a:t>tags</a:t>
            </a:r>
          </a:p>
          <a:p>
            <a:pPr lvl="1"/>
            <a:r>
              <a:rPr lang="en-US" dirty="0"/>
              <a:t>templates perceived as compile-time functions</a:t>
            </a:r>
          </a:p>
          <a:p>
            <a:pPr lvl="2"/>
            <a:r>
              <a:rPr lang="en-US" dirty="0"/>
              <a:t>those returning policy classes are often called </a:t>
            </a:r>
            <a:r>
              <a:rPr lang="en-US" i="1" dirty="0"/>
              <a:t>traits</a:t>
            </a:r>
          </a:p>
          <a:p>
            <a:r>
              <a:rPr lang="en-US" dirty="0"/>
              <a:t>Compile-time elements converted to run-time representations</a:t>
            </a:r>
          </a:p>
          <a:p>
            <a:pPr lvl="1"/>
            <a:r>
              <a:rPr lang="en-US" dirty="0"/>
              <a:t>C++ types</a:t>
            </a:r>
          </a:p>
          <a:p>
            <a:pPr lvl="1"/>
            <a:r>
              <a:rPr lang="en-US" dirty="0"/>
              <a:t>run-time functions</a:t>
            </a:r>
          </a:p>
        </p:txBody>
      </p:sp>
    </p:spTree>
    <p:extLst>
      <p:ext uri="{BB962C8B-B14F-4D97-AF65-F5344CB8AC3E}">
        <p14:creationId xmlns:p14="http://schemas.microsoft.com/office/powerpoint/2010/main" val="13934655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095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Times New Roman" pitchFamily="18" charset="0"/>
              </a:rPr>
              <a:t>Template tricks</a:t>
            </a:r>
            <a:endParaRPr lang="cs-CZ" altLang="en-US" noProof="1">
              <a:latin typeface="Times New Roman" pitchFamily="18" charset="0"/>
            </a:endParaRPr>
          </a:p>
        </p:txBody>
      </p:sp>
      <p:sp>
        <p:nvSpPr>
          <p:cNvPr id="10957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lvl="1" indent="0" eaLnBrk="1" hangingPunct="1"/>
            <a:r>
              <a:rPr lang="en-US" altLang="en-US" dirty="0"/>
              <a:t>Compile-time </a:t>
            </a:r>
            <a:r>
              <a:rPr lang="en-US" altLang="en-US" dirty="0" err="1"/>
              <a:t>arithmetics</a:t>
            </a:r>
            <a:endParaRPr lang="cs-CZ" altLang="en-US" dirty="0"/>
          </a:p>
          <a:p>
            <a:pPr lvl="2" eaLnBrk="1" hangingPunct="1"/>
            <a:r>
              <a:rPr lang="en-US" altLang="en-US" dirty="0"/>
              <a:t>Rational numbers</a:t>
            </a:r>
            <a:endParaRPr lang="cs-CZ" altLang="en-US" dirty="0"/>
          </a:p>
          <a:p>
            <a:pPr marL="0" indent="0" eaLnBrk="1" hangingPunct="1">
              <a:buFont typeface="Wingdings" pitchFamily="2" charset="2"/>
              <a:buNone/>
            </a:pPr>
            <a:endParaRPr lang="cs-CZ" altLang="en-US" dirty="0"/>
          </a:p>
          <a:p>
            <a:pPr marL="0" lvl="4" indent="-94320">
              <a:buFont typeface="Wingdings" pitchFamily="2" charset="2"/>
              <a:buNone/>
            </a:pPr>
            <a:r>
              <a:rPr lang="cs-CZ" altLang="en-US" dirty="0"/>
              <a:t>template</a:t>
            </a:r>
            <a:r>
              <a:rPr lang="en-US" altLang="en-US" dirty="0"/>
              <a:t>&lt; </a:t>
            </a:r>
            <a:r>
              <a:rPr lang="cs-CZ" altLang="en-US" dirty="0"/>
              <a:t>intmax</a:t>
            </a:r>
            <a:r>
              <a:rPr lang="en-US" altLang="en-US" dirty="0"/>
              <a:t>_t n, </a:t>
            </a:r>
            <a:r>
              <a:rPr lang="en-US" altLang="en-US" dirty="0" err="1"/>
              <a:t>intmax_t</a:t>
            </a:r>
            <a:r>
              <a:rPr lang="en-US" altLang="en-US" dirty="0"/>
              <a:t> d = 1&gt; </a:t>
            </a:r>
            <a:r>
              <a:rPr lang="en-US" altLang="en-US" dirty="0" err="1"/>
              <a:t>struct</a:t>
            </a:r>
            <a:r>
              <a:rPr lang="cs-CZ" altLang="en-US" dirty="0"/>
              <a:t> ratio</a:t>
            </a:r>
            <a:r>
              <a:rPr lang="en-US" altLang="en-US" dirty="0"/>
              <a:t>;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dirty="0"/>
          </a:p>
          <a:p>
            <a:pPr lvl="3" eaLnBrk="1" hangingPunct="1"/>
            <a:r>
              <a:rPr lang="en-US" altLang="en-US" dirty="0"/>
              <a:t>Example</a:t>
            </a:r>
          </a:p>
          <a:p>
            <a:pPr lvl="3" eaLnBrk="1" hangingPunct="1"/>
            <a:endParaRPr lang="en-US" altLang="en-US" dirty="0"/>
          </a:p>
          <a:p>
            <a:pPr marL="0" lvl="4" indent="-94320"/>
            <a:r>
              <a:rPr lang="en-US" altLang="en-US" dirty="0"/>
              <a:t>using </a:t>
            </a:r>
            <a:r>
              <a:rPr lang="cs-CZ" altLang="en-US" dirty="0"/>
              <a:t>platform</a:t>
            </a:r>
            <a:r>
              <a:rPr lang="en-US" altLang="en-US" dirty="0"/>
              <a:t> = </a:t>
            </a:r>
            <a:r>
              <a:rPr lang="en-US" altLang="en-US" dirty="0" err="1"/>
              <a:t>ratio_add</a:t>
            </a:r>
            <a:r>
              <a:rPr lang="en-US" altLang="en-US" dirty="0"/>
              <a:t>&lt;ratio&lt;</a:t>
            </a:r>
            <a:r>
              <a:rPr lang="cs-CZ" altLang="en-US" dirty="0"/>
              <a:t>9</a:t>
            </a:r>
            <a:r>
              <a:rPr lang="en-US" altLang="en-US" dirty="0"/>
              <a:t>&gt;, ratio&lt;</a:t>
            </a:r>
            <a:r>
              <a:rPr lang="cs-CZ" altLang="en-US" dirty="0"/>
              <a:t>3</a:t>
            </a:r>
            <a:r>
              <a:rPr lang="en-US" altLang="en-US" dirty="0"/>
              <a:t>,</a:t>
            </a:r>
            <a:r>
              <a:rPr lang="cs-CZ" altLang="en-US" dirty="0"/>
              <a:t>4</a:t>
            </a:r>
            <a:r>
              <a:rPr lang="en-US" altLang="en-US" dirty="0"/>
              <a:t>&gt;&gt;;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 err="1"/>
              <a:t>static_assert</a:t>
            </a:r>
            <a:r>
              <a:rPr lang="en-US" altLang="en-US" dirty="0"/>
              <a:t>( </a:t>
            </a:r>
            <a:r>
              <a:rPr lang="en-US" altLang="en-US" dirty="0" err="1"/>
              <a:t>ratio_equal</a:t>
            </a:r>
            <a:r>
              <a:rPr lang="en-US" altLang="en-US" dirty="0"/>
              <a:t>&lt; platform, ratio&lt; 975, 100&gt;&gt;::value, "?");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dirty="0"/>
          </a:p>
          <a:p>
            <a:pPr lvl="2"/>
            <a:r>
              <a:rPr lang="en-US" altLang="en-US" dirty="0"/>
              <a:t>Evaluated by the compiler</a:t>
            </a:r>
            <a:endParaRPr lang="cs-CZ" altLang="en-US" dirty="0"/>
          </a:p>
          <a:p>
            <a:pPr lvl="3"/>
            <a:r>
              <a:rPr lang="en-US" altLang="en-US" dirty="0"/>
              <a:t>Including computing the greatest common divisor!</a:t>
            </a:r>
          </a:p>
          <a:p>
            <a:pPr lvl="3"/>
            <a:endParaRPr lang="en-US" altLang="en-US" dirty="0"/>
          </a:p>
          <a:p>
            <a:pPr lvl="2"/>
            <a:r>
              <a:rPr lang="en-US" altLang="en-US" dirty="0"/>
              <a:t>No longer needed because of stronger </a:t>
            </a:r>
            <a:r>
              <a:rPr lang="en-US" altLang="en-US" dirty="0" err="1"/>
              <a:t>constexpr</a:t>
            </a:r>
            <a:r>
              <a:rPr lang="en-US" altLang="en-US" dirty="0"/>
              <a:t> functions</a:t>
            </a:r>
          </a:p>
          <a:p>
            <a:pPr lvl="3" eaLnBrk="1" hangingPunct="1"/>
            <a:endParaRPr lang="en-US" altLang="en-US" dirty="0"/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588125" y="692150"/>
            <a:ext cx="2268538" cy="33972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C++11: &lt;</a:t>
            </a:r>
            <a:r>
              <a:rPr lang="cs-CZ" dirty="0">
                <a:solidFill>
                  <a:schemeClr val="bg1"/>
                </a:solidFill>
              </a:rPr>
              <a:t>ratio</a:t>
            </a:r>
            <a:r>
              <a:rPr lang="en-US" dirty="0">
                <a:solidFill>
                  <a:schemeClr val="bg1"/>
                </a:solidFill>
              </a:rPr>
              <a:t>&gt;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9218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Metaprogram</a:t>
            </a:r>
            <a:r>
              <a:rPr lang="en-US" dirty="0" err="1"/>
              <a:t>ming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3674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lvl="2"/>
            <a:r>
              <a:rPr lang="en-US" dirty="0"/>
              <a:t>Type transformation</a:t>
            </a:r>
            <a:endParaRPr lang="cs-CZ" dirty="0"/>
          </a:p>
          <a:p>
            <a:pPr lvl="3"/>
            <a:r>
              <a:rPr lang="en-US" dirty="0"/>
              <a:t>Goal</a:t>
            </a:r>
            <a:r>
              <a:rPr lang="cs-CZ" dirty="0"/>
              <a:t>: </a:t>
            </a:r>
            <a:r>
              <a:rPr lang="en-US" dirty="0"/>
              <a:t>Transform, e.g., this triplet</a:t>
            </a:r>
            <a:r>
              <a:rPr lang="cs-CZ" dirty="0"/>
              <a:t> ...</a:t>
            </a:r>
            <a:endParaRPr lang="en-US" dirty="0"/>
          </a:p>
          <a:p>
            <a:pPr marL="0" lvl="4" indent="-94320"/>
            <a:r>
              <a:rPr lang="en-US" dirty="0"/>
              <a:t>using </a:t>
            </a:r>
            <a:r>
              <a:rPr lang="en-US" dirty="0" err="1"/>
              <a:t>my_triplet</a:t>
            </a:r>
            <a:r>
              <a:rPr lang="en-US" dirty="0"/>
              <a:t> = </a:t>
            </a:r>
            <a:r>
              <a:rPr lang="en-US" dirty="0" err="1"/>
              <a:t>std</a:t>
            </a:r>
            <a:r>
              <a:rPr lang="en-US" dirty="0"/>
              <a:t>::tuple&lt; </a:t>
            </a:r>
            <a:r>
              <a:rPr lang="en-US" dirty="0" err="1"/>
              <a:t>int</a:t>
            </a:r>
            <a:r>
              <a:rPr lang="en-US" dirty="0"/>
              <a:t>, </a:t>
            </a:r>
            <a:r>
              <a:rPr lang="en-US" dirty="0" err="1"/>
              <a:t>my_class</a:t>
            </a:r>
            <a:r>
              <a:rPr lang="en-US" dirty="0"/>
              <a:t>, double&gt;;</a:t>
            </a:r>
          </a:p>
          <a:p>
            <a:pPr lvl="3"/>
            <a:r>
              <a:rPr lang="cs-CZ" dirty="0"/>
              <a:t>... </a:t>
            </a:r>
            <a:r>
              <a:rPr lang="en-US" dirty="0"/>
              <a:t>into the triplet </a:t>
            </a:r>
            <a:r>
              <a:rPr lang="en-US" dirty="0" err="1"/>
              <a:t>std</a:t>
            </a:r>
            <a:r>
              <a:rPr lang="en-US" dirty="0"/>
              <a:t>::tuple&lt; F(</a:t>
            </a:r>
            <a:r>
              <a:rPr lang="en-US" dirty="0" err="1"/>
              <a:t>int</a:t>
            </a:r>
            <a:r>
              <a:rPr lang="en-US" dirty="0"/>
              <a:t>), F(</a:t>
            </a:r>
            <a:r>
              <a:rPr lang="en-US" dirty="0" err="1"/>
              <a:t>my_class</a:t>
            </a:r>
            <a:r>
              <a:rPr lang="en-US" dirty="0"/>
              <a:t>), F(double)&gt;</a:t>
            </a:r>
          </a:p>
          <a:p>
            <a:pPr lvl="3"/>
            <a:endParaRPr lang="cs-CZ" dirty="0"/>
          </a:p>
          <a:p>
            <a:pPr lvl="2"/>
            <a:r>
              <a:rPr lang="en-US" dirty="0"/>
              <a:t>What it is good for</a:t>
            </a:r>
            <a:r>
              <a:rPr lang="cs-CZ" dirty="0"/>
              <a:t>?</a:t>
            </a:r>
          </a:p>
          <a:p>
            <a:pPr lvl="3"/>
            <a:r>
              <a:rPr lang="en-US" dirty="0"/>
              <a:t>column-stores:</a:t>
            </a:r>
          </a:p>
          <a:p>
            <a:pPr marL="0" indent="0">
              <a:buNone/>
            </a:pPr>
            <a:endParaRPr lang="en-US" dirty="0"/>
          </a:p>
          <a:p>
            <a:pPr marL="0" lvl="4" indent="-94320"/>
            <a:r>
              <a:rPr lang="en-US" dirty="0" err="1"/>
              <a:t>std</a:t>
            </a:r>
            <a:r>
              <a:rPr lang="en-US" dirty="0"/>
              <a:t>::tuple&lt; </a:t>
            </a:r>
            <a:r>
              <a:rPr lang="en-US" dirty="0" err="1"/>
              <a:t>std</a:t>
            </a:r>
            <a:r>
              <a:rPr lang="en-US" dirty="0"/>
              <a:t>::vector&lt;</a:t>
            </a:r>
            <a:r>
              <a:rPr lang="en-US" dirty="0" err="1"/>
              <a:t>int</a:t>
            </a:r>
            <a:r>
              <a:rPr lang="en-US" dirty="0"/>
              <a:t>&gt;, </a:t>
            </a:r>
            <a:r>
              <a:rPr lang="en-US" dirty="0" err="1"/>
              <a:t>std</a:t>
            </a:r>
            <a:r>
              <a:rPr lang="en-US" dirty="0"/>
              <a:t>::vector&lt;</a:t>
            </a:r>
            <a:r>
              <a:rPr lang="en-US" dirty="0" err="1"/>
              <a:t>my_class</a:t>
            </a:r>
            <a:r>
              <a:rPr lang="en-US" dirty="0"/>
              <a:t>&gt;, </a:t>
            </a:r>
            <a:r>
              <a:rPr lang="en-US" dirty="0" err="1"/>
              <a:t>std</a:t>
            </a:r>
            <a:r>
              <a:rPr lang="en-US" dirty="0"/>
              <a:t>::vector&lt;double&gt;&gt;</a:t>
            </a:r>
          </a:p>
          <a:p>
            <a:pPr marL="0" indent="0">
              <a:buNone/>
            </a:pPr>
            <a:endParaRPr lang="en-US" dirty="0"/>
          </a:p>
          <a:p>
            <a:pPr lvl="3"/>
            <a:r>
              <a:rPr lang="en-US" dirty="0"/>
              <a:t>passing of references:</a:t>
            </a:r>
          </a:p>
          <a:p>
            <a:pPr marL="0" indent="0">
              <a:buNone/>
            </a:pPr>
            <a:endParaRPr lang="cs-CZ" dirty="0"/>
          </a:p>
          <a:p>
            <a:pPr marL="0" lvl="4" indent="-94320"/>
            <a:r>
              <a:rPr lang="en-US" dirty="0" err="1"/>
              <a:t>std</a:t>
            </a:r>
            <a:r>
              <a:rPr lang="en-US" dirty="0"/>
              <a:t>::tuple&lt; </a:t>
            </a:r>
            <a:r>
              <a:rPr lang="en-US" dirty="0" err="1"/>
              <a:t>int</a:t>
            </a:r>
            <a:r>
              <a:rPr lang="cs-CZ" dirty="0"/>
              <a:t> </a:t>
            </a:r>
            <a:r>
              <a:rPr lang="en-US" dirty="0"/>
              <a:t>&amp;, </a:t>
            </a:r>
            <a:r>
              <a:rPr lang="en-US" dirty="0" err="1"/>
              <a:t>my_class</a:t>
            </a:r>
            <a:r>
              <a:rPr lang="en-US" dirty="0"/>
              <a:t> &amp;, double &amp;&gt;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5969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lvl="2"/>
            <a:r>
              <a:rPr lang="en-US" dirty="0"/>
              <a:t>Type transformation</a:t>
            </a:r>
            <a:endParaRPr lang="cs-CZ" dirty="0"/>
          </a:p>
          <a:p>
            <a:pPr lvl="3"/>
            <a:r>
              <a:rPr lang="en-US" dirty="0"/>
              <a:t>Goal</a:t>
            </a:r>
            <a:r>
              <a:rPr lang="cs-CZ" dirty="0"/>
              <a:t>: </a:t>
            </a:r>
            <a:r>
              <a:rPr lang="en-US" dirty="0"/>
              <a:t>Transform, e.g., this triplet</a:t>
            </a:r>
            <a:r>
              <a:rPr lang="cs-CZ" dirty="0"/>
              <a:t> ...</a:t>
            </a:r>
            <a:endParaRPr lang="en-US" dirty="0"/>
          </a:p>
          <a:p>
            <a:pPr marL="0" lvl="4" indent="-94320"/>
            <a:r>
              <a:rPr lang="en-US" dirty="0"/>
              <a:t>using </a:t>
            </a:r>
            <a:r>
              <a:rPr lang="en-US" dirty="0" err="1"/>
              <a:t>my_triplet</a:t>
            </a:r>
            <a:r>
              <a:rPr lang="en-US" dirty="0"/>
              <a:t> = </a:t>
            </a:r>
            <a:r>
              <a:rPr lang="en-US" dirty="0" err="1"/>
              <a:t>std</a:t>
            </a:r>
            <a:r>
              <a:rPr lang="en-US" dirty="0"/>
              <a:t>::tuple&lt; </a:t>
            </a:r>
            <a:r>
              <a:rPr lang="en-US" dirty="0" err="1"/>
              <a:t>int</a:t>
            </a:r>
            <a:r>
              <a:rPr lang="en-US" dirty="0"/>
              <a:t>, </a:t>
            </a:r>
            <a:r>
              <a:rPr lang="en-US" dirty="0" err="1"/>
              <a:t>my_class</a:t>
            </a:r>
            <a:r>
              <a:rPr lang="en-US" dirty="0"/>
              <a:t>, double&gt;;</a:t>
            </a:r>
          </a:p>
          <a:p>
            <a:pPr lvl="3"/>
            <a:r>
              <a:rPr lang="cs-CZ" dirty="0"/>
              <a:t>... </a:t>
            </a:r>
            <a:r>
              <a:rPr lang="en-US" dirty="0"/>
              <a:t>into the triplet </a:t>
            </a:r>
            <a:r>
              <a:rPr lang="en-US" dirty="0" err="1"/>
              <a:t>std</a:t>
            </a:r>
            <a:r>
              <a:rPr lang="en-US" dirty="0"/>
              <a:t>::tuple&lt; F(</a:t>
            </a:r>
            <a:r>
              <a:rPr lang="en-US" dirty="0" err="1"/>
              <a:t>int</a:t>
            </a:r>
            <a:r>
              <a:rPr lang="en-US" dirty="0"/>
              <a:t>), F(</a:t>
            </a:r>
            <a:r>
              <a:rPr lang="en-US" dirty="0" err="1"/>
              <a:t>my_class</a:t>
            </a:r>
            <a:r>
              <a:rPr lang="en-US" dirty="0"/>
              <a:t>), F(double)&gt;</a:t>
            </a:r>
          </a:p>
          <a:p>
            <a:pPr lvl="3"/>
            <a:endParaRPr lang="cs-CZ" dirty="0"/>
          </a:p>
          <a:p>
            <a:pPr lvl="1"/>
            <a:r>
              <a:rPr lang="en-US" dirty="0"/>
              <a:t>How to invoke the transformation</a:t>
            </a:r>
            <a:r>
              <a:rPr lang="cs-CZ" dirty="0"/>
              <a:t>?</a:t>
            </a:r>
          </a:p>
          <a:p>
            <a:pPr lvl="2"/>
            <a:r>
              <a:rPr lang="en-US" dirty="0"/>
              <a:t>Standard C++ library uses the “</a:t>
            </a:r>
            <a:r>
              <a:rPr lang="cs-CZ" dirty="0"/>
              <a:t>::</a:t>
            </a:r>
            <a:r>
              <a:rPr lang="en-US" dirty="0"/>
              <a:t>type” convention:</a:t>
            </a:r>
          </a:p>
          <a:p>
            <a:pPr marL="0" lvl="4" indent="-94320"/>
            <a:r>
              <a:rPr lang="en-US" dirty="0"/>
              <a:t>using </a:t>
            </a:r>
            <a:r>
              <a:rPr lang="en-US" dirty="0" err="1"/>
              <a:t>my_transformed_triplet</a:t>
            </a:r>
            <a:r>
              <a:rPr lang="en-US" dirty="0"/>
              <a:t> = </a:t>
            </a:r>
            <a:r>
              <a:rPr lang="en-US" dirty="0" err="1"/>
              <a:t>type_transform</a:t>
            </a:r>
            <a:r>
              <a:rPr lang="en-US" dirty="0"/>
              <a:t>&lt; </a:t>
            </a:r>
            <a:r>
              <a:rPr lang="en-US" dirty="0" err="1"/>
              <a:t>my_triplet</a:t>
            </a:r>
            <a:r>
              <a:rPr lang="en-US" dirty="0"/>
              <a:t>, F&gt;::type;</a:t>
            </a:r>
          </a:p>
          <a:p>
            <a:pPr lvl="3"/>
            <a:r>
              <a:rPr lang="en-US" dirty="0"/>
              <a:t>In case of dependent types,</a:t>
            </a:r>
            <a:r>
              <a:rPr lang="cs-CZ" dirty="0"/>
              <a:t> „typename“</a:t>
            </a:r>
            <a:r>
              <a:rPr lang="en-US" dirty="0"/>
              <a:t> is required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</a:t>
            </a:r>
            <a:r>
              <a:rPr lang="en-US" dirty="0" err="1"/>
              <a:t>some_triplet</a:t>
            </a:r>
            <a:r>
              <a:rPr lang="en-US" dirty="0"/>
              <a:t>&gt; class X {</a:t>
            </a:r>
          </a:p>
          <a:p>
            <a:pPr lvl="4"/>
            <a:r>
              <a:rPr lang="en-US" dirty="0"/>
              <a:t>  using </a:t>
            </a:r>
            <a:r>
              <a:rPr lang="en-US" dirty="0" err="1"/>
              <a:t>transformed_triplet</a:t>
            </a:r>
            <a:r>
              <a:rPr lang="en-US" dirty="0"/>
              <a:t> = </a:t>
            </a:r>
            <a:r>
              <a:rPr lang="en-US" dirty="0" err="1"/>
              <a:t>typename</a:t>
            </a:r>
            <a:r>
              <a:rPr lang="en-US" dirty="0"/>
              <a:t> </a:t>
            </a:r>
            <a:r>
              <a:rPr lang="en-US" dirty="0" err="1"/>
              <a:t>type_transform</a:t>
            </a:r>
            <a:r>
              <a:rPr lang="en-US" dirty="0"/>
              <a:t>&lt; </a:t>
            </a:r>
            <a:r>
              <a:rPr lang="en-US" dirty="0" err="1"/>
              <a:t>some_triplet</a:t>
            </a:r>
            <a:r>
              <a:rPr lang="en-US" dirty="0"/>
              <a:t>, F&gt;::type;</a:t>
            </a:r>
          </a:p>
          <a:p>
            <a:pPr lvl="4"/>
            <a:r>
              <a:rPr lang="en-US" dirty="0"/>
              <a:t>};</a:t>
            </a:r>
          </a:p>
          <a:p>
            <a:endParaRPr lang="en-US" dirty="0"/>
          </a:p>
          <a:p>
            <a:pPr lvl="2"/>
            <a:r>
              <a:rPr lang="en-US" dirty="0"/>
              <a:t>C++14 adds the</a:t>
            </a:r>
            <a:r>
              <a:rPr lang="cs-CZ" dirty="0"/>
              <a:t> </a:t>
            </a:r>
            <a:r>
              <a:rPr lang="en-US" dirty="0"/>
              <a:t>“_t” convention:</a:t>
            </a:r>
          </a:p>
          <a:p>
            <a:pPr marL="0" lvl="4" indent="-94320"/>
            <a:r>
              <a:rPr lang="en-US" dirty="0"/>
              <a:t>using </a:t>
            </a:r>
            <a:r>
              <a:rPr lang="en-US" dirty="0" err="1"/>
              <a:t>my_transformed_triplet</a:t>
            </a:r>
            <a:r>
              <a:rPr lang="en-US" dirty="0"/>
              <a:t> = </a:t>
            </a:r>
            <a:r>
              <a:rPr lang="en-US" dirty="0" err="1"/>
              <a:t>type_transform_t</a:t>
            </a:r>
            <a:r>
              <a:rPr lang="en-US" dirty="0"/>
              <a:t>&lt; </a:t>
            </a:r>
            <a:r>
              <a:rPr lang="en-US" dirty="0" err="1"/>
              <a:t>my_triplet</a:t>
            </a:r>
            <a:r>
              <a:rPr lang="en-US" dirty="0"/>
              <a:t>, F&gt;;</a:t>
            </a:r>
          </a:p>
          <a:p>
            <a:pPr marL="917280" lvl="3" indent="-94320"/>
            <a:r>
              <a:rPr lang="en-US" dirty="0"/>
              <a:t>No </a:t>
            </a:r>
            <a:r>
              <a:rPr lang="en-US" dirty="0" err="1"/>
              <a:t>typename</a:t>
            </a:r>
            <a:r>
              <a:rPr lang="en-US" dirty="0"/>
              <a:t> required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2163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pPr lvl="2"/>
            <a:r>
              <a:rPr lang="en-US" dirty="0"/>
              <a:t>Type transformation</a:t>
            </a:r>
            <a:endParaRPr lang="cs-CZ" dirty="0"/>
          </a:p>
          <a:p>
            <a:pPr lvl="3"/>
            <a:r>
              <a:rPr lang="en-US" dirty="0"/>
              <a:t>Goal</a:t>
            </a:r>
            <a:r>
              <a:rPr lang="cs-CZ" dirty="0"/>
              <a:t>: </a:t>
            </a:r>
            <a:r>
              <a:rPr lang="en-US" dirty="0"/>
              <a:t>Transform, e.g., this triplet</a:t>
            </a:r>
            <a:r>
              <a:rPr lang="cs-CZ" dirty="0"/>
              <a:t> ...</a:t>
            </a:r>
            <a:endParaRPr lang="en-US" dirty="0"/>
          </a:p>
          <a:p>
            <a:pPr lvl="4"/>
            <a:r>
              <a:rPr lang="en-US" dirty="0"/>
              <a:t>using </a:t>
            </a:r>
            <a:r>
              <a:rPr lang="en-US" dirty="0" err="1"/>
              <a:t>my_triplet</a:t>
            </a:r>
            <a:r>
              <a:rPr lang="en-US" dirty="0"/>
              <a:t> = </a:t>
            </a:r>
            <a:r>
              <a:rPr lang="en-US" dirty="0" err="1"/>
              <a:t>std</a:t>
            </a:r>
            <a:r>
              <a:rPr lang="en-US" dirty="0"/>
              <a:t>::tuple&lt; </a:t>
            </a:r>
            <a:r>
              <a:rPr lang="en-US" dirty="0" err="1"/>
              <a:t>int</a:t>
            </a:r>
            <a:r>
              <a:rPr lang="en-US" dirty="0"/>
              <a:t>, </a:t>
            </a:r>
            <a:r>
              <a:rPr lang="en-US" dirty="0" err="1"/>
              <a:t>my_class</a:t>
            </a:r>
            <a:r>
              <a:rPr lang="en-US" dirty="0"/>
              <a:t>, double&gt;;</a:t>
            </a:r>
          </a:p>
          <a:p>
            <a:pPr lvl="3"/>
            <a:r>
              <a:rPr lang="cs-CZ" dirty="0"/>
              <a:t>... </a:t>
            </a:r>
            <a:r>
              <a:rPr lang="en-US" dirty="0"/>
              <a:t>into the triplet </a:t>
            </a:r>
            <a:r>
              <a:rPr lang="en-US" dirty="0" err="1"/>
              <a:t>std</a:t>
            </a:r>
            <a:r>
              <a:rPr lang="en-US" dirty="0"/>
              <a:t>::tuple&lt; F(</a:t>
            </a:r>
            <a:r>
              <a:rPr lang="en-US" dirty="0" err="1"/>
              <a:t>int</a:t>
            </a:r>
            <a:r>
              <a:rPr lang="en-US" dirty="0"/>
              <a:t>), F(</a:t>
            </a:r>
            <a:r>
              <a:rPr lang="en-US" dirty="0" err="1"/>
              <a:t>my_class</a:t>
            </a:r>
            <a:r>
              <a:rPr lang="en-US" dirty="0"/>
              <a:t>), F(double)&gt;</a:t>
            </a:r>
          </a:p>
          <a:p>
            <a:pPr lvl="4"/>
            <a:r>
              <a:rPr lang="en-US" dirty="0"/>
              <a:t>using </a:t>
            </a:r>
            <a:r>
              <a:rPr lang="en-US" dirty="0" err="1"/>
              <a:t>my_transformed_triplet</a:t>
            </a:r>
            <a:r>
              <a:rPr lang="en-US" dirty="0"/>
              <a:t> = </a:t>
            </a:r>
            <a:r>
              <a:rPr lang="en-US" dirty="0" err="1"/>
              <a:t>type_transform_t</a:t>
            </a:r>
            <a:r>
              <a:rPr lang="en-US" dirty="0"/>
              <a:t>&lt; </a:t>
            </a:r>
            <a:r>
              <a:rPr lang="en-US" dirty="0" err="1"/>
              <a:t>my_triplet</a:t>
            </a:r>
            <a:r>
              <a:rPr lang="en-US" dirty="0"/>
              <a:t>, F&gt;;</a:t>
            </a:r>
          </a:p>
          <a:p>
            <a:pPr lvl="3"/>
            <a:endParaRPr lang="cs-CZ" dirty="0"/>
          </a:p>
          <a:p>
            <a:pPr lvl="1"/>
            <a:r>
              <a:rPr lang="en-US" dirty="0"/>
              <a:t>How can we specify the F "function" for </a:t>
            </a:r>
            <a:r>
              <a:rPr lang="en-US" dirty="0" err="1"/>
              <a:t>type_transform_t</a:t>
            </a:r>
            <a:r>
              <a:rPr lang="en-US" dirty="0"/>
              <a:t>?</a:t>
            </a:r>
            <a:endParaRPr lang="cs-CZ" dirty="0"/>
          </a:p>
          <a:p>
            <a:pPr marL="937260" lvl="2" indent="-342900">
              <a:buFont typeface="+mj-lt"/>
              <a:buAutoNum type="alphaUcPeriod"/>
            </a:pPr>
            <a:r>
              <a:rPr lang="en-US" dirty="0"/>
              <a:t>Directly:</a:t>
            </a:r>
          </a:p>
          <a:p>
            <a:pPr lvl="4"/>
            <a:r>
              <a:rPr lang="en-US" dirty="0"/>
              <a:t>using </a:t>
            </a:r>
            <a:r>
              <a:rPr lang="en-US" dirty="0" err="1"/>
              <a:t>my_reference_triplet</a:t>
            </a:r>
            <a:r>
              <a:rPr lang="en-US" dirty="0"/>
              <a:t> = </a:t>
            </a:r>
            <a:r>
              <a:rPr lang="en-US" dirty="0" err="1"/>
              <a:t>type_transform_t</a:t>
            </a:r>
            <a:r>
              <a:rPr lang="en-US" dirty="0"/>
              <a:t>&lt; </a:t>
            </a:r>
            <a:r>
              <a:rPr lang="en-US" dirty="0" err="1"/>
              <a:t>my_triplet</a:t>
            </a:r>
            <a:r>
              <a:rPr lang="en-US" dirty="0"/>
              <a:t>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add_lvalue_reference_t</a:t>
            </a:r>
            <a:r>
              <a:rPr lang="en-US" dirty="0"/>
              <a:t>&gt;;</a:t>
            </a:r>
          </a:p>
          <a:p>
            <a:pPr lvl="3"/>
            <a:r>
              <a:rPr lang="en-US" dirty="0"/>
              <a:t>Failed before C++17 because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add_lvalue_reference_t</a:t>
            </a:r>
            <a:r>
              <a:rPr lang="en-US" dirty="0"/>
              <a:t> is not a class template</a:t>
            </a:r>
          </a:p>
          <a:p>
            <a:pPr lvl="4"/>
            <a:r>
              <a:rPr lang="en-US" dirty="0"/>
              <a:t>using </a:t>
            </a:r>
            <a:r>
              <a:rPr lang="en-US" dirty="0" err="1"/>
              <a:t>my_vector_triplet</a:t>
            </a:r>
            <a:r>
              <a:rPr lang="en-US" dirty="0"/>
              <a:t> = </a:t>
            </a:r>
            <a:r>
              <a:rPr lang="en-US" dirty="0" err="1"/>
              <a:t>type_transform_t</a:t>
            </a:r>
            <a:r>
              <a:rPr lang="en-US" dirty="0"/>
              <a:t>&lt; </a:t>
            </a:r>
            <a:r>
              <a:rPr lang="en-US" dirty="0" err="1"/>
              <a:t>my_triplet</a:t>
            </a:r>
            <a:r>
              <a:rPr lang="en-US" dirty="0"/>
              <a:t>, </a:t>
            </a:r>
            <a:r>
              <a:rPr lang="en-US" dirty="0" err="1"/>
              <a:t>std</a:t>
            </a:r>
            <a:r>
              <a:rPr lang="en-US" dirty="0"/>
              <a:t>::vector&gt;;</a:t>
            </a:r>
          </a:p>
          <a:p>
            <a:pPr lvl="3"/>
            <a:r>
              <a:rPr lang="en-US" dirty="0"/>
              <a:t>Failed before C++17 because </a:t>
            </a:r>
            <a:r>
              <a:rPr lang="en-US" dirty="0" err="1"/>
              <a:t>std</a:t>
            </a:r>
            <a:r>
              <a:rPr lang="en-US" dirty="0"/>
              <a:t>::vector has 3 arguments but </a:t>
            </a:r>
            <a:r>
              <a:rPr lang="en-US" dirty="0" err="1"/>
              <a:t>type_transform_t</a:t>
            </a:r>
            <a:r>
              <a:rPr lang="en-US" dirty="0"/>
              <a:t> expects 1</a:t>
            </a:r>
          </a:p>
        </p:txBody>
      </p:sp>
    </p:spTree>
    <p:extLst>
      <p:ext uri="{BB962C8B-B14F-4D97-AF65-F5344CB8AC3E}">
        <p14:creationId xmlns:p14="http://schemas.microsoft.com/office/powerpoint/2010/main" val="3567536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 </a:t>
            </a:r>
            <a:r>
              <a:rPr lang="en-US" dirty="0" err="1"/>
              <a:t>template</a:t>
            </a:r>
            <a:r>
              <a:rPr lang="en-US" dirty="0"/>
              <a:t> arguments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/>
              <a:t>Template </a:t>
            </a:r>
            <a:r>
              <a:rPr lang="en-US" dirty="0" err="1"/>
              <a:t>template</a:t>
            </a:r>
            <a:r>
              <a:rPr lang="en-US" dirty="0"/>
              <a:t> arguments before C++17</a:t>
            </a:r>
          </a:p>
          <a:p>
            <a:pPr lvl="4"/>
            <a:r>
              <a:rPr lang="en-US" dirty="0"/>
              <a:t>template&lt; template&lt; </a:t>
            </a:r>
            <a:r>
              <a:rPr lang="en-US" dirty="0" err="1"/>
              <a:t>typename</a:t>
            </a:r>
            <a:r>
              <a:rPr lang="en-US" dirty="0"/>
              <a:t>&gt; class P&gt;</a:t>
            </a:r>
          </a:p>
          <a:p>
            <a:pPr lvl="4"/>
            <a:r>
              <a:rPr lang="en-US" dirty="0"/>
              <a:t>class example { using </a:t>
            </a:r>
            <a:r>
              <a:rPr lang="en-US" dirty="0" err="1"/>
              <a:t>a_class</a:t>
            </a:r>
            <a:r>
              <a:rPr lang="en-US" dirty="0"/>
              <a:t> = P&lt;</a:t>
            </a:r>
            <a:r>
              <a:rPr lang="en-US" dirty="0" err="1"/>
              <a:t>int</a:t>
            </a:r>
            <a:r>
              <a:rPr lang="en-US" dirty="0"/>
              <a:t>&gt;; }</a:t>
            </a:r>
          </a:p>
          <a:p>
            <a:pPr lvl="2"/>
            <a:r>
              <a:rPr lang="en-US" dirty="0"/>
              <a:t>The actual argument was required to be a class/</a:t>
            </a:r>
            <a:r>
              <a:rPr lang="en-US" dirty="0" err="1"/>
              <a:t>struct</a:t>
            </a:r>
            <a:r>
              <a:rPr lang="en-US" dirty="0"/>
              <a:t> template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T&gt; using A1 = </a:t>
            </a:r>
            <a:r>
              <a:rPr lang="en-US" dirty="0" err="1"/>
              <a:t>std</a:t>
            </a:r>
            <a:r>
              <a:rPr lang="en-US" dirty="0"/>
              <a:t>::vector&lt; T&gt;;</a:t>
            </a:r>
          </a:p>
          <a:p>
            <a:pPr lvl="4"/>
            <a:r>
              <a:rPr lang="en-US" dirty="0"/>
              <a:t>using my_type1 = example&lt; A1&gt;;</a:t>
            </a:r>
          </a:p>
          <a:p>
            <a:pPr lvl="3"/>
            <a:r>
              <a:rPr lang="en-US" dirty="0"/>
              <a:t>Failed because A1 is an alias template</a:t>
            </a:r>
          </a:p>
          <a:p>
            <a:pPr lvl="2"/>
            <a:r>
              <a:rPr lang="en-US" dirty="0"/>
              <a:t>The arguments of the actual argument were required to exactly match the arguments of the formal argument</a:t>
            </a:r>
          </a:p>
          <a:p>
            <a:pPr lvl="4"/>
            <a:r>
              <a:rPr lang="en-US" dirty="0"/>
              <a:t>using my_type2 = example&lt; </a:t>
            </a:r>
            <a:r>
              <a:rPr lang="en-US" dirty="0" err="1"/>
              <a:t>std</a:t>
            </a:r>
            <a:r>
              <a:rPr lang="en-US" dirty="0"/>
              <a:t>::vector&gt;;</a:t>
            </a:r>
          </a:p>
          <a:p>
            <a:pPr lvl="3"/>
            <a:r>
              <a:rPr lang="en-US" dirty="0"/>
              <a:t>Failed because </a:t>
            </a:r>
            <a:r>
              <a:rPr lang="en-US" dirty="0" err="1"/>
              <a:t>std</a:t>
            </a:r>
            <a:r>
              <a:rPr lang="en-US" dirty="0"/>
              <a:t>::vector has three arguments (although two of them have default values)</a:t>
            </a:r>
          </a:p>
          <a:p>
            <a:pPr lvl="1"/>
            <a:r>
              <a:rPr lang="en-US" dirty="0"/>
              <a:t>C++17 changed the behavior</a:t>
            </a:r>
            <a:endParaRPr lang="cs-CZ" dirty="0"/>
          </a:p>
          <a:p>
            <a:pPr lvl="2"/>
            <a:r>
              <a:rPr lang="en-US" dirty="0"/>
              <a:t>Alias templates are allowed as actual arguments, default arguments considered</a:t>
            </a:r>
          </a:p>
          <a:p>
            <a:pPr lvl="2"/>
            <a:r>
              <a:rPr lang="en-US" dirty="0"/>
              <a:t>The compatibility of the actual argument has a new, hardly readable definition:</a:t>
            </a:r>
          </a:p>
          <a:p>
            <a:pPr lvl="3"/>
            <a:r>
              <a:rPr lang="en-US" dirty="0"/>
              <a:t>Formally, a template template-parameter P is at least as specialized as a template </a:t>
            </a:r>
            <a:r>
              <a:rPr lang="en-US" dirty="0" err="1"/>
              <a:t>template</a:t>
            </a:r>
            <a:r>
              <a:rPr lang="en-US" dirty="0"/>
              <a:t> argument A if ...</a:t>
            </a:r>
          </a:p>
          <a:p>
            <a:pPr lvl="2"/>
            <a:r>
              <a:rPr lang="en-US" dirty="0"/>
              <a:t>"</a:t>
            </a:r>
            <a:r>
              <a:rPr lang="en-US" dirty="0" err="1"/>
              <a:t>typename</a:t>
            </a:r>
            <a:r>
              <a:rPr lang="en-US" dirty="0"/>
              <a:t>" may be used instead of "class" in the formal argument declaration</a:t>
            </a:r>
          </a:p>
          <a:p>
            <a:pPr lvl="1"/>
            <a:r>
              <a:rPr lang="en-US" dirty="0"/>
              <a:t>Both the examples work in C++17</a:t>
            </a:r>
          </a:p>
        </p:txBody>
      </p:sp>
    </p:spTree>
    <p:extLst>
      <p:ext uri="{BB962C8B-B14F-4D97-AF65-F5344CB8AC3E}">
        <p14:creationId xmlns:p14="http://schemas.microsoft.com/office/powerpoint/2010/main" val="33452098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How can we specify the F function for </a:t>
            </a:r>
            <a:r>
              <a:rPr lang="en-US" dirty="0" err="1"/>
              <a:t>type_transform_t</a:t>
            </a:r>
            <a:r>
              <a:rPr lang="en-US" dirty="0"/>
              <a:t>?</a:t>
            </a:r>
            <a:endParaRPr lang="cs-CZ" dirty="0"/>
          </a:p>
          <a:p>
            <a:pPr marL="937260" lvl="2" indent="-342900">
              <a:buFont typeface="+mj-lt"/>
              <a:buAutoNum type="alphaUcPeriod"/>
            </a:pPr>
            <a:r>
              <a:rPr lang="en-US" dirty="0"/>
              <a:t>Directly (requires C++17):</a:t>
            </a:r>
          </a:p>
          <a:p>
            <a:pPr lvl="3"/>
            <a:r>
              <a:rPr lang="en-US" dirty="0"/>
              <a:t>The argument is a template class/</a:t>
            </a:r>
            <a:r>
              <a:rPr lang="en-US" dirty="0" err="1"/>
              <a:t>struct</a:t>
            </a:r>
            <a:r>
              <a:rPr lang="en-US" dirty="0"/>
              <a:t> or template alias</a:t>
            </a:r>
          </a:p>
          <a:p>
            <a:pPr lvl="4"/>
            <a:r>
              <a:rPr lang="en-US" dirty="0"/>
              <a:t>using </a:t>
            </a:r>
            <a:r>
              <a:rPr lang="en-US" dirty="0" err="1"/>
              <a:t>my_reference_triplet</a:t>
            </a:r>
            <a:r>
              <a:rPr lang="en-US" dirty="0"/>
              <a:t> = </a:t>
            </a:r>
            <a:r>
              <a:rPr lang="en-US" dirty="0" err="1"/>
              <a:t>type_transform_t</a:t>
            </a:r>
            <a:r>
              <a:rPr lang="en-US" dirty="0"/>
              <a:t>&lt; </a:t>
            </a:r>
            <a:r>
              <a:rPr lang="en-US" dirty="0" err="1"/>
              <a:t>my_triplet</a:t>
            </a:r>
            <a:r>
              <a:rPr lang="en-US" dirty="0"/>
              <a:t>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add_lvalue_reference_t</a:t>
            </a:r>
            <a:r>
              <a:rPr lang="en-US" dirty="0"/>
              <a:t>&gt;;</a:t>
            </a:r>
          </a:p>
          <a:p>
            <a:pPr lvl="4"/>
            <a:r>
              <a:rPr lang="en-US" dirty="0"/>
              <a:t>using </a:t>
            </a:r>
            <a:r>
              <a:rPr lang="en-US" dirty="0" err="1"/>
              <a:t>my_vector_triplet</a:t>
            </a:r>
            <a:r>
              <a:rPr lang="en-US" dirty="0"/>
              <a:t> = </a:t>
            </a:r>
            <a:r>
              <a:rPr lang="en-US" dirty="0" err="1"/>
              <a:t>type_transform_t</a:t>
            </a:r>
            <a:r>
              <a:rPr lang="en-US" dirty="0"/>
              <a:t>&lt; </a:t>
            </a:r>
            <a:r>
              <a:rPr lang="en-US" dirty="0" err="1"/>
              <a:t>my_triplet</a:t>
            </a:r>
            <a:r>
              <a:rPr lang="en-US" dirty="0"/>
              <a:t>, </a:t>
            </a:r>
            <a:r>
              <a:rPr lang="en-US" dirty="0" err="1"/>
              <a:t>std</a:t>
            </a:r>
            <a:r>
              <a:rPr lang="en-US" dirty="0"/>
              <a:t>::vector&gt;;</a:t>
            </a:r>
          </a:p>
          <a:p>
            <a:pPr marL="937260" lvl="2" indent="-342900">
              <a:buFont typeface="+mj-lt"/>
              <a:buAutoNum type="alphaUcPeriod"/>
            </a:pPr>
            <a:r>
              <a:rPr lang="en-US" dirty="0"/>
              <a:t>Indirectly, using the well-known</a:t>
            </a:r>
            <a:r>
              <a:rPr lang="cs-CZ" dirty="0"/>
              <a:t> </a:t>
            </a:r>
            <a:r>
              <a:rPr lang="en-US" dirty="0"/>
              <a:t>“</a:t>
            </a:r>
            <a:r>
              <a:rPr lang="cs-CZ" dirty="0"/>
              <a:t>::</a:t>
            </a:r>
            <a:r>
              <a:rPr lang="en-US" dirty="0"/>
              <a:t>type” convention:</a:t>
            </a:r>
          </a:p>
          <a:p>
            <a:pPr lvl="3"/>
            <a:r>
              <a:rPr lang="en-US" dirty="0"/>
              <a:t>The argument is a template class/</a:t>
            </a:r>
            <a:r>
              <a:rPr lang="en-US" dirty="0" err="1"/>
              <a:t>struct</a:t>
            </a:r>
            <a:r>
              <a:rPr lang="en-US" dirty="0"/>
              <a:t> containing an alias member named "type"</a:t>
            </a:r>
          </a:p>
          <a:p>
            <a:pPr lvl="4"/>
            <a:r>
              <a:rPr lang="en-US" dirty="0"/>
              <a:t>using </a:t>
            </a:r>
            <a:r>
              <a:rPr lang="en-US" dirty="0" err="1"/>
              <a:t>my_reference_triplet</a:t>
            </a:r>
            <a:r>
              <a:rPr lang="en-US" dirty="0"/>
              <a:t> = </a:t>
            </a:r>
            <a:r>
              <a:rPr lang="en-US" dirty="0" err="1"/>
              <a:t>type_transform_t</a:t>
            </a:r>
            <a:r>
              <a:rPr lang="en-US" dirty="0"/>
              <a:t>&lt; </a:t>
            </a:r>
            <a:r>
              <a:rPr lang="en-US" dirty="0" err="1"/>
              <a:t>my_triplet</a:t>
            </a:r>
            <a:r>
              <a:rPr lang="en-US" dirty="0"/>
              <a:t>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add_lvalue_reference</a:t>
            </a:r>
            <a:r>
              <a:rPr lang="en-US" dirty="0"/>
              <a:t>&gt;;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T&gt; 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add_vector</a:t>
            </a:r>
            <a:r>
              <a:rPr lang="en-US" dirty="0"/>
              <a:t> { using type = </a:t>
            </a:r>
            <a:r>
              <a:rPr lang="en-US" dirty="0" err="1"/>
              <a:t>std</a:t>
            </a:r>
            <a:r>
              <a:rPr lang="en-US" dirty="0"/>
              <a:t>::vector&lt; T&gt;; };</a:t>
            </a:r>
          </a:p>
          <a:p>
            <a:pPr lvl="4"/>
            <a:r>
              <a:rPr lang="en-US" dirty="0"/>
              <a:t>using </a:t>
            </a:r>
            <a:r>
              <a:rPr lang="en-US" dirty="0" err="1"/>
              <a:t>my_vector_triplet</a:t>
            </a:r>
            <a:r>
              <a:rPr lang="en-US" dirty="0"/>
              <a:t> = </a:t>
            </a:r>
            <a:r>
              <a:rPr lang="en-US" dirty="0" err="1"/>
              <a:t>type_transform_t</a:t>
            </a:r>
            <a:r>
              <a:rPr lang="en-US" dirty="0"/>
              <a:t>&lt; </a:t>
            </a:r>
            <a:r>
              <a:rPr lang="en-US" dirty="0" err="1"/>
              <a:t>my_triplet</a:t>
            </a:r>
            <a:r>
              <a:rPr lang="en-US" dirty="0"/>
              <a:t>, </a:t>
            </a:r>
            <a:r>
              <a:rPr lang="en-US" dirty="0" err="1"/>
              <a:t>add_vector</a:t>
            </a:r>
            <a:r>
              <a:rPr lang="en-US" dirty="0"/>
              <a:t>&gt;;</a:t>
            </a:r>
          </a:p>
          <a:p>
            <a:pPr marL="937260" lvl="2" indent="-342900">
              <a:buFont typeface="+mj-lt"/>
              <a:buAutoNum type="alphaUcPeriod"/>
            </a:pPr>
            <a:r>
              <a:rPr lang="en-US" dirty="0"/>
              <a:t>Indirectly, using a nested template</a:t>
            </a:r>
          </a:p>
          <a:p>
            <a:pPr lvl="3"/>
            <a:r>
              <a:rPr lang="en-US" dirty="0"/>
              <a:t>The argument is a class/</a:t>
            </a:r>
            <a:r>
              <a:rPr lang="en-US" dirty="0" err="1"/>
              <a:t>struct</a:t>
            </a:r>
            <a:r>
              <a:rPr lang="en-US" dirty="0"/>
              <a:t> containing a template alias member named "type"</a:t>
            </a:r>
          </a:p>
          <a:p>
            <a:pPr lvl="3"/>
            <a:r>
              <a:rPr lang="en-US" dirty="0"/>
              <a:t>This is an equivalent of a </a:t>
            </a:r>
            <a:r>
              <a:rPr lang="en-US" dirty="0" err="1"/>
              <a:t>functor</a:t>
            </a:r>
            <a:r>
              <a:rPr lang="en-US" dirty="0"/>
              <a:t>, in the realm of meta-functions returning types</a:t>
            </a:r>
          </a:p>
          <a:p>
            <a:pPr lvl="4"/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add_vector</a:t>
            </a:r>
            <a:r>
              <a:rPr lang="en-US" dirty="0"/>
              <a:t> { template&lt; </a:t>
            </a:r>
            <a:r>
              <a:rPr lang="en-US" dirty="0" err="1"/>
              <a:t>typename</a:t>
            </a:r>
            <a:r>
              <a:rPr lang="en-US" dirty="0"/>
              <a:t> T&gt; using type = </a:t>
            </a:r>
            <a:r>
              <a:rPr lang="en-US" dirty="0" err="1"/>
              <a:t>std</a:t>
            </a:r>
            <a:r>
              <a:rPr lang="en-US" dirty="0"/>
              <a:t>::vector&lt; T&gt;; };</a:t>
            </a:r>
          </a:p>
          <a:p>
            <a:pPr lvl="4"/>
            <a:r>
              <a:rPr lang="en-US" dirty="0"/>
              <a:t>using </a:t>
            </a:r>
            <a:r>
              <a:rPr lang="en-US" dirty="0" err="1"/>
              <a:t>my_vector_triplet</a:t>
            </a:r>
            <a:r>
              <a:rPr lang="en-US" dirty="0"/>
              <a:t> = </a:t>
            </a:r>
            <a:r>
              <a:rPr lang="en-US" dirty="0" err="1"/>
              <a:t>type_transform_t</a:t>
            </a:r>
            <a:r>
              <a:rPr lang="en-US" dirty="0"/>
              <a:t>&lt; </a:t>
            </a:r>
            <a:r>
              <a:rPr lang="en-US" dirty="0" err="1"/>
              <a:t>my_triplet</a:t>
            </a:r>
            <a:r>
              <a:rPr lang="en-US" dirty="0"/>
              <a:t>, </a:t>
            </a:r>
            <a:r>
              <a:rPr lang="en-US" dirty="0" err="1"/>
              <a:t>add_vector</a:t>
            </a:r>
            <a:r>
              <a:rPr lang="en-US" dirty="0"/>
              <a:t>&gt;;</a:t>
            </a:r>
          </a:p>
        </p:txBody>
      </p:sp>
    </p:spTree>
    <p:extLst>
      <p:ext uri="{BB962C8B-B14F-4D97-AF65-F5344CB8AC3E}">
        <p14:creationId xmlns:p14="http://schemas.microsoft.com/office/powerpoint/2010/main" val="7911889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dirty="0"/>
              <a:t>The implementation of </a:t>
            </a:r>
            <a:r>
              <a:rPr lang="en-US" dirty="0" err="1"/>
              <a:t>type_transform</a:t>
            </a:r>
            <a:r>
              <a:rPr lang="en-US" dirty="0"/>
              <a:t> must match the selected convention</a:t>
            </a:r>
            <a:endParaRPr lang="cs-CZ" dirty="0"/>
          </a:p>
          <a:p>
            <a:pPr marL="937260" lvl="2" indent="-342900">
              <a:buFont typeface="+mj-lt"/>
              <a:buAutoNum type="alphaUcPeriod"/>
            </a:pPr>
            <a:r>
              <a:rPr lang="en-US" dirty="0"/>
              <a:t>Directly (requires C++17):</a:t>
            </a:r>
          </a:p>
          <a:p>
            <a:pPr lvl="3"/>
            <a:r>
              <a:rPr lang="en-US" dirty="0"/>
              <a:t>The argument is a template class/</a:t>
            </a:r>
            <a:r>
              <a:rPr lang="en-US" dirty="0" err="1"/>
              <a:t>struct</a:t>
            </a:r>
            <a:r>
              <a:rPr lang="en-US" dirty="0"/>
              <a:t> or template alias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T, template&lt; </a:t>
            </a:r>
            <a:r>
              <a:rPr lang="en-US" dirty="0" err="1"/>
              <a:t>typename</a:t>
            </a:r>
            <a:r>
              <a:rPr lang="en-US" dirty="0"/>
              <a:t>&gt; </a:t>
            </a:r>
            <a:r>
              <a:rPr lang="en-US" dirty="0" err="1"/>
              <a:t>typename</a:t>
            </a:r>
            <a:r>
              <a:rPr lang="en-US" dirty="0"/>
              <a:t> F&gt;</a:t>
            </a:r>
          </a:p>
          <a:p>
            <a:pPr lvl="4"/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type_transform</a:t>
            </a:r>
            <a:r>
              <a:rPr lang="en-US" dirty="0"/>
              <a:t> { </a:t>
            </a:r>
          </a:p>
          <a:p>
            <a:pPr lvl="4"/>
            <a:r>
              <a:rPr lang="en-US" dirty="0"/>
              <a:t>  using </a:t>
            </a:r>
            <a:r>
              <a:rPr lang="en-US" dirty="0" err="1"/>
              <a:t>example_usage</a:t>
            </a:r>
            <a:r>
              <a:rPr lang="en-US" dirty="0"/>
              <a:t> = F&lt; </a:t>
            </a:r>
            <a:r>
              <a:rPr lang="en-US" dirty="0" err="1"/>
              <a:t>int</a:t>
            </a:r>
            <a:r>
              <a:rPr lang="en-US" dirty="0"/>
              <a:t>&gt;;</a:t>
            </a:r>
          </a:p>
          <a:p>
            <a:pPr lvl="4"/>
            <a:r>
              <a:rPr lang="en-US" dirty="0"/>
              <a:t>};</a:t>
            </a:r>
          </a:p>
          <a:p>
            <a:pPr marL="937260" lvl="2" indent="-342900">
              <a:buFont typeface="+mj-lt"/>
              <a:buAutoNum type="alphaUcPeriod"/>
            </a:pPr>
            <a:r>
              <a:rPr lang="en-US" dirty="0"/>
              <a:t>Indirectly, using the well-known</a:t>
            </a:r>
            <a:r>
              <a:rPr lang="cs-CZ" dirty="0"/>
              <a:t> </a:t>
            </a:r>
            <a:r>
              <a:rPr lang="en-US" dirty="0"/>
              <a:t>“</a:t>
            </a:r>
            <a:r>
              <a:rPr lang="cs-CZ" dirty="0"/>
              <a:t>::</a:t>
            </a:r>
            <a:r>
              <a:rPr lang="en-US" dirty="0"/>
              <a:t>type” convention:</a:t>
            </a:r>
          </a:p>
          <a:p>
            <a:pPr lvl="3"/>
            <a:r>
              <a:rPr lang="en-US" dirty="0"/>
              <a:t>The argument is a template class/</a:t>
            </a:r>
            <a:r>
              <a:rPr lang="en-US" dirty="0" err="1"/>
              <a:t>struct</a:t>
            </a:r>
            <a:r>
              <a:rPr lang="en-US" dirty="0"/>
              <a:t> containing an alias member named "type"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T, template&lt; </a:t>
            </a:r>
            <a:r>
              <a:rPr lang="en-US" dirty="0" err="1"/>
              <a:t>typename</a:t>
            </a:r>
            <a:r>
              <a:rPr lang="en-US" dirty="0"/>
              <a:t>&gt; class F&gt;</a:t>
            </a:r>
          </a:p>
          <a:p>
            <a:pPr lvl="4"/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type_transform</a:t>
            </a:r>
            <a:r>
              <a:rPr lang="en-US" dirty="0"/>
              <a:t> { </a:t>
            </a:r>
          </a:p>
          <a:p>
            <a:pPr lvl="4"/>
            <a:r>
              <a:rPr lang="en-US" dirty="0"/>
              <a:t>  using </a:t>
            </a:r>
            <a:r>
              <a:rPr lang="en-US" dirty="0" err="1"/>
              <a:t>example_usage</a:t>
            </a:r>
            <a:r>
              <a:rPr lang="en-US" dirty="0"/>
              <a:t> = </a:t>
            </a:r>
            <a:r>
              <a:rPr lang="en-US" dirty="0" err="1"/>
              <a:t>typename</a:t>
            </a:r>
            <a:r>
              <a:rPr lang="en-US" dirty="0"/>
              <a:t> F&lt; </a:t>
            </a:r>
            <a:r>
              <a:rPr lang="en-US" dirty="0" err="1"/>
              <a:t>int</a:t>
            </a:r>
            <a:r>
              <a:rPr lang="en-US" dirty="0"/>
              <a:t>&gt;::type;</a:t>
            </a:r>
          </a:p>
          <a:p>
            <a:pPr lvl="4"/>
            <a:r>
              <a:rPr lang="en-US" dirty="0"/>
              <a:t>};</a:t>
            </a:r>
          </a:p>
          <a:p>
            <a:pPr marL="937260" lvl="2" indent="-342900">
              <a:buFont typeface="+mj-lt"/>
              <a:buAutoNum type="alphaUcPeriod"/>
            </a:pPr>
            <a:r>
              <a:rPr lang="en-US" dirty="0"/>
              <a:t>Indirectly, using a nested template</a:t>
            </a:r>
          </a:p>
          <a:p>
            <a:pPr lvl="3"/>
            <a:r>
              <a:rPr lang="en-US" dirty="0"/>
              <a:t>The argument is a class/</a:t>
            </a:r>
            <a:r>
              <a:rPr lang="en-US" dirty="0" err="1"/>
              <a:t>struct</a:t>
            </a:r>
            <a:r>
              <a:rPr lang="en-US" dirty="0"/>
              <a:t> containing a template alias member named "type"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T, </a:t>
            </a:r>
            <a:r>
              <a:rPr lang="en-US" dirty="0" err="1"/>
              <a:t>typename</a:t>
            </a:r>
            <a:r>
              <a:rPr lang="en-US" dirty="0"/>
              <a:t> F&gt;</a:t>
            </a:r>
          </a:p>
          <a:p>
            <a:pPr lvl="4"/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type_transform</a:t>
            </a:r>
            <a:r>
              <a:rPr lang="en-US" dirty="0"/>
              <a:t> { </a:t>
            </a:r>
          </a:p>
          <a:p>
            <a:pPr lvl="4"/>
            <a:r>
              <a:rPr lang="en-US" dirty="0"/>
              <a:t>  using </a:t>
            </a:r>
            <a:r>
              <a:rPr lang="en-US" dirty="0" err="1"/>
              <a:t>example_usage</a:t>
            </a:r>
            <a:r>
              <a:rPr lang="en-US" dirty="0"/>
              <a:t> = </a:t>
            </a:r>
            <a:r>
              <a:rPr lang="en-US" dirty="0" err="1"/>
              <a:t>typename</a:t>
            </a:r>
            <a:r>
              <a:rPr lang="en-US" dirty="0"/>
              <a:t> F::template type&lt;</a:t>
            </a:r>
            <a:r>
              <a:rPr lang="en-US" dirty="0" err="1"/>
              <a:t>int</a:t>
            </a:r>
            <a:r>
              <a:rPr lang="en-US" dirty="0"/>
              <a:t>&gt;;</a:t>
            </a:r>
          </a:p>
          <a:p>
            <a:pPr lvl="4"/>
            <a:r>
              <a:rPr lang="en-US" dirty="0"/>
              <a:t>};</a:t>
            </a:r>
          </a:p>
          <a:p>
            <a:pPr lvl="1"/>
            <a:r>
              <a:rPr lang="en-US" dirty="0" err="1"/>
              <a:t>type_transform_t</a:t>
            </a:r>
            <a:r>
              <a:rPr lang="en-US" dirty="0"/>
              <a:t> is a wrapper with the same arguments as </a:t>
            </a:r>
            <a:r>
              <a:rPr lang="en-US" dirty="0" err="1"/>
              <a:t>type_transform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9058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/>
              <a:t>The full implementation (C++17)</a:t>
            </a:r>
          </a:p>
          <a:p>
            <a:pPr lvl="2"/>
            <a:r>
              <a:rPr lang="en-US" dirty="0"/>
              <a:t>General template </a:t>
            </a:r>
            <a:r>
              <a:rPr lang="en-US" dirty="0" err="1"/>
              <a:t>struct</a:t>
            </a:r>
            <a:r>
              <a:rPr lang="en-US" dirty="0"/>
              <a:t> declaration</a:t>
            </a:r>
            <a:endParaRPr lang="cs-CZ" dirty="0"/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T, template&lt; </a:t>
            </a:r>
            <a:r>
              <a:rPr lang="en-US" dirty="0" err="1"/>
              <a:t>typename</a:t>
            </a:r>
            <a:r>
              <a:rPr lang="en-US" dirty="0"/>
              <a:t>&gt; </a:t>
            </a:r>
            <a:r>
              <a:rPr lang="en-US" dirty="0" err="1"/>
              <a:t>typename</a:t>
            </a:r>
            <a:r>
              <a:rPr lang="en-US" dirty="0"/>
              <a:t> F&gt;</a:t>
            </a:r>
          </a:p>
          <a:p>
            <a:pPr lvl="4"/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type_transform</a:t>
            </a:r>
            <a:r>
              <a:rPr lang="en-US" dirty="0"/>
              <a:t>;</a:t>
            </a:r>
          </a:p>
          <a:p>
            <a:pPr lvl="2"/>
            <a:r>
              <a:rPr lang="en-US" dirty="0"/>
              <a:t>Partial specialization for </a:t>
            </a:r>
            <a:r>
              <a:rPr lang="en-US" dirty="0" err="1"/>
              <a:t>std</a:t>
            </a:r>
            <a:r>
              <a:rPr lang="en-US" dirty="0"/>
              <a:t>::tuple</a:t>
            </a:r>
          </a:p>
          <a:p>
            <a:pPr lvl="3"/>
            <a:r>
              <a:rPr lang="en-US" dirty="0"/>
              <a:t>The partial specialization allows to extract the type list L from </a:t>
            </a:r>
            <a:r>
              <a:rPr lang="en-US" dirty="0" err="1"/>
              <a:t>std</a:t>
            </a:r>
            <a:r>
              <a:rPr lang="en-US" dirty="0"/>
              <a:t>::tuple&lt; L...&gt;</a:t>
            </a:r>
          </a:p>
          <a:p>
            <a:pPr lvl="3"/>
            <a:r>
              <a:rPr lang="en-US" dirty="0"/>
              <a:t>A type list can exist only as a template argument – accessible only inside such a template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... L, template&lt; </a:t>
            </a:r>
            <a:r>
              <a:rPr lang="en-US" dirty="0" err="1"/>
              <a:t>typename</a:t>
            </a:r>
            <a:r>
              <a:rPr lang="en-US" dirty="0"/>
              <a:t> P&gt; class F&gt;</a:t>
            </a:r>
          </a:p>
          <a:p>
            <a:pPr lvl="4"/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type_transform</a:t>
            </a:r>
            <a:r>
              <a:rPr lang="en-US" dirty="0"/>
              <a:t>&lt; </a:t>
            </a:r>
            <a:r>
              <a:rPr lang="en-US" dirty="0" err="1"/>
              <a:t>std</a:t>
            </a:r>
            <a:r>
              <a:rPr lang="en-US" dirty="0"/>
              <a:t>::tuple&lt; L ...&gt;, F&gt;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cs-CZ" dirty="0"/>
              <a:t>    </a:t>
            </a:r>
            <a:r>
              <a:rPr lang="en-US" dirty="0"/>
              <a:t>using type = </a:t>
            </a:r>
            <a:r>
              <a:rPr lang="en-US" dirty="0" err="1"/>
              <a:t>std</a:t>
            </a:r>
            <a:r>
              <a:rPr lang="en-US" dirty="0"/>
              <a:t>::tuple&lt; F&lt; L&gt; ...&gt;;</a:t>
            </a:r>
          </a:p>
          <a:p>
            <a:pPr lvl="4"/>
            <a:r>
              <a:rPr lang="en-US" dirty="0"/>
              <a:t>};</a:t>
            </a:r>
          </a:p>
          <a:p>
            <a:pPr lvl="3"/>
            <a:r>
              <a:rPr lang="en-US" dirty="0"/>
              <a:t>We may also implement specializations for </a:t>
            </a:r>
            <a:r>
              <a:rPr lang="en-US" dirty="0" err="1"/>
              <a:t>std</a:t>
            </a:r>
            <a:r>
              <a:rPr lang="en-US" dirty="0"/>
              <a:t>::pair or </a:t>
            </a:r>
            <a:r>
              <a:rPr lang="en-US" dirty="0" err="1"/>
              <a:t>std</a:t>
            </a:r>
            <a:r>
              <a:rPr lang="en-US" dirty="0"/>
              <a:t>::array</a:t>
            </a:r>
          </a:p>
          <a:p>
            <a:pPr lvl="2"/>
            <a:r>
              <a:rPr lang="en-US" dirty="0"/>
              <a:t>Wrapper alias template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T, template&lt; </a:t>
            </a:r>
            <a:r>
              <a:rPr lang="en-US" dirty="0" err="1"/>
              <a:t>typename</a:t>
            </a:r>
            <a:r>
              <a:rPr lang="en-US" dirty="0"/>
              <a:t>&gt; </a:t>
            </a:r>
            <a:r>
              <a:rPr lang="en-US" dirty="0" err="1"/>
              <a:t>typename</a:t>
            </a:r>
            <a:r>
              <a:rPr lang="en-US" dirty="0"/>
              <a:t> F&gt;</a:t>
            </a:r>
          </a:p>
          <a:p>
            <a:pPr lvl="4"/>
            <a:r>
              <a:rPr lang="en-US" dirty="0"/>
              <a:t>using </a:t>
            </a:r>
            <a:r>
              <a:rPr lang="en-US" dirty="0" err="1"/>
              <a:t>type_transform_t</a:t>
            </a:r>
            <a:r>
              <a:rPr lang="en-US" dirty="0"/>
              <a:t> = </a:t>
            </a:r>
            <a:r>
              <a:rPr lang="en-US" dirty="0" err="1"/>
              <a:t>typename</a:t>
            </a:r>
            <a:r>
              <a:rPr lang="en-US" dirty="0"/>
              <a:t> </a:t>
            </a:r>
            <a:r>
              <a:rPr lang="en-US" dirty="0" err="1"/>
              <a:t>type_transform</a:t>
            </a:r>
            <a:r>
              <a:rPr lang="en-US" dirty="0"/>
              <a:t>&lt; T, F&gt;::type;</a:t>
            </a:r>
          </a:p>
          <a:p>
            <a:pPr lvl="1"/>
            <a:r>
              <a:rPr lang="en-US" dirty="0"/>
              <a:t>In the other two conventions, more complex type-ids are used instead of F&lt;L&gt;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5896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 description of templates in C++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A template is a function evaluated by the compiler</a:t>
            </a:r>
          </a:p>
          <a:p>
            <a:pPr lvl="1"/>
            <a:r>
              <a:rPr lang="en-US" dirty="0"/>
              <a:t>Its arguments may be:</a:t>
            </a:r>
          </a:p>
          <a:p>
            <a:pPr lvl="2"/>
            <a:r>
              <a:rPr lang="en-US" dirty="0"/>
              <a:t>integral constants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N&gt; /*...*/;</a:t>
            </a:r>
          </a:p>
          <a:p>
            <a:pPr lvl="2"/>
            <a:r>
              <a:rPr lang="en-US" dirty="0"/>
              <a:t>types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T&gt; /*...*/;</a:t>
            </a:r>
          </a:p>
          <a:p>
            <a:pPr lvl="2"/>
            <a:r>
              <a:rPr lang="en-US" dirty="0"/>
              <a:t>other templates (voilà: functional programming)</a:t>
            </a:r>
          </a:p>
          <a:p>
            <a:pPr lvl="4"/>
            <a:r>
              <a:rPr lang="en-US" dirty="0"/>
              <a:t>template&lt; template&lt; /*...*/&gt; class T&gt; /*...*/;</a:t>
            </a:r>
          </a:p>
        </p:txBody>
      </p:sp>
    </p:spTree>
    <p:extLst>
      <p:ext uri="{BB962C8B-B14F-4D97-AF65-F5344CB8AC3E}">
        <p14:creationId xmlns:p14="http://schemas.microsoft.com/office/powerpoint/2010/main" val="878196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20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Iterating through n-tuple elements</a:t>
            </a:r>
          </a:p>
        </p:txBody>
      </p:sp>
    </p:spTree>
    <p:extLst>
      <p:ext uri="{BB962C8B-B14F-4D97-AF65-F5344CB8AC3E}">
        <p14:creationId xmlns:p14="http://schemas.microsoft.com/office/powerpoint/2010/main" val="41351417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lvl="1"/>
            <a:r>
              <a:rPr lang="en-US" sz="2400" dirty="0"/>
              <a:t>Working with tuple values</a:t>
            </a:r>
            <a:endParaRPr lang="cs-CZ" sz="2400" dirty="0"/>
          </a:p>
          <a:p>
            <a:pPr marL="0" lvl="4" indent="-94320"/>
            <a:r>
              <a:rPr lang="en-US" dirty="0"/>
              <a:t>using </a:t>
            </a:r>
            <a:r>
              <a:rPr lang="en-US" dirty="0" err="1"/>
              <a:t>my_triple</a:t>
            </a:r>
            <a:r>
              <a:rPr lang="en-US" dirty="0"/>
              <a:t> = </a:t>
            </a:r>
            <a:r>
              <a:rPr lang="en-US" dirty="0" err="1"/>
              <a:t>std</a:t>
            </a:r>
            <a:r>
              <a:rPr lang="en-US" dirty="0"/>
              <a:t>::tuple&lt; </a:t>
            </a:r>
            <a:r>
              <a:rPr lang="en-US" dirty="0" err="1"/>
              <a:t>int</a:t>
            </a:r>
            <a:r>
              <a:rPr lang="en-US" dirty="0"/>
              <a:t>, </a:t>
            </a:r>
            <a:r>
              <a:rPr lang="en-US" dirty="0" err="1"/>
              <a:t>my_class</a:t>
            </a:r>
            <a:r>
              <a:rPr lang="en-US" dirty="0"/>
              <a:t>, double&gt;;</a:t>
            </a:r>
          </a:p>
          <a:p>
            <a:pPr marL="0" lvl="4" indent="-94320"/>
            <a:r>
              <a:rPr lang="en-US" dirty="0"/>
              <a:t>using </a:t>
            </a:r>
            <a:r>
              <a:rPr lang="en-US" dirty="0" err="1"/>
              <a:t>my_transformed_triple</a:t>
            </a:r>
            <a:r>
              <a:rPr lang="en-US" dirty="0"/>
              <a:t> = </a:t>
            </a:r>
            <a:r>
              <a:rPr lang="en-US" dirty="0" err="1"/>
              <a:t>type_transform_t</a:t>
            </a:r>
            <a:r>
              <a:rPr lang="en-US" dirty="0"/>
              <a:t>&lt; </a:t>
            </a:r>
            <a:r>
              <a:rPr lang="en-US" dirty="0" err="1"/>
              <a:t>my_triple</a:t>
            </a:r>
            <a:r>
              <a:rPr lang="en-US" dirty="0"/>
              <a:t>, </a:t>
            </a:r>
            <a:r>
              <a:rPr lang="en-US" dirty="0" err="1"/>
              <a:t>std</a:t>
            </a:r>
            <a:r>
              <a:rPr lang="en-US" dirty="0"/>
              <a:t>::vector&gt;;</a:t>
            </a:r>
          </a:p>
          <a:p>
            <a:pPr marL="0" lvl="4" indent="-94320"/>
            <a:endParaRPr lang="en-US" dirty="0"/>
          </a:p>
          <a:p>
            <a:pPr marL="0" lvl="4" indent="-94320"/>
            <a:r>
              <a:rPr lang="en-US" dirty="0" err="1"/>
              <a:t>my_triple</a:t>
            </a:r>
            <a:r>
              <a:rPr lang="en-US" dirty="0"/>
              <a:t> a;</a:t>
            </a:r>
          </a:p>
          <a:p>
            <a:pPr marL="0" lvl="4" indent="-94320"/>
            <a:r>
              <a:rPr lang="en-US" dirty="0" err="1"/>
              <a:t>my_transformed_triple</a:t>
            </a:r>
            <a:r>
              <a:rPr lang="en-US" dirty="0"/>
              <a:t> c;</a:t>
            </a:r>
          </a:p>
          <a:p>
            <a:pPr marL="0" lvl="4" indent="-94320"/>
            <a:r>
              <a:rPr lang="en-US" dirty="0"/>
              <a:t>auto </a:t>
            </a:r>
            <a:r>
              <a:rPr lang="en-US" dirty="0" err="1"/>
              <a:t>my_value_function</a:t>
            </a:r>
            <a:r>
              <a:rPr lang="en-US" dirty="0"/>
              <a:t> = /*...*/;</a:t>
            </a:r>
          </a:p>
          <a:p>
            <a:pPr marL="0" lvl="4" indent="-94320"/>
            <a:r>
              <a:rPr lang="en-US" dirty="0" err="1"/>
              <a:t>static_transform</a:t>
            </a:r>
            <a:r>
              <a:rPr lang="en-US" dirty="0"/>
              <a:t>(a, c, </a:t>
            </a:r>
            <a:r>
              <a:rPr lang="en-US" dirty="0" err="1"/>
              <a:t>my_value_funct</a:t>
            </a:r>
            <a:r>
              <a:rPr lang="cs-CZ" dirty="0"/>
              <a:t>ion</a:t>
            </a:r>
            <a:r>
              <a:rPr lang="en-US" dirty="0"/>
              <a:t>);</a:t>
            </a:r>
          </a:p>
          <a:p>
            <a:pPr lvl="2"/>
            <a:r>
              <a:rPr lang="en-US" sz="2000" dirty="0" err="1"/>
              <a:t>static_transform</a:t>
            </a:r>
            <a:r>
              <a:rPr lang="en-US" sz="2000" dirty="0"/>
              <a:t> shall be an equivalent of </a:t>
            </a:r>
            <a:r>
              <a:rPr lang="en-US" sz="2000" dirty="0" err="1"/>
              <a:t>std</a:t>
            </a:r>
            <a:r>
              <a:rPr lang="en-US" sz="2000" dirty="0"/>
              <a:t>::transform for tuples</a:t>
            </a:r>
          </a:p>
          <a:p>
            <a:pPr lvl="3"/>
            <a:r>
              <a:rPr lang="en-US" sz="1800" dirty="0"/>
              <a:t>The intent is to apply f to every element of x and store the results in r</a:t>
            </a:r>
          </a:p>
          <a:p>
            <a:pPr lvl="3"/>
            <a:r>
              <a:rPr lang="en-US" sz="1800" dirty="0"/>
              <a:t>Implementation like this will </a:t>
            </a:r>
            <a:r>
              <a:rPr lang="en-US" sz="1800" b="1" dirty="0"/>
              <a:t>not</a:t>
            </a:r>
            <a:r>
              <a:rPr lang="en-US" sz="1800" dirty="0"/>
              <a:t> compile:</a:t>
            </a:r>
          </a:p>
          <a:p>
            <a:pPr lvl="4"/>
            <a:r>
              <a:rPr lang="en-US" sz="1600" dirty="0"/>
              <a:t>template&lt; </a:t>
            </a:r>
            <a:r>
              <a:rPr lang="en-US" sz="1600" dirty="0" err="1"/>
              <a:t>typename</a:t>
            </a:r>
            <a:r>
              <a:rPr lang="en-US" sz="1600" dirty="0"/>
              <a:t> T1, </a:t>
            </a:r>
            <a:r>
              <a:rPr lang="en-US" sz="1600" dirty="0" err="1"/>
              <a:t>typename</a:t>
            </a:r>
            <a:r>
              <a:rPr lang="en-US" sz="1600" dirty="0"/>
              <a:t> T2, </a:t>
            </a:r>
            <a:r>
              <a:rPr lang="en-US" sz="1600" dirty="0" err="1"/>
              <a:t>typename</a:t>
            </a:r>
            <a:r>
              <a:rPr lang="en-US" sz="1600" dirty="0"/>
              <a:t> F&gt;</a:t>
            </a:r>
          </a:p>
          <a:p>
            <a:pPr lvl="4"/>
            <a:r>
              <a:rPr lang="en-US" sz="1600" dirty="0"/>
              <a:t>void </a:t>
            </a:r>
            <a:r>
              <a:rPr lang="en-US" sz="1600" dirty="0" err="1"/>
              <a:t>static_transform</a:t>
            </a:r>
            <a:r>
              <a:rPr lang="en-US" sz="1600" dirty="0"/>
              <a:t>( T1 &amp;&amp; x, T2 &amp;&amp; r, F f)</a:t>
            </a:r>
          </a:p>
          <a:p>
            <a:pPr lvl="4"/>
            <a:r>
              <a:rPr lang="en-US" sz="1600" dirty="0"/>
              <a:t>{ for ( </a:t>
            </a:r>
            <a:r>
              <a:rPr lang="en-US" sz="1600" dirty="0" err="1"/>
              <a:t>std</a:t>
            </a:r>
            <a:r>
              <a:rPr lang="en-US" sz="1600" dirty="0"/>
              <a:t>::</a:t>
            </a:r>
            <a:r>
              <a:rPr lang="en-US" sz="1600" dirty="0" err="1"/>
              <a:t>size_t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= 0; </a:t>
            </a:r>
            <a:r>
              <a:rPr lang="en-US" sz="1600" dirty="0" err="1"/>
              <a:t>i</a:t>
            </a:r>
            <a:r>
              <a:rPr lang="en-US" sz="1600" dirty="0"/>
              <a:t> &lt; </a:t>
            </a:r>
            <a:r>
              <a:rPr lang="en-US" sz="1600" dirty="0" err="1"/>
              <a:t>std</a:t>
            </a:r>
            <a:r>
              <a:rPr lang="en-US" sz="1600" dirty="0"/>
              <a:t>::</a:t>
            </a:r>
            <a:r>
              <a:rPr lang="en-US" sz="1600" dirty="0" err="1"/>
              <a:t>tuple_size_v</a:t>
            </a:r>
            <a:r>
              <a:rPr lang="en-US" sz="1600" dirty="0"/>
              <a:t>&lt; T1&gt;; ++</a:t>
            </a:r>
            <a:r>
              <a:rPr lang="en-US" sz="1600" dirty="0" err="1"/>
              <a:t>i</a:t>
            </a:r>
            <a:r>
              <a:rPr lang="en-US" sz="1600" dirty="0"/>
              <a:t>)</a:t>
            </a:r>
          </a:p>
          <a:p>
            <a:pPr lvl="4"/>
            <a:r>
              <a:rPr lang="en-US" sz="1600" dirty="0"/>
              <a:t>    </a:t>
            </a:r>
            <a:r>
              <a:rPr lang="en-US" sz="1600" dirty="0" err="1"/>
              <a:t>std</a:t>
            </a:r>
            <a:r>
              <a:rPr lang="en-US" sz="1600" dirty="0"/>
              <a:t>::get&lt;</a:t>
            </a:r>
            <a:r>
              <a:rPr lang="en-US" sz="1600" dirty="0" err="1"/>
              <a:t>i</a:t>
            </a:r>
            <a:r>
              <a:rPr lang="en-US" sz="1600" dirty="0"/>
              <a:t>&gt;(r) = f( </a:t>
            </a:r>
            <a:r>
              <a:rPr lang="en-US" sz="1600" dirty="0" err="1"/>
              <a:t>std</a:t>
            </a:r>
            <a:r>
              <a:rPr lang="en-US" sz="1600" dirty="0"/>
              <a:t>::get&lt;</a:t>
            </a:r>
            <a:r>
              <a:rPr lang="en-US" sz="1600" dirty="0" err="1"/>
              <a:t>i</a:t>
            </a:r>
            <a:r>
              <a:rPr lang="en-US" sz="1600" dirty="0"/>
              <a:t>&gt;(x));</a:t>
            </a:r>
          </a:p>
          <a:p>
            <a:pPr lvl="4"/>
            <a:r>
              <a:rPr lang="en-US" sz="1600" dirty="0"/>
              <a:t>}</a:t>
            </a:r>
          </a:p>
          <a:p>
            <a:pPr lvl="2"/>
            <a:r>
              <a:rPr lang="cs-CZ" sz="2000" dirty="0"/>
              <a:t>my_value_function </a:t>
            </a:r>
            <a:r>
              <a:rPr lang="en-US" sz="2000" dirty="0"/>
              <a:t>is a polymorphic </a:t>
            </a:r>
            <a:r>
              <a:rPr lang="en-US" sz="2000" dirty="0" err="1"/>
              <a:t>functor</a:t>
            </a:r>
            <a:endParaRPr lang="en-US" sz="2000" dirty="0"/>
          </a:p>
          <a:p>
            <a:pPr lvl="3"/>
            <a:r>
              <a:rPr lang="en-US" sz="1800" dirty="0"/>
              <a:t>applied to arguments of different types, may return different types</a:t>
            </a:r>
          </a:p>
          <a:p>
            <a:pPr lvl="3"/>
            <a:r>
              <a:rPr lang="en-US" sz="1800" dirty="0"/>
              <a:t>in this case, it transforms single values into vectors</a:t>
            </a:r>
          </a:p>
        </p:txBody>
      </p:sp>
    </p:spTree>
    <p:extLst>
      <p:ext uri="{BB962C8B-B14F-4D97-AF65-F5344CB8AC3E}">
        <p14:creationId xmlns:p14="http://schemas.microsoft.com/office/powerpoint/2010/main" val="22364556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Polymorphic </a:t>
            </a:r>
            <a:r>
              <a:rPr lang="en-US" dirty="0" err="1"/>
              <a:t>functors</a:t>
            </a:r>
            <a:endParaRPr lang="en-US" dirty="0"/>
          </a:p>
          <a:p>
            <a:pPr lvl="2"/>
            <a:r>
              <a:rPr lang="en-US" dirty="0"/>
              <a:t>applied to arguments of different types, may return different types</a:t>
            </a:r>
          </a:p>
          <a:p>
            <a:pPr lvl="2"/>
            <a:r>
              <a:rPr lang="en-US" dirty="0"/>
              <a:t>in this case, it transforms single values into vectors</a:t>
            </a:r>
          </a:p>
          <a:p>
            <a:pPr lvl="1"/>
            <a:r>
              <a:rPr lang="en-US" dirty="0"/>
              <a:t>The simplest case is a polymorphic lambda</a:t>
            </a:r>
            <a:r>
              <a:rPr lang="cs-CZ" dirty="0"/>
              <a:t> </a:t>
            </a:r>
            <a:r>
              <a:rPr lang="en-US" dirty="0"/>
              <a:t>(</a:t>
            </a:r>
            <a:r>
              <a:rPr lang="cs-CZ" dirty="0"/>
              <a:t>C++1</a:t>
            </a:r>
            <a:r>
              <a:rPr lang="en-US" dirty="0"/>
              <a:t>4)</a:t>
            </a:r>
          </a:p>
          <a:p>
            <a:pPr lvl="4"/>
            <a:r>
              <a:rPr lang="en-US" dirty="0"/>
              <a:t>auto </a:t>
            </a:r>
            <a:r>
              <a:rPr lang="en-US" dirty="0" err="1"/>
              <a:t>my_value_function</a:t>
            </a:r>
            <a:r>
              <a:rPr lang="en-US" dirty="0"/>
              <a:t> = [](auto &amp;&amp; x){</a:t>
            </a:r>
          </a:p>
          <a:p>
            <a:pPr lvl="4"/>
            <a:r>
              <a:rPr lang="en-US" dirty="0"/>
              <a:t>	return </a:t>
            </a:r>
            <a:r>
              <a:rPr lang="en-US" dirty="0" err="1"/>
              <a:t>std</a:t>
            </a:r>
            <a:r>
              <a:rPr lang="en-US" dirty="0"/>
              <a:t>::vector&lt;/*???*/&gt;( 1, x);</a:t>
            </a:r>
          </a:p>
          <a:p>
            <a:pPr lvl="4"/>
            <a:r>
              <a:rPr lang="en-US" dirty="0"/>
              <a:t>};</a:t>
            </a:r>
          </a:p>
          <a:p>
            <a:pPr lvl="2"/>
            <a:r>
              <a:rPr lang="en-US" dirty="0"/>
              <a:t>Problem: How to derive the type for the vector</a:t>
            </a:r>
            <a:r>
              <a:rPr lang="cs-CZ" dirty="0"/>
              <a:t>?</a:t>
            </a:r>
            <a:endParaRPr lang="en-US" dirty="0"/>
          </a:p>
          <a:p>
            <a:pPr lvl="4"/>
            <a:r>
              <a:rPr lang="en-US" dirty="0"/>
              <a:t>std::vector&lt;std::</a:t>
            </a:r>
            <a:r>
              <a:rPr lang="en-US" dirty="0" err="1"/>
              <a:t>remove_cv_t</a:t>
            </a:r>
            <a:r>
              <a:rPr lang="en-US" dirty="0"/>
              <a:t>&lt;std::</a:t>
            </a:r>
            <a:r>
              <a:rPr lang="en-US" dirty="0" err="1"/>
              <a:t>remove_reference_t</a:t>
            </a:r>
            <a:r>
              <a:rPr lang="en-US" dirty="0"/>
              <a:t>&lt;</a:t>
            </a:r>
            <a:r>
              <a:rPr lang="en-US" dirty="0" err="1"/>
              <a:t>decltype</a:t>
            </a:r>
            <a:r>
              <a:rPr lang="en-US" dirty="0"/>
              <a:t>(x)&gt;&gt;&gt; </a:t>
            </a:r>
            <a:endParaRPr lang="cs-CZ" dirty="0"/>
          </a:p>
          <a:p>
            <a:pPr lvl="2"/>
            <a:r>
              <a:rPr lang="en-US" dirty="0"/>
              <a:t>Problem: The argument x shall be passed using std::forward&lt;/*???*/&gt;( x)</a:t>
            </a:r>
          </a:p>
          <a:p>
            <a:pPr lvl="1"/>
            <a:r>
              <a:rPr lang="en-US" dirty="0"/>
              <a:t>Since C++20, lambda may contain explicit template arguments</a:t>
            </a:r>
          </a:p>
          <a:p>
            <a:pPr lvl="4"/>
            <a:r>
              <a:rPr lang="en-US" dirty="0"/>
              <a:t>auto </a:t>
            </a:r>
            <a:r>
              <a:rPr lang="en-US" dirty="0" err="1"/>
              <a:t>my_value_function</a:t>
            </a:r>
            <a:r>
              <a:rPr lang="en-US" dirty="0"/>
              <a:t> = []&lt;</a:t>
            </a:r>
            <a:r>
              <a:rPr lang="en-US" dirty="0" err="1"/>
              <a:t>typename</a:t>
            </a:r>
            <a:r>
              <a:rPr lang="en-US" dirty="0"/>
              <a:t> T&gt;(T &amp;&amp; x){</a:t>
            </a:r>
          </a:p>
          <a:p>
            <a:pPr lvl="4"/>
            <a:r>
              <a:rPr lang="en-US" dirty="0"/>
              <a:t>	return std::vector&lt;std::</a:t>
            </a:r>
            <a:r>
              <a:rPr lang="en-US" dirty="0" err="1"/>
              <a:t>remove_cvref_t</a:t>
            </a:r>
            <a:r>
              <a:rPr lang="en-US" dirty="0"/>
              <a:t>&lt;T&gt;&gt;( 1, std::forward&lt;T&gt;(x));</a:t>
            </a:r>
          </a:p>
          <a:p>
            <a:pPr lvl="4"/>
            <a:r>
              <a:rPr lang="en-US" dirty="0"/>
              <a:t>};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0316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Polymorphic </a:t>
            </a:r>
            <a:r>
              <a:rPr lang="en-US" dirty="0" err="1"/>
              <a:t>functors</a:t>
            </a:r>
            <a:endParaRPr lang="en-US" dirty="0"/>
          </a:p>
          <a:p>
            <a:pPr lvl="2"/>
            <a:r>
              <a:rPr lang="en-US" dirty="0"/>
              <a:t>applied to arguments of different types, may return different types</a:t>
            </a:r>
          </a:p>
          <a:p>
            <a:pPr lvl="2"/>
            <a:r>
              <a:rPr lang="en-US" dirty="0"/>
              <a:t>in this case, it transforms single values into vectors</a:t>
            </a:r>
          </a:p>
          <a:p>
            <a:pPr lvl="1"/>
            <a:r>
              <a:rPr lang="en-US" dirty="0"/>
              <a:t>Explicitly defined </a:t>
            </a:r>
            <a:r>
              <a:rPr lang="en-US" dirty="0" err="1"/>
              <a:t>functor</a:t>
            </a:r>
            <a:endParaRPr lang="cs-CZ" dirty="0"/>
          </a:p>
          <a:p>
            <a:pPr lvl="4"/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my_value_functor</a:t>
            </a:r>
            <a:r>
              <a:rPr lang="en-US" dirty="0"/>
              <a:t> {</a:t>
            </a:r>
          </a:p>
          <a:p>
            <a:pPr lvl="4"/>
            <a:r>
              <a:rPr lang="en-US" dirty="0"/>
              <a:t>  template&lt; </a:t>
            </a:r>
            <a:r>
              <a:rPr lang="en-US" dirty="0" err="1"/>
              <a:t>typename</a:t>
            </a:r>
            <a:r>
              <a:rPr lang="en-US" dirty="0"/>
              <a:t> T1&gt;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std</a:t>
            </a:r>
            <a:r>
              <a:rPr lang="en-US" dirty="0"/>
              <a:t>::vector&lt;T1&gt; operator()( T1 &amp;&amp; x) </a:t>
            </a:r>
            <a:r>
              <a:rPr lang="en-US" dirty="0" err="1"/>
              <a:t>const</a:t>
            </a:r>
            <a:endParaRPr lang="en-US" dirty="0"/>
          </a:p>
          <a:p>
            <a:pPr lvl="4"/>
            <a:r>
              <a:rPr lang="en-US" dirty="0"/>
              <a:t>  { return </a:t>
            </a:r>
            <a:r>
              <a:rPr lang="en-US" dirty="0" err="1"/>
              <a:t>std</a:t>
            </a:r>
            <a:r>
              <a:rPr lang="en-US" dirty="0"/>
              <a:t>::vector&lt;T1&gt;( 1, </a:t>
            </a:r>
            <a:r>
              <a:rPr lang="en-US" dirty="0" err="1"/>
              <a:t>std</a:t>
            </a:r>
            <a:r>
              <a:rPr lang="en-US" dirty="0"/>
              <a:t>::forward&lt;T1&gt;(x));</a:t>
            </a:r>
          </a:p>
          <a:p>
            <a:pPr lvl="4"/>
            <a:r>
              <a:rPr lang="en-US" dirty="0"/>
              <a:t>  }</a:t>
            </a:r>
          </a:p>
          <a:p>
            <a:pPr lvl="4"/>
            <a:r>
              <a:rPr lang="en-US" dirty="0"/>
              <a:t>};</a:t>
            </a:r>
            <a:endParaRPr lang="cs-CZ" dirty="0"/>
          </a:p>
          <a:p>
            <a:pPr lvl="4"/>
            <a:r>
              <a:rPr lang="en-US" dirty="0"/>
              <a:t>auto </a:t>
            </a:r>
            <a:r>
              <a:rPr lang="en-US" dirty="0" err="1"/>
              <a:t>my_value_function</a:t>
            </a:r>
            <a:r>
              <a:rPr lang="en-US" dirty="0"/>
              <a:t> = </a:t>
            </a:r>
            <a:r>
              <a:rPr lang="en-US" dirty="0" err="1"/>
              <a:t>my_value_functor</a:t>
            </a:r>
            <a:r>
              <a:rPr lang="en-US" dirty="0"/>
              <a:t>{};</a:t>
            </a:r>
          </a:p>
          <a:p>
            <a:pPr lvl="2"/>
            <a:r>
              <a:rPr lang="en-US" dirty="0"/>
              <a:t>BEWARE: It does NOT work correctly!</a:t>
            </a:r>
          </a:p>
          <a:p>
            <a:pPr lvl="2"/>
            <a:r>
              <a:rPr lang="en-US" dirty="0"/>
              <a:t>If the actual argument is an </a:t>
            </a:r>
            <a:r>
              <a:rPr lang="en-US" dirty="0" err="1"/>
              <a:t>lvalue</a:t>
            </a:r>
            <a:r>
              <a:rPr lang="en-US" dirty="0"/>
              <a:t> of type T, T1 would be T &amp;</a:t>
            </a:r>
          </a:p>
          <a:p>
            <a:pPr lvl="3"/>
            <a:r>
              <a:rPr lang="en-US" dirty="0"/>
              <a:t>Reference collapsing rules apply</a:t>
            </a:r>
          </a:p>
          <a:p>
            <a:pPr lvl="2"/>
            <a:r>
              <a:rPr lang="en-US" dirty="0"/>
              <a:t>The result type would be a vector of references!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The problem encountered here is quite frequent and often forgotten!</a:t>
            </a:r>
          </a:p>
        </p:txBody>
      </p:sp>
    </p:spTree>
    <p:extLst>
      <p:ext uri="{BB962C8B-B14F-4D97-AF65-F5344CB8AC3E}">
        <p14:creationId xmlns:p14="http://schemas.microsoft.com/office/powerpoint/2010/main" val="28810642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Polymorphic </a:t>
            </a:r>
            <a:r>
              <a:rPr lang="en-US" dirty="0" err="1"/>
              <a:t>functors</a:t>
            </a:r>
            <a:endParaRPr lang="en-US" dirty="0"/>
          </a:p>
          <a:p>
            <a:pPr lvl="2"/>
            <a:r>
              <a:rPr lang="en-US" dirty="0"/>
              <a:t>applied to arguments of different types, may return </a:t>
            </a:r>
            <a:r>
              <a:rPr lang="en-US" dirty="0" err="1"/>
              <a:t>diferent</a:t>
            </a:r>
            <a:r>
              <a:rPr lang="en-US" dirty="0"/>
              <a:t> types</a:t>
            </a:r>
          </a:p>
          <a:p>
            <a:pPr lvl="2"/>
            <a:r>
              <a:rPr lang="en-US" dirty="0"/>
              <a:t>in this case, it transforms single values into vectors</a:t>
            </a:r>
          </a:p>
          <a:p>
            <a:pPr lvl="1"/>
            <a:r>
              <a:rPr lang="en-US" dirty="0"/>
              <a:t>Explicitly defined </a:t>
            </a:r>
            <a:r>
              <a:rPr lang="en-US" dirty="0" err="1"/>
              <a:t>functor</a:t>
            </a:r>
            <a:r>
              <a:rPr lang="en-US" dirty="0"/>
              <a:t> – corrected implementation</a:t>
            </a:r>
            <a:endParaRPr lang="cs-CZ" dirty="0"/>
          </a:p>
          <a:p>
            <a:pPr lvl="4"/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my_value_functor</a:t>
            </a:r>
            <a:r>
              <a:rPr lang="en-US" dirty="0"/>
              <a:t> {</a:t>
            </a:r>
          </a:p>
          <a:p>
            <a:pPr lvl="4"/>
            <a:r>
              <a:rPr lang="en-US" dirty="0"/>
              <a:t>  template&lt; </a:t>
            </a:r>
            <a:r>
              <a:rPr lang="en-US" dirty="0" err="1"/>
              <a:t>typename</a:t>
            </a:r>
            <a:r>
              <a:rPr lang="en-US" dirty="0"/>
              <a:t> T1&gt;</a:t>
            </a:r>
          </a:p>
          <a:p>
            <a:pPr lvl="4"/>
            <a:r>
              <a:rPr lang="en-US" dirty="0"/>
              <a:t>  auto operator()( T1 &amp;&amp; x) </a:t>
            </a:r>
            <a:r>
              <a:rPr lang="en-US" dirty="0" err="1"/>
              <a:t>const</a:t>
            </a:r>
            <a:endParaRPr lang="en-US" dirty="0"/>
          </a:p>
          <a:p>
            <a:pPr lvl="4"/>
            <a:r>
              <a:rPr lang="en-US" dirty="0"/>
              <a:t>  { return </a:t>
            </a:r>
            <a:r>
              <a:rPr lang="en-US" dirty="0" err="1"/>
              <a:t>std</a:t>
            </a:r>
            <a:r>
              <a:rPr lang="en-US" dirty="0"/>
              <a:t>::vector&lt;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remove_cv_t</a:t>
            </a:r>
            <a:r>
              <a:rPr lang="en-US" dirty="0"/>
              <a:t>&lt;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remove_reference_t</a:t>
            </a:r>
            <a:r>
              <a:rPr lang="en-US" dirty="0"/>
              <a:t>&lt;T1&gt;&gt;&gt;</a:t>
            </a:r>
          </a:p>
          <a:p>
            <a:pPr lvl="4"/>
            <a:r>
              <a:rPr lang="en-US" dirty="0"/>
              <a:t>      ( 1, </a:t>
            </a:r>
            <a:r>
              <a:rPr lang="en-US" dirty="0" err="1"/>
              <a:t>std</a:t>
            </a:r>
            <a:r>
              <a:rPr lang="en-US" dirty="0"/>
              <a:t>::forward&lt;T1&gt;(x));</a:t>
            </a:r>
          </a:p>
          <a:p>
            <a:pPr lvl="4"/>
            <a:r>
              <a:rPr lang="en-US" dirty="0"/>
              <a:t>  }</a:t>
            </a:r>
          </a:p>
          <a:p>
            <a:pPr lvl="4"/>
            <a:r>
              <a:rPr lang="en-US" dirty="0"/>
              <a:t>};</a:t>
            </a:r>
            <a:endParaRPr lang="cs-CZ" dirty="0"/>
          </a:p>
          <a:p>
            <a:pPr lvl="2"/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remove_reference_t</a:t>
            </a:r>
            <a:r>
              <a:rPr lang="en-US" dirty="0"/>
              <a:t> removes &amp; or &amp;&amp; if present</a:t>
            </a:r>
          </a:p>
          <a:p>
            <a:pPr lvl="2"/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remove_cv_t</a:t>
            </a:r>
            <a:r>
              <a:rPr lang="en-US" dirty="0"/>
              <a:t> removes </a:t>
            </a:r>
            <a:r>
              <a:rPr lang="en-US" dirty="0" err="1"/>
              <a:t>const</a:t>
            </a:r>
            <a:r>
              <a:rPr lang="en-US" dirty="0"/>
              <a:t> or volatile if present</a:t>
            </a:r>
          </a:p>
          <a:p>
            <a:pPr lvl="2"/>
            <a:r>
              <a:rPr lang="en-US" dirty="0"/>
              <a:t>C++20: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remove_cvref_t</a:t>
            </a:r>
            <a:r>
              <a:rPr lang="en-US" dirty="0"/>
              <a:t> combines the two</a:t>
            </a:r>
          </a:p>
          <a:p>
            <a:pPr lvl="2"/>
            <a:r>
              <a:rPr lang="en-US" dirty="0"/>
              <a:t>Using auto in the operator declaration avoids repeating the ugly type-id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71599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Polymorphic </a:t>
            </a:r>
            <a:r>
              <a:rPr lang="en-US" dirty="0" err="1"/>
              <a:t>functors</a:t>
            </a:r>
            <a:endParaRPr lang="en-US" dirty="0"/>
          </a:p>
          <a:p>
            <a:pPr lvl="2"/>
            <a:r>
              <a:rPr lang="en-US" dirty="0"/>
              <a:t>applied to arguments of different types, may return different types</a:t>
            </a:r>
          </a:p>
          <a:p>
            <a:pPr lvl="2"/>
            <a:r>
              <a:rPr lang="en-US" dirty="0"/>
              <a:t>in this case, it transforms single values into vectors</a:t>
            </a:r>
          </a:p>
          <a:p>
            <a:pPr lvl="1"/>
            <a:r>
              <a:rPr lang="en-US" dirty="0"/>
              <a:t>Polymorphic lambda </a:t>
            </a:r>
            <a:r>
              <a:rPr lang="cs-CZ" dirty="0"/>
              <a:t>– corrected implementation</a:t>
            </a:r>
            <a:endParaRPr lang="en-US" dirty="0"/>
          </a:p>
          <a:p>
            <a:pPr lvl="4"/>
            <a:r>
              <a:rPr lang="en-US" dirty="0"/>
              <a:t>auto </a:t>
            </a:r>
            <a:r>
              <a:rPr lang="en-US" dirty="0" err="1"/>
              <a:t>my_value_function</a:t>
            </a:r>
            <a:r>
              <a:rPr lang="en-US" dirty="0"/>
              <a:t> = [](auto &amp;&amp; x){</a:t>
            </a:r>
          </a:p>
          <a:p>
            <a:pPr lvl="4"/>
            <a:r>
              <a:rPr lang="en-US" dirty="0"/>
              <a:t>  using </a:t>
            </a:r>
            <a:r>
              <a:rPr lang="en-US" dirty="0" err="1"/>
              <a:t>x_t</a:t>
            </a:r>
            <a:r>
              <a:rPr lang="en-US" dirty="0"/>
              <a:t> = </a:t>
            </a:r>
            <a:r>
              <a:rPr lang="en-US" dirty="0" err="1"/>
              <a:t>decltype</a:t>
            </a:r>
            <a:r>
              <a:rPr lang="en-US" dirty="0"/>
              <a:t>(x);</a:t>
            </a:r>
          </a:p>
          <a:p>
            <a:pPr lvl="4"/>
            <a:r>
              <a:rPr lang="en-US" dirty="0"/>
              <a:t>  using </a:t>
            </a:r>
            <a:r>
              <a:rPr lang="en-US" dirty="0" err="1"/>
              <a:t>e_t</a:t>
            </a:r>
            <a:r>
              <a:rPr lang="en-US" dirty="0"/>
              <a:t> =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remove_cv_t</a:t>
            </a:r>
            <a:r>
              <a:rPr lang="en-US" dirty="0"/>
              <a:t>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remove_reference_t</a:t>
            </a:r>
            <a:r>
              <a:rPr lang="en-US" dirty="0"/>
              <a:t>&lt; </a:t>
            </a:r>
            <a:r>
              <a:rPr lang="en-US" dirty="0" err="1"/>
              <a:t>x_t</a:t>
            </a:r>
            <a:r>
              <a:rPr lang="en-US" dirty="0"/>
              <a:t>&gt;&gt;;</a:t>
            </a:r>
          </a:p>
          <a:p>
            <a:pPr lvl="4"/>
            <a:r>
              <a:rPr lang="en-US" dirty="0"/>
              <a:t>	return </a:t>
            </a:r>
            <a:r>
              <a:rPr lang="en-US" dirty="0" err="1"/>
              <a:t>std</a:t>
            </a:r>
            <a:r>
              <a:rPr lang="en-US" dirty="0"/>
              <a:t>::vector&lt;</a:t>
            </a:r>
            <a:r>
              <a:rPr lang="en-US" dirty="0" err="1"/>
              <a:t>e_t</a:t>
            </a:r>
            <a:r>
              <a:rPr lang="en-US" dirty="0"/>
              <a:t>&gt;( 1, </a:t>
            </a:r>
            <a:r>
              <a:rPr lang="en-US" dirty="0" err="1"/>
              <a:t>std</a:t>
            </a:r>
            <a:r>
              <a:rPr lang="en-US" dirty="0"/>
              <a:t>::forward&lt;</a:t>
            </a:r>
            <a:r>
              <a:rPr lang="en-US" dirty="0" err="1"/>
              <a:t>x_t</a:t>
            </a:r>
            <a:r>
              <a:rPr lang="en-US" dirty="0"/>
              <a:t>&gt;(x));</a:t>
            </a:r>
          </a:p>
          <a:p>
            <a:pPr lvl="4"/>
            <a:r>
              <a:rPr lang="en-US" dirty="0"/>
              <a:t>};</a:t>
            </a:r>
          </a:p>
          <a:p>
            <a:pPr lvl="2"/>
            <a:r>
              <a:rPr lang="en-US" dirty="0" err="1"/>
              <a:t>decltype</a:t>
            </a:r>
            <a:r>
              <a:rPr lang="en-US" dirty="0"/>
              <a:t>(x) is the type of x, always a (</a:t>
            </a:r>
            <a:r>
              <a:rPr lang="en-US" dirty="0" err="1"/>
              <a:t>lvalue</a:t>
            </a:r>
            <a:r>
              <a:rPr lang="en-US" dirty="0"/>
              <a:t> or </a:t>
            </a:r>
            <a:r>
              <a:rPr lang="en-US" dirty="0" err="1"/>
              <a:t>rvalue</a:t>
            </a:r>
            <a:r>
              <a:rPr lang="en-US" dirty="0"/>
              <a:t>) reference</a:t>
            </a:r>
            <a:endParaRPr lang="cs-CZ" dirty="0"/>
          </a:p>
          <a:p>
            <a:pPr lvl="2"/>
            <a:r>
              <a:rPr lang="en-US" dirty="0" err="1"/>
              <a:t>std</a:t>
            </a:r>
            <a:r>
              <a:rPr lang="en-US" dirty="0"/>
              <a:t>::forward is used differently from the usual practice, but it works:</a:t>
            </a:r>
          </a:p>
          <a:p>
            <a:pPr lvl="3"/>
            <a:r>
              <a:rPr lang="en-US" dirty="0"/>
              <a:t>Our code is equivalent to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U&gt; auto f(U &amp;&amp; x) { /*...*/ </a:t>
            </a:r>
            <a:r>
              <a:rPr lang="en-US" dirty="0" err="1"/>
              <a:t>std</a:t>
            </a:r>
            <a:r>
              <a:rPr lang="en-US" dirty="0"/>
              <a:t>::forward&lt;U &amp;&amp;&gt;(x) /*...*/ }</a:t>
            </a:r>
          </a:p>
          <a:p>
            <a:pPr lvl="3"/>
            <a:r>
              <a:rPr lang="en-US" dirty="0" err="1"/>
              <a:t>std</a:t>
            </a:r>
            <a:r>
              <a:rPr lang="en-US" dirty="0"/>
              <a:t>::forward&lt;T&gt;(x) is by definition equivalent to </a:t>
            </a:r>
            <a:r>
              <a:rPr lang="en-US" dirty="0" err="1"/>
              <a:t>static_cast</a:t>
            </a:r>
            <a:r>
              <a:rPr lang="en-US" dirty="0"/>
              <a:t>&lt;T&amp;&amp;&gt;(x)</a:t>
            </a:r>
          </a:p>
          <a:p>
            <a:pPr lvl="3"/>
            <a:r>
              <a:rPr lang="en-US" dirty="0"/>
              <a:t>Therefore, </a:t>
            </a:r>
            <a:r>
              <a:rPr lang="en-US" dirty="0" err="1"/>
              <a:t>std</a:t>
            </a:r>
            <a:r>
              <a:rPr lang="en-US" dirty="0"/>
              <a:t>::forward&lt;U&amp;&amp;&gt; is equivalent to </a:t>
            </a:r>
            <a:r>
              <a:rPr lang="en-US" dirty="0" err="1"/>
              <a:t>std</a:t>
            </a:r>
            <a:r>
              <a:rPr lang="en-US" dirty="0"/>
              <a:t>::forward&lt;U&gt; due to reference collapsing</a:t>
            </a:r>
          </a:p>
        </p:txBody>
      </p:sp>
    </p:spTree>
    <p:extLst>
      <p:ext uri="{BB962C8B-B14F-4D97-AF65-F5344CB8AC3E}">
        <p14:creationId xmlns:p14="http://schemas.microsoft.com/office/powerpoint/2010/main" val="21609983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lvl="1"/>
            <a:r>
              <a:rPr lang="en-US" dirty="0"/>
              <a:t>Iterating through </a:t>
            </a:r>
            <a:r>
              <a:rPr lang="cs-CZ" dirty="0"/>
              <a:t>n-t</a:t>
            </a:r>
            <a:r>
              <a:rPr lang="en-US" dirty="0" err="1"/>
              <a:t>uple</a:t>
            </a:r>
            <a:r>
              <a:rPr lang="en-US" dirty="0"/>
              <a:t> elements</a:t>
            </a:r>
          </a:p>
          <a:p>
            <a:pPr lvl="2"/>
            <a:r>
              <a:rPr lang="en-US" dirty="0"/>
              <a:t>A non-working implementation</a:t>
            </a:r>
            <a:endParaRPr lang="cs-CZ" dirty="0"/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A, </a:t>
            </a:r>
            <a:r>
              <a:rPr lang="en-US" dirty="0" err="1"/>
              <a:t>typename</a:t>
            </a:r>
            <a:r>
              <a:rPr lang="en-US" dirty="0"/>
              <a:t> R, </a:t>
            </a:r>
            <a:r>
              <a:rPr lang="en-US" dirty="0" err="1"/>
              <a:t>typename</a:t>
            </a:r>
            <a:r>
              <a:rPr lang="en-US" dirty="0"/>
              <a:t> F&gt;</a:t>
            </a:r>
          </a:p>
          <a:p>
            <a:pPr lvl="4"/>
            <a:r>
              <a:rPr lang="en-US" dirty="0"/>
              <a:t>void </a:t>
            </a:r>
            <a:r>
              <a:rPr lang="en-US" dirty="0" err="1"/>
              <a:t>static_transform</a:t>
            </a:r>
            <a:r>
              <a:rPr lang="en-US" dirty="0"/>
              <a:t>(A &amp;&amp; a, R &amp;&amp; r, F f)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  using </a:t>
            </a:r>
            <a:r>
              <a:rPr lang="en-US" dirty="0" err="1"/>
              <a:t>atuple</a:t>
            </a:r>
            <a:r>
              <a:rPr lang="en-US" dirty="0"/>
              <a:t> =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remove_cv_t</a:t>
            </a:r>
            <a:r>
              <a:rPr lang="en-US" dirty="0"/>
              <a:t>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remove_reference_t</a:t>
            </a:r>
            <a:r>
              <a:rPr lang="en-US" dirty="0"/>
              <a:t>&lt; A&gt;&gt;;</a:t>
            </a:r>
          </a:p>
          <a:p>
            <a:pPr lvl="4"/>
            <a:r>
              <a:rPr lang="en-US" dirty="0"/>
              <a:t>    using </a:t>
            </a:r>
            <a:r>
              <a:rPr lang="en-US" dirty="0" err="1"/>
              <a:t>rtuple</a:t>
            </a:r>
            <a:r>
              <a:rPr lang="en-US" dirty="0"/>
              <a:t> =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remove_cv_t</a:t>
            </a:r>
            <a:r>
              <a:rPr lang="en-US" dirty="0"/>
              <a:t>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remove_reference_t</a:t>
            </a:r>
            <a:r>
              <a:rPr lang="en-US" dirty="0"/>
              <a:t>&lt; R&gt;&gt;;</a:t>
            </a:r>
          </a:p>
          <a:p>
            <a:pPr lvl="4"/>
            <a:r>
              <a:rPr lang="cs-CZ" dirty="0"/>
              <a:t>    </a:t>
            </a:r>
            <a:r>
              <a:rPr lang="en-US" dirty="0"/>
              <a:t>static </a:t>
            </a:r>
            <a:r>
              <a:rPr lang="en-US" dirty="0" err="1"/>
              <a:t>constexpr</a:t>
            </a:r>
            <a:r>
              <a:rPr lang="en-US" dirty="0"/>
              <a:t> auto </a:t>
            </a:r>
            <a:r>
              <a:rPr lang="en-US" dirty="0" err="1"/>
              <a:t>asize</a:t>
            </a:r>
            <a:r>
              <a:rPr lang="en-US" dirty="0"/>
              <a:t> =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tuple_size_v</a:t>
            </a:r>
            <a:r>
              <a:rPr lang="en-US" dirty="0"/>
              <a:t>&lt; </a:t>
            </a:r>
            <a:r>
              <a:rPr lang="en-US" dirty="0" err="1"/>
              <a:t>atuple</a:t>
            </a:r>
            <a:r>
              <a:rPr lang="en-US" dirty="0"/>
              <a:t>&gt;;</a:t>
            </a:r>
          </a:p>
          <a:p>
            <a:pPr lvl="4"/>
            <a:r>
              <a:rPr lang="en-US" dirty="0"/>
              <a:t>    static </a:t>
            </a:r>
            <a:r>
              <a:rPr lang="en-US" dirty="0" err="1"/>
              <a:t>constexpr</a:t>
            </a:r>
            <a:r>
              <a:rPr lang="en-US" dirty="0"/>
              <a:t> auto </a:t>
            </a:r>
            <a:r>
              <a:rPr lang="en-US" dirty="0" err="1"/>
              <a:t>rsize</a:t>
            </a:r>
            <a:r>
              <a:rPr lang="en-US" dirty="0"/>
              <a:t> =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tuple_size_v</a:t>
            </a:r>
            <a:r>
              <a:rPr lang="en-US" dirty="0"/>
              <a:t>&lt; </a:t>
            </a:r>
            <a:r>
              <a:rPr lang="en-US" dirty="0" err="1"/>
              <a:t>rtuple</a:t>
            </a:r>
            <a:r>
              <a:rPr lang="en-US" dirty="0"/>
              <a:t>&gt;; </a:t>
            </a:r>
            <a:endParaRPr lang="cs-CZ" dirty="0"/>
          </a:p>
          <a:p>
            <a:pPr lvl="4"/>
            <a:r>
              <a:rPr lang="cs-CZ" dirty="0"/>
              <a:t>    </a:t>
            </a:r>
            <a:r>
              <a:rPr lang="en-US" dirty="0" err="1"/>
              <a:t>static_assert</a:t>
            </a:r>
            <a:r>
              <a:rPr lang="en-US" dirty="0"/>
              <a:t>(</a:t>
            </a:r>
            <a:r>
              <a:rPr lang="en-US" dirty="0" err="1"/>
              <a:t>asize</a:t>
            </a:r>
            <a:r>
              <a:rPr lang="en-US" dirty="0"/>
              <a:t> == </a:t>
            </a:r>
            <a:r>
              <a:rPr lang="en-US" dirty="0" err="1"/>
              <a:t>rsize</a:t>
            </a:r>
            <a:r>
              <a:rPr lang="en-US" dirty="0"/>
              <a:t>, "tuples must be of equal length");</a:t>
            </a:r>
          </a:p>
          <a:p>
            <a:pPr lvl="4"/>
            <a:endParaRPr lang="en-US" dirty="0"/>
          </a:p>
          <a:p>
            <a:pPr lvl="4"/>
            <a:r>
              <a:rPr lang="cs-CZ" dirty="0"/>
              <a:t>    </a:t>
            </a:r>
            <a:r>
              <a:rPr lang="en-US" dirty="0"/>
              <a:t>for (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tuple_size_v</a:t>
            </a:r>
            <a:r>
              <a:rPr lang="en-US" dirty="0"/>
              <a:t>&lt; T1&gt;; ++</a:t>
            </a:r>
            <a:r>
              <a:rPr lang="en-US" dirty="0" err="1"/>
              <a:t>i</a:t>
            </a:r>
            <a:r>
              <a:rPr lang="en-US" dirty="0"/>
              <a:t>)</a:t>
            </a:r>
          </a:p>
          <a:p>
            <a:pPr lvl="4"/>
            <a:r>
              <a:rPr lang="en-US" dirty="0"/>
              <a:t>        </a:t>
            </a:r>
            <a:r>
              <a:rPr lang="en-US" dirty="0" err="1"/>
              <a:t>std</a:t>
            </a:r>
            <a:r>
              <a:rPr lang="en-US" dirty="0"/>
              <a:t>::get&lt;</a:t>
            </a:r>
            <a:r>
              <a:rPr lang="en-US" dirty="0" err="1"/>
              <a:t>i</a:t>
            </a:r>
            <a:r>
              <a:rPr lang="en-US" dirty="0"/>
              <a:t>&gt;(r) = f( </a:t>
            </a:r>
            <a:r>
              <a:rPr lang="en-US" dirty="0" err="1"/>
              <a:t>std</a:t>
            </a:r>
            <a:r>
              <a:rPr lang="en-US" dirty="0"/>
              <a:t>::get&lt;</a:t>
            </a:r>
            <a:r>
              <a:rPr lang="en-US" dirty="0" err="1"/>
              <a:t>i</a:t>
            </a:r>
            <a:r>
              <a:rPr lang="en-US" dirty="0"/>
              <a:t>&gt;(x));</a:t>
            </a:r>
          </a:p>
          <a:p>
            <a:pPr lvl="4"/>
            <a:r>
              <a:rPr lang="en-US" dirty="0"/>
              <a:t>}</a:t>
            </a:r>
          </a:p>
          <a:p>
            <a:pPr lvl="2"/>
            <a:r>
              <a:rPr lang="en-US" dirty="0" err="1"/>
              <a:t>std</a:t>
            </a:r>
            <a:r>
              <a:rPr lang="en-US" dirty="0"/>
              <a:t>::get&lt;</a:t>
            </a:r>
            <a:r>
              <a:rPr lang="en-US" dirty="0" err="1"/>
              <a:t>i</a:t>
            </a:r>
            <a:r>
              <a:rPr lang="en-US" dirty="0"/>
              <a:t>&gt; requires constant </a:t>
            </a:r>
            <a:r>
              <a:rPr lang="en-US" dirty="0" err="1"/>
              <a:t>i</a:t>
            </a:r>
            <a:endParaRPr lang="en-US" dirty="0"/>
          </a:p>
          <a:p>
            <a:pPr lvl="2"/>
            <a:r>
              <a:rPr lang="en-US" dirty="0"/>
              <a:t>The compiler must be able to instantiate f() for the correct types</a:t>
            </a:r>
          </a:p>
        </p:txBody>
      </p:sp>
    </p:spTree>
    <p:extLst>
      <p:ext uri="{BB962C8B-B14F-4D97-AF65-F5344CB8AC3E}">
        <p14:creationId xmlns:p14="http://schemas.microsoft.com/office/powerpoint/2010/main" val="22690837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lvl="1"/>
            <a:r>
              <a:rPr lang="en-US" dirty="0"/>
              <a:t>Iterating through </a:t>
            </a:r>
            <a:r>
              <a:rPr lang="cs-CZ" dirty="0"/>
              <a:t>n-t</a:t>
            </a:r>
            <a:r>
              <a:rPr lang="en-US" dirty="0" err="1"/>
              <a:t>uple</a:t>
            </a:r>
            <a:r>
              <a:rPr lang="en-US" dirty="0"/>
              <a:t> elements</a:t>
            </a:r>
            <a:endParaRPr lang="cs-CZ" dirty="0"/>
          </a:p>
          <a:p>
            <a:pPr lvl="2"/>
            <a:r>
              <a:rPr lang="en-US" dirty="0"/>
              <a:t>Reformulated using a compile-time version of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for_each</a:t>
            </a:r>
            <a:endParaRPr lang="en-US" dirty="0"/>
          </a:p>
          <a:p>
            <a:pPr lvl="2"/>
            <a:r>
              <a:rPr lang="en-US" dirty="0" err="1"/>
              <a:t>static_for_each_index</a:t>
            </a:r>
            <a:r>
              <a:rPr lang="en-US" dirty="0"/>
              <a:t> calls </a:t>
            </a:r>
            <a:r>
              <a:rPr lang="en-US" dirty="0" err="1"/>
              <a:t>transform_ftor</a:t>
            </a:r>
            <a:r>
              <a:rPr lang="en-US" dirty="0"/>
              <a:t> for each index in the given range</a:t>
            </a:r>
            <a:endParaRPr lang="cs-CZ" dirty="0"/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A, </a:t>
            </a:r>
            <a:r>
              <a:rPr lang="en-US" dirty="0" err="1"/>
              <a:t>typename</a:t>
            </a:r>
            <a:r>
              <a:rPr lang="en-US" dirty="0"/>
              <a:t> R, </a:t>
            </a:r>
            <a:r>
              <a:rPr lang="en-US" dirty="0" err="1"/>
              <a:t>typename</a:t>
            </a:r>
            <a:r>
              <a:rPr lang="en-US" dirty="0"/>
              <a:t> F&gt;</a:t>
            </a:r>
          </a:p>
          <a:p>
            <a:pPr lvl="4"/>
            <a:r>
              <a:rPr lang="en-US" dirty="0"/>
              <a:t>void </a:t>
            </a:r>
            <a:r>
              <a:rPr lang="en-US" dirty="0" err="1"/>
              <a:t>static_transform</a:t>
            </a:r>
            <a:r>
              <a:rPr lang="en-US" dirty="0"/>
              <a:t>(A &amp;&amp; a, R &amp;&amp; r, F f)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  using </a:t>
            </a:r>
            <a:r>
              <a:rPr lang="en-US" dirty="0" err="1"/>
              <a:t>atuple</a:t>
            </a:r>
            <a:r>
              <a:rPr lang="en-US" dirty="0"/>
              <a:t> =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remove_cv_t</a:t>
            </a:r>
            <a:r>
              <a:rPr lang="en-US" dirty="0"/>
              <a:t>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remove_reference_t</a:t>
            </a:r>
            <a:r>
              <a:rPr lang="en-US" dirty="0"/>
              <a:t>&lt; A&gt;&gt;;</a:t>
            </a:r>
          </a:p>
          <a:p>
            <a:pPr lvl="4"/>
            <a:r>
              <a:rPr lang="en-US" dirty="0"/>
              <a:t>    using </a:t>
            </a:r>
            <a:r>
              <a:rPr lang="en-US" dirty="0" err="1"/>
              <a:t>rtuple</a:t>
            </a:r>
            <a:r>
              <a:rPr lang="en-US" dirty="0"/>
              <a:t> =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remove_cv_t</a:t>
            </a:r>
            <a:r>
              <a:rPr lang="en-US" dirty="0"/>
              <a:t>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remove_reference_t</a:t>
            </a:r>
            <a:r>
              <a:rPr lang="en-US" dirty="0"/>
              <a:t>&lt; R&gt;&gt;;</a:t>
            </a:r>
          </a:p>
          <a:p>
            <a:pPr lvl="4"/>
            <a:r>
              <a:rPr lang="cs-CZ" dirty="0"/>
              <a:t>    </a:t>
            </a:r>
            <a:r>
              <a:rPr lang="en-US" dirty="0"/>
              <a:t>static </a:t>
            </a:r>
            <a:r>
              <a:rPr lang="en-US" dirty="0" err="1"/>
              <a:t>constexpr</a:t>
            </a:r>
            <a:r>
              <a:rPr lang="en-US" dirty="0"/>
              <a:t> auto </a:t>
            </a:r>
            <a:r>
              <a:rPr lang="en-US" dirty="0" err="1"/>
              <a:t>asize</a:t>
            </a:r>
            <a:r>
              <a:rPr lang="en-US" dirty="0"/>
              <a:t> =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tuple_size_v</a:t>
            </a:r>
            <a:r>
              <a:rPr lang="en-US" dirty="0"/>
              <a:t>&lt; </a:t>
            </a:r>
            <a:r>
              <a:rPr lang="en-US" dirty="0" err="1"/>
              <a:t>atuple</a:t>
            </a:r>
            <a:r>
              <a:rPr lang="en-US" dirty="0"/>
              <a:t>&gt;;</a:t>
            </a:r>
          </a:p>
          <a:p>
            <a:pPr lvl="4"/>
            <a:r>
              <a:rPr lang="en-US" dirty="0"/>
              <a:t>    static </a:t>
            </a:r>
            <a:r>
              <a:rPr lang="en-US" dirty="0" err="1"/>
              <a:t>constexpr</a:t>
            </a:r>
            <a:r>
              <a:rPr lang="en-US" dirty="0"/>
              <a:t> auto </a:t>
            </a:r>
            <a:r>
              <a:rPr lang="en-US" dirty="0" err="1"/>
              <a:t>rsize</a:t>
            </a:r>
            <a:r>
              <a:rPr lang="en-US" dirty="0"/>
              <a:t> =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tuple_size_v</a:t>
            </a:r>
            <a:r>
              <a:rPr lang="en-US" dirty="0"/>
              <a:t>&lt; </a:t>
            </a:r>
            <a:r>
              <a:rPr lang="en-US" dirty="0" err="1"/>
              <a:t>rtuple</a:t>
            </a:r>
            <a:r>
              <a:rPr lang="en-US" dirty="0"/>
              <a:t>&gt;; </a:t>
            </a:r>
            <a:endParaRPr lang="cs-CZ" dirty="0"/>
          </a:p>
          <a:p>
            <a:pPr lvl="4"/>
            <a:r>
              <a:rPr lang="cs-CZ" dirty="0"/>
              <a:t>    </a:t>
            </a:r>
            <a:r>
              <a:rPr lang="en-US" dirty="0" err="1"/>
              <a:t>static_assert</a:t>
            </a:r>
            <a:r>
              <a:rPr lang="en-US" dirty="0"/>
              <a:t>(</a:t>
            </a:r>
            <a:r>
              <a:rPr lang="en-US" dirty="0" err="1"/>
              <a:t>asize</a:t>
            </a:r>
            <a:r>
              <a:rPr lang="en-US" dirty="0"/>
              <a:t> == </a:t>
            </a:r>
            <a:r>
              <a:rPr lang="en-US" dirty="0" err="1"/>
              <a:t>rsize</a:t>
            </a:r>
            <a:r>
              <a:rPr lang="en-US" dirty="0"/>
              <a:t>, "tuples must be of equal length");</a:t>
            </a:r>
          </a:p>
          <a:p>
            <a:pPr lvl="4"/>
            <a:endParaRPr lang="en-US" dirty="0"/>
          </a:p>
          <a:p>
            <a:pPr lvl="4"/>
            <a:r>
              <a:rPr lang="cs-CZ" dirty="0"/>
              <a:t>    </a:t>
            </a:r>
            <a:r>
              <a:rPr lang="en-US" dirty="0" err="1"/>
              <a:t>static_for_each_index</a:t>
            </a:r>
            <a:r>
              <a:rPr lang="en-US" dirty="0"/>
              <a:t>&lt; 0, </a:t>
            </a:r>
            <a:r>
              <a:rPr lang="en-US" dirty="0" err="1"/>
              <a:t>rsize</a:t>
            </a:r>
            <a:r>
              <a:rPr lang="en-US" dirty="0"/>
              <a:t>&gt;(</a:t>
            </a:r>
            <a:endParaRPr lang="cs-CZ" dirty="0"/>
          </a:p>
          <a:p>
            <a:pPr lvl="4"/>
            <a:r>
              <a:rPr lang="cs-CZ" dirty="0"/>
              <a:t>	</a:t>
            </a:r>
            <a:r>
              <a:rPr lang="en-US" dirty="0"/>
              <a:t>      </a:t>
            </a:r>
            <a:r>
              <a:rPr lang="en-US" dirty="0" err="1"/>
              <a:t>transform_ftor</a:t>
            </a:r>
            <a:r>
              <a:rPr lang="en-US" dirty="0"/>
              <a:t>&lt; A, R, F&gt;(</a:t>
            </a:r>
            <a:endParaRPr lang="cs-CZ" dirty="0"/>
          </a:p>
          <a:p>
            <a:pPr lvl="4"/>
            <a:r>
              <a:rPr lang="cs-CZ" dirty="0"/>
              <a:t>	    </a:t>
            </a:r>
            <a:r>
              <a:rPr lang="en-US" dirty="0"/>
              <a:t>      </a:t>
            </a:r>
            <a:r>
              <a:rPr lang="en-US" dirty="0" err="1"/>
              <a:t>std</a:t>
            </a:r>
            <a:r>
              <a:rPr lang="en-US" dirty="0"/>
              <a:t>::forward&lt; A&gt;(a), </a:t>
            </a:r>
            <a:r>
              <a:rPr lang="en-US" dirty="0" err="1"/>
              <a:t>std</a:t>
            </a:r>
            <a:r>
              <a:rPr lang="en-US" dirty="0"/>
              <a:t>::forward&lt; R&gt;(r), </a:t>
            </a:r>
            <a:r>
              <a:rPr lang="en-US" dirty="0" err="1"/>
              <a:t>std</a:t>
            </a:r>
            <a:r>
              <a:rPr lang="en-US" dirty="0"/>
              <a:t>::move(f)));</a:t>
            </a:r>
          </a:p>
          <a:p>
            <a:pPr lvl="4"/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156950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lvl="1"/>
            <a:r>
              <a:rPr lang="en-US" dirty="0" err="1"/>
              <a:t>static_for_each_index</a:t>
            </a:r>
            <a:r>
              <a:rPr lang="en-US" dirty="0"/>
              <a:t> - interface</a:t>
            </a:r>
            <a:endParaRPr lang="cs-CZ" dirty="0"/>
          </a:p>
          <a:p>
            <a:pPr lvl="4"/>
            <a:r>
              <a:rPr lang="en-US" dirty="0"/>
              <a:t>template&lt;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b,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e, </a:t>
            </a:r>
            <a:r>
              <a:rPr lang="en-US" dirty="0" err="1"/>
              <a:t>typename</a:t>
            </a:r>
            <a:r>
              <a:rPr lang="en-US" dirty="0"/>
              <a:t> F&gt;</a:t>
            </a:r>
          </a:p>
          <a:p>
            <a:pPr lvl="4"/>
            <a:r>
              <a:rPr lang="en-US" dirty="0"/>
              <a:t>void </a:t>
            </a:r>
            <a:r>
              <a:rPr lang="en-US" dirty="0" err="1"/>
              <a:t>static_for_each_index</a:t>
            </a:r>
            <a:r>
              <a:rPr lang="en-US" dirty="0"/>
              <a:t>(F f);</a:t>
            </a:r>
          </a:p>
          <a:p>
            <a:pPr lvl="2"/>
            <a:r>
              <a:rPr lang="en-US" dirty="0"/>
              <a:t>Logically, it shall call f(</a:t>
            </a:r>
            <a:r>
              <a:rPr lang="en-US" dirty="0" err="1"/>
              <a:t>i</a:t>
            </a:r>
            <a:r>
              <a:rPr lang="en-US" dirty="0"/>
              <a:t>) for every </a:t>
            </a:r>
            <a:r>
              <a:rPr lang="en-US" dirty="0" err="1"/>
              <a:t>i</a:t>
            </a:r>
            <a:r>
              <a:rPr lang="en-US" dirty="0"/>
              <a:t> in [</a:t>
            </a:r>
            <a:r>
              <a:rPr lang="en-US" dirty="0" err="1"/>
              <a:t>b,e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Problem: </a:t>
            </a:r>
            <a:r>
              <a:rPr lang="en-US" dirty="0" err="1"/>
              <a:t>i</a:t>
            </a:r>
            <a:r>
              <a:rPr lang="en-US" dirty="0"/>
              <a:t> must be a constant inside f</a:t>
            </a:r>
          </a:p>
          <a:p>
            <a:pPr lvl="3"/>
            <a:r>
              <a:rPr lang="en-US" dirty="0"/>
              <a:t>The compiler must create a separate instantiation for every f(</a:t>
            </a:r>
            <a:r>
              <a:rPr lang="en-US" dirty="0" err="1"/>
              <a:t>i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Problem: f&lt;</a:t>
            </a:r>
            <a:r>
              <a:rPr lang="en-US" dirty="0" err="1"/>
              <a:t>i</a:t>
            </a:r>
            <a:r>
              <a:rPr lang="en-US" dirty="0"/>
              <a:t>&gt;() does not work because f is a variable, not a function</a:t>
            </a:r>
          </a:p>
          <a:p>
            <a:pPr lvl="3"/>
            <a:r>
              <a:rPr lang="en-US" dirty="0" err="1"/>
              <a:t>f.operator</a:t>
            </a:r>
            <a:r>
              <a:rPr lang="en-US" dirty="0"/>
              <a:t>()&lt;</a:t>
            </a:r>
            <a:r>
              <a:rPr lang="en-US" dirty="0" err="1"/>
              <a:t>i</a:t>
            </a:r>
            <a:r>
              <a:rPr lang="en-US" dirty="0"/>
              <a:t>&gt;() does not work either</a:t>
            </a:r>
          </a:p>
          <a:p>
            <a:pPr lvl="2"/>
            <a:r>
              <a:rPr lang="en-US" dirty="0"/>
              <a:t>Possible solution: call a normal member function instead of operator()</a:t>
            </a:r>
          </a:p>
          <a:p>
            <a:pPr lvl="4"/>
            <a:r>
              <a:rPr lang="en-US" dirty="0" err="1"/>
              <a:t>f.call</a:t>
            </a:r>
            <a:r>
              <a:rPr lang="en-US" dirty="0"/>
              <a:t>&lt;</a:t>
            </a:r>
            <a:r>
              <a:rPr lang="en-US" dirty="0" err="1"/>
              <a:t>i</a:t>
            </a:r>
            <a:r>
              <a:rPr lang="en-US" dirty="0"/>
              <a:t>&gt;();</a:t>
            </a:r>
          </a:p>
          <a:p>
            <a:pPr lvl="3"/>
            <a:r>
              <a:rPr lang="en-US" dirty="0"/>
              <a:t>Requires a </a:t>
            </a:r>
            <a:r>
              <a:rPr lang="en-US" dirty="0" err="1"/>
              <a:t>functor</a:t>
            </a:r>
            <a:r>
              <a:rPr lang="en-US" dirty="0"/>
              <a:t> like</a:t>
            </a:r>
          </a:p>
          <a:p>
            <a:pPr lvl="4"/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ftor</a:t>
            </a:r>
            <a:r>
              <a:rPr lang="en-US" dirty="0"/>
              <a:t> {</a:t>
            </a:r>
          </a:p>
          <a:p>
            <a:pPr lvl="4"/>
            <a:r>
              <a:rPr lang="en-US" dirty="0"/>
              <a:t>    template&lt;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&gt;</a:t>
            </a:r>
          </a:p>
          <a:p>
            <a:pPr lvl="4"/>
            <a:r>
              <a:rPr lang="en-US" dirty="0"/>
              <a:t>    void call() </a:t>
            </a:r>
            <a:r>
              <a:rPr lang="en-US" dirty="0" err="1"/>
              <a:t>const</a:t>
            </a:r>
            <a:endParaRPr lang="en-US" dirty="0"/>
          </a:p>
          <a:p>
            <a:pPr lvl="4"/>
            <a:r>
              <a:rPr lang="en-US" dirty="0"/>
              <a:t>    { /*...*/ }</a:t>
            </a:r>
          </a:p>
          <a:p>
            <a:pPr lvl="4"/>
            <a:r>
              <a:rPr lang="en-US" dirty="0"/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5893610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lvl="1"/>
            <a:r>
              <a:rPr lang="en-US" dirty="0" err="1"/>
              <a:t>static_for_each_index</a:t>
            </a:r>
            <a:r>
              <a:rPr lang="en-US" dirty="0"/>
              <a:t> - interface</a:t>
            </a:r>
            <a:endParaRPr lang="cs-CZ" dirty="0"/>
          </a:p>
          <a:p>
            <a:pPr lvl="4"/>
            <a:r>
              <a:rPr lang="en-US" dirty="0"/>
              <a:t>template&lt;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b,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e, </a:t>
            </a:r>
            <a:r>
              <a:rPr lang="en-US" dirty="0" err="1"/>
              <a:t>typename</a:t>
            </a:r>
            <a:r>
              <a:rPr lang="en-US" dirty="0"/>
              <a:t> F&gt;</a:t>
            </a:r>
          </a:p>
          <a:p>
            <a:pPr lvl="4"/>
            <a:r>
              <a:rPr lang="en-US" dirty="0"/>
              <a:t>void </a:t>
            </a:r>
            <a:r>
              <a:rPr lang="en-US" dirty="0" err="1"/>
              <a:t>static_for_each_index</a:t>
            </a:r>
            <a:r>
              <a:rPr lang="en-US" dirty="0"/>
              <a:t>(F f);</a:t>
            </a:r>
          </a:p>
          <a:p>
            <a:pPr lvl="2"/>
            <a:r>
              <a:rPr lang="en-US" dirty="0"/>
              <a:t>Logically, it shall call f(</a:t>
            </a:r>
            <a:r>
              <a:rPr lang="en-US" dirty="0" err="1"/>
              <a:t>i</a:t>
            </a:r>
            <a:r>
              <a:rPr lang="en-US" dirty="0"/>
              <a:t>) for every </a:t>
            </a:r>
            <a:r>
              <a:rPr lang="en-US" dirty="0" err="1"/>
              <a:t>i</a:t>
            </a:r>
            <a:r>
              <a:rPr lang="en-US" dirty="0"/>
              <a:t> in [</a:t>
            </a:r>
            <a:r>
              <a:rPr lang="en-US" dirty="0" err="1"/>
              <a:t>b,e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Problem: </a:t>
            </a:r>
            <a:r>
              <a:rPr lang="en-US" dirty="0" err="1"/>
              <a:t>i</a:t>
            </a:r>
            <a:r>
              <a:rPr lang="en-US" dirty="0"/>
              <a:t> must be a constant inside f</a:t>
            </a:r>
          </a:p>
          <a:p>
            <a:pPr lvl="2"/>
            <a:r>
              <a:rPr lang="en-US" dirty="0"/>
              <a:t>A better solution: pass the constant through the type of an argument</a:t>
            </a:r>
          </a:p>
          <a:p>
            <a:pPr lvl="4"/>
            <a:r>
              <a:rPr lang="en-US" dirty="0"/>
              <a:t>f(</a:t>
            </a:r>
            <a:r>
              <a:rPr lang="en-US" dirty="0" err="1"/>
              <a:t>static_index</a:t>
            </a:r>
            <a:r>
              <a:rPr lang="en-US" dirty="0"/>
              <a:t>&lt;</a:t>
            </a:r>
            <a:r>
              <a:rPr lang="en-US" dirty="0" err="1"/>
              <a:t>i</a:t>
            </a:r>
            <a:r>
              <a:rPr lang="en-US" dirty="0"/>
              <a:t>&gt;{});</a:t>
            </a:r>
          </a:p>
          <a:p>
            <a:pPr lvl="3"/>
            <a:r>
              <a:rPr lang="en-US" dirty="0"/>
              <a:t>The argument type is an empty tag class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&gt; 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static_index</a:t>
            </a:r>
            <a:r>
              <a:rPr lang="en-US" dirty="0"/>
              <a:t> {};</a:t>
            </a:r>
          </a:p>
          <a:p>
            <a:pPr lvl="3"/>
            <a:r>
              <a:rPr lang="en-US" dirty="0"/>
              <a:t>Requires a </a:t>
            </a:r>
            <a:r>
              <a:rPr lang="en-US" dirty="0" err="1"/>
              <a:t>functor</a:t>
            </a:r>
            <a:r>
              <a:rPr lang="en-US" dirty="0"/>
              <a:t> like</a:t>
            </a:r>
          </a:p>
          <a:p>
            <a:pPr lvl="4"/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ftor</a:t>
            </a:r>
            <a:r>
              <a:rPr lang="en-US" dirty="0"/>
              <a:t> {</a:t>
            </a:r>
          </a:p>
          <a:p>
            <a:pPr lvl="4"/>
            <a:r>
              <a:rPr lang="en-US" dirty="0"/>
              <a:t>    template&lt;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&gt;</a:t>
            </a:r>
          </a:p>
          <a:p>
            <a:pPr lvl="4"/>
            <a:r>
              <a:rPr lang="en-US" dirty="0"/>
              <a:t>    void operator()(</a:t>
            </a:r>
            <a:r>
              <a:rPr lang="en-US" dirty="0" err="1"/>
              <a:t>static_index</a:t>
            </a:r>
            <a:r>
              <a:rPr lang="en-US" dirty="0"/>
              <a:t>&lt;</a:t>
            </a:r>
            <a:r>
              <a:rPr lang="en-US" dirty="0" err="1"/>
              <a:t>i</a:t>
            </a:r>
            <a:r>
              <a:rPr lang="en-US" dirty="0"/>
              <a:t>&gt;) </a:t>
            </a:r>
            <a:r>
              <a:rPr lang="en-US" dirty="0" err="1"/>
              <a:t>const</a:t>
            </a:r>
            <a:endParaRPr lang="en-US" dirty="0"/>
          </a:p>
          <a:p>
            <a:pPr lvl="4"/>
            <a:r>
              <a:rPr lang="en-US" dirty="0"/>
              <a:t>    { /*...*/ }</a:t>
            </a:r>
          </a:p>
          <a:p>
            <a:pPr lvl="4"/>
            <a:r>
              <a:rPr lang="en-US" dirty="0"/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826872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 description of templates in C++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 template is a function evaluated by the compiler</a:t>
            </a:r>
          </a:p>
          <a:p>
            <a:pPr lvl="1"/>
            <a:r>
              <a:rPr lang="en-US" dirty="0"/>
              <a:t>Its return value may be one of:</a:t>
            </a:r>
          </a:p>
          <a:p>
            <a:pPr lvl="2"/>
            <a:r>
              <a:rPr lang="en-US" dirty="0"/>
              <a:t>an integral constant</a:t>
            </a:r>
          </a:p>
          <a:p>
            <a:pPr lvl="3"/>
            <a:r>
              <a:rPr lang="en-US" dirty="0"/>
              <a:t>indirectly (convention: static member constant named "value")</a:t>
            </a:r>
          </a:p>
          <a:p>
            <a:pPr lvl="4"/>
            <a:r>
              <a:rPr lang="en-US" dirty="0"/>
              <a:t>template&lt; /*...*/&gt; class F { static </a:t>
            </a:r>
            <a:r>
              <a:rPr lang="en-US" dirty="0" err="1"/>
              <a:t>constexpr</a:t>
            </a:r>
            <a:r>
              <a:rPr lang="en-US" dirty="0"/>
              <a:t> </a:t>
            </a:r>
            <a:r>
              <a:rPr lang="en-US" dirty="0" err="1"/>
              <a:t>int</a:t>
            </a:r>
            <a:r>
              <a:rPr lang="en-US" dirty="0"/>
              <a:t> value = /*...*/; };</a:t>
            </a:r>
          </a:p>
          <a:p>
            <a:pPr lvl="3"/>
            <a:r>
              <a:rPr lang="en-US" dirty="0"/>
              <a:t>directly [C++14] (convention: named "</a:t>
            </a:r>
            <a:r>
              <a:rPr lang="en-US" dirty="0" err="1"/>
              <a:t>F_v</a:t>
            </a:r>
            <a:r>
              <a:rPr lang="en-US" dirty="0"/>
              <a:t>" if defined as F::value)</a:t>
            </a:r>
          </a:p>
          <a:p>
            <a:pPr lvl="4"/>
            <a:r>
              <a:rPr lang="en-US" dirty="0"/>
              <a:t>template&lt; /*...*/&gt; </a:t>
            </a:r>
            <a:r>
              <a:rPr lang="en-US" dirty="0" err="1"/>
              <a:t>constexpr</a:t>
            </a:r>
            <a:r>
              <a:rPr lang="en-US" dirty="0"/>
              <a:t>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F_v</a:t>
            </a:r>
            <a:r>
              <a:rPr lang="en-US" dirty="0"/>
              <a:t> = /*...*/;</a:t>
            </a:r>
          </a:p>
          <a:p>
            <a:pPr lvl="2"/>
            <a:r>
              <a:rPr lang="en-US" dirty="0"/>
              <a:t>a type</a:t>
            </a:r>
          </a:p>
          <a:p>
            <a:pPr lvl="3"/>
            <a:r>
              <a:rPr lang="en-US" dirty="0"/>
              <a:t>a class - directly</a:t>
            </a:r>
          </a:p>
          <a:p>
            <a:pPr lvl="4"/>
            <a:r>
              <a:rPr lang="en-US" dirty="0"/>
              <a:t>template&lt; /*...*/&gt; class F {/*...*/};</a:t>
            </a:r>
          </a:p>
          <a:p>
            <a:pPr lvl="3"/>
            <a:r>
              <a:rPr lang="en-US" dirty="0"/>
              <a:t>any type indirectly (convention: member named "type")</a:t>
            </a:r>
          </a:p>
          <a:p>
            <a:pPr lvl="4"/>
            <a:r>
              <a:rPr lang="en-US" dirty="0"/>
              <a:t>template&lt; /*...*/&gt; class F { </a:t>
            </a:r>
            <a:r>
              <a:rPr lang="en-US" dirty="0" err="1"/>
              <a:t>typedef</a:t>
            </a:r>
            <a:r>
              <a:rPr lang="en-US" dirty="0"/>
              <a:t> /*...*/ type; };</a:t>
            </a:r>
          </a:p>
          <a:p>
            <a:pPr lvl="3"/>
            <a:r>
              <a:rPr lang="en-US" dirty="0"/>
              <a:t>any type directly [C++11] (convention: named "</a:t>
            </a:r>
            <a:r>
              <a:rPr lang="en-US" dirty="0" err="1"/>
              <a:t>F_t</a:t>
            </a:r>
            <a:r>
              <a:rPr lang="en-US" dirty="0"/>
              <a:t>" if defined as F::type)</a:t>
            </a:r>
          </a:p>
          <a:p>
            <a:pPr lvl="4"/>
            <a:r>
              <a:rPr lang="en-US" dirty="0"/>
              <a:t>template&lt; /*...*/&gt; using </a:t>
            </a:r>
            <a:r>
              <a:rPr lang="en-US" dirty="0" err="1"/>
              <a:t>F_t</a:t>
            </a:r>
            <a:r>
              <a:rPr lang="en-US" dirty="0"/>
              <a:t> = /*...*/;</a:t>
            </a:r>
          </a:p>
          <a:p>
            <a:pPr lvl="2"/>
            <a:r>
              <a:rPr lang="en-US" dirty="0"/>
              <a:t>a template</a:t>
            </a:r>
          </a:p>
          <a:p>
            <a:pPr lvl="3"/>
            <a:r>
              <a:rPr lang="en-US" dirty="0"/>
              <a:t>indirectly</a:t>
            </a:r>
          </a:p>
          <a:p>
            <a:pPr lvl="4"/>
            <a:r>
              <a:rPr lang="en-US" dirty="0"/>
              <a:t>template&lt; /*...*/&gt; class X { template&lt; /*...*/&gt; using type = /*...*/; };</a:t>
            </a:r>
          </a:p>
          <a:p>
            <a:pPr lvl="2"/>
            <a:r>
              <a:rPr lang="en-US" dirty="0"/>
              <a:t>a run-time function (a function template or a static member function of a class template)</a:t>
            </a:r>
          </a:p>
        </p:txBody>
      </p:sp>
    </p:spTree>
    <p:extLst>
      <p:ext uri="{BB962C8B-B14F-4D97-AF65-F5344CB8AC3E}">
        <p14:creationId xmlns:p14="http://schemas.microsoft.com/office/powerpoint/2010/main" val="39131540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lvl="2"/>
            <a:r>
              <a:rPr lang="en-US" dirty="0"/>
              <a:t>A better solution: pass the constant through the type of an argument</a:t>
            </a:r>
          </a:p>
          <a:p>
            <a:pPr lvl="3"/>
            <a:r>
              <a:rPr lang="en-US" dirty="0"/>
              <a:t>We can also use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integral_constant</a:t>
            </a:r>
            <a:r>
              <a:rPr lang="en-US" dirty="0"/>
              <a:t> as the tag class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&gt; </a:t>
            </a:r>
          </a:p>
          <a:p>
            <a:pPr lvl="4"/>
            <a:r>
              <a:rPr lang="en-US" dirty="0"/>
              <a:t>using </a:t>
            </a:r>
            <a:r>
              <a:rPr lang="en-US" dirty="0" err="1"/>
              <a:t>static_index</a:t>
            </a:r>
            <a:r>
              <a:rPr lang="en-US" dirty="0"/>
              <a:t> =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integral_constant</a:t>
            </a:r>
            <a:r>
              <a:rPr lang="en-US" dirty="0"/>
              <a:t>&lt;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&gt;;</a:t>
            </a:r>
          </a:p>
          <a:p>
            <a:pPr lvl="3"/>
            <a:endParaRPr lang="en-US" dirty="0"/>
          </a:p>
          <a:p>
            <a:pPr lvl="3"/>
            <a:r>
              <a:rPr lang="en-US" dirty="0"/>
              <a:t>With integral constant, we may even use a (C++14) lambda:</a:t>
            </a:r>
          </a:p>
          <a:p>
            <a:pPr lvl="4"/>
            <a:r>
              <a:rPr lang="en-US" dirty="0"/>
              <a:t>auto </a:t>
            </a:r>
            <a:r>
              <a:rPr lang="en-US" dirty="0" err="1"/>
              <a:t>ftor</a:t>
            </a:r>
            <a:r>
              <a:rPr lang="en-US" dirty="0"/>
              <a:t> = [](auto </a:t>
            </a:r>
            <a:r>
              <a:rPr lang="en-US" dirty="0" err="1"/>
              <a:t>tag_value</a:t>
            </a:r>
            <a:r>
              <a:rPr lang="en-US" dirty="0"/>
              <a:t>){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constexpr</a:t>
            </a:r>
            <a:r>
              <a:rPr lang="en-US" dirty="0"/>
              <a:t>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= </a:t>
            </a:r>
            <a:r>
              <a:rPr lang="en-US" dirty="0" err="1"/>
              <a:t>tag_value</a:t>
            </a:r>
            <a:r>
              <a:rPr lang="en-US" dirty="0"/>
              <a:t>;</a:t>
            </a:r>
          </a:p>
          <a:p>
            <a:pPr lvl="4"/>
            <a:r>
              <a:rPr lang="en-US" dirty="0"/>
              <a:t>};</a:t>
            </a:r>
          </a:p>
          <a:p>
            <a:pPr lvl="3"/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integral_constant</a:t>
            </a:r>
            <a:r>
              <a:rPr lang="en-US" dirty="0"/>
              <a:t> defines a conversion operator to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which, although not declared static, does not access the object and returns the template argument </a:t>
            </a:r>
            <a:r>
              <a:rPr lang="en-US" dirty="0" err="1"/>
              <a:t>i</a:t>
            </a:r>
            <a:endParaRPr lang="en-US" dirty="0"/>
          </a:p>
          <a:p>
            <a:pPr lvl="3"/>
            <a:r>
              <a:rPr lang="en-US" dirty="0"/>
              <a:t>therefore, the member function may be evaluated in constant context although </a:t>
            </a:r>
            <a:r>
              <a:rPr lang="en-US" dirty="0" err="1"/>
              <a:t>tag_value</a:t>
            </a:r>
            <a:r>
              <a:rPr lang="en-US" dirty="0"/>
              <a:t> is a run-time object</a:t>
            </a:r>
          </a:p>
          <a:p>
            <a:pPr lvl="3"/>
            <a:r>
              <a:rPr lang="en-US" dirty="0"/>
              <a:t>at run-time, the </a:t>
            </a:r>
            <a:r>
              <a:rPr lang="en-US" dirty="0" err="1"/>
              <a:t>tag_value</a:t>
            </a:r>
            <a:r>
              <a:rPr lang="en-US" dirty="0"/>
              <a:t> is an empty object and most compilers will not reserve any space for it, consequently, there will be no run-time cost for dealing with this object</a:t>
            </a:r>
          </a:p>
          <a:p>
            <a:pPr lvl="3"/>
            <a:r>
              <a:rPr lang="en-US" dirty="0"/>
              <a:t>tag objects shall always be passed by value – passing by reference may have a run-time cost</a:t>
            </a:r>
          </a:p>
        </p:txBody>
      </p:sp>
    </p:spTree>
    <p:extLst>
      <p:ext uri="{BB962C8B-B14F-4D97-AF65-F5344CB8AC3E}">
        <p14:creationId xmlns:p14="http://schemas.microsoft.com/office/powerpoint/2010/main" val="35621931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dirty="0"/>
              <a:t>A </a:t>
            </a:r>
            <a:r>
              <a:rPr lang="en-US" dirty="0" err="1"/>
              <a:t>functor</a:t>
            </a:r>
            <a:r>
              <a:rPr lang="en-US" dirty="0"/>
              <a:t> for </a:t>
            </a:r>
            <a:r>
              <a:rPr lang="en-US" dirty="0" err="1"/>
              <a:t>static_transform</a:t>
            </a:r>
            <a:endParaRPr lang="cs-CZ" dirty="0"/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A, </a:t>
            </a:r>
            <a:r>
              <a:rPr lang="en-US" dirty="0" err="1"/>
              <a:t>typename</a:t>
            </a:r>
            <a:r>
              <a:rPr lang="en-US" dirty="0"/>
              <a:t> R, </a:t>
            </a:r>
            <a:r>
              <a:rPr lang="en-US" dirty="0" err="1"/>
              <a:t>typename</a:t>
            </a:r>
            <a:r>
              <a:rPr lang="en-US" dirty="0"/>
              <a:t> F&gt; 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transform_ftor</a:t>
            </a:r>
            <a:endParaRPr lang="en-US" dirty="0"/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  </a:t>
            </a:r>
            <a:r>
              <a:rPr lang="en-US" dirty="0" err="1"/>
              <a:t>transform_ftor</a:t>
            </a:r>
            <a:r>
              <a:rPr lang="en-US" dirty="0"/>
              <a:t>(A &amp;&amp; a, R &amp;&amp; r, F f)</a:t>
            </a:r>
          </a:p>
          <a:p>
            <a:pPr lvl="4"/>
            <a:r>
              <a:rPr lang="en-US" dirty="0"/>
              <a:t>    : a_(</a:t>
            </a:r>
            <a:r>
              <a:rPr lang="en-US" dirty="0" err="1"/>
              <a:t>std</a:t>
            </a:r>
            <a:r>
              <a:rPr lang="en-US" dirty="0"/>
              <a:t>::forward&lt;A&gt;(a)), r_(</a:t>
            </a:r>
            <a:r>
              <a:rPr lang="en-US" dirty="0" err="1"/>
              <a:t>std</a:t>
            </a:r>
            <a:r>
              <a:rPr lang="en-US" dirty="0"/>
              <a:t>::forward&lt;R&gt;(r)), f_(</a:t>
            </a:r>
            <a:r>
              <a:rPr lang="en-US" dirty="0" err="1"/>
              <a:t>std</a:t>
            </a:r>
            <a:r>
              <a:rPr lang="en-US" dirty="0"/>
              <a:t>::move(f))</a:t>
            </a:r>
          </a:p>
          <a:p>
            <a:pPr lvl="4"/>
            <a:r>
              <a:rPr lang="en-US" dirty="0"/>
              <a:t>    {}</a:t>
            </a:r>
          </a:p>
          <a:p>
            <a:pPr lvl="4"/>
            <a:r>
              <a:rPr lang="en-US" dirty="0"/>
              <a:t>    template&lt;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&gt; void operator()(</a:t>
            </a:r>
            <a:r>
              <a:rPr lang="en-US" dirty="0" err="1"/>
              <a:t>static_index</a:t>
            </a:r>
            <a:r>
              <a:rPr lang="en-US" dirty="0"/>
              <a:t>&lt;</a:t>
            </a:r>
            <a:r>
              <a:rPr lang="en-US" dirty="0" err="1"/>
              <a:t>i</a:t>
            </a:r>
            <a:r>
              <a:rPr lang="en-US" dirty="0"/>
              <a:t>&gt;) </a:t>
            </a:r>
            <a:r>
              <a:rPr lang="en-US" dirty="0" err="1"/>
              <a:t>const</a:t>
            </a:r>
            <a:endParaRPr lang="en-US" dirty="0"/>
          </a:p>
          <a:p>
            <a:pPr lvl="4"/>
            <a:r>
              <a:rPr lang="en-US" dirty="0"/>
              <a:t>    {   </a:t>
            </a:r>
            <a:r>
              <a:rPr lang="en-US" dirty="0" err="1"/>
              <a:t>std</a:t>
            </a:r>
            <a:r>
              <a:rPr lang="en-US" dirty="0"/>
              <a:t>::get&lt; </a:t>
            </a:r>
            <a:r>
              <a:rPr lang="en-US" dirty="0" err="1"/>
              <a:t>i</a:t>
            </a:r>
            <a:r>
              <a:rPr lang="en-US" dirty="0"/>
              <a:t>&gt;(</a:t>
            </a:r>
            <a:r>
              <a:rPr lang="en-US" dirty="0" err="1"/>
              <a:t>std</a:t>
            </a:r>
            <a:r>
              <a:rPr lang="en-US" dirty="0"/>
              <a:t>::forward&lt;R&gt;(r_)) = f_( </a:t>
            </a:r>
            <a:r>
              <a:rPr lang="en-US" dirty="0" err="1"/>
              <a:t>std</a:t>
            </a:r>
            <a:r>
              <a:rPr lang="en-US" dirty="0"/>
              <a:t>::get&lt; </a:t>
            </a:r>
            <a:r>
              <a:rPr lang="en-US" dirty="0" err="1"/>
              <a:t>i</a:t>
            </a:r>
            <a:r>
              <a:rPr lang="en-US" dirty="0"/>
              <a:t>&gt;(</a:t>
            </a:r>
            <a:r>
              <a:rPr lang="en-US" dirty="0" err="1"/>
              <a:t>std</a:t>
            </a:r>
            <a:r>
              <a:rPr lang="en-US" dirty="0"/>
              <a:t>::forward&lt;A&gt;(a_)));</a:t>
            </a:r>
          </a:p>
          <a:p>
            <a:pPr lvl="4"/>
            <a:r>
              <a:rPr lang="en-US" dirty="0"/>
              <a:t>    }</a:t>
            </a:r>
          </a:p>
          <a:p>
            <a:pPr lvl="4"/>
            <a:r>
              <a:rPr lang="en-US" dirty="0"/>
              <a:t>private: A &amp;&amp; a_; R &amp;&amp; r_; F </a:t>
            </a:r>
            <a:r>
              <a:rPr lang="en-US" dirty="0" err="1"/>
              <a:t>f</a:t>
            </a:r>
            <a:r>
              <a:rPr lang="en-US" dirty="0"/>
              <a:t>_;</a:t>
            </a:r>
          </a:p>
          <a:p>
            <a:pPr lvl="4"/>
            <a:r>
              <a:rPr lang="en-US" dirty="0"/>
              <a:t>};</a:t>
            </a:r>
          </a:p>
          <a:p>
            <a:pPr lvl="1"/>
            <a:r>
              <a:rPr lang="en-US" dirty="0"/>
              <a:t>Formally, A &amp;&amp; and R &amp;&amp; in the constructor are NOT universal references</a:t>
            </a:r>
          </a:p>
          <a:p>
            <a:pPr lvl="2"/>
            <a:r>
              <a:rPr lang="en-US" dirty="0"/>
              <a:t>However, we will supply the type arguments A, R from a context where A &amp;&amp; and R &amp;&amp; are universal references (and consistent with the actual arguments to the constructor)</a:t>
            </a:r>
          </a:p>
          <a:p>
            <a:pPr lvl="2"/>
            <a:r>
              <a:rPr lang="en-US" dirty="0"/>
              <a:t>Therefore, the use of forward in the constructor is correct</a:t>
            </a:r>
          </a:p>
          <a:p>
            <a:pPr lvl="2"/>
            <a:r>
              <a:rPr lang="en-US" dirty="0"/>
              <a:t>Since the member variables a_ and r_ have the same type as the arguments, they also act as if they were universal references</a:t>
            </a:r>
          </a:p>
          <a:p>
            <a:pPr lvl="2"/>
            <a:r>
              <a:rPr lang="en-US" dirty="0"/>
              <a:t>The use of forward in operator() is correct because it is invoked only once for each </a:t>
            </a:r>
            <a:r>
              <a:rPr lang="en-US" dirty="0" err="1"/>
              <a:t>i</a:t>
            </a:r>
            <a:endParaRPr lang="en-US" dirty="0"/>
          </a:p>
          <a:p>
            <a:pPr lvl="1"/>
            <a:r>
              <a:rPr lang="en-US" dirty="0"/>
              <a:t>if A &amp;&amp; is </a:t>
            </a:r>
            <a:r>
              <a:rPr lang="en-US" dirty="0" err="1"/>
              <a:t>rvalue</a:t>
            </a:r>
            <a:r>
              <a:rPr lang="en-US" dirty="0"/>
              <a:t> reference, f_ may steal from it</a:t>
            </a:r>
          </a:p>
          <a:p>
            <a:pPr lvl="2"/>
            <a:r>
              <a:rPr lang="en-US" dirty="0" err="1"/>
              <a:t>std</a:t>
            </a:r>
            <a:r>
              <a:rPr lang="en-US" dirty="0"/>
              <a:t>::get propagates the </a:t>
            </a:r>
            <a:r>
              <a:rPr lang="en-US" dirty="0" err="1"/>
              <a:t>rvalue</a:t>
            </a:r>
            <a:r>
              <a:rPr lang="en-US" dirty="0"/>
              <a:t>/</a:t>
            </a:r>
            <a:r>
              <a:rPr lang="en-US" dirty="0" err="1"/>
              <a:t>lvalue</a:t>
            </a:r>
            <a:r>
              <a:rPr lang="en-US" dirty="0"/>
              <a:t> distinction from its argument</a:t>
            </a:r>
          </a:p>
        </p:txBody>
      </p:sp>
    </p:spTree>
    <p:extLst>
      <p:ext uri="{BB962C8B-B14F-4D97-AF65-F5344CB8AC3E}">
        <p14:creationId xmlns:p14="http://schemas.microsoft.com/office/powerpoint/2010/main" val="11650074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dirty="0"/>
              <a:t>Static for-loop – an implementation by recursion</a:t>
            </a:r>
          </a:p>
          <a:p>
            <a:pPr lvl="2"/>
            <a:r>
              <a:rPr lang="en-US" dirty="0"/>
              <a:t>A class/</a:t>
            </a:r>
            <a:r>
              <a:rPr lang="en-US" dirty="0" err="1"/>
              <a:t>struct</a:t>
            </a:r>
            <a:r>
              <a:rPr lang="en-US" dirty="0"/>
              <a:t> template is required because we need partial specialization</a:t>
            </a:r>
            <a:endParaRPr lang="cs-CZ" dirty="0"/>
          </a:p>
          <a:p>
            <a:pPr lvl="4"/>
            <a:r>
              <a:rPr lang="en-US" dirty="0"/>
              <a:t>template&lt;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b,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n&gt; 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for_each_index_helper</a:t>
            </a:r>
            <a:r>
              <a:rPr lang="en-US" dirty="0"/>
              <a:t> {</a:t>
            </a:r>
          </a:p>
          <a:p>
            <a:pPr lvl="4"/>
            <a:r>
              <a:rPr lang="en-US" dirty="0"/>
              <a:t>    template&lt; </a:t>
            </a:r>
            <a:r>
              <a:rPr lang="en-US" dirty="0" err="1"/>
              <a:t>typename</a:t>
            </a:r>
            <a:r>
              <a:rPr lang="en-US" dirty="0"/>
              <a:t> F&gt; static void call(F &amp;&amp; f)</a:t>
            </a:r>
          </a:p>
          <a:p>
            <a:pPr lvl="4"/>
            <a:r>
              <a:rPr lang="en-US" dirty="0"/>
              <a:t>    {   f(</a:t>
            </a:r>
            <a:r>
              <a:rPr lang="en-US" dirty="0" err="1"/>
              <a:t>static_index</a:t>
            </a:r>
            <a:r>
              <a:rPr lang="en-US" dirty="0"/>
              <a:t>&lt; b&gt;());</a:t>
            </a:r>
          </a:p>
          <a:p>
            <a:pPr lvl="4"/>
            <a:r>
              <a:rPr lang="en-US" dirty="0"/>
              <a:t>        </a:t>
            </a:r>
            <a:r>
              <a:rPr lang="en-US" dirty="0" err="1"/>
              <a:t>for_each_index_helper</a:t>
            </a:r>
            <a:r>
              <a:rPr lang="en-US" dirty="0"/>
              <a:t>&lt; b + 1, n - 1&gt;::call( </a:t>
            </a:r>
            <a:r>
              <a:rPr lang="en-US" dirty="0" err="1"/>
              <a:t>std</a:t>
            </a:r>
            <a:r>
              <a:rPr lang="en-US" dirty="0"/>
              <a:t>::forward&lt;F&gt;(f));</a:t>
            </a:r>
          </a:p>
          <a:p>
            <a:pPr lvl="4"/>
            <a:r>
              <a:rPr lang="en-US" dirty="0"/>
              <a:t>    }</a:t>
            </a:r>
          </a:p>
          <a:p>
            <a:pPr lvl="4"/>
            <a:r>
              <a:rPr lang="en-US" dirty="0"/>
              <a:t>};</a:t>
            </a:r>
          </a:p>
          <a:p>
            <a:pPr lvl="2"/>
            <a:r>
              <a:rPr lang="en-US" dirty="0"/>
              <a:t>Partial specialization stops the recursion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b&gt; 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for_each_index_helper</a:t>
            </a:r>
            <a:r>
              <a:rPr lang="en-US" dirty="0"/>
              <a:t>&lt; b, 0&gt; {</a:t>
            </a:r>
          </a:p>
          <a:p>
            <a:pPr lvl="4"/>
            <a:r>
              <a:rPr lang="en-US" dirty="0"/>
              <a:t>    template&lt; </a:t>
            </a:r>
            <a:r>
              <a:rPr lang="en-US" dirty="0" err="1"/>
              <a:t>typename</a:t>
            </a:r>
            <a:r>
              <a:rPr lang="en-US" dirty="0"/>
              <a:t> F&gt; static void call(F &amp;&amp;) {}</a:t>
            </a:r>
          </a:p>
          <a:p>
            <a:pPr lvl="4"/>
            <a:r>
              <a:rPr lang="en-US" dirty="0"/>
              <a:t>};</a:t>
            </a:r>
          </a:p>
          <a:p>
            <a:pPr lvl="2"/>
            <a:r>
              <a:rPr lang="en-US" dirty="0"/>
              <a:t>Public wrapper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b,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e, </a:t>
            </a:r>
            <a:r>
              <a:rPr lang="en-US" dirty="0" err="1"/>
              <a:t>typename</a:t>
            </a:r>
            <a:r>
              <a:rPr lang="en-US" dirty="0"/>
              <a:t> F&gt;</a:t>
            </a:r>
          </a:p>
          <a:p>
            <a:pPr lvl="4"/>
            <a:r>
              <a:rPr lang="en-US" dirty="0"/>
              <a:t>void </a:t>
            </a:r>
            <a:r>
              <a:rPr lang="en-US" dirty="0" err="1"/>
              <a:t>static_for_each_index</a:t>
            </a:r>
            <a:r>
              <a:rPr lang="en-US" dirty="0"/>
              <a:t>(F f)</a:t>
            </a:r>
          </a:p>
          <a:p>
            <a:pPr lvl="4"/>
            <a:r>
              <a:rPr lang="en-US" dirty="0"/>
              <a:t>{   </a:t>
            </a:r>
            <a:r>
              <a:rPr lang="en-US" dirty="0" err="1"/>
              <a:t>for_each_index_helper</a:t>
            </a:r>
            <a:r>
              <a:rPr lang="en-US" dirty="0"/>
              <a:t>&lt; b, e - b&gt;::call(</a:t>
            </a:r>
            <a:r>
              <a:rPr lang="en-US" dirty="0" err="1"/>
              <a:t>std</a:t>
            </a:r>
            <a:r>
              <a:rPr lang="en-US" dirty="0"/>
              <a:t>::move(f));</a:t>
            </a:r>
          </a:p>
          <a:p>
            <a:pPr lvl="4"/>
            <a:r>
              <a:rPr lang="en-US" dirty="0"/>
              <a:t>}</a:t>
            </a:r>
          </a:p>
          <a:p>
            <a:pPr lvl="2"/>
            <a:r>
              <a:rPr lang="en-US" dirty="0"/>
              <a:t>The public function receives the </a:t>
            </a:r>
            <a:r>
              <a:rPr lang="en-US" dirty="0" err="1"/>
              <a:t>functor</a:t>
            </a:r>
            <a:r>
              <a:rPr lang="en-US" dirty="0"/>
              <a:t> f by value, similarly to all </a:t>
            </a:r>
            <a:r>
              <a:rPr lang="en-US" dirty="0" err="1"/>
              <a:t>std</a:t>
            </a:r>
            <a:r>
              <a:rPr lang="en-US" dirty="0"/>
              <a:t> algorithms</a:t>
            </a:r>
          </a:p>
          <a:p>
            <a:pPr lvl="2"/>
            <a:r>
              <a:rPr lang="en-US" dirty="0"/>
              <a:t>Internally, we pass it by universal reference to avoid excess copying</a:t>
            </a:r>
          </a:p>
        </p:txBody>
      </p:sp>
    </p:spTree>
    <p:extLst>
      <p:ext uri="{BB962C8B-B14F-4D97-AF65-F5344CB8AC3E}">
        <p14:creationId xmlns:p14="http://schemas.microsoft.com/office/powerpoint/2010/main" val="402005692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1"/>
            <a:r>
              <a:rPr lang="en-US" sz="2400" dirty="0"/>
              <a:t>Static for-loop – implementation without recursion</a:t>
            </a:r>
          </a:p>
          <a:p>
            <a:pPr lvl="2"/>
            <a:r>
              <a:rPr lang="en-US" altLang="en-US" dirty="0"/>
              <a:t>we need to generate the indices {0,...,n-1}</a:t>
            </a:r>
          </a:p>
          <a:p>
            <a:pPr lvl="2"/>
            <a:endParaRPr lang="en-US" altLang="en-US" dirty="0"/>
          </a:p>
          <a:p>
            <a:pPr lvl="2"/>
            <a:r>
              <a:rPr lang="en-US" altLang="en-US" dirty="0"/>
              <a:t>C++14 library contains this: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 ... IL&gt;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index_sequence</a:t>
            </a:r>
            <a:r>
              <a:rPr lang="en-US" altLang="en-US" dirty="0"/>
              <a:t> =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integer_sequence</a:t>
            </a:r>
            <a:r>
              <a:rPr lang="en-US" altLang="en-US" dirty="0"/>
              <a:t>&lt;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, IL...&gt;;</a:t>
            </a:r>
          </a:p>
          <a:p>
            <a:pPr lvl="3"/>
            <a:r>
              <a:rPr lang="en-US" altLang="en-US" dirty="0" err="1"/>
              <a:t>index_sequence</a:t>
            </a:r>
            <a:r>
              <a:rPr lang="en-US" altLang="en-US" dirty="0"/>
              <a:t> is an alias to a more general tag class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 N&gt;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make_index_sequence</a:t>
            </a:r>
            <a:r>
              <a:rPr lang="en-US" altLang="en-US" dirty="0"/>
              <a:t> = /* black magic */;</a:t>
            </a:r>
          </a:p>
          <a:p>
            <a:pPr lvl="3"/>
            <a:r>
              <a:rPr lang="en-US" altLang="en-US" dirty="0"/>
              <a:t>The black magic ensures that </a:t>
            </a:r>
            <a:r>
              <a:rPr lang="en-US" altLang="en-US" dirty="0" err="1">
                <a:solidFill>
                  <a:srgbClr val="FF0000"/>
                </a:solidFill>
              </a:rPr>
              <a:t>make_index_sequence</a:t>
            </a:r>
            <a:r>
              <a:rPr lang="en-US" altLang="en-US" dirty="0">
                <a:solidFill>
                  <a:srgbClr val="FF0000"/>
                </a:solidFill>
              </a:rPr>
              <a:t>&lt;N&gt; == </a:t>
            </a:r>
            <a:r>
              <a:rPr lang="en-US" altLang="en-US" dirty="0" err="1">
                <a:solidFill>
                  <a:srgbClr val="FF0000"/>
                </a:solidFill>
              </a:rPr>
              <a:t>index_sequence</a:t>
            </a:r>
            <a:r>
              <a:rPr lang="en-US" altLang="en-US" dirty="0">
                <a:solidFill>
                  <a:srgbClr val="FF0000"/>
                </a:solidFill>
              </a:rPr>
              <a:t>&lt; 0, 1, ..., N-1&gt;</a:t>
            </a:r>
          </a:p>
          <a:p>
            <a:pPr lvl="3"/>
            <a:endParaRPr lang="en-US" altLang="en-US" dirty="0"/>
          </a:p>
          <a:p>
            <a:pPr lvl="1"/>
            <a:r>
              <a:rPr lang="en-US" altLang="en-US" dirty="0"/>
              <a:t>Usage:</a:t>
            </a:r>
          </a:p>
          <a:p>
            <a:pPr lvl="2"/>
            <a:r>
              <a:rPr lang="en-US" altLang="en-US" dirty="0"/>
              <a:t>Use </a:t>
            </a:r>
            <a:r>
              <a:rPr lang="en-US" altLang="en-US" dirty="0" err="1"/>
              <a:t>make_index_sequence</a:t>
            </a:r>
            <a:r>
              <a:rPr lang="en-US" altLang="en-US" dirty="0"/>
              <a:t>&lt;N&gt; to generate a list of indices</a:t>
            </a:r>
          </a:p>
          <a:p>
            <a:pPr lvl="3"/>
            <a:r>
              <a:rPr lang="en-US" altLang="en-US" dirty="0"/>
              <a:t>The list is not accessible directly</a:t>
            </a:r>
          </a:p>
          <a:p>
            <a:pPr lvl="2"/>
            <a:r>
              <a:rPr lang="en-US" altLang="en-US" dirty="0"/>
              <a:t>Use partial specialization (or a function template) as a context in which the list is visible as a template parameter pack</a:t>
            </a:r>
          </a:p>
          <a:p>
            <a:pPr lvl="3"/>
            <a:r>
              <a:rPr lang="en-US" altLang="en-US" dirty="0"/>
              <a:t>Similar to the implementation of </a:t>
            </a:r>
            <a:r>
              <a:rPr lang="en-US" altLang="en-US" dirty="0" err="1"/>
              <a:t>type_transform</a:t>
            </a:r>
            <a:r>
              <a:rPr lang="en-US" altLang="en-US" dirty="0"/>
              <a:t>; instead of a type list argument of a tuple, here we have a constant list argument of an </a:t>
            </a:r>
            <a:r>
              <a:rPr lang="en-US" altLang="en-US" dirty="0" err="1"/>
              <a:t>index_sequence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060329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/>
              <a:t>Static for-loop – implementation without recursion</a:t>
            </a:r>
          </a:p>
          <a:p>
            <a:pPr lvl="2"/>
            <a:r>
              <a:rPr lang="en-US" dirty="0"/>
              <a:t>A helper class</a:t>
            </a:r>
            <a:endParaRPr lang="cs-CZ" dirty="0"/>
          </a:p>
          <a:p>
            <a:pPr lvl="4"/>
            <a:r>
              <a:rPr lang="en-US" dirty="0"/>
              <a:t>template&lt;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b, </a:t>
            </a:r>
            <a:r>
              <a:rPr lang="en-US" dirty="0" err="1"/>
              <a:t>typename</a:t>
            </a:r>
            <a:r>
              <a:rPr lang="en-US" dirty="0"/>
              <a:t> S&gt;</a:t>
            </a:r>
          </a:p>
          <a:p>
            <a:pPr lvl="4"/>
            <a:r>
              <a:rPr lang="en-US" dirty="0" err="1"/>
              <a:t>struct</a:t>
            </a:r>
            <a:r>
              <a:rPr lang="en-US" dirty="0"/>
              <a:t> for_each_index_helper2;</a:t>
            </a:r>
          </a:p>
          <a:p>
            <a:pPr lvl="2"/>
            <a:r>
              <a:rPr lang="en-US" dirty="0"/>
              <a:t>A partial specialization is used to access the template parameter pack L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b,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... L&gt;</a:t>
            </a:r>
          </a:p>
          <a:p>
            <a:pPr lvl="4"/>
            <a:r>
              <a:rPr lang="en-US" dirty="0" err="1"/>
              <a:t>struct</a:t>
            </a:r>
            <a:r>
              <a:rPr lang="en-US" dirty="0"/>
              <a:t> for_each_index_helper2&lt; b,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index_sequence</a:t>
            </a:r>
            <a:r>
              <a:rPr lang="en-US" dirty="0"/>
              <a:t>&lt; L ...&gt; &gt;</a:t>
            </a:r>
          </a:p>
          <a:p>
            <a:pPr lvl="4"/>
            <a:r>
              <a:rPr lang="en-US" dirty="0"/>
              <a:t>{   template&lt; </a:t>
            </a:r>
            <a:r>
              <a:rPr lang="en-US" dirty="0" err="1"/>
              <a:t>typename</a:t>
            </a:r>
            <a:r>
              <a:rPr lang="en-US" dirty="0"/>
              <a:t> F&gt; static void call(F &amp; f)</a:t>
            </a:r>
          </a:p>
          <a:p>
            <a:pPr lvl="4"/>
            <a:r>
              <a:rPr lang="en-US" dirty="0"/>
              <a:t>    {   (f( </a:t>
            </a:r>
            <a:r>
              <a:rPr lang="en-US" dirty="0" err="1"/>
              <a:t>static_index</a:t>
            </a:r>
            <a:r>
              <a:rPr lang="en-US" dirty="0"/>
              <a:t>&lt; b + L&gt;()), ...);</a:t>
            </a:r>
          </a:p>
          <a:p>
            <a:pPr lvl="4"/>
            <a:r>
              <a:rPr lang="en-US" dirty="0"/>
              <a:t>    }</a:t>
            </a:r>
          </a:p>
          <a:p>
            <a:pPr lvl="4"/>
            <a:r>
              <a:rPr lang="en-US" dirty="0"/>
              <a:t>};</a:t>
            </a:r>
          </a:p>
          <a:p>
            <a:pPr lvl="2"/>
            <a:r>
              <a:rPr lang="en-US" dirty="0"/>
              <a:t>A public wrapper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b,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e, </a:t>
            </a:r>
            <a:r>
              <a:rPr lang="en-US" dirty="0" err="1"/>
              <a:t>typename</a:t>
            </a:r>
            <a:r>
              <a:rPr lang="en-US" dirty="0"/>
              <a:t> F&gt;</a:t>
            </a:r>
          </a:p>
          <a:p>
            <a:pPr lvl="4"/>
            <a:r>
              <a:rPr lang="en-US" dirty="0"/>
              <a:t>void </a:t>
            </a:r>
            <a:r>
              <a:rPr lang="en-US" dirty="0" err="1"/>
              <a:t>static_for_each_index</a:t>
            </a:r>
            <a:r>
              <a:rPr lang="en-US" dirty="0"/>
              <a:t>(F &amp;&amp; f)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  for_each_index_helper2&lt; b,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make_index_sequence</a:t>
            </a:r>
            <a:r>
              <a:rPr lang="en-US" dirty="0"/>
              <a:t>&lt; e - b&gt; &gt;::call(f);</a:t>
            </a:r>
          </a:p>
          <a:p>
            <a:pPr lvl="4"/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5504801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/>
              <a:t>Implementation of </a:t>
            </a:r>
            <a:r>
              <a:rPr lang="en-US" dirty="0" err="1"/>
              <a:t>make_index_sequence</a:t>
            </a:r>
            <a:endParaRPr lang="en-US" dirty="0"/>
          </a:p>
          <a:p>
            <a:pPr lvl="2"/>
            <a:r>
              <a:rPr lang="en-US" dirty="0"/>
              <a:t>A tag </a:t>
            </a:r>
            <a:r>
              <a:rPr lang="en-US" dirty="0" err="1"/>
              <a:t>struct</a:t>
            </a:r>
            <a:r>
              <a:rPr lang="en-US" dirty="0"/>
              <a:t> template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T, T ... IL&gt; </a:t>
            </a:r>
            <a:r>
              <a:rPr lang="en-US" altLang="en-US" dirty="0" err="1"/>
              <a:t>struct</a:t>
            </a:r>
            <a:r>
              <a:rPr lang="en-US" altLang="en-US" dirty="0"/>
              <a:t> </a:t>
            </a:r>
            <a:r>
              <a:rPr lang="en-US" altLang="en-US" dirty="0" err="1"/>
              <a:t>integer_sequence</a:t>
            </a:r>
            <a:r>
              <a:rPr lang="en-US" altLang="en-US" dirty="0"/>
              <a:t> {};</a:t>
            </a:r>
          </a:p>
          <a:p>
            <a:pPr lvl="2"/>
            <a:r>
              <a:rPr lang="en-US" altLang="en-US" dirty="0"/>
              <a:t>A helper </a:t>
            </a:r>
            <a:r>
              <a:rPr lang="en-US" altLang="en-US" dirty="0" err="1"/>
              <a:t>struct</a:t>
            </a:r>
            <a:r>
              <a:rPr lang="en-US" altLang="en-US" dirty="0"/>
              <a:t> to recursively generate a list of integers</a:t>
            </a:r>
          </a:p>
          <a:p>
            <a:pPr lvl="3"/>
            <a:r>
              <a:rPr lang="en-US" altLang="en-US" dirty="0"/>
              <a:t>Defines member type = </a:t>
            </a:r>
            <a:r>
              <a:rPr lang="en-US" altLang="en-US" dirty="0" err="1"/>
              <a:t>integer_sequence</a:t>
            </a:r>
            <a:r>
              <a:rPr lang="en-US" altLang="en-US" dirty="0"/>
              <a:t>&lt; T, 0, 1, /*...*/, N-1, (IL+N) ...&gt;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T, T N, T ... IL&gt; </a:t>
            </a:r>
            <a:r>
              <a:rPr lang="en-US" altLang="en-US" dirty="0" err="1"/>
              <a:t>struct</a:t>
            </a:r>
            <a:r>
              <a:rPr lang="en-US" altLang="en-US" dirty="0"/>
              <a:t> </a:t>
            </a:r>
            <a:r>
              <a:rPr lang="en-US" altLang="en-US" dirty="0" err="1"/>
              <a:t>integer_sequence_generator</a:t>
            </a:r>
            <a:r>
              <a:rPr lang="en-US" altLang="en-US" dirty="0"/>
              <a:t> </a:t>
            </a:r>
          </a:p>
          <a:p>
            <a:pPr lvl="4"/>
            <a:r>
              <a:rPr lang="en-US" altLang="en-US" dirty="0"/>
              <a:t>: </a:t>
            </a:r>
            <a:r>
              <a:rPr lang="en-US" altLang="en-US" dirty="0" err="1"/>
              <a:t>integer_sequence_generator</a:t>
            </a:r>
            <a:r>
              <a:rPr lang="en-US" altLang="en-US" dirty="0"/>
              <a:t>&lt; T, N-1, 0, (IL+1)...&gt; {};</a:t>
            </a:r>
          </a:p>
          <a:p>
            <a:pPr lvl="2"/>
            <a:r>
              <a:rPr lang="en-US" altLang="en-US" dirty="0"/>
              <a:t>A partial specialization stops the recursion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T, T ... IL&gt;</a:t>
            </a:r>
          </a:p>
          <a:p>
            <a:pPr lvl="4"/>
            <a:r>
              <a:rPr lang="en-US" altLang="en-US" dirty="0" err="1"/>
              <a:t>struct</a:t>
            </a:r>
            <a:r>
              <a:rPr lang="en-US" altLang="en-US" dirty="0"/>
              <a:t> </a:t>
            </a:r>
            <a:r>
              <a:rPr lang="en-US" altLang="en-US" dirty="0" err="1"/>
              <a:t>integer_sequence_generator</a:t>
            </a:r>
            <a:r>
              <a:rPr lang="en-US" altLang="en-US" dirty="0"/>
              <a:t>&lt; T, 0, IL...&gt; {</a:t>
            </a:r>
          </a:p>
          <a:p>
            <a:pPr lvl="4"/>
            <a:r>
              <a:rPr lang="en-US" altLang="en-US" dirty="0"/>
              <a:t>    using type = </a:t>
            </a:r>
            <a:r>
              <a:rPr lang="en-US" altLang="en-US" dirty="0" err="1"/>
              <a:t>integer_sequence</a:t>
            </a:r>
            <a:r>
              <a:rPr lang="en-US" altLang="en-US" dirty="0"/>
              <a:t>&lt; T, IL...&gt;;</a:t>
            </a:r>
          </a:p>
          <a:p>
            <a:pPr lvl="4"/>
            <a:r>
              <a:rPr lang="en-US" altLang="en-US" dirty="0"/>
              <a:t>};</a:t>
            </a:r>
          </a:p>
          <a:p>
            <a:pPr lvl="2"/>
            <a:r>
              <a:rPr lang="en-US" altLang="en-US" dirty="0"/>
              <a:t>The public wrapper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 N&gt;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make_index_sequence</a:t>
            </a:r>
            <a:r>
              <a:rPr lang="en-US" altLang="en-US" dirty="0"/>
              <a:t> =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 err="1"/>
              <a:t>integer_sequence_generator</a:t>
            </a:r>
            <a:r>
              <a:rPr lang="en-US" altLang="en-US" dirty="0"/>
              <a:t>&lt;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, N&gt;::type;</a:t>
            </a:r>
          </a:p>
          <a:p>
            <a:pPr lvl="1"/>
            <a:r>
              <a:rPr lang="en-US" altLang="en-US" dirty="0"/>
              <a:t>This is recursive at compile time, allowing to avoid recursion at run time</a:t>
            </a:r>
          </a:p>
          <a:p>
            <a:pPr lvl="2"/>
            <a:r>
              <a:rPr lang="en-US" altLang="en-US" dirty="0"/>
              <a:t>The compile-time complexity (N^2) may be improved to (N*log(N))</a:t>
            </a:r>
          </a:p>
          <a:p>
            <a:pPr lvl="3"/>
            <a:r>
              <a:rPr lang="en-US" altLang="en-US" dirty="0"/>
              <a:t>Hint: &lt;IL..., (</a:t>
            </a:r>
            <a:r>
              <a:rPr lang="en-US" altLang="en-US" dirty="0" err="1"/>
              <a:t>IL+sizeof</a:t>
            </a:r>
            <a:r>
              <a:rPr lang="en-US" altLang="en-US" dirty="0"/>
              <a:t>...(IL))...&gt; doubles the length of the sequence</a:t>
            </a:r>
          </a:p>
        </p:txBody>
      </p:sp>
    </p:spTree>
    <p:extLst>
      <p:ext uri="{BB962C8B-B14F-4D97-AF65-F5344CB8AC3E}">
        <p14:creationId xmlns:p14="http://schemas.microsoft.com/office/powerpoint/2010/main" val="1050064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 description of templates in C++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template is a function evaluated by the compiler</a:t>
            </a:r>
          </a:p>
          <a:p>
            <a:pPr lvl="1"/>
            <a:r>
              <a:rPr lang="en-US" dirty="0"/>
              <a:t>Its arguments may be:</a:t>
            </a:r>
          </a:p>
          <a:p>
            <a:pPr lvl="2"/>
            <a:r>
              <a:rPr lang="en-US" dirty="0"/>
              <a:t>integral constants</a:t>
            </a:r>
          </a:p>
          <a:p>
            <a:pPr lvl="2"/>
            <a:r>
              <a:rPr lang="en-US" dirty="0"/>
              <a:t>types</a:t>
            </a:r>
          </a:p>
          <a:p>
            <a:pPr lvl="2"/>
            <a:r>
              <a:rPr lang="en-US" dirty="0"/>
              <a:t>templates, i.e. compile-time functions</a:t>
            </a:r>
          </a:p>
          <a:p>
            <a:pPr lvl="1"/>
            <a:r>
              <a:rPr lang="en-US" dirty="0"/>
              <a:t>Its return value may (directly or indirectly) be one of:</a:t>
            </a:r>
          </a:p>
          <a:p>
            <a:pPr lvl="2"/>
            <a:r>
              <a:rPr lang="en-US" dirty="0"/>
              <a:t>an integral constant</a:t>
            </a:r>
          </a:p>
          <a:p>
            <a:pPr lvl="2"/>
            <a:r>
              <a:rPr lang="en-US" dirty="0"/>
              <a:t>a type</a:t>
            </a:r>
          </a:p>
          <a:p>
            <a:pPr lvl="2"/>
            <a:r>
              <a:rPr lang="en-US" dirty="0"/>
              <a:t>a template, i.e. a compile-time function</a:t>
            </a:r>
          </a:p>
          <a:p>
            <a:pPr lvl="2"/>
            <a:r>
              <a:rPr lang="en-US" dirty="0"/>
              <a:t>a run-time function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A template may also "return" a "compile-time structure":</a:t>
            </a:r>
          </a:p>
          <a:p>
            <a:pPr lvl="4"/>
            <a:r>
              <a:rPr lang="en-US" dirty="0"/>
              <a:t>template&lt; /*...*/&gt; class F { </a:t>
            </a:r>
          </a:p>
          <a:p>
            <a:pPr lvl="4"/>
            <a:r>
              <a:rPr lang="en-US" dirty="0"/>
              <a:t>	using A = /*...*/; </a:t>
            </a:r>
          </a:p>
          <a:p>
            <a:pPr lvl="4"/>
            <a:r>
              <a:rPr lang="en-US" dirty="0"/>
              <a:t>	static </a:t>
            </a:r>
            <a:r>
              <a:rPr lang="en-US" dirty="0" err="1"/>
              <a:t>const</a:t>
            </a:r>
            <a:r>
              <a:rPr lang="en-US" dirty="0"/>
              <a:t> </a:t>
            </a:r>
            <a:r>
              <a:rPr lang="en-US" dirty="0" err="1"/>
              <a:t>int</a:t>
            </a:r>
            <a:r>
              <a:rPr lang="en-US" dirty="0"/>
              <a:t> B = /*...*/; </a:t>
            </a:r>
          </a:p>
          <a:p>
            <a:pPr lvl="4"/>
            <a:r>
              <a:rPr lang="en-US" dirty="0"/>
              <a:t>	static </a:t>
            </a:r>
            <a:r>
              <a:rPr lang="en-US" dirty="0" err="1"/>
              <a:t>int</a:t>
            </a:r>
            <a:r>
              <a:rPr lang="en-US" dirty="0"/>
              <a:t> C(</a:t>
            </a:r>
            <a:r>
              <a:rPr lang="en-US" dirty="0" err="1"/>
              <a:t>int</a:t>
            </a:r>
            <a:r>
              <a:rPr lang="en-US" dirty="0"/>
              <a:t> x, </a:t>
            </a:r>
            <a:r>
              <a:rPr lang="en-US" dirty="0" err="1"/>
              <a:t>int</a:t>
            </a:r>
            <a:r>
              <a:rPr lang="en-US" dirty="0"/>
              <a:t> y) {/*...*/}</a:t>
            </a:r>
          </a:p>
          <a:p>
            <a:pPr lvl="4"/>
            <a:r>
              <a:rPr lang="en-US" dirty="0"/>
              <a:t>};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985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 description of templates in C++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5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There is a </a:t>
            </a:r>
            <a:r>
              <a:rPr lang="en-US" i="1" dirty="0"/>
              <a:t>compile-time programming language </a:t>
            </a:r>
            <a:r>
              <a:rPr lang="en-US" dirty="0"/>
              <a:t>inside C++</a:t>
            </a:r>
          </a:p>
          <a:p>
            <a:pPr lvl="1"/>
            <a:r>
              <a:rPr lang="en-US" dirty="0"/>
              <a:t>The language can operate on the following atomic "values":</a:t>
            </a:r>
          </a:p>
          <a:p>
            <a:pPr lvl="2"/>
            <a:r>
              <a:rPr lang="en-US" dirty="0"/>
              <a:t>integral constants </a:t>
            </a:r>
          </a:p>
          <a:p>
            <a:pPr lvl="2"/>
            <a:r>
              <a:rPr lang="en-US" dirty="0"/>
              <a:t>types </a:t>
            </a:r>
          </a:p>
          <a:p>
            <a:pPr lvl="2"/>
            <a:r>
              <a:rPr lang="en-US" dirty="0"/>
              <a:t>run-time functions</a:t>
            </a:r>
          </a:p>
          <a:p>
            <a:pPr lvl="1"/>
            <a:r>
              <a:rPr lang="en-US" dirty="0"/>
              <a:t>The operations available are</a:t>
            </a:r>
          </a:p>
          <a:p>
            <a:pPr lvl="2"/>
            <a:r>
              <a:rPr lang="en-US" dirty="0"/>
              <a:t>integral operators of C++ (plus part of standard library marked </a:t>
            </a:r>
            <a:r>
              <a:rPr lang="en-US" i="1" dirty="0" err="1"/>
              <a:t>constexpr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type constructions (creating pointers, references, arrays, classes, ...)</a:t>
            </a:r>
          </a:p>
          <a:p>
            <a:pPr lvl="2"/>
            <a:r>
              <a:rPr lang="en-US" dirty="0"/>
              <a:t>defining a new run-time function (which may call others, including compile-time "values")</a:t>
            </a:r>
          </a:p>
          <a:p>
            <a:pPr lvl="1"/>
            <a:r>
              <a:rPr lang="en-US" dirty="0"/>
              <a:t>The "values" may be combined into "structures"</a:t>
            </a:r>
          </a:p>
          <a:p>
            <a:pPr lvl="2"/>
            <a:endParaRPr lang="en-US" dirty="0"/>
          </a:p>
          <a:p>
            <a:r>
              <a:rPr lang="en-US" dirty="0"/>
              <a:t>The compile-time language is </a:t>
            </a:r>
            <a:r>
              <a:rPr lang="en-US" i="1" dirty="0"/>
              <a:t>functional</a:t>
            </a:r>
          </a:p>
          <a:p>
            <a:pPr lvl="1"/>
            <a:r>
              <a:rPr lang="en-US" dirty="0"/>
              <a:t>no variables which could change their value</a:t>
            </a:r>
          </a:p>
          <a:p>
            <a:pPr lvl="1"/>
            <a:r>
              <a:rPr lang="en-US" dirty="0"/>
              <a:t>"compile-time functions" (i.e. class templates) are first-class "values"</a:t>
            </a:r>
          </a:p>
        </p:txBody>
      </p:sp>
    </p:spTree>
    <p:extLst>
      <p:ext uri="{BB962C8B-B14F-4D97-AF65-F5344CB8AC3E}">
        <p14:creationId xmlns:p14="http://schemas.microsoft.com/office/powerpoint/2010/main" val="3802184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constexpr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6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constexpr</a:t>
            </a:r>
            <a:r>
              <a:rPr lang="en-US" dirty="0"/>
              <a:t> functions</a:t>
            </a:r>
          </a:p>
          <a:p>
            <a:pPr lvl="1"/>
            <a:r>
              <a:rPr lang="en-US" dirty="0"/>
              <a:t>The compiler will </a:t>
            </a:r>
            <a:r>
              <a:rPr lang="en-US" i="1" dirty="0"/>
              <a:t>interpret</a:t>
            </a:r>
            <a:r>
              <a:rPr lang="en-US" dirty="0"/>
              <a:t> the code of the function during compilation</a:t>
            </a:r>
          </a:p>
          <a:p>
            <a:pPr lvl="1"/>
            <a:r>
              <a:rPr lang="en-US" dirty="0"/>
              <a:t>Limitations are gradually being lifted</a:t>
            </a:r>
          </a:p>
          <a:p>
            <a:pPr lvl="2"/>
            <a:r>
              <a:rPr lang="en-US" dirty="0"/>
              <a:t>C++11: A </a:t>
            </a:r>
            <a:r>
              <a:rPr lang="en-US" dirty="0" err="1"/>
              <a:t>constexpr</a:t>
            </a:r>
            <a:r>
              <a:rPr lang="en-US" dirty="0"/>
              <a:t> function must consist of single return statement</a:t>
            </a:r>
          </a:p>
          <a:p>
            <a:pPr lvl="2"/>
            <a:r>
              <a:rPr lang="en-US" dirty="0"/>
              <a:t>C++14: No virtual functions, no dynamic allocation, no </a:t>
            </a:r>
            <a:r>
              <a:rPr lang="en-US" dirty="0" err="1"/>
              <a:t>goto</a:t>
            </a:r>
            <a:r>
              <a:rPr lang="en-US" dirty="0"/>
              <a:t>/</a:t>
            </a:r>
            <a:r>
              <a:rPr lang="en-US" dirty="0" err="1"/>
              <a:t>asm</a:t>
            </a:r>
            <a:r>
              <a:rPr lang="en-US" dirty="0"/>
              <a:t>/throw/try-catch</a:t>
            </a:r>
          </a:p>
          <a:p>
            <a:pPr lvl="2"/>
            <a:r>
              <a:rPr lang="en-US" dirty="0"/>
              <a:t>C++17: No virtual functions, no </a:t>
            </a:r>
            <a:r>
              <a:rPr lang="en-US" dirty="0" err="1"/>
              <a:t>goto</a:t>
            </a:r>
            <a:r>
              <a:rPr lang="en-US" dirty="0"/>
              <a:t>/</a:t>
            </a:r>
            <a:r>
              <a:rPr lang="en-US" dirty="0" err="1"/>
              <a:t>asm</a:t>
            </a:r>
            <a:r>
              <a:rPr lang="en-US" dirty="0"/>
              <a:t>/throw/try-catch</a:t>
            </a:r>
          </a:p>
          <a:p>
            <a:pPr lvl="2"/>
            <a:r>
              <a:rPr lang="en-US" dirty="0"/>
              <a:t>C++20: No </a:t>
            </a:r>
            <a:r>
              <a:rPr lang="en-US" dirty="0" err="1"/>
              <a:t>goto</a:t>
            </a:r>
            <a:r>
              <a:rPr lang="en-US" dirty="0"/>
              <a:t>/</a:t>
            </a:r>
            <a:r>
              <a:rPr lang="en-US" dirty="0" err="1"/>
              <a:t>asm</a:t>
            </a:r>
            <a:r>
              <a:rPr lang="en-US" dirty="0"/>
              <a:t>, no static variables, few other limitations</a:t>
            </a:r>
          </a:p>
          <a:p>
            <a:pPr lvl="1"/>
            <a:r>
              <a:rPr lang="en-US" dirty="0"/>
              <a:t>No access to run-time objects allowed</a:t>
            </a:r>
          </a:p>
          <a:p>
            <a:pPr lvl="3"/>
            <a:endParaRPr lang="en-US" dirty="0"/>
          </a:p>
          <a:p>
            <a:r>
              <a:rPr lang="en-US" b="1" dirty="0" err="1"/>
              <a:t>constexpr</a:t>
            </a:r>
            <a:r>
              <a:rPr lang="en-US" dirty="0"/>
              <a:t> functions, variables:</a:t>
            </a:r>
          </a:p>
          <a:p>
            <a:pPr lvl="1"/>
            <a:r>
              <a:rPr lang="en-US" dirty="0"/>
              <a:t>Must be evaluated by compiler when used in template arguments etc.</a:t>
            </a:r>
          </a:p>
          <a:p>
            <a:pPr lvl="2"/>
            <a:r>
              <a:rPr lang="en-US" dirty="0"/>
              <a:t>In this case, any objects must have their lifetime confined within the evaluation</a:t>
            </a:r>
          </a:p>
          <a:p>
            <a:pPr lvl="1"/>
            <a:r>
              <a:rPr lang="en-US" dirty="0"/>
              <a:t>May be evaluated by compiler as an optimization elsewhere</a:t>
            </a:r>
          </a:p>
          <a:p>
            <a:pPr lvl="1"/>
            <a:r>
              <a:rPr lang="en-US" dirty="0"/>
              <a:t>[C++20] </a:t>
            </a:r>
            <a:r>
              <a:rPr lang="en-US" b="1" dirty="0" err="1"/>
              <a:t>consteval</a:t>
            </a:r>
            <a:r>
              <a:rPr lang="en-US" b="1" dirty="0"/>
              <a:t>, </a:t>
            </a:r>
            <a:r>
              <a:rPr lang="en-US" b="1" dirty="0" err="1"/>
              <a:t>constinit</a:t>
            </a:r>
            <a:r>
              <a:rPr lang="en-US" dirty="0"/>
              <a:t>: every call/</a:t>
            </a:r>
            <a:r>
              <a:rPr lang="en-US" dirty="0" err="1"/>
              <a:t>init</a:t>
            </a:r>
            <a:r>
              <a:rPr lang="en-US" dirty="0"/>
              <a:t> must return a constant</a:t>
            </a:r>
          </a:p>
          <a:p>
            <a:r>
              <a:rPr lang="en-US" dirty="0"/>
              <a:t>Cf. </a:t>
            </a:r>
            <a:r>
              <a:rPr lang="en-US" b="1" dirty="0" err="1"/>
              <a:t>const</a:t>
            </a:r>
            <a:r>
              <a:rPr lang="en-US" b="1" dirty="0"/>
              <a:t> </a:t>
            </a:r>
            <a:r>
              <a:rPr lang="en-US" dirty="0"/>
              <a:t>variables, references, pointers, functions:</a:t>
            </a:r>
          </a:p>
          <a:p>
            <a:pPr lvl="1"/>
            <a:r>
              <a:rPr lang="en-US" dirty="0"/>
              <a:t>Compiler prohibits run-time modification (via this access path only)</a:t>
            </a:r>
          </a:p>
        </p:txBody>
      </p:sp>
    </p:spTree>
    <p:extLst>
      <p:ext uri="{BB962C8B-B14F-4D97-AF65-F5344CB8AC3E}">
        <p14:creationId xmlns:p14="http://schemas.microsoft.com/office/powerpoint/2010/main" val="527711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constexpr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7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constexpr</a:t>
            </a:r>
            <a:r>
              <a:rPr lang="en-US" dirty="0"/>
              <a:t> functions vs. template metaprogramming</a:t>
            </a:r>
          </a:p>
          <a:p>
            <a:pPr lvl="1"/>
            <a:r>
              <a:rPr lang="en-US" dirty="0" err="1"/>
              <a:t>constexpr</a:t>
            </a:r>
            <a:r>
              <a:rPr lang="en-US" dirty="0"/>
              <a:t> function always obey the rules for run-time functions</a:t>
            </a:r>
          </a:p>
          <a:p>
            <a:pPr lvl="2"/>
            <a:r>
              <a:rPr lang="en-US" dirty="0"/>
              <a:t>Types can not be manipulated by </a:t>
            </a:r>
            <a:r>
              <a:rPr lang="en-US" dirty="0" err="1"/>
              <a:t>constexpr</a:t>
            </a:r>
            <a:r>
              <a:rPr lang="en-US" dirty="0"/>
              <a:t> functions</a:t>
            </a:r>
          </a:p>
          <a:p>
            <a:pPr lvl="2"/>
            <a:r>
              <a:rPr lang="en-US" dirty="0"/>
              <a:t>Expressions must be statically typed</a:t>
            </a:r>
          </a:p>
          <a:p>
            <a:pPr lvl="3"/>
            <a:r>
              <a:rPr lang="en-US" dirty="0"/>
              <a:t>A loop can not work with elements of different types</a:t>
            </a:r>
          </a:p>
          <a:p>
            <a:pPr lvl="3"/>
            <a:endParaRPr lang="en-US" dirty="0"/>
          </a:p>
          <a:p>
            <a:pPr lvl="4"/>
            <a:r>
              <a:rPr lang="en-US" dirty="0"/>
              <a:t>using T = std::tuple&lt;</a:t>
            </a:r>
            <a:r>
              <a:rPr lang="en-US" dirty="0" err="1"/>
              <a:t>int,double,string</a:t>
            </a:r>
            <a:r>
              <a:rPr lang="en-US" dirty="0"/>
              <a:t>&gt;;</a:t>
            </a:r>
          </a:p>
          <a:p>
            <a:pPr lvl="4"/>
            <a:r>
              <a:rPr lang="en-US" dirty="0"/>
              <a:t>/*</a:t>
            </a:r>
            <a:r>
              <a:rPr lang="en-US" dirty="0" err="1"/>
              <a:t>constexpr</a:t>
            </a:r>
            <a:r>
              <a:rPr lang="en-US" dirty="0"/>
              <a:t>*/ T </a:t>
            </a:r>
            <a:r>
              <a:rPr lang="en-US" dirty="0" err="1"/>
              <a:t>for_each</a:t>
            </a:r>
            <a:r>
              <a:rPr lang="en-US" dirty="0"/>
              <a:t>(T p)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for (auto &amp;&amp; x : p)	// ILLEGAL – std::tuple does not have begin()/end()</a:t>
            </a:r>
          </a:p>
          <a:p>
            <a:pPr lvl="4"/>
            <a:r>
              <a:rPr lang="en-US" dirty="0"/>
              <a:t>    x += 'A';		// ILLEGAL – x is not statically typed here</a:t>
            </a:r>
          </a:p>
          <a:p>
            <a:pPr lvl="4"/>
            <a:r>
              <a:rPr lang="en-US" dirty="0"/>
              <a:t>  return p;</a:t>
            </a:r>
          </a:p>
          <a:p>
            <a:pPr lvl="4"/>
            <a:r>
              <a:rPr lang="en-US" dirty="0"/>
              <a:t>}</a:t>
            </a:r>
          </a:p>
          <a:p>
            <a:pPr lvl="3"/>
            <a:r>
              <a:rPr lang="en-US" dirty="0"/>
              <a:t>Using templates, implementation of such loops is possible, although tricky</a:t>
            </a:r>
          </a:p>
        </p:txBody>
      </p:sp>
    </p:spTree>
    <p:extLst>
      <p:ext uri="{BB962C8B-B14F-4D97-AF65-F5344CB8AC3E}">
        <p14:creationId xmlns:p14="http://schemas.microsoft.com/office/powerpoint/2010/main" val="2935077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 description of templates in C++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8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There is a </a:t>
            </a:r>
            <a:r>
              <a:rPr lang="en-US" i="1" dirty="0"/>
              <a:t>compile-time programming language </a:t>
            </a:r>
            <a:r>
              <a:rPr lang="en-US" dirty="0"/>
              <a:t>inside C++</a:t>
            </a:r>
          </a:p>
          <a:p>
            <a:pPr lvl="2"/>
            <a:endParaRPr lang="en-US" dirty="0"/>
          </a:p>
          <a:p>
            <a:r>
              <a:rPr lang="en-US" dirty="0"/>
              <a:t>The compile-time language is </a:t>
            </a:r>
            <a:r>
              <a:rPr lang="en-US" i="1" dirty="0"/>
              <a:t>functional</a:t>
            </a:r>
          </a:p>
          <a:p>
            <a:endParaRPr lang="en-US" i="1" dirty="0"/>
          </a:p>
          <a:p>
            <a:r>
              <a:rPr lang="en-US" dirty="0"/>
              <a:t>There are </a:t>
            </a:r>
            <a:r>
              <a:rPr lang="en-US" i="1" dirty="0"/>
              <a:t>Prolog</a:t>
            </a:r>
            <a:r>
              <a:rPr lang="en-US" dirty="0"/>
              <a:t>-like features</a:t>
            </a:r>
          </a:p>
          <a:p>
            <a:pPr lvl="1"/>
            <a:r>
              <a:rPr lang="en-US" dirty="0"/>
              <a:t>A </a:t>
            </a:r>
            <a:r>
              <a:rPr lang="cs-CZ" dirty="0"/>
              <a:t>"</a:t>
            </a:r>
            <a:r>
              <a:rPr lang="en-US" dirty="0"/>
              <a:t>compile-time function</a:t>
            </a:r>
            <a:r>
              <a:rPr lang="cs-CZ" dirty="0"/>
              <a:t>"</a:t>
            </a:r>
            <a:r>
              <a:rPr lang="en-US" dirty="0"/>
              <a:t> (i.e. a template) may be defined by several independent rules (using partial specialization)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T, </a:t>
            </a:r>
            <a:r>
              <a:rPr lang="en-US" dirty="0" err="1"/>
              <a:t>int</a:t>
            </a:r>
            <a:r>
              <a:rPr lang="en-US" dirty="0"/>
              <a:t> N&gt; class F;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T&gt; class F&lt;T, 0&gt; { /*...*/ };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U, </a:t>
            </a:r>
            <a:r>
              <a:rPr lang="en-US" dirty="0" err="1"/>
              <a:t>int</a:t>
            </a:r>
            <a:r>
              <a:rPr lang="en-US" dirty="0"/>
              <a:t> N&gt; class F&lt;U*,N&gt; { /*...*/ };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P&gt; class F&lt;X&lt;P&gt;, 1&gt; { /*...*/ };</a:t>
            </a:r>
          </a:p>
          <a:p>
            <a:pPr lvl="2"/>
            <a:r>
              <a:rPr lang="en-US" dirty="0"/>
              <a:t>There is unification of terms representing type arguments</a:t>
            </a:r>
          </a:p>
          <a:p>
            <a:pPr lvl="2"/>
            <a:r>
              <a:rPr lang="en-US" dirty="0"/>
              <a:t>But unlike Prolog, there is no priority or try-next-if-failed mechanism </a:t>
            </a:r>
          </a:p>
          <a:p>
            <a:pPr lvl="1"/>
            <a:r>
              <a:rPr lang="en-US" dirty="0"/>
              <a:t>With</a:t>
            </a:r>
            <a:r>
              <a:rPr lang="cs-CZ" dirty="0"/>
              <a:t> </a:t>
            </a:r>
            <a:r>
              <a:rPr lang="en-US" dirty="0"/>
              <a:t>[C++20] concepts we can even emulate Prolog '!'</a:t>
            </a:r>
            <a:endParaRPr lang="cs-CZ" dirty="0"/>
          </a:p>
          <a:p>
            <a:pPr lvl="2"/>
            <a:r>
              <a:rPr lang="en-US" dirty="0"/>
              <a:t>Before [C++20], it required </a:t>
            </a:r>
            <a:r>
              <a:rPr lang="en-US" dirty="0" err="1"/>
              <a:t>decltype</a:t>
            </a:r>
            <a:r>
              <a:rPr lang="en-US" dirty="0"/>
              <a:t>(), function templates, and </a:t>
            </a:r>
            <a:r>
              <a:rPr lang="en-US" dirty="0" err="1"/>
              <a:t>SFINAE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763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 description of templates in C++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9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There is a </a:t>
            </a:r>
            <a:r>
              <a:rPr lang="en-US" i="1" dirty="0"/>
              <a:t>compile-time programming language </a:t>
            </a:r>
            <a:r>
              <a:rPr lang="en-US" dirty="0"/>
              <a:t>inside C++</a:t>
            </a:r>
          </a:p>
          <a:p>
            <a:pPr lvl="2"/>
            <a:endParaRPr lang="en-US" dirty="0"/>
          </a:p>
          <a:p>
            <a:r>
              <a:rPr lang="en-US" dirty="0"/>
              <a:t>C++ types form a complex universe of "compile-time values"</a:t>
            </a:r>
          </a:p>
          <a:p>
            <a:pPr lvl="1"/>
            <a:r>
              <a:rPr lang="en-US" dirty="0"/>
              <a:t>Classes (class/</a:t>
            </a:r>
            <a:r>
              <a:rPr lang="en-US" dirty="0" err="1"/>
              <a:t>struct</a:t>
            </a:r>
            <a:r>
              <a:rPr lang="en-US" dirty="0"/>
              <a:t>/union) are compared </a:t>
            </a:r>
            <a:r>
              <a:rPr lang="en-US" i="1" dirty="0"/>
              <a:t>by name</a:t>
            </a:r>
          </a:p>
          <a:p>
            <a:pPr lvl="2"/>
            <a:r>
              <a:rPr lang="en-US" dirty="0"/>
              <a:t>New unique "values" are generated by each occurrence of structure in source code</a:t>
            </a:r>
          </a:p>
          <a:p>
            <a:pPr lvl="2"/>
            <a:r>
              <a:rPr lang="en-US" dirty="0"/>
              <a:t>Empty structures may be employed as unique opaque values (usually called </a:t>
            </a:r>
            <a:r>
              <a:rPr lang="en-US" i="1" dirty="0"/>
              <a:t>tags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Other type constructs (*,&amp;,&amp;&amp;,[],()) are compared by contents</a:t>
            </a:r>
          </a:p>
          <a:p>
            <a:pPr lvl="2"/>
            <a:r>
              <a:rPr lang="en-US" dirty="0"/>
              <a:t>This allows unification in partial specializations</a:t>
            </a:r>
          </a:p>
          <a:p>
            <a:pPr lvl="1"/>
            <a:r>
              <a:rPr lang="en-US" dirty="0"/>
              <a:t>Instances of the same class template are considered equal if their arguments are equal</a:t>
            </a:r>
          </a:p>
          <a:p>
            <a:pPr lvl="1"/>
            <a:r>
              <a:rPr lang="en-US" dirty="0"/>
              <a:t>Aliases created by </a:t>
            </a:r>
            <a:r>
              <a:rPr lang="en-US" dirty="0" err="1"/>
              <a:t>typedef</a:t>
            </a:r>
            <a:r>
              <a:rPr lang="en-US" dirty="0"/>
              <a:t>/using are considered equal to their defining types</a:t>
            </a:r>
          </a:p>
        </p:txBody>
      </p:sp>
    </p:spTree>
    <p:extLst>
      <p:ext uri="{BB962C8B-B14F-4D97-AF65-F5344CB8AC3E}">
        <p14:creationId xmlns:p14="http://schemas.microsoft.com/office/powerpoint/2010/main" val="4000737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Z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N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7614</TotalTime>
  <Words>5422</Words>
  <Application>Microsoft Office PowerPoint</Application>
  <PresentationFormat>On-screen Show (4:3)</PresentationFormat>
  <Paragraphs>557</Paragraphs>
  <Slides>35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35</vt:i4>
      </vt:variant>
    </vt:vector>
  </HeadingPairs>
  <TitlesOfParts>
    <vt:vector size="43" baseType="lpstr">
      <vt:lpstr>Arial</vt:lpstr>
      <vt:lpstr>Calibri</vt:lpstr>
      <vt:lpstr>Consolas</vt:lpstr>
      <vt:lpstr>Times New Roman</vt:lpstr>
      <vt:lpstr>Wingdings</vt:lpstr>
      <vt:lpstr>Wingdings 3</vt:lpstr>
      <vt:lpstr>CZ_Origin</vt:lpstr>
      <vt:lpstr>EN_Origin</vt:lpstr>
      <vt:lpstr>Abstract approach to templates</vt:lpstr>
      <vt:lpstr>Abstract description of templates in C++</vt:lpstr>
      <vt:lpstr>Abstract description of templates in C++</vt:lpstr>
      <vt:lpstr>Abstract description of templates in C++</vt:lpstr>
      <vt:lpstr>Abstract description of templates in C++</vt:lpstr>
      <vt:lpstr>constexpr</vt:lpstr>
      <vt:lpstr>constexpr</vt:lpstr>
      <vt:lpstr>Abstract description of templates in C++</vt:lpstr>
      <vt:lpstr>Abstract description of templates in C++</vt:lpstr>
      <vt:lpstr>Abstract description of templates in C++</vt:lpstr>
      <vt:lpstr>Template tricks</vt:lpstr>
      <vt:lpstr>Metaprogramming</vt:lpstr>
      <vt:lpstr>Example</vt:lpstr>
      <vt:lpstr>Example</vt:lpstr>
      <vt:lpstr>Example</vt:lpstr>
      <vt:lpstr>Template template arguments</vt:lpstr>
      <vt:lpstr>Example</vt:lpstr>
      <vt:lpstr>Example</vt:lpstr>
      <vt:lpstr>Example</vt:lpstr>
      <vt:lpstr>Iterating through n-tuple elements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820</cp:revision>
  <dcterms:created xsi:type="dcterms:W3CDTF">2012-09-19T18:13:04Z</dcterms:created>
  <dcterms:modified xsi:type="dcterms:W3CDTF">2023-05-15T13:35:36Z</dcterms:modified>
</cp:coreProperties>
</file>