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25"/>
  </p:notes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364" r:id="rId13"/>
    <p:sldId id="365" r:id="rId14"/>
    <p:sldId id="366" r:id="rId15"/>
    <p:sldId id="367" r:id="rId16"/>
    <p:sldId id="368" r:id="rId17"/>
    <p:sldId id="374" r:id="rId18"/>
    <p:sldId id="375" r:id="rId19"/>
    <p:sldId id="376" r:id="rId20"/>
    <p:sldId id="377" r:id="rId21"/>
    <p:sldId id="371" r:id="rId22"/>
    <p:sldId id="372" r:id="rId23"/>
    <p:sldId id="373" r:id="rId24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609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11.03.2026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BDDB5-CE03-4D52-A0E8-CCFA987ECE64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266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683692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66297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26471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2034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51497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24749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6D9EE5-CAD5-F1C3-FFAF-8349D80A6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>
            <a:extLst>
              <a:ext uri="{FF2B5EF4-FFF2-40B4-BE49-F238E27FC236}">
                <a16:creationId xmlns:a16="http://schemas.microsoft.com/office/drawing/2014/main" id="{CD16B207-D7E9-7995-77E8-B7766E2C9B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235523" name="Rectangle 2">
            <a:extLst>
              <a:ext uri="{FF2B5EF4-FFF2-40B4-BE49-F238E27FC236}">
                <a16:creationId xmlns:a16="http://schemas.microsoft.com/office/drawing/2014/main" id="{49F4DE64-D9DE-6AEF-D027-C6B3E6B366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>
            <a:extLst>
              <a:ext uri="{FF2B5EF4-FFF2-40B4-BE49-F238E27FC236}">
                <a16:creationId xmlns:a16="http://schemas.microsoft.com/office/drawing/2014/main" id="{D84A5B97-A239-0B06-9CE0-420D4B3B95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69225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3067E9-257A-CFB4-39AB-08110CBB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>
            <a:extLst>
              <a:ext uri="{FF2B5EF4-FFF2-40B4-BE49-F238E27FC236}">
                <a16:creationId xmlns:a16="http://schemas.microsoft.com/office/drawing/2014/main" id="{87E0A9FF-EC32-A9A0-EBF3-E41D7717A2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235523" name="Rectangle 2">
            <a:extLst>
              <a:ext uri="{FF2B5EF4-FFF2-40B4-BE49-F238E27FC236}">
                <a16:creationId xmlns:a16="http://schemas.microsoft.com/office/drawing/2014/main" id="{C140D379-BDE1-CD76-E764-3AF036B27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>
            <a:extLst>
              <a:ext uri="{FF2B5EF4-FFF2-40B4-BE49-F238E27FC236}">
                <a16:creationId xmlns:a16="http://schemas.microsoft.com/office/drawing/2014/main" id="{2FAF6AB0-66CA-8DF3-DA36-F4AEA618B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145355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65707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6C5BD4-6FCB-4F5B-A0D0-53A31D7D900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99155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07325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58528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768E59-E569-4B83-8D97-8006C42FBF16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7056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04175D-C6B3-4037-A125-29406F339124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32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2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09622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5835D4-0D57-4773-A61C-D3FC629E0A5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70568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5B670D-E5BA-45A0-BBE1-25AA115C3A85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33513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45381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62234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8006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lvalue/rvalue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3200" noProof="1">
                <a:solidFill>
                  <a:schemeClr val="bg1"/>
                </a:solidFill>
                <a:latin typeface="Arial" charset="0"/>
              </a:rPr>
              <a:t>Perfect forwarding</a:t>
            </a:r>
          </a:p>
        </p:txBody>
      </p:sp>
    </p:spTree>
    <p:extLst>
      <p:ext uri="{BB962C8B-B14F-4D97-AF65-F5344CB8AC3E}">
        <p14:creationId xmlns:p14="http://schemas.microsoft.com/office/powerpoint/2010/main" val="2310133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altLang="en-US" dirty="0"/>
              <a:t>In this example, T &amp;&amp; is </a:t>
            </a:r>
            <a:r>
              <a:rPr lang="en-US" altLang="en-US" b="1" dirty="0"/>
              <a:t>not </a:t>
            </a:r>
            <a:r>
              <a:rPr lang="en-US" altLang="en-US" dirty="0"/>
              <a:t>a forwarding reference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en-US" altLang="en-US" dirty="0"/>
              <a:t>C {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 {</a:t>
            </a:r>
          </a:p>
          <a:p>
            <a:pPr lvl="4"/>
            <a:r>
              <a:rPr lang="en-US" altLang="en-US" dirty="0"/>
              <a:t>    g( </a:t>
            </a:r>
            <a:r>
              <a:rPr lang="cs-CZ" altLang="en-US" dirty="0"/>
              <a:t>std</a:t>
            </a:r>
            <a:r>
              <a:rPr lang="en-US" altLang="en-US" dirty="0"/>
              <a:t>::forward&lt; T&gt;( x));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C&lt;X&gt; o; X lv;</a:t>
            </a:r>
          </a:p>
          <a:p>
            <a:pPr lvl="4"/>
            <a:r>
              <a:rPr lang="en-US" altLang="en-US" dirty="0" err="1"/>
              <a:t>o.f</a:t>
            </a:r>
            <a:r>
              <a:rPr lang="en-US" altLang="en-US" dirty="0"/>
              <a:t>( lv);	// error: cannot bind an </a:t>
            </a:r>
            <a:r>
              <a:rPr lang="en-US" altLang="en-US" dirty="0" err="1"/>
              <a:t>rvalue</a:t>
            </a:r>
            <a:r>
              <a:rPr lang="en-US" altLang="en-US" dirty="0"/>
              <a:t> reference to an </a:t>
            </a:r>
            <a:r>
              <a:rPr lang="en-US" altLang="en-US" dirty="0" err="1"/>
              <a:t>lvalue</a:t>
            </a:r>
            <a:endParaRPr lang="en-US" altLang="en-US" dirty="0"/>
          </a:p>
          <a:p>
            <a:pPr lvl="2"/>
            <a:r>
              <a:rPr lang="en-US" altLang="en-US" dirty="0"/>
              <a:t>The correct implementation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en-US" altLang="en-US" dirty="0"/>
              <a:t>C {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x) {</a:t>
            </a:r>
          </a:p>
          <a:p>
            <a:pPr lvl="4"/>
            <a:r>
              <a:rPr lang="en-US" altLang="en-US" dirty="0"/>
              <a:t>    g( </a:t>
            </a:r>
            <a:r>
              <a:rPr lang="cs-CZ" altLang="en-US" dirty="0"/>
              <a:t>std</a:t>
            </a:r>
            <a:r>
              <a:rPr lang="en-US" altLang="en-US" dirty="0"/>
              <a:t>::forward&lt; T2&gt;( x));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84634466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references when storing values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723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Goal: Hand-made </a:t>
            </a:r>
            <a:r>
              <a:rPr lang="en-US" altLang="en-US" dirty="0" err="1"/>
              <a:t>functor</a:t>
            </a:r>
            <a:r>
              <a:rPr lang="en-US" altLang="en-US" dirty="0"/>
              <a:t> corresponding to the following lambda</a:t>
            </a:r>
          </a:p>
          <a:p>
            <a:pPr lvl="4"/>
            <a:r>
              <a:rPr lang="en-US" altLang="en-US" dirty="0"/>
              <a:t>[p](T &amp; x){ x += p; }</a:t>
            </a:r>
          </a:p>
          <a:p>
            <a:pPr lvl="1"/>
            <a:r>
              <a:rPr lang="en-US" altLang="en-US" dirty="0"/>
              <a:t>Naive approach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Does not work well</a:t>
            </a:r>
          </a:p>
          <a:p>
            <a:pPr lvl="4"/>
            <a:r>
              <a:rPr lang="en-US" altLang="en-US" dirty="0"/>
              <a:t>auto f1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“Hello”);	// works, passed by moving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s);	// does not work: can’t bind </a:t>
            </a:r>
            <a:r>
              <a:rPr lang="en-US" altLang="en-US" dirty="0" err="1"/>
              <a:t>rvalue</a:t>
            </a:r>
            <a:r>
              <a:rPr lang="en-US" altLang="en-US" dirty="0"/>
              <a:t> reference p</a:t>
            </a:r>
          </a:p>
        </p:txBody>
      </p:sp>
    </p:spTree>
    <p:extLst>
      <p:ext uri="{BB962C8B-B14F-4D97-AF65-F5344CB8AC3E}">
        <p14:creationId xmlns:p14="http://schemas.microsoft.com/office/powerpoint/2010/main" val="1509257491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A better implementation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Everything works</a:t>
            </a:r>
          </a:p>
          <a:p>
            <a:pPr lvl="4"/>
            <a:r>
              <a:rPr lang="en-US" altLang="en-US" dirty="0"/>
              <a:t>auto f1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“Hello”);	// passed as </a:t>
            </a:r>
            <a:r>
              <a:rPr lang="en-US" altLang="en-US" dirty="0" err="1"/>
              <a:t>const</a:t>
            </a:r>
            <a:r>
              <a:rPr lang="en-US" altLang="en-US" dirty="0"/>
              <a:t> char * &amp;&amp; to conversion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s);	// passed as </a:t>
            </a:r>
            <a:r>
              <a:rPr lang="en-US" altLang="en-US" dirty="0" err="1"/>
              <a:t>std</a:t>
            </a:r>
            <a:r>
              <a:rPr lang="en-US" altLang="en-US" dirty="0"/>
              <a:t>::string &amp; to copy-</a:t>
            </a:r>
            <a:r>
              <a:rPr lang="en-US" altLang="en-US" dirty="0" err="1"/>
              <a:t>ctor</a:t>
            </a:r>
            <a:endParaRPr lang="en-US" altLang="en-US" dirty="0"/>
          </a:p>
          <a:p>
            <a:pPr lvl="4"/>
            <a:r>
              <a:rPr lang="en-US" altLang="en-US" dirty="0"/>
              <a:t>auto f3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</a:t>
            </a:r>
            <a:r>
              <a:rPr lang="en-US" altLang="en-US" dirty="0" err="1"/>
              <a:t>std</a:t>
            </a:r>
            <a:r>
              <a:rPr lang="en-US" altLang="en-US" dirty="0"/>
              <a:t>::move( s));	// passed as </a:t>
            </a:r>
            <a:r>
              <a:rPr lang="en-US" altLang="en-US" dirty="0" err="1"/>
              <a:t>std</a:t>
            </a:r>
            <a:r>
              <a:rPr lang="en-US" altLang="en-US" dirty="0"/>
              <a:t>::string &amp;&amp; to move-</a:t>
            </a:r>
            <a:r>
              <a:rPr lang="en-US" altLang="en-US" dirty="0" err="1"/>
              <a:t>ctor</a:t>
            </a:r>
            <a:endParaRPr lang="en-US" altLang="en-US" dirty="0"/>
          </a:p>
          <a:p>
            <a:pPr lvl="2"/>
            <a:r>
              <a:rPr lang="en-US" altLang="en-US" dirty="0"/>
              <a:t>But why the user needs to specify </a:t>
            </a:r>
            <a:r>
              <a:rPr lang="en-US" altLang="en-US" dirty="0" err="1"/>
              <a:t>std</a:t>
            </a:r>
            <a:r>
              <a:rPr lang="en-US" altLang="en-US" dirty="0"/>
              <a:t>::string explicitly?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make_ftor</a:t>
            </a:r>
            <a:r>
              <a:rPr lang="en-US" altLang="en-US" dirty="0"/>
              <a:t>( s);</a:t>
            </a:r>
          </a:p>
        </p:txBody>
      </p:sp>
    </p:spTree>
    <p:extLst>
      <p:ext uri="{BB962C8B-B14F-4D97-AF65-F5344CB8AC3E}">
        <p14:creationId xmlns:p14="http://schemas.microsoft.com/office/powerpoint/2010/main" val="2552789054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/*...*/ T p_; };</a:t>
            </a:r>
          </a:p>
          <a:p>
            <a:pPr lvl="1"/>
            <a:r>
              <a:rPr lang="en-US" altLang="en-US" dirty="0"/>
              <a:t>and its wrapper function (naive attempt)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&lt;T&gt;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	// must use forwarding reference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&lt;T&gt;( </a:t>
            </a:r>
            <a:r>
              <a:rPr lang="en-US" altLang="en-US" dirty="0" err="1"/>
              <a:t>std</a:t>
            </a:r>
            <a:r>
              <a:rPr lang="en-US" altLang="en-US" dirty="0"/>
              <a:t>::forward&lt; T&gt;(p));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This implementation is wrong and dangerous!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for_each</a:t>
            </a:r>
            <a:r>
              <a:rPr lang="en-US" altLang="en-US" dirty="0"/>
              <a:t>( b, e, </a:t>
            </a:r>
            <a:r>
              <a:rPr lang="en-US" altLang="en-US" dirty="0" err="1"/>
              <a:t>make_ftor</a:t>
            </a:r>
            <a:r>
              <a:rPr lang="en-US" altLang="en-US" dirty="0"/>
              <a:t>( s));	// stores std::string &amp; - works faster, but...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v = { “Hello” };</a:t>
            </a:r>
          </a:p>
          <a:p>
            <a:pPr lvl="4"/>
            <a:r>
              <a:rPr lang="en-US" altLang="en-US" dirty="0"/>
              <a:t>auto f = </a:t>
            </a:r>
            <a:r>
              <a:rPr lang="en-US" altLang="en-US" dirty="0" err="1"/>
              <a:t>make_ftor</a:t>
            </a:r>
            <a:r>
              <a:rPr lang="en-US" altLang="en-US" dirty="0"/>
              <a:t>( </a:t>
            </a:r>
            <a:r>
              <a:rPr lang="en-US" altLang="en-US" dirty="0" err="1"/>
              <a:t>v.back</a:t>
            </a:r>
            <a:r>
              <a:rPr lang="en-US" altLang="en-US" dirty="0"/>
              <a:t>());		// stores std::string &amp;</a:t>
            </a:r>
          </a:p>
          <a:p>
            <a:pPr lvl="4"/>
            <a:r>
              <a:rPr lang="en-US" altLang="en-US" dirty="0" err="1"/>
              <a:t>v.pop_back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b, e, f);			// crash!!!</a:t>
            </a:r>
          </a:p>
          <a:p>
            <a:pPr lvl="2"/>
            <a:r>
              <a:rPr lang="en-US" altLang="en-US" dirty="0"/>
              <a:t>Such implementation may be useful, but users must know that it may store by reference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6558166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/*...*/ T p_; };</a:t>
            </a:r>
          </a:p>
          <a:p>
            <a:pPr lvl="1"/>
            <a:r>
              <a:rPr lang="en-US" altLang="en-US" dirty="0"/>
              <a:t>and its correct wrapper function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Shorter syntax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{ </a:t>
            </a:r>
            <a:r>
              <a:rPr lang="en-US" altLang="en-US" dirty="0" err="1"/>
              <a:t>std</a:t>
            </a:r>
            <a:r>
              <a:rPr lang="en-US" altLang="en-US" dirty="0"/>
              <a:t>::forward&lt; T&gt;(p)};		// if </a:t>
            </a:r>
            <a:r>
              <a:rPr lang="en-US" altLang="en-US" dirty="0" err="1"/>
              <a:t>ctor</a:t>
            </a:r>
            <a:r>
              <a:rPr lang="en-US" altLang="en-US" dirty="0"/>
              <a:t> is not explicit, {} may be omitted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C++14: auto with return values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auto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 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8481748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Useful standard library type traits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85000" lnSpcReduction="20000"/>
          </a:bodyPr>
          <a:lstStyle/>
          <a:p>
            <a:pPr lvl="4"/>
            <a:r>
              <a:rPr lang="en-US" altLang="en-US" dirty="0"/>
              <a:t>#include &lt;</a:t>
            </a:r>
            <a:r>
              <a:rPr lang="en-US" altLang="en-US" dirty="0" err="1"/>
              <a:t>type_traits</a:t>
            </a:r>
            <a:r>
              <a:rPr lang="en-US" altLang="en-US" dirty="0"/>
              <a:t>&gt;</a:t>
            </a:r>
          </a:p>
          <a:p>
            <a:pPr lvl="1"/>
            <a:r>
              <a:rPr lang="en-US" altLang="en-US" dirty="0"/>
              <a:t>Type properties</a:t>
            </a:r>
          </a:p>
          <a:p>
            <a:pPr lvl="2"/>
            <a:r>
              <a:rPr lang="en-US" altLang="en-US" dirty="0" err="1"/>
              <a:t>is_void_v</a:t>
            </a:r>
            <a:r>
              <a:rPr lang="en-US" altLang="en-US" dirty="0"/>
              <a:t>, </a:t>
            </a:r>
            <a:r>
              <a:rPr lang="en-US" altLang="en-US" dirty="0" err="1"/>
              <a:t>is_enum_v</a:t>
            </a:r>
            <a:r>
              <a:rPr lang="en-US" altLang="en-US" dirty="0"/>
              <a:t>, </a:t>
            </a:r>
            <a:r>
              <a:rPr lang="en-US" altLang="en-US" dirty="0" err="1"/>
              <a:t>is_pointer_v</a:t>
            </a:r>
            <a:r>
              <a:rPr lang="en-US" altLang="en-US" dirty="0"/>
              <a:t>, </a:t>
            </a:r>
            <a:r>
              <a:rPr lang="en-US" altLang="en-US" dirty="0" err="1"/>
              <a:t>is_const_v</a:t>
            </a:r>
            <a:r>
              <a:rPr lang="en-US" altLang="en-US" dirty="0"/>
              <a:t>, </a:t>
            </a:r>
            <a:r>
              <a:rPr lang="en-US" altLang="en-US" dirty="0" err="1"/>
              <a:t>is_abstract_v</a:t>
            </a:r>
            <a:r>
              <a:rPr lang="en-US" altLang="en-US" dirty="0"/>
              <a:t>, </a:t>
            </a:r>
            <a:r>
              <a:rPr lang="en-US" altLang="en-US" dirty="0" err="1"/>
              <a:t>is_copy_assignable_v</a:t>
            </a:r>
            <a:r>
              <a:rPr lang="en-US" altLang="en-US" dirty="0"/>
              <a:t>, …</a:t>
            </a:r>
          </a:p>
          <a:p>
            <a:pPr lvl="2"/>
            <a:r>
              <a:rPr lang="en-US" altLang="en-US" dirty="0"/>
              <a:t>Logically: compile-time functions returning bool parametrized by a type</a:t>
            </a:r>
          </a:p>
          <a:p>
            <a:pPr lvl="2"/>
            <a:r>
              <a:rPr lang="en-US" altLang="en-US" dirty="0"/>
              <a:t>Technically: </a:t>
            </a:r>
            <a:r>
              <a:rPr lang="en-US" altLang="en-US" dirty="0" err="1"/>
              <a:t>constexpr</a:t>
            </a:r>
            <a:r>
              <a:rPr lang="en-US" altLang="en-US" dirty="0"/>
              <a:t> bool variable templates parametrized by a type</a:t>
            </a:r>
          </a:p>
          <a:p>
            <a:pPr lvl="3"/>
            <a:r>
              <a:rPr lang="en-US" altLang="en-US" dirty="0" err="1"/>
              <a:t>xxx_v</a:t>
            </a:r>
            <a:r>
              <a:rPr lang="en-US" altLang="en-US" dirty="0"/>
              <a:t>&lt;T&gt; is a shortcut for xxx&lt;T&gt;::value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example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 = std::</a:t>
            </a:r>
            <a:r>
              <a:rPr lang="en-US" altLang="en-US" dirty="0" err="1"/>
              <a:t>is_reference_v</a:t>
            </a:r>
            <a:r>
              <a:rPr lang="en-US" altLang="en-US" dirty="0"/>
              <a:t>&lt;T&gt;;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transformations</a:t>
            </a:r>
          </a:p>
          <a:p>
            <a:pPr lvl="2"/>
            <a:r>
              <a:rPr lang="en-US" altLang="en-US" dirty="0" err="1"/>
              <a:t>remove_reference_t</a:t>
            </a:r>
            <a:r>
              <a:rPr lang="en-US" altLang="en-US" dirty="0"/>
              <a:t>, </a:t>
            </a:r>
            <a:r>
              <a:rPr lang="en-US" altLang="en-US" dirty="0" err="1"/>
              <a:t>remove_cv_t</a:t>
            </a:r>
            <a:r>
              <a:rPr lang="en-US" altLang="en-US" dirty="0"/>
              <a:t>, </a:t>
            </a:r>
            <a:r>
              <a:rPr lang="en-US" altLang="en-US" dirty="0" err="1"/>
              <a:t>remove_cvref_t</a:t>
            </a:r>
            <a:r>
              <a:rPr lang="en-US" altLang="en-US" dirty="0"/>
              <a:t> [C++20]</a:t>
            </a:r>
          </a:p>
          <a:p>
            <a:pPr lvl="2"/>
            <a:r>
              <a:rPr lang="en-US" altLang="en-US" dirty="0"/>
              <a:t>Logically: compile-time functions returning type parametrized by a type</a:t>
            </a:r>
          </a:p>
          <a:p>
            <a:pPr lvl="2"/>
            <a:r>
              <a:rPr lang="en-US" altLang="en-US" dirty="0"/>
              <a:t>Technically: type alias (using) templates parametrized by a type</a:t>
            </a:r>
          </a:p>
          <a:p>
            <a:pPr lvl="3"/>
            <a:r>
              <a:rPr lang="en-US" altLang="en-US" dirty="0" err="1"/>
              <a:t>xxx_t</a:t>
            </a:r>
            <a:r>
              <a:rPr lang="en-US" altLang="en-US" dirty="0"/>
              <a:t>&lt;T&gt; is a shortcut for </a:t>
            </a:r>
            <a:r>
              <a:rPr lang="en-US" altLang="en-US" dirty="0" err="1"/>
              <a:t>typename</a:t>
            </a:r>
            <a:r>
              <a:rPr lang="en-US" altLang="en-US" dirty="0"/>
              <a:t> xxx&lt;T&gt;::type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example {</a:t>
            </a:r>
          </a:p>
          <a:p>
            <a:pPr lvl="4"/>
            <a:r>
              <a:rPr lang="en-US" altLang="en-US" dirty="0"/>
              <a:t>  using U = std::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More complex functionality</a:t>
            </a:r>
          </a:p>
          <a:p>
            <a:pPr lvl="2"/>
            <a:r>
              <a:rPr lang="en-US" altLang="en-US" dirty="0" err="1"/>
              <a:t>is_same_v</a:t>
            </a:r>
            <a:r>
              <a:rPr lang="en-US" altLang="en-US" dirty="0"/>
              <a:t>, </a:t>
            </a:r>
            <a:r>
              <a:rPr lang="en-US" altLang="en-US" dirty="0" err="1"/>
              <a:t>is_convertible_v</a:t>
            </a:r>
            <a:r>
              <a:rPr lang="en-US" altLang="en-US" dirty="0"/>
              <a:t>, </a:t>
            </a:r>
            <a:r>
              <a:rPr lang="en-US" altLang="en-US" dirty="0" err="1"/>
              <a:t>make_signed_t</a:t>
            </a:r>
            <a:r>
              <a:rPr lang="en-US" altLang="en-US" dirty="0"/>
              <a:t>, </a:t>
            </a:r>
            <a:r>
              <a:rPr lang="en-US" altLang="en-US" dirty="0" err="1"/>
              <a:t>conditional_t</a:t>
            </a:r>
            <a:r>
              <a:rPr lang="en-US" altLang="en-US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4127548972"/>
      </p:ext>
    </p:extLst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Type traits – master definition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 { 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false;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traits – partial specializations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 U &amp;&gt;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true;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 U &amp;&amp;&gt;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true;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Global </a:t>
            </a:r>
            <a:r>
              <a:rPr lang="en-US" altLang="en-US" dirty="0" err="1"/>
              <a:t>constexpr</a:t>
            </a:r>
            <a:r>
              <a:rPr lang="en-US" altLang="en-US" dirty="0"/>
              <a:t> variable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constexpr</a:t>
            </a:r>
            <a:r>
              <a:rPr lang="en-US" altLang="en-US" dirty="0"/>
              <a:t> bool </a:t>
            </a:r>
            <a:r>
              <a:rPr lang="en-US" altLang="en-US" dirty="0" err="1"/>
              <a:t>is_reference_v</a:t>
            </a:r>
            <a:r>
              <a:rPr lang="en-US" altLang="en-US" dirty="0"/>
              <a:t> =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&lt;T&gt;::value;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1995705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F0D50-3EF6-0B7E-2F23-F19E91B02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F751C46-BA10-6486-6D51-990D09D8802A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>
            <a:extLst>
              <a:ext uri="{FF2B5EF4-FFF2-40B4-BE49-F238E27FC236}">
                <a16:creationId xmlns:a16="http://schemas.microsoft.com/office/drawing/2014/main" id="{ECD949CC-8F65-2A88-2EFE-EF97D14AF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784CD9C-5286-794F-D5F0-4656E704A9F1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Type traits – master definition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 { </a:t>
            </a:r>
          </a:p>
          <a:p>
            <a:pPr lvl="4"/>
            <a:r>
              <a:rPr lang="en-US" altLang="en-US" dirty="0"/>
              <a:t>  using type = T;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traits – partial specializations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&lt; U &amp;&gt; {</a:t>
            </a:r>
          </a:p>
          <a:p>
            <a:pPr lvl="4"/>
            <a:r>
              <a:rPr lang="en-US" altLang="en-US" dirty="0"/>
              <a:t>  using type = U;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&lt; U &amp;&amp;&gt; {</a:t>
            </a:r>
          </a:p>
          <a:p>
            <a:pPr lvl="4"/>
            <a:r>
              <a:rPr lang="en-US" altLang="en-US" dirty="0"/>
              <a:t>  using type = U;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Global type alias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remove_reference_t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remove_reference</a:t>
            </a:r>
            <a:r>
              <a:rPr lang="en-US" altLang="en-US" dirty="0"/>
              <a:t>&lt;T&gt;::type;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9155520"/>
      </p:ext>
    </p:extLst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49A5F-E508-0EB8-0808-4C0803243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0787773-50BF-452F-3B70-1611CC0609E9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>
            <a:extLst>
              <a:ext uri="{FF2B5EF4-FFF2-40B4-BE49-F238E27FC236}">
                <a16:creationId xmlns:a16="http://schemas.microsoft.com/office/drawing/2014/main" id="{8E5535BF-8E10-11BE-4E35-D1BCD2B1B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28576E38-D80A-0914-7ED2-E4B3A6C17DD8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Frequently used type alias templates in &lt;</a:t>
            </a:r>
            <a:r>
              <a:rPr lang="en-US" altLang="en-US" dirty="0" err="1"/>
              <a:t>type_traits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remove_reference_t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remove_reference</a:t>
            </a:r>
            <a:r>
              <a:rPr lang="en-US" altLang="en-US" dirty="0"/>
              <a:t>&lt;T&gt;::type;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remove_cv_t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&lt;T&gt;::type;</a:t>
            </a:r>
          </a:p>
          <a:p>
            <a:pPr lvl="1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remove_cvref_t</a:t>
            </a:r>
            <a:r>
              <a:rPr lang="en-US" altLang="en-US" dirty="0"/>
              <a:t> = 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&lt;T&gt;&gt;;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void example(T &amp;&amp; v) {</a:t>
            </a:r>
          </a:p>
          <a:p>
            <a:pPr lvl="4"/>
            <a:r>
              <a:rPr lang="en-US" altLang="en-US" dirty="0"/>
              <a:t>  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 </a:t>
            </a:r>
            <a:r>
              <a:rPr lang="en-US" altLang="en-US" dirty="0" err="1"/>
              <a:t>a_copy_of_v</a:t>
            </a:r>
            <a:r>
              <a:rPr lang="en-US" altLang="en-US" dirty="0"/>
              <a:t> = std::forward&lt;T&gt;(v);</a:t>
            </a:r>
          </a:p>
          <a:p>
            <a:pPr lvl="4"/>
            <a:r>
              <a:rPr lang="en-US" altLang="en-US" dirty="0"/>
              <a:t>   ++</a:t>
            </a:r>
            <a:r>
              <a:rPr lang="en-US" altLang="en-US" dirty="0" err="1"/>
              <a:t>a_copy_of_v</a:t>
            </a:r>
            <a:r>
              <a:rPr lang="en-US" altLang="en-US" dirty="0"/>
              <a:t>; std::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 err="1"/>
              <a:t>a_copy_of_v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test_example</a:t>
            </a:r>
            <a:r>
              <a:rPr lang="en-US" altLang="en-US" dirty="0"/>
              <a:t>(const std::string &amp; x) {</a:t>
            </a:r>
          </a:p>
          <a:p>
            <a:pPr lvl="4"/>
            <a:r>
              <a:rPr lang="en-US" altLang="en-US" dirty="0"/>
              <a:t>   example(x[0]);	// T = const char &amp;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57338646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>
              <a:spcBef>
                <a:spcPct val="0"/>
              </a:spcBef>
            </a:pPr>
            <a:r>
              <a:rPr lang="en-US" altLang="en-US" dirty="0"/>
              <a:t>a not completely correct implementation of emplace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</a:t>
            </a:r>
            <a:r>
              <a:rPr lang="cs-CZ" altLang="en-US" dirty="0"/>
              <a:t>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</a:t>
            </a:r>
            <a:r>
              <a:rPr lang="cs-CZ" altLang="en-US" dirty="0"/>
              <a:t>value</a:t>
            </a:r>
            <a:r>
              <a:rPr lang="en-US" altLang="en-US" dirty="0"/>
              <a:t>_type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en-US" altLang="en-US" dirty="0" err="1"/>
              <a:t>plist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r>
              <a:rPr lang="en-US" altLang="en-US" dirty="0"/>
              <a:t>Note: Decoupling allocation and construction</a:t>
            </a:r>
          </a:p>
          <a:p>
            <a:pPr lvl="1"/>
            <a:r>
              <a:rPr lang="cs-CZ" altLang="en-US" dirty="0"/>
              <a:t>new</a:t>
            </a:r>
            <a:r>
              <a:rPr lang="en-US" altLang="en-US" dirty="0"/>
              <a:t>( q) - </a:t>
            </a:r>
            <a:r>
              <a:rPr lang="cs-CZ" altLang="en-US" i="1" dirty="0"/>
              <a:t>placement new</a:t>
            </a:r>
            <a:endParaRPr lang="en-US" altLang="en-US" i="1" dirty="0"/>
          </a:p>
          <a:p>
            <a:pPr lvl="2"/>
            <a:r>
              <a:rPr lang="en-US" altLang="en-US" dirty="0"/>
              <a:t>run a constructor at the place pointed to by q</a:t>
            </a:r>
            <a:endParaRPr lang="cs-CZ" altLang="en-US" dirty="0"/>
          </a:p>
          <a:p>
            <a:pPr lvl="3"/>
            <a:r>
              <a:rPr lang="en-US" altLang="en-US" dirty="0"/>
              <a:t>returns q converted to </a:t>
            </a:r>
            <a:r>
              <a:rPr lang="en-US" altLang="en-US" dirty="0" err="1"/>
              <a:t>value_type</a:t>
            </a:r>
            <a:r>
              <a:rPr lang="en-US" altLang="en-US" dirty="0"/>
              <a:t> *</a:t>
            </a:r>
          </a:p>
          <a:p>
            <a:pPr lvl="2"/>
            <a:r>
              <a:rPr lang="en-US" altLang="en-US" dirty="0"/>
              <a:t>a special case of user-supplied allocator with an additional argument q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void * operator </a:t>
            </a:r>
            <a:r>
              <a:rPr lang="en-US" altLang="en-US" dirty="0"/>
              <a:t>new( </a:t>
            </a:r>
            <a:r>
              <a:rPr lang="cs-CZ" altLang="en-US" dirty="0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</a:t>
            </a:r>
            <a:r>
              <a:rPr lang="cs-CZ" altLang="en-US" dirty="0"/>
              <a:t>void * </a:t>
            </a:r>
            <a:r>
              <a:rPr lang="en-US" altLang="en-US" dirty="0"/>
              <a:t>q)</a:t>
            </a:r>
            <a:r>
              <a:rPr lang="cs-CZ" altLang="en-US" dirty="0"/>
              <a:t> </a:t>
            </a:r>
            <a:r>
              <a:rPr lang="en-US" altLang="en-US" dirty="0"/>
              <a:t>{ return q; 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3" eaLnBrk="1" hangingPunct="1"/>
            <a:endParaRPr lang="en-US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3070010"/>
      </p:ext>
    </p:extLst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C++17: deduction guides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( T2 &amp;&amp; p) -&gt; </a:t>
            </a:r>
            <a:r>
              <a:rPr lang="en-US" altLang="en-US" dirty="0" err="1"/>
              <a:t>ftor</a:t>
            </a:r>
            <a:r>
              <a:rPr lang="en-US" altLang="en-US" dirty="0"/>
              <a:t>&lt;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 T2&gt;&gt;;</a:t>
            </a:r>
          </a:p>
          <a:p>
            <a:pPr lvl="2"/>
            <a:r>
              <a:rPr lang="en-US" altLang="en-US" dirty="0"/>
              <a:t>Allows use of this syntax: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 x( s);		</a:t>
            </a:r>
          </a:p>
          <a:p>
            <a:pPr lvl="4"/>
            <a:r>
              <a:rPr lang="en-US" altLang="en-US" dirty="0"/>
              <a:t>auto y = </a:t>
            </a:r>
            <a:r>
              <a:rPr lang="en-US" altLang="en-US" dirty="0" err="1"/>
              <a:t>ftor</a:t>
            </a:r>
            <a:r>
              <a:rPr lang="en-US" altLang="en-US" dirty="0"/>
              <a:t>( s);		</a:t>
            </a:r>
          </a:p>
          <a:p>
            <a:pPr lvl="2"/>
            <a:r>
              <a:rPr lang="en-US" altLang="en-US" dirty="0"/>
              <a:t>Wrapper functions no longer needed</a:t>
            </a:r>
          </a:p>
          <a:p>
            <a:pPr lvl="4"/>
            <a:r>
              <a:rPr lang="en-US" altLang="en-US" dirty="0"/>
              <a:t>std::pair p(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  <a:p>
            <a:pPr lvl="3"/>
            <a:r>
              <a:rPr lang="en-US" altLang="en-US" dirty="0"/>
              <a:t>instead of</a:t>
            </a:r>
          </a:p>
          <a:p>
            <a:pPr lvl="4"/>
            <a:r>
              <a:rPr lang="en-US" altLang="en-US" dirty="0"/>
              <a:t>std::pair&lt;</a:t>
            </a:r>
            <a:r>
              <a:rPr lang="en-US" altLang="en-US" dirty="0" err="1"/>
              <a:t>int,double</a:t>
            </a:r>
            <a:r>
              <a:rPr lang="en-US" altLang="en-US" dirty="0"/>
              <a:t>&gt; p(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auto p = std::</a:t>
            </a:r>
            <a:r>
              <a:rPr lang="en-US" altLang="en-US" dirty="0" err="1"/>
              <a:t>make_pair</a:t>
            </a:r>
            <a:r>
              <a:rPr lang="en-US" altLang="en-US" dirty="0"/>
              <a:t>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71852969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and its wrapper function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auto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 </a:t>
            </a:r>
          </a:p>
          <a:p>
            <a:pPr lvl="1"/>
            <a:r>
              <a:rPr lang="en-US" altLang="en-US" dirty="0"/>
              <a:t>still does not work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v;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v.begin</a:t>
            </a:r>
            <a:r>
              <a:rPr lang="en-US" altLang="en-US" dirty="0"/>
              <a:t>(), </a:t>
            </a:r>
            <a:r>
              <a:rPr lang="en-US" altLang="en-US" dirty="0" err="1"/>
              <a:t>v.end</a:t>
            </a:r>
            <a:r>
              <a:rPr lang="en-US" altLang="en-US" dirty="0"/>
              <a:t>(), </a:t>
            </a:r>
            <a:r>
              <a:rPr lang="en-US" altLang="en-US" dirty="0" err="1"/>
              <a:t>make_ftor</a:t>
            </a:r>
            <a:r>
              <a:rPr lang="en-US" altLang="en-US" dirty="0"/>
              <a:t>( “Hello”));	</a:t>
            </a:r>
          </a:p>
          <a:p>
            <a:pPr lvl="3"/>
            <a:r>
              <a:rPr lang="en-US" altLang="en-US" dirty="0" err="1"/>
              <a:t>ftor</a:t>
            </a:r>
            <a:r>
              <a:rPr lang="en-US" altLang="en-US" dirty="0"/>
              <a:t>&lt;</a:t>
            </a:r>
            <a:r>
              <a:rPr lang="en-US" altLang="en-US" dirty="0" err="1"/>
              <a:t>const</a:t>
            </a:r>
            <a:r>
              <a:rPr lang="en-US" altLang="en-US" dirty="0"/>
              <a:t> char *&gt;::operator() requires </a:t>
            </a:r>
            <a:r>
              <a:rPr lang="en-US" altLang="en-US" dirty="0" err="1"/>
              <a:t>const</a:t>
            </a:r>
            <a:r>
              <a:rPr lang="en-US" altLang="en-US" dirty="0"/>
              <a:t> char * &amp;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6608520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The correct implementation is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T1&gt;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T3&gt; void operator()( T3 &amp;&amp;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T1 p_;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T4&gt; 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( T4 &amp;&amp; p) -&gt; </a:t>
            </a:r>
            <a:r>
              <a:rPr lang="en-US" altLang="en-US" dirty="0" err="1"/>
              <a:t>ftor</a:t>
            </a:r>
            <a:r>
              <a:rPr lang="en-US" altLang="en-US" dirty="0"/>
              <a:t>&lt;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 T4&gt;&gt;;</a:t>
            </a:r>
          </a:p>
          <a:p>
            <a:pPr lvl="2"/>
            <a:r>
              <a:rPr lang="en-US" altLang="en-US" dirty="0"/>
              <a:t>Note: always use forwarding reference T3 &amp;&amp; instead of </a:t>
            </a:r>
            <a:r>
              <a:rPr lang="en-US" altLang="en-US" dirty="0" err="1"/>
              <a:t>lvalue</a:t>
            </a:r>
            <a:r>
              <a:rPr lang="en-US" altLang="en-US" dirty="0"/>
              <a:t> reference T3 &amp;</a:t>
            </a:r>
          </a:p>
          <a:p>
            <a:pPr lvl="3"/>
            <a:r>
              <a:rPr lang="en-US" altLang="en-US" dirty="0"/>
              <a:t>this allows functionality on containers producing fake references (like vector&lt; bool&gt;)</a:t>
            </a:r>
          </a:p>
          <a:p>
            <a:pPr lvl="2"/>
            <a:r>
              <a:rPr lang="en-US" altLang="en-US" dirty="0"/>
              <a:t>Note: why we did not hide the std::</a:t>
            </a:r>
            <a:r>
              <a:rPr lang="en-US" altLang="en-US" dirty="0" err="1"/>
              <a:t>remove_cvref_t</a:t>
            </a:r>
            <a:r>
              <a:rPr lang="en-US" altLang="en-US" dirty="0"/>
              <a:t> inside </a:t>
            </a:r>
            <a:r>
              <a:rPr lang="en-US" altLang="en-US" dirty="0" err="1"/>
              <a:t>ftor</a:t>
            </a:r>
            <a:r>
              <a:rPr lang="en-US" altLang="en-US" dirty="0"/>
              <a:t>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 err="1"/>
              <a:t>class</a:t>
            </a:r>
            <a:r>
              <a:rPr lang="cs-CZ" altLang="en-US" dirty="0"/>
              <a:t> </a:t>
            </a:r>
            <a:r>
              <a:rPr lang="en-US" altLang="en-US" dirty="0" err="1"/>
              <a:t>ftor</a:t>
            </a:r>
            <a:r>
              <a:rPr lang="en-US" altLang="en-US" dirty="0"/>
              <a:t> { /*...*/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 p_; };</a:t>
            </a:r>
          </a:p>
          <a:p>
            <a:pPr lvl="3"/>
            <a:r>
              <a:rPr lang="en-US" altLang="en-US" dirty="0"/>
              <a:t>Because </a:t>
            </a:r>
            <a:r>
              <a:rPr lang="en-US" altLang="en-US" dirty="0" err="1"/>
              <a:t>ftor</a:t>
            </a:r>
            <a:r>
              <a:rPr lang="en-US" altLang="en-US" dirty="0"/>
              <a:t>(x) and </a:t>
            </a:r>
            <a:r>
              <a:rPr lang="en-US" altLang="en-US" dirty="0" err="1"/>
              <a:t>ftor</a:t>
            </a:r>
            <a:r>
              <a:rPr lang="en-US" altLang="en-US" dirty="0"/>
              <a:t>(x+1) would produce different instantiations of </a:t>
            </a:r>
            <a:r>
              <a:rPr lang="en-US" altLang="en-US" dirty="0" err="1"/>
              <a:t>ftor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5045565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 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 </a:t>
            </a:r>
            <a:r>
              <a:rPr lang="cs-CZ" altLang="en-US" dirty="0"/>
              <a:t>value</a:t>
            </a:r>
            <a:r>
              <a:rPr lang="en-US" altLang="en-US" dirty="0"/>
              <a:t>_type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en-US" altLang="en-US" dirty="0" err="1"/>
              <a:t>plist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1"/>
            <a:r>
              <a:rPr lang="en-US" altLang="en-US" dirty="0"/>
              <a:t>How the emplace arguments are passed to the constructor</a:t>
            </a:r>
            <a:r>
              <a:rPr lang="cs-CZ" altLang="en-US" dirty="0"/>
              <a:t>?</a:t>
            </a:r>
          </a:p>
          <a:p>
            <a:pPr lvl="2"/>
            <a:r>
              <a:rPr lang="en-US" altLang="en-US" dirty="0"/>
              <a:t>Pass by reference for speed, but </a:t>
            </a:r>
            <a:r>
              <a:rPr lang="en-US" altLang="en-US" dirty="0" err="1"/>
              <a:t>lvalue</a:t>
            </a:r>
            <a:r>
              <a:rPr lang="en-US" altLang="en-US" dirty="0"/>
              <a:t> or </a:t>
            </a:r>
            <a:r>
              <a:rPr lang="en-US" altLang="en-US" dirty="0" err="1"/>
              <a:t>rvalue</a:t>
            </a:r>
            <a:r>
              <a:rPr lang="en-US" altLang="en-US" dirty="0"/>
              <a:t>?</a:t>
            </a:r>
          </a:p>
          <a:p>
            <a:pPr lvl="3"/>
            <a:r>
              <a:rPr lang="en-US" altLang="en-US" dirty="0"/>
              <a:t>Pass an </a:t>
            </a:r>
            <a:r>
              <a:rPr lang="en-US" altLang="en-US" dirty="0" err="1"/>
              <a:t>rvalue</a:t>
            </a:r>
            <a:r>
              <a:rPr lang="en-US" altLang="en-US" dirty="0"/>
              <a:t> as </a:t>
            </a:r>
            <a:r>
              <a:rPr lang="en-US" altLang="en-US" dirty="0" err="1"/>
              <a:t>rvalue</a:t>
            </a:r>
            <a:r>
              <a:rPr lang="en-US" altLang="en-US" dirty="0"/>
              <a:t>-reference to allow move</a:t>
            </a:r>
          </a:p>
          <a:p>
            <a:pPr lvl="3"/>
            <a:r>
              <a:rPr lang="en-US" altLang="en-US" dirty="0"/>
              <a:t>Never pass an </a:t>
            </a:r>
            <a:r>
              <a:rPr lang="cs-CZ" altLang="en-US" dirty="0"/>
              <a:t>lvalue </a:t>
            </a:r>
            <a:r>
              <a:rPr lang="en-US" altLang="en-US" dirty="0"/>
              <a:t>as a </a:t>
            </a:r>
            <a:r>
              <a:rPr lang="cs-CZ" altLang="en-US" dirty="0"/>
              <a:t>rvalue-reference</a:t>
            </a:r>
            <a:endParaRPr lang="en-US" altLang="en-US" dirty="0"/>
          </a:p>
          <a:p>
            <a:pPr lvl="3"/>
            <a:r>
              <a:rPr lang="en-US" altLang="en-US" dirty="0"/>
              <a:t>Properly propagate </a:t>
            </a:r>
            <a:r>
              <a:rPr lang="en-US" altLang="en-US" dirty="0" err="1"/>
              <a:t>const</a:t>
            </a:r>
            <a:r>
              <a:rPr lang="en-US" altLang="en-US" dirty="0"/>
              <a:t>-ness of </a:t>
            </a:r>
            <a:r>
              <a:rPr lang="en-US" altLang="en-US" dirty="0" err="1"/>
              <a:t>lvalues</a:t>
            </a:r>
            <a:endParaRPr lang="en-US" altLang="en-US" dirty="0"/>
          </a:p>
          <a:p>
            <a:pPr lvl="2"/>
            <a:r>
              <a:rPr lang="en-US" altLang="en-US" dirty="0"/>
              <a:t>Three ways of passing required: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>
                <a:solidFill>
                  <a:srgbClr val="FF0000"/>
                </a:solidFill>
              </a:rPr>
              <a:t> &amp;, </a:t>
            </a:r>
            <a:r>
              <a:rPr lang="cs-CZ" altLang="en-US" dirty="0">
                <a:solidFill>
                  <a:srgbClr val="FF0000"/>
                </a:solidFill>
              </a:rPr>
              <a:t>const T</a:t>
            </a:r>
            <a:r>
              <a:rPr lang="en-US" altLang="en-US" dirty="0">
                <a:solidFill>
                  <a:srgbClr val="FF0000"/>
                </a:solidFill>
              </a:rPr>
              <a:t> &amp;, </a:t>
            </a:r>
            <a:r>
              <a:rPr lang="cs-CZ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>
                <a:solidFill>
                  <a:srgbClr val="FF0000"/>
                </a:solidFill>
              </a:rPr>
              <a:t> &amp;&amp;</a:t>
            </a:r>
            <a:endParaRPr lang="cs-CZ" altLang="en-US" dirty="0">
              <a:solidFill>
                <a:srgbClr val="FF0000"/>
              </a:solidFill>
            </a:endParaRPr>
          </a:p>
          <a:p>
            <a:pPr lvl="3"/>
            <a:r>
              <a:rPr lang="en-US" altLang="en-US" dirty="0"/>
              <a:t>The number of emplace variants would be exponential</a:t>
            </a:r>
          </a:p>
          <a:p>
            <a:pPr lvl="2"/>
            <a:endParaRPr lang="en-US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323298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rules</a:t>
            </a:r>
            <a:endParaRPr lang="cs-CZ" altLang="en-US" noProof="1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2"/>
            <a:r>
              <a:rPr lang="en-US" altLang="en-US" dirty="0"/>
              <a:t>Reference collapsing rules</a:t>
            </a:r>
            <a:endParaRPr lang="cs-CZ" altLang="en-US" dirty="0"/>
          </a:p>
          <a:p>
            <a:pPr lvl="3"/>
            <a:r>
              <a:rPr lang="en-US" altLang="en-US" dirty="0"/>
              <a:t>Applied only when template inference is involved</a:t>
            </a:r>
            <a:endParaRPr lang="cs-CZ" altLang="en-US" dirty="0"/>
          </a:p>
          <a:p>
            <a:pPr lvl="2"/>
            <a:endParaRPr lang="cs-CZ" altLang="en-US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lvl="2"/>
            <a:endParaRPr lang="cs-CZ" altLang="en-US" dirty="0"/>
          </a:p>
          <a:p>
            <a:pPr lvl="2"/>
            <a:endParaRPr lang="en-US" altLang="en-US" dirty="0"/>
          </a:p>
          <a:p>
            <a:pPr lvl="2"/>
            <a:endParaRPr lang="en-US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“Forwarding reference”, also called "Universal reference"</a:t>
            </a:r>
          </a:p>
          <a:p>
            <a:pPr lvl="3"/>
            <a:r>
              <a:rPr lang="en-US" altLang="en-US" dirty="0"/>
              <a:t>T &amp;&amp; where T is a template argument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en-US" altLang="en-US" dirty="0"/>
              <a:t>When the actual argument is an</a:t>
            </a:r>
            <a:r>
              <a:rPr lang="cs-CZ" altLang="en-US" dirty="0"/>
              <a:t> lvalue</a:t>
            </a:r>
            <a:r>
              <a:rPr lang="en-US" altLang="en-US" dirty="0"/>
              <a:t> of type X</a:t>
            </a:r>
            <a:endParaRPr lang="cs-CZ" altLang="en-US" dirty="0"/>
          </a:p>
          <a:p>
            <a:pPr lvl="3"/>
            <a:r>
              <a:rPr lang="en-US" altLang="en-US" dirty="0"/>
              <a:t>Compiler uses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</a:t>
            </a:r>
            <a:r>
              <a:rPr lang="en-US" altLang="en-US" dirty="0"/>
              <a:t>, type of p is then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 </a:t>
            </a:r>
            <a:r>
              <a:rPr lang="en-US" altLang="en-US" dirty="0"/>
              <a:t>due to collapsing rules</a:t>
            </a:r>
            <a:endParaRPr lang="cs-CZ" altLang="en-US" dirty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en-US" altLang="en-US" dirty="0"/>
              <a:t>When the actual argument is an</a:t>
            </a:r>
            <a:r>
              <a:rPr lang="cs-CZ" altLang="en-US" dirty="0"/>
              <a:t> </a:t>
            </a:r>
            <a:r>
              <a:rPr lang="en-US" altLang="en-US" dirty="0"/>
              <a:t>r</a:t>
            </a:r>
            <a:r>
              <a:rPr lang="cs-CZ" altLang="en-US" dirty="0"/>
              <a:t>value</a:t>
            </a:r>
            <a:r>
              <a:rPr lang="en-US" altLang="en-US" dirty="0"/>
              <a:t> of type X</a:t>
            </a:r>
            <a:endParaRPr lang="cs-CZ" altLang="en-US" dirty="0"/>
          </a:p>
          <a:p>
            <a:pPr lvl="3"/>
            <a:r>
              <a:rPr lang="en-US" altLang="en-US" dirty="0"/>
              <a:t>Compiler uses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</a:t>
            </a:r>
            <a:r>
              <a:rPr lang="en-US" altLang="en-US" dirty="0"/>
              <a:t>, type of p is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7664" y="1412776"/>
          <a:ext cx="2643206" cy="148336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X</a:t>
                      </a:r>
                      <a:r>
                        <a:rPr lang="en-US" b="1" dirty="0"/>
                        <a:t> </a:t>
                      </a:r>
                      <a:r>
                        <a:rPr lang="cs-CZ" b="1" dirty="0"/>
                        <a:t> </a:t>
                      </a:r>
                      <a:r>
                        <a:rPr lang="en-US" b="1" dirty="0"/>
                        <a:t>&amp;  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&amp;&amp;  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  &amp;&amp;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&amp;&amp;  &amp;&amp;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0587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r>
              <a:rPr lang="en-US" altLang="en-US" dirty="0"/>
              <a:t>Forwarding a universal reference to another function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p);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lvalue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</a:t>
            </a:r>
          </a:p>
          <a:p>
            <a:pPr lvl="3"/>
            <a:r>
              <a:rPr lang="en-US" altLang="en-US" dirty="0"/>
              <a:t>p appears as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rvalue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&amp;&amp;</a:t>
            </a:r>
          </a:p>
          <a:p>
            <a:pPr lvl="3"/>
            <a:r>
              <a:rPr lang="en-US" altLang="en-US" dirty="0"/>
              <a:t>p appears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lvl="3"/>
            <a:r>
              <a:rPr lang="en-US" altLang="en-US" dirty="0"/>
              <a:t>Inefficient – move semantics lost</a:t>
            </a:r>
          </a:p>
          <a:p>
            <a:pPr lvl="2"/>
            <a:endParaRPr lang="en-US" altLang="en-US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7134843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– std::forward</a:t>
            </a:r>
            <a:endParaRPr lang="cs-CZ" altLang="en-US" noProof="1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r>
              <a:rPr lang="en-US" altLang="en-US" dirty="0"/>
              <a:t>Perfect forwarding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</a:t>
            </a:r>
            <a:r>
              <a:rPr lang="en-US" altLang="en-US" dirty="0" err="1">
                <a:solidFill>
                  <a:srgbClr val="FF0000"/>
                </a:solidFill>
              </a:rPr>
              <a:t>std</a:t>
            </a:r>
            <a:r>
              <a:rPr lang="en-US" altLang="en-US" dirty="0">
                <a:solidFill>
                  <a:srgbClr val="FF0000"/>
                </a:solidFill>
              </a:rPr>
              <a:t>::forward&lt; T&gt;( p)</a:t>
            </a:r>
            <a:r>
              <a:rPr lang="en-US" altLang="en-US" dirty="0"/>
              <a:t>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is simply a cast to</a:t>
            </a:r>
            <a:r>
              <a:rPr lang="cs-CZ" altLang="en-US" dirty="0">
                <a:solidFill>
                  <a:srgbClr val="FF0000"/>
                </a:solidFill>
              </a:rPr>
              <a:t> T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 </a:t>
            </a:r>
            <a:r>
              <a:rPr lang="en-US" altLang="en-US" dirty="0"/>
              <a:t>due to reference collapsing</a:t>
            </a: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endParaRPr lang="cs-CZ" altLang="en-US" dirty="0">
              <a:solidFill>
                <a:srgbClr val="FF0000"/>
              </a:solidFill>
            </a:endParaRP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>
              <a:solidFill>
                <a:srgbClr val="FF0000"/>
              </a:solidFill>
            </a:endParaRP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rvalue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::forward&lt; T&gt;</a:t>
            </a:r>
            <a:r>
              <a:rPr lang="cs-CZ" altLang="en-US" dirty="0"/>
              <a:t> </a:t>
            </a:r>
            <a:r>
              <a:rPr lang="en-US" altLang="en-US" dirty="0"/>
              <a:t>acts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std::move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in this case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6200959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Perfect forwarding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lvl="1"/>
            <a:r>
              <a:rPr lang="en-US" altLang="en-US" dirty="0"/>
              <a:t>A correct implementation of emplace</a:t>
            </a:r>
            <a:endParaRPr lang="cs-CZ" altLang="en-US" dirty="0"/>
          </a:p>
          <a:p>
            <a:pPr lvl="3" eaLnBrk="1" hangingPunct="1"/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</a:t>
            </a:r>
            <a:r>
              <a:rPr lang="cs-CZ" altLang="en-US" dirty="0"/>
              <a:t>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</a:pPr>
            <a:endParaRPr lang="en-US" altLang="en-US" dirty="0"/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 </a:t>
            </a:r>
            <a:r>
              <a:rPr lang="en-US" altLang="en-US" dirty="0" err="1"/>
              <a:t>value_type</a:t>
            </a:r>
            <a:r>
              <a:rPr lang="en-US" altLang="en-US" dirty="0"/>
              <a:t>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cs-CZ" altLang="en-US" dirty="0">
                <a:solidFill>
                  <a:srgbClr val="FF0000"/>
                </a:solidFill>
              </a:rPr>
              <a:t>std</a:t>
            </a:r>
            <a:r>
              <a:rPr lang="en-US" altLang="en-US" dirty="0">
                <a:solidFill>
                  <a:srgbClr val="FF0000"/>
                </a:solidFill>
              </a:rPr>
              <a:t>::forward&lt; </a:t>
            </a:r>
            <a:r>
              <a:rPr lang="en-US" altLang="en-US" dirty="0" err="1">
                <a:solidFill>
                  <a:srgbClr val="FF0000"/>
                </a:solidFill>
              </a:rPr>
              <a:t>TList</a:t>
            </a:r>
            <a:r>
              <a:rPr lang="en-US" altLang="en-US" dirty="0">
                <a:solidFill>
                  <a:srgbClr val="FF0000"/>
                </a:solidFill>
              </a:rPr>
              <a:t>&gt;( </a:t>
            </a:r>
            <a:r>
              <a:rPr lang="en-US" altLang="en-US" dirty="0" err="1">
                <a:solidFill>
                  <a:srgbClr val="FF0000"/>
                </a:solidFill>
              </a:rPr>
              <a:t>plist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1143534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Forwarding references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52400" y="533400"/>
          <a:ext cx="8704076" cy="617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4712">
                <a:tc>
                  <a:txBody>
                    <a:bodyPr/>
                    <a:lstStyle/>
                    <a:p>
                      <a:r>
                        <a:rPr lang="en-US" dirty="0"/>
                        <a:t>Actual argument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Formal argument</a:t>
                      </a:r>
                      <a:r>
                        <a:rPr lang="en-US" baseline="0" dirty="0"/>
                        <a:t> p</a:t>
                      </a:r>
                      <a:br>
                        <a:rPr lang="en-US" baseline="0" dirty="0"/>
                      </a:br>
                      <a:r>
                        <a:rPr lang="cs-CZ" baseline="0" dirty="0"/>
                        <a:t> </a:t>
                      </a:r>
                      <a:endParaRPr lang="en-US" baseline="0" dirty="0"/>
                    </a:p>
                    <a:p>
                      <a:r>
                        <a:rPr lang="en-US" sz="1400" baseline="0" dirty="0"/>
                        <a:t>template&lt; </a:t>
                      </a:r>
                      <a:r>
                        <a:rPr lang="en-US" sz="1400" baseline="0" dirty="0" err="1"/>
                        <a:t>typename</a:t>
                      </a:r>
                      <a:r>
                        <a:rPr lang="en-US" sz="1400" baseline="0" dirty="0"/>
                        <a:t> U&gt;</a:t>
                      </a:r>
                    </a:p>
                    <a:p>
                      <a:r>
                        <a:rPr lang="en-US" sz="1400" baseline="0" dirty="0"/>
                        <a:t>void f( </a:t>
                      </a:r>
                      <a:r>
                        <a:rPr lang="cs-CZ" sz="1400" baseline="0" dirty="0"/>
                        <a:t>U </a:t>
                      </a:r>
                      <a:r>
                        <a:rPr lang="en-US" sz="1400" baseline="0" dirty="0"/>
                        <a:t>&amp;&amp; p)</a:t>
                      </a:r>
                      <a:endParaRPr lang="cs-CZ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Decorated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72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33599" y="2214738"/>
            <a:ext cx="1121042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T </a:t>
            </a:r>
            <a:r>
              <a:rPr lang="en-US" sz="1200" b="1" dirty="0"/>
              <a:t>&amp;</a:t>
            </a:r>
          </a:p>
          <a:p>
            <a:pPr algn="ctr"/>
            <a:r>
              <a:rPr lang="en-US" sz="1200" b="1" dirty="0"/>
              <a:t>U = T &amp;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9622" y="3978934"/>
            <a:ext cx="1390329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const T </a:t>
            </a:r>
            <a:r>
              <a:rPr lang="en-US" sz="1200" b="1" dirty="0"/>
              <a:t>&amp;</a:t>
            </a:r>
          </a:p>
          <a:p>
            <a:pPr algn="ctr"/>
            <a:r>
              <a:rPr lang="en-US" sz="1200" b="1" dirty="0"/>
              <a:t>U = </a:t>
            </a:r>
            <a:r>
              <a:rPr lang="en-US" sz="1200" b="1" dirty="0" err="1"/>
              <a:t>const</a:t>
            </a:r>
            <a:r>
              <a:rPr lang="en-US" sz="1200" b="1" dirty="0"/>
              <a:t> T &amp;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95371" y="5743130"/>
            <a:ext cx="1105018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T </a:t>
            </a:r>
            <a:r>
              <a:rPr lang="en-US" sz="1200" b="1" dirty="0"/>
              <a:t>&amp;&amp;</a:t>
            </a:r>
          </a:p>
          <a:p>
            <a:pPr algn="ctr"/>
            <a:r>
              <a:rPr lang="en-US" sz="1200" b="1" dirty="0"/>
              <a:t>U = 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060848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3825044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 err="1"/>
              <a:t>const</a:t>
            </a:r>
            <a:r>
              <a:rPr lang="en-US" sz="1200" b="1" dirty="0"/>
              <a:t> 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871" y="5718157"/>
            <a:ext cx="98777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rvalue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72300" y="2060848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72300" y="3713233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 err="1"/>
              <a:t>const</a:t>
            </a:r>
            <a:r>
              <a:rPr lang="en-US" sz="1200" b="1" dirty="0"/>
              <a:t> 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72300" y="5729457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rvalue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cxnSp>
        <p:nvCxnSpPr>
          <p:cNvPr id="17" name="Straight Arrow Connector 16"/>
          <p:cNvCxnSpPr>
            <a:stCxn id="4" idx="3"/>
            <a:endCxn id="11" idx="1"/>
          </p:cNvCxnSpPr>
          <p:nvPr/>
        </p:nvCxnSpPr>
        <p:spPr bwMode="auto">
          <a:xfrm flipV="1">
            <a:off x="3854641" y="2291681"/>
            <a:ext cx="3417659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3"/>
            <a:endCxn id="4" idx="1"/>
          </p:cNvCxnSpPr>
          <p:nvPr/>
        </p:nvCxnSpPr>
        <p:spPr bwMode="auto">
          <a:xfrm>
            <a:off x="1367644" y="2291681"/>
            <a:ext cx="1365955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3"/>
            <a:endCxn id="6" idx="1"/>
          </p:cNvCxnSpPr>
          <p:nvPr/>
        </p:nvCxnSpPr>
        <p:spPr bwMode="auto">
          <a:xfrm>
            <a:off x="1367644" y="4055877"/>
            <a:ext cx="1381978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3"/>
            <a:endCxn id="7" idx="1"/>
          </p:cNvCxnSpPr>
          <p:nvPr/>
        </p:nvCxnSpPr>
        <p:spPr bwMode="auto">
          <a:xfrm>
            <a:off x="1367644" y="5948990"/>
            <a:ext cx="1427727" cy="24973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3"/>
            <a:endCxn id="14" idx="1"/>
          </p:cNvCxnSpPr>
          <p:nvPr/>
        </p:nvCxnSpPr>
        <p:spPr bwMode="auto">
          <a:xfrm flipV="1">
            <a:off x="4139951" y="3944066"/>
            <a:ext cx="3132349" cy="265701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7" idx="3"/>
            <a:endCxn id="11" idx="1"/>
          </p:cNvCxnSpPr>
          <p:nvPr/>
        </p:nvCxnSpPr>
        <p:spPr bwMode="auto">
          <a:xfrm flipV="1">
            <a:off x="3900389" y="2291681"/>
            <a:ext cx="3371911" cy="368228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8" idx="3"/>
            <a:endCxn id="15" idx="1"/>
          </p:cNvCxnSpPr>
          <p:nvPr/>
        </p:nvCxnSpPr>
        <p:spPr bwMode="auto">
          <a:xfrm flipV="1">
            <a:off x="6075783" y="5960290"/>
            <a:ext cx="1196517" cy="19478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959659" y="5841268"/>
            <a:ext cx="11161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::move</a:t>
            </a:r>
          </a:p>
        </p:txBody>
      </p:sp>
      <p:cxnSp>
        <p:nvCxnSpPr>
          <p:cNvPr id="50" name="Straight Arrow Connector 49"/>
          <p:cNvCxnSpPr>
            <a:stCxn id="7" idx="3"/>
            <a:endCxn id="48" idx="1"/>
          </p:cNvCxnSpPr>
          <p:nvPr/>
        </p:nvCxnSpPr>
        <p:spPr bwMode="auto">
          <a:xfrm>
            <a:off x="3900389" y="5973963"/>
            <a:ext cx="1059270" cy="580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225497" y="4909076"/>
            <a:ext cx="11161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::move</a:t>
            </a:r>
          </a:p>
        </p:txBody>
      </p:sp>
      <p:cxnSp>
        <p:nvCxnSpPr>
          <p:cNvPr id="96" name="Straight Arrow Connector 95"/>
          <p:cNvCxnSpPr>
            <a:stCxn id="95" idx="3"/>
            <a:endCxn id="15" idx="1"/>
          </p:cNvCxnSpPr>
          <p:nvPr/>
        </p:nvCxnSpPr>
        <p:spPr bwMode="auto">
          <a:xfrm>
            <a:off x="6341621" y="5047576"/>
            <a:ext cx="930679" cy="912714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4" idx="3"/>
            <a:endCxn id="95" idx="1"/>
          </p:cNvCxnSpPr>
          <p:nvPr/>
        </p:nvCxnSpPr>
        <p:spPr bwMode="auto">
          <a:xfrm>
            <a:off x="3854641" y="2445571"/>
            <a:ext cx="1370856" cy="260200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96425" y="1957979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96425" y="3522763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55539" y="6211325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cxnSp>
        <p:nvCxnSpPr>
          <p:cNvPr id="40" name="Straight Arrow Connector 39"/>
          <p:cNvCxnSpPr>
            <a:stCxn id="39" idx="3"/>
            <a:endCxn id="15" idx="1"/>
          </p:cNvCxnSpPr>
          <p:nvPr/>
        </p:nvCxnSpPr>
        <p:spPr bwMode="auto">
          <a:xfrm flipV="1">
            <a:off x="6417148" y="5960290"/>
            <a:ext cx="855152" cy="38953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3"/>
            <a:endCxn id="39" idx="1"/>
          </p:cNvCxnSpPr>
          <p:nvPr/>
        </p:nvCxnSpPr>
        <p:spPr bwMode="auto">
          <a:xfrm>
            <a:off x="3900389" y="5973963"/>
            <a:ext cx="855150" cy="37586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6" idx="3"/>
            <a:endCxn id="37" idx="1"/>
          </p:cNvCxnSpPr>
          <p:nvPr/>
        </p:nvCxnSpPr>
        <p:spPr bwMode="auto">
          <a:xfrm flipV="1">
            <a:off x="4139951" y="3661263"/>
            <a:ext cx="656474" cy="548504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7" idx="3"/>
            <a:endCxn id="14" idx="1"/>
          </p:cNvCxnSpPr>
          <p:nvPr/>
        </p:nvCxnSpPr>
        <p:spPr bwMode="auto">
          <a:xfrm>
            <a:off x="6458034" y="3661263"/>
            <a:ext cx="814266" cy="282803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6" idx="3"/>
            <a:endCxn id="11" idx="1"/>
          </p:cNvCxnSpPr>
          <p:nvPr/>
        </p:nvCxnSpPr>
        <p:spPr bwMode="auto">
          <a:xfrm>
            <a:off x="6458034" y="2096479"/>
            <a:ext cx="814266" cy="19520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" idx="3"/>
            <a:endCxn id="36" idx="1"/>
          </p:cNvCxnSpPr>
          <p:nvPr/>
        </p:nvCxnSpPr>
        <p:spPr bwMode="auto">
          <a:xfrm flipV="1">
            <a:off x="3854641" y="2096479"/>
            <a:ext cx="941784" cy="34909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641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Forwarding references may appear</a:t>
            </a:r>
            <a:endParaRPr lang="cs-CZ" altLang="en-US" dirty="0"/>
          </a:p>
          <a:p>
            <a:pPr lvl="3"/>
            <a:r>
              <a:rPr lang="en-US" altLang="en-US" dirty="0"/>
              <a:t>as function arguments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</a:p>
          <a:p>
            <a:pPr lvl="4"/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</a:t>
            </a:r>
            <a:endParaRPr lang="cs-CZ" altLang="en-US" dirty="0"/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g( </a:t>
            </a:r>
            <a:r>
              <a:rPr lang="cs-CZ" altLang="en-US" dirty="0"/>
              <a:t>std</a:t>
            </a:r>
            <a:r>
              <a:rPr lang="en-US" altLang="en-US" dirty="0"/>
              <a:t>::forward&lt; T&gt;( x));</a:t>
            </a:r>
          </a:p>
          <a:p>
            <a:pPr lvl="4"/>
            <a:r>
              <a:rPr lang="en-US" altLang="en-US" dirty="0"/>
              <a:t>}</a:t>
            </a:r>
          </a:p>
          <a:p>
            <a:pPr lvl="3"/>
            <a:r>
              <a:rPr lang="en-US" altLang="en-US" dirty="0"/>
              <a:t>as auto variables</a:t>
            </a:r>
          </a:p>
          <a:p>
            <a:pPr lvl="4"/>
            <a:r>
              <a:rPr lang="en-US" altLang="en-US" dirty="0"/>
              <a:t>auto &amp;&amp; x = cont.at( </a:t>
            </a:r>
            <a:r>
              <a:rPr lang="en-US" altLang="en-US" dirty="0" err="1"/>
              <a:t>some_position</a:t>
            </a:r>
            <a:r>
              <a:rPr lang="en-US" altLang="en-US" dirty="0"/>
              <a:t>);</a:t>
            </a:r>
            <a:endParaRPr lang="cs-CZ" altLang="en-US" dirty="0"/>
          </a:p>
          <a:p>
            <a:endParaRPr lang="cs-CZ" altLang="en-US" dirty="0"/>
          </a:p>
          <a:p>
            <a:pPr lvl="2"/>
            <a:r>
              <a:rPr lang="en-US" altLang="en-US" dirty="0"/>
              <a:t>Beware, not every T &amp;&amp; is a forwarding reference</a:t>
            </a:r>
          </a:p>
          <a:p>
            <a:pPr lvl="3"/>
            <a:r>
              <a:rPr lang="en-US" altLang="en-US" dirty="0"/>
              <a:t>It requires the ability of the compiler to select T according to the actual argument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The use of reference collapsing tricks is (by definition) limited to T &amp;&amp;</a:t>
            </a:r>
          </a:p>
          <a:p>
            <a:pPr lvl="3"/>
            <a:r>
              <a:rPr lang="en-US" altLang="en-US" dirty="0"/>
              <a:t>The compiler does not try all possible T’s that could allow the argument to match</a:t>
            </a:r>
          </a:p>
          <a:p>
            <a:pPr lvl="3"/>
            <a:r>
              <a:rPr lang="en-US" altLang="en-US" dirty="0"/>
              <a:t>Instead, the language defines exact rules for determining T</a:t>
            </a:r>
          </a:p>
        </p:txBody>
      </p:sp>
    </p:spTree>
    <p:extLst>
      <p:ext uri="{BB962C8B-B14F-4D97-AF65-F5344CB8AC3E}">
        <p14:creationId xmlns:p14="http://schemas.microsoft.com/office/powerpoint/2010/main" val="3897273894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7079</TotalTime>
  <Words>2769</Words>
  <Application>Microsoft Office PowerPoint</Application>
  <PresentationFormat>On-screen Show (4:3)</PresentationFormat>
  <Paragraphs>414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lvalue/rvalue</vt:lpstr>
      <vt:lpstr>Perfect forwarding - motivation</vt:lpstr>
      <vt:lpstr>Perfect forwarding - motivation</vt:lpstr>
      <vt:lpstr>Perfect forwarding - rules</vt:lpstr>
      <vt:lpstr>Perfect forwarding - motivation</vt:lpstr>
      <vt:lpstr>Perfect forwarding – std::forward</vt:lpstr>
      <vt:lpstr>Perfect forwarding</vt:lpstr>
      <vt:lpstr>Forwarding references</vt:lpstr>
      <vt:lpstr>Forwarding (universal) references</vt:lpstr>
      <vt:lpstr>Forwarding (universal) references</vt:lpstr>
      <vt:lpstr>Removing references when storing values</vt:lpstr>
      <vt:lpstr>Example – storing values of any type</vt:lpstr>
      <vt:lpstr>Example – storing values of any type</vt:lpstr>
      <vt:lpstr>Example – storing values of any type</vt:lpstr>
      <vt:lpstr>Example – storing values of any type</vt:lpstr>
      <vt:lpstr>Useful standard library type traits</vt:lpstr>
      <vt:lpstr>Type traits – possible implementation</vt:lpstr>
      <vt:lpstr>Type traits – possible implementation</vt:lpstr>
      <vt:lpstr>Type traits – possible implementation</vt:lpstr>
      <vt:lpstr>Example – storing values of any type</vt:lpstr>
      <vt:lpstr>Example – storing values of any type</vt:lpstr>
      <vt:lpstr>Example – storing values of any type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782</cp:revision>
  <dcterms:created xsi:type="dcterms:W3CDTF">2012-09-19T18:13:04Z</dcterms:created>
  <dcterms:modified xsi:type="dcterms:W3CDTF">2026-03-11T14:29:37Z</dcterms:modified>
</cp:coreProperties>
</file>