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3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72" r:id="rId11"/>
    <p:sldId id="290" r:id="rId12"/>
    <p:sldId id="669" r:id="rId13"/>
    <p:sldId id="291" r:id="rId14"/>
    <p:sldId id="670" r:id="rId15"/>
    <p:sldId id="292" r:id="rId16"/>
    <p:sldId id="671" r:id="rId17"/>
    <p:sldId id="293" r:id="rId18"/>
    <p:sldId id="667" r:id="rId19"/>
    <p:sldId id="668" r:id="rId20"/>
    <p:sldId id="263" r:id="rId21"/>
    <p:sldId id="281" r:id="rId22"/>
    <p:sldId id="284" r:id="rId23"/>
    <p:sldId id="283" r:id="rId24"/>
    <p:sldId id="282" r:id="rId25"/>
    <p:sldId id="266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2466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18.02.2026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2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92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3DF5B-B257-453A-978F-6A23DF0B130B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135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80171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23459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42895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63224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98338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8365358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448905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9A9A20-6742-4760-9FB3-14802A2E09A4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18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8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7804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335272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046165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227690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375756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985044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4526853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281042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6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6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ADC83F-AD98-4FE0-BDF5-C369A3CF9312}" type="slidenum">
              <a:rPr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409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83208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7BB91-FBF1-43E7-A1B8-21D18756665D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94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4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66664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4A9DCA-4107-42AF-B64D-08DCDAB1D1C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95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5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20497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74D1C4-E892-47F2-98E7-4CADAFB4AF90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96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6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1978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3C8FDF-98D4-401F-B931-F22C1801FC08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246856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35155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06A081-6F0F-49A3-9CE7-7E8D97A469A2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13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3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2028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00311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45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74949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96" r:id="rId16"/>
    <p:sldLayoutId id="2147483697" r:id="rId17"/>
    <p:sldLayoutId id="2147483698" r:id="rId18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/>
              <a:t>Exception handling</a:t>
            </a:r>
            <a:endParaRPr lang="cs-CZ" noProof="1"/>
          </a:p>
        </p:txBody>
      </p:sp>
      <p:sp>
        <p:nvSpPr>
          <p:cNvPr id="117764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883870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Catch all exceptions in </a:t>
            </a:r>
            <a:r>
              <a:rPr lang="en-US" altLang="en-US" b="1" dirty="0"/>
              <a:t>main</a:t>
            </a:r>
          </a:p>
          <a:p>
            <a:pPr lvl="4"/>
            <a:r>
              <a:rPr lang="en-US" altLang="en-US" dirty="0"/>
              <a:t>int main(int </a:t>
            </a:r>
            <a:r>
              <a:rPr lang="en-US" altLang="en-US" dirty="0" err="1"/>
              <a:t>argc</a:t>
            </a:r>
            <a:r>
              <a:rPr lang="en-US" altLang="en-US" dirty="0"/>
              <a:t>, char * * </a:t>
            </a:r>
            <a:r>
              <a:rPr lang="en-US" altLang="en-US" dirty="0" err="1"/>
              <a:t>argv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 try {</a:t>
            </a:r>
          </a:p>
          <a:p>
            <a:pPr lvl="4"/>
            <a:r>
              <a:rPr lang="en-US" altLang="en-US" dirty="0"/>
              <a:t>    // here is all the program functionality</a:t>
            </a:r>
          </a:p>
          <a:p>
            <a:pPr lvl="4"/>
            <a:r>
              <a:rPr lang="en-US" altLang="en-US" dirty="0"/>
              <a:t>  } catch (...) {</a:t>
            </a:r>
          </a:p>
          <a:p>
            <a:pPr lvl="4"/>
            <a:r>
              <a:rPr lang="en-US" altLang="en-US" dirty="0"/>
              <a:t>    std::</a:t>
            </a:r>
            <a:r>
              <a:rPr lang="en-US" altLang="en-US" dirty="0" err="1"/>
              <a:t>cout</a:t>
            </a:r>
            <a:r>
              <a:rPr lang="en-US" altLang="en-US" dirty="0"/>
              <a:t> &lt;&lt; "Unknown exception caught"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return 0;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"It is implementation-defined whether any stack unwinding is done when an exception is thrown and not caught."</a:t>
            </a:r>
          </a:p>
          <a:p>
            <a:pPr lvl="3"/>
            <a:r>
              <a:rPr lang="en-US" altLang="en-US" dirty="0"/>
              <a:t>If you don't catch in main, your open files may not be flushed, mutexes not released...</a:t>
            </a:r>
          </a:p>
          <a:p>
            <a:pPr lvl="2"/>
            <a:r>
              <a:rPr lang="en-US" altLang="en-US" dirty="0"/>
              <a:t>Insert a std::exception catch block before the universal block to improve diagnostics in known cases</a:t>
            </a:r>
          </a:p>
          <a:p>
            <a:pPr lvl="4"/>
            <a:r>
              <a:rPr lang="en-US" altLang="en-US" dirty="0"/>
              <a:t>  catch (const std::exception &amp; e) {</a:t>
            </a:r>
          </a:p>
          <a:p>
            <a:pPr lvl="4"/>
            <a:r>
              <a:rPr lang="en-US" altLang="en-US" dirty="0"/>
              <a:t>  { std::</a:t>
            </a:r>
            <a:r>
              <a:rPr lang="en-US" altLang="en-US" dirty="0" err="1"/>
              <a:t>cout</a:t>
            </a:r>
            <a:r>
              <a:rPr lang="en-US" altLang="en-US" dirty="0"/>
              <a:t> &lt;&lt; "Exception: " &lt;&lt; </a:t>
            </a:r>
            <a:r>
              <a:rPr lang="en-US" altLang="en-US" dirty="0" err="1"/>
              <a:t>e.what</a:t>
            </a:r>
            <a:r>
              <a:rPr lang="en-US" altLang="en-US" dirty="0"/>
              <a:t>()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376127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Catch all exceptions in </a:t>
            </a:r>
            <a:r>
              <a:rPr lang="en-US" altLang="en-US" b="1" dirty="0"/>
              <a:t>main</a:t>
            </a:r>
          </a:p>
          <a:p>
            <a:pPr lvl="4"/>
            <a:endParaRPr lang="en-US" altLang="en-US" dirty="0"/>
          </a:p>
          <a:p>
            <a:pPr lvl="1"/>
            <a:r>
              <a:rPr lang="en-US" altLang="en-US" dirty="0"/>
              <a:t>This rule does not apply to threads</a:t>
            </a:r>
          </a:p>
          <a:p>
            <a:pPr lvl="2"/>
            <a:r>
              <a:rPr lang="en-US" altLang="en-US" dirty="0"/>
              <a:t>Exceptions in threads launched by </a:t>
            </a:r>
            <a:r>
              <a:rPr lang="en-US" altLang="en-US" b="1" dirty="0"/>
              <a:t>std::thread </a:t>
            </a:r>
            <a:r>
              <a:rPr lang="en-US" altLang="en-US" dirty="0"/>
              <a:t>are caught by the library</a:t>
            </a:r>
          </a:p>
          <a:p>
            <a:pPr lvl="3"/>
            <a:r>
              <a:rPr lang="en-US" altLang="en-US" dirty="0"/>
              <a:t>These exceptions reappear in another thread if </a:t>
            </a:r>
            <a:r>
              <a:rPr lang="en-US" altLang="en-US" b="1" dirty="0"/>
              <a:t>join</a:t>
            </a:r>
            <a:r>
              <a:rPr lang="en-US" altLang="en-US" dirty="0"/>
              <a:t> is called</a:t>
            </a:r>
          </a:p>
          <a:p>
            <a:pPr lvl="3"/>
            <a:r>
              <a:rPr lang="en-US" altLang="en-US" dirty="0"/>
              <a:t>Similarly, exceptions thrown by functions invoked by </a:t>
            </a:r>
            <a:r>
              <a:rPr lang="en-US" altLang="en-US" b="1" dirty="0"/>
              <a:t>std::async </a:t>
            </a:r>
            <a:r>
              <a:rPr lang="en-US" altLang="en-US" dirty="0"/>
              <a:t>are propagated to the caller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[Paranoid] A catch with rethrow ensures stack unwinding to this point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sensitive code containing write-open files, inter-process locks etc.</a:t>
            </a:r>
          </a:p>
          <a:p>
            <a:pPr lvl="4"/>
            <a:r>
              <a:rPr lang="en-US" altLang="en-US" dirty="0"/>
              <a:t>  } catch (...) { throw; }</a:t>
            </a:r>
          </a:p>
        </p:txBody>
      </p:sp>
    </p:spTree>
    <p:extLst>
      <p:ext uri="{BB962C8B-B14F-4D97-AF65-F5344CB8AC3E}">
        <p14:creationId xmlns:p14="http://schemas.microsoft.com/office/powerpoint/2010/main" val="70094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Don't consume exceptions of unknown nature</a:t>
            </a:r>
          </a:p>
          <a:p>
            <a:pPr lvl="2"/>
            <a:r>
              <a:rPr lang="en-US" altLang="en-US" dirty="0"/>
              <a:t>You shall always rethrow in universal catch-blocks, except in </a:t>
            </a:r>
            <a:r>
              <a:rPr lang="en-US" altLang="en-US" b="1" dirty="0"/>
              <a:t>main</a:t>
            </a:r>
            <a:endParaRPr lang="en-US" altLang="en-US" dirty="0"/>
          </a:p>
          <a:p>
            <a:pPr lvl="2"/>
            <a:r>
              <a:rPr lang="en-US" altLang="en-US" dirty="0"/>
              <a:t>Also called </a:t>
            </a:r>
            <a:r>
              <a:rPr lang="en-US" altLang="en-US" b="1" i="1" dirty="0"/>
              <a:t>Exception neutrality</a:t>
            </a:r>
          </a:p>
          <a:p>
            <a:pPr lvl="4"/>
            <a:r>
              <a:rPr lang="en-US" altLang="en-US" dirty="0"/>
              <a:t>void something() {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something</a:t>
            </a:r>
          </a:p>
          <a:p>
            <a:pPr lvl="4"/>
            <a:r>
              <a:rPr lang="en-US" altLang="en-US" dirty="0"/>
              <a:t>  } </a:t>
            </a:r>
            <a:r>
              <a:rPr lang="en-US" altLang="en-US" dirty="0">
                <a:solidFill>
                  <a:srgbClr val="FF0000"/>
                </a:solidFill>
              </a:rPr>
              <a:t>catch (...) { 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std::</a:t>
            </a:r>
            <a:r>
              <a:rPr lang="en-US" altLang="en-US" dirty="0" err="1">
                <a:solidFill>
                  <a:srgbClr val="FF0000"/>
                </a:solidFill>
              </a:rPr>
              <a:t>cout</a:t>
            </a:r>
            <a:r>
              <a:rPr lang="en-US" altLang="en-US" dirty="0">
                <a:solidFill>
                  <a:srgbClr val="FF0000"/>
                </a:solidFill>
              </a:rPr>
              <a:t> &lt;&lt; "Something happened – but we always continue" &lt;&lt; std::</a:t>
            </a:r>
            <a:r>
              <a:rPr lang="en-US" altLang="en-US" dirty="0" err="1">
                <a:solidFill>
                  <a:srgbClr val="FF0000"/>
                </a:solidFill>
              </a:rPr>
              <a:t>endl</a:t>
            </a:r>
            <a:r>
              <a:rPr lang="en-US" altLang="en-US" dirty="0">
                <a:solidFill>
                  <a:srgbClr val="FF0000"/>
                </a:solidFill>
              </a:rPr>
              <a:t>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// WRONG !!!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It is not a good idea to continue work if you don't know what happened </a:t>
            </a:r>
          </a:p>
          <a:p>
            <a:pPr lvl="3"/>
            <a:r>
              <a:rPr lang="en-US" altLang="en-US" dirty="0"/>
              <a:t>It may mean "hacker attack detected" or "battery exhausted"</a:t>
            </a:r>
          </a:p>
        </p:txBody>
      </p:sp>
    </p:spTree>
    <p:extLst>
      <p:ext uri="{BB962C8B-B14F-4D97-AF65-F5344CB8AC3E}">
        <p14:creationId xmlns:p14="http://schemas.microsoft.com/office/powerpoint/2010/main" val="2229931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You can consume an exception if you know what parts may be damaged</a:t>
            </a:r>
          </a:p>
          <a:p>
            <a:pPr lvl="4"/>
            <a:r>
              <a:rPr lang="en-US" altLang="en-US" dirty="0"/>
              <a:t>for (;;) {</a:t>
            </a:r>
          </a:p>
          <a:p>
            <a:pPr lvl="4"/>
            <a:r>
              <a:rPr lang="en-US" altLang="en-US" dirty="0"/>
              <a:t>  auto req = </a:t>
            </a:r>
            <a:r>
              <a:rPr lang="en-US" altLang="en-US" dirty="0" err="1"/>
              <a:t>socket.receive_request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// Any std::exception deemed recoverable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2407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try {</a:t>
            </a:r>
          </a:p>
          <a:p>
            <a:pPr lvl="4"/>
            <a:r>
              <a:rPr lang="en-US" altLang="en-US" dirty="0"/>
              <a:t>  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 </a:t>
            </a:r>
            <a:r>
              <a:rPr lang="en-US" altLang="en-US" dirty="0">
                <a:solidFill>
                  <a:srgbClr val="FF0000"/>
                </a:solidFill>
              </a:rPr>
              <a:t>catch (...) 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</a:t>
            </a:r>
            <a:r>
              <a:rPr lang="en-US" altLang="en-US" dirty="0" err="1">
                <a:solidFill>
                  <a:srgbClr val="FF0000"/>
                </a:solidFill>
              </a:rPr>
              <a:t>some_mutex.unlock</a:t>
            </a:r>
            <a:r>
              <a:rPr lang="en-US" altLang="en-US" dirty="0">
                <a:solidFill>
                  <a:srgbClr val="FF0000"/>
                </a:solidFill>
              </a:rPr>
              <a:t>();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throw;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unlock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172086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Called </a:t>
            </a:r>
            <a:r>
              <a:rPr lang="en-US" altLang="en-US" i="1" dirty="0"/>
              <a:t>RAII (Resource Acquisition Is Initialization)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reply;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// [C++17] template deduction required</a:t>
            </a:r>
          </a:p>
          <a:p>
            <a:pPr lvl="4"/>
            <a:r>
              <a:rPr lang="en-US" altLang="en-US" dirty="0"/>
              <a:t>     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endParaRPr lang="en-US" altLang="en-US" dirty="0"/>
          </a:p>
          <a:p>
            <a:pPr lvl="3"/>
            <a:r>
              <a:rPr lang="en-US" altLang="en-US" dirty="0"/>
              <a:t>The variable ("g") is declared but never explicitly used</a:t>
            </a:r>
          </a:p>
          <a:p>
            <a:pPr lvl="3"/>
            <a:r>
              <a:rPr lang="en-US" altLang="en-US" dirty="0"/>
              <a:t>Its purpose is to have a destructor called at the end of the block</a:t>
            </a:r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6344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altLang="en-US" dirty="0"/>
              <a:t>RAII may require additional exactly positioned blocks in code</a:t>
            </a:r>
          </a:p>
          <a:p>
            <a:pPr lvl="3"/>
            <a:r>
              <a:rPr lang="en-US" altLang="en-US" dirty="0"/>
              <a:t>These may interfere with the scope of other declarations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 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3"/>
            <a:r>
              <a:rPr lang="en-US" altLang="en-US" dirty="0"/>
              <a:t>May be solved using std::optional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rgbClr val="FF0000"/>
                </a:solidFill>
              </a:rPr>
              <a:t>std::optional&lt; 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&lt; std::mutex&gt;&gt;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auto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g.</a:t>
            </a:r>
            <a:r>
              <a:rPr lang="en-US" altLang="en-US" dirty="0" err="1">
                <a:solidFill>
                  <a:srgbClr val="FF0000"/>
                </a:solidFill>
              </a:rPr>
              <a:t>reset</a:t>
            </a:r>
            <a:r>
              <a:rPr lang="en-US" altLang="en-US" dirty="0"/>
              <a:t>();	// destructs the </a:t>
            </a:r>
            <a:r>
              <a:rPr lang="en-US" altLang="en-US" dirty="0" err="1"/>
              <a:t>lock_guard</a:t>
            </a:r>
            <a:r>
              <a:rPr lang="en-US" altLang="en-US" dirty="0"/>
              <a:t> inside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0720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Exception-safe programming</a:t>
            </a:r>
            <a:r>
              <a:rPr lang="en-US" altLang="en-US" dirty="0"/>
              <a:t> - theory</a:t>
            </a:r>
            <a:endParaRPr lang="cs-CZ" altLang="en-US" noProof="1"/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1"/>
            <a:r>
              <a:rPr lang="cs-CZ" altLang="en-US" b="1" i="1" dirty="0"/>
              <a:t>(</a:t>
            </a:r>
            <a:r>
              <a:rPr lang="cs-CZ" altLang="en-US" b="1" i="1" dirty="0" err="1"/>
              <a:t>Weak</a:t>
            </a:r>
            <a:r>
              <a:rPr lang="en-US" altLang="en-US" b="1" i="1" dirty="0"/>
              <a:t>/basic</a:t>
            </a:r>
            <a:r>
              <a:rPr lang="cs-CZ" altLang="en-US" b="1" i="1" dirty="0"/>
              <a:t>) </a:t>
            </a:r>
            <a:r>
              <a:rPr lang="cs-CZ" altLang="en-US" b="1" i="1" dirty="0" err="1"/>
              <a:t>exception</a:t>
            </a:r>
            <a:r>
              <a:rPr lang="cs-CZ" altLang="en-US" b="1" i="1" dirty="0"/>
              <a:t> </a:t>
            </a:r>
            <a:r>
              <a:rPr lang="cs-CZ" altLang="en-US" b="1" i="1" dirty="0" err="1"/>
              <a:t>safety</a:t>
            </a:r>
            <a:r>
              <a:rPr lang="en-US" altLang="en-US" b="1" i="1" dirty="0"/>
              <a:t>/guarantee</a:t>
            </a:r>
            <a:endParaRPr lang="cs-CZ" altLang="en-US" b="1" i="1" dirty="0"/>
          </a:p>
          <a:p>
            <a:pPr lvl="2"/>
            <a:r>
              <a:rPr lang="en-US" altLang="en-US" dirty="0"/>
              <a:t>A function</a:t>
            </a:r>
            <a:r>
              <a:rPr lang="cs-CZ" altLang="en-US" dirty="0"/>
              <a:t> (</a:t>
            </a:r>
            <a:r>
              <a:rPr lang="en-US" altLang="en-US" dirty="0"/>
              <a:t>operator, constructor</a:t>
            </a:r>
            <a:r>
              <a:rPr lang="cs-CZ" altLang="en-US" dirty="0"/>
              <a:t>) </a:t>
            </a:r>
            <a:r>
              <a:rPr lang="en-US" altLang="en-US" dirty="0"/>
              <a:t>is</a:t>
            </a:r>
            <a:r>
              <a:rPr lang="cs-CZ" altLang="en-US" dirty="0"/>
              <a:t> </a:t>
            </a:r>
            <a:r>
              <a:rPr lang="cs-CZ" altLang="en-US" i="1" dirty="0"/>
              <a:t>(</a:t>
            </a:r>
            <a:r>
              <a:rPr lang="en-US" altLang="en-US" i="1" dirty="0"/>
              <a:t>weakly</a:t>
            </a:r>
            <a:r>
              <a:rPr lang="cs-CZ" altLang="en-US" i="1" dirty="0"/>
              <a:t>) </a:t>
            </a:r>
            <a:r>
              <a:rPr lang="en-US" altLang="en-US" i="1" dirty="0"/>
              <a:t>safe</a:t>
            </a:r>
            <a:r>
              <a:rPr lang="cs-CZ" altLang="en-US" dirty="0"/>
              <a:t>, </a:t>
            </a:r>
            <a:r>
              <a:rPr lang="en-US" altLang="en-US" dirty="0"/>
              <a:t>if, after an exception, it leaves all the data in a consistent state</a:t>
            </a:r>
            <a:endParaRPr lang="cs-CZ" altLang="en-US" dirty="0"/>
          </a:p>
          <a:p>
            <a:pPr lvl="2"/>
            <a:r>
              <a:rPr lang="en-US" altLang="en-US" dirty="0"/>
              <a:t>Consistent state includes</a:t>
            </a:r>
            <a:r>
              <a:rPr lang="cs-CZ" altLang="en-US" dirty="0"/>
              <a:t>:</a:t>
            </a:r>
          </a:p>
          <a:p>
            <a:pPr lvl="3"/>
            <a:r>
              <a:rPr lang="en-US" altLang="en-US" dirty="0"/>
              <a:t>All unreachable data were properly deallocated</a:t>
            </a:r>
            <a:endParaRPr lang="cs-CZ" altLang="en-US" dirty="0"/>
          </a:p>
          <a:p>
            <a:pPr lvl="3"/>
            <a:r>
              <a:rPr lang="en-US" altLang="en-US" dirty="0"/>
              <a:t>All pointers are either null or pointing to valid data</a:t>
            </a:r>
            <a:endParaRPr lang="cs-CZ" altLang="en-US" dirty="0"/>
          </a:p>
          <a:p>
            <a:pPr lvl="3"/>
            <a:r>
              <a:rPr lang="en-US" altLang="en-US" dirty="0"/>
              <a:t>All application-level invariants are valid</a:t>
            </a:r>
            <a:endParaRPr lang="cs-CZ" altLang="en-US" dirty="0"/>
          </a:p>
          <a:p>
            <a:pPr lvl="3" eaLnBrk="1" hangingPunct="1"/>
            <a:endParaRPr lang="cs-CZ" altLang="en-US" dirty="0"/>
          </a:p>
          <a:p>
            <a:pPr lvl="1"/>
            <a:r>
              <a:rPr lang="cs-CZ" altLang="en-US" b="1" i="1" dirty="0"/>
              <a:t>Strong </a:t>
            </a:r>
            <a:r>
              <a:rPr lang="cs-CZ" altLang="en-US" b="1" i="1" dirty="0" err="1"/>
              <a:t>exception</a:t>
            </a:r>
            <a:r>
              <a:rPr lang="cs-CZ" altLang="en-US" b="1" i="1" dirty="0"/>
              <a:t> </a:t>
            </a:r>
            <a:r>
              <a:rPr lang="cs-CZ" altLang="en-US" b="1" i="1" dirty="0" err="1"/>
              <a:t>safety</a:t>
            </a:r>
            <a:r>
              <a:rPr lang="en-US" altLang="en-US" b="1" i="1" dirty="0"/>
              <a:t>/guarantee</a:t>
            </a:r>
            <a:endParaRPr lang="cs-CZ" altLang="en-US" b="1" i="1" dirty="0"/>
          </a:p>
          <a:p>
            <a:pPr lvl="2"/>
            <a:r>
              <a:rPr lang="en-US" altLang="en-US" dirty="0"/>
              <a:t>A function is</a:t>
            </a:r>
            <a:r>
              <a:rPr lang="cs-CZ" altLang="en-US" dirty="0"/>
              <a:t> </a:t>
            </a:r>
            <a:r>
              <a:rPr lang="en-US" altLang="en-US" i="1" dirty="0"/>
              <a:t>strongly safe</a:t>
            </a:r>
            <a:r>
              <a:rPr lang="cs-CZ" altLang="en-US" dirty="0"/>
              <a:t>, </a:t>
            </a:r>
            <a:r>
              <a:rPr lang="en-US" altLang="en-US" dirty="0"/>
              <a:t>if</a:t>
            </a:r>
            <a:r>
              <a:rPr lang="cs-CZ" altLang="en-US" dirty="0"/>
              <a:t>, </a:t>
            </a:r>
            <a:r>
              <a:rPr lang="en-US" altLang="en-US" dirty="0"/>
              <a:t>after an exception</a:t>
            </a:r>
            <a:r>
              <a:rPr lang="cs-CZ" altLang="en-US" dirty="0"/>
              <a:t>, </a:t>
            </a:r>
            <a:r>
              <a:rPr lang="en-US" altLang="en-US" dirty="0"/>
              <a:t>it leaves the data in the same</a:t>
            </a:r>
            <a:r>
              <a:rPr lang="cs-CZ" altLang="en-US" dirty="0"/>
              <a:t> (</a:t>
            </a:r>
            <a:r>
              <a:rPr lang="en-US" altLang="en-US" i="1" dirty="0"/>
              <a:t>observable</a:t>
            </a:r>
            <a:r>
              <a:rPr lang="cs-CZ" altLang="en-US" dirty="0"/>
              <a:t>) </a:t>
            </a:r>
            <a:r>
              <a:rPr lang="en-US" altLang="en-US" dirty="0"/>
              <a:t>state</a:t>
            </a:r>
            <a:r>
              <a:rPr lang="cs-CZ" altLang="en-US" dirty="0"/>
              <a:t> </a:t>
            </a:r>
            <a:r>
              <a:rPr lang="en-US" altLang="en-US" dirty="0"/>
              <a:t>as when invoked</a:t>
            </a:r>
          </a:p>
          <a:p>
            <a:pPr lvl="2"/>
            <a:r>
              <a:rPr lang="en-US" altLang="en-US" i="1" dirty="0"/>
              <a:t>Observable state</a:t>
            </a:r>
            <a:r>
              <a:rPr lang="en-US" altLang="en-US" dirty="0"/>
              <a:t> - the behavior of the public methods</a:t>
            </a:r>
            <a:endParaRPr lang="cs-CZ" altLang="en-US" dirty="0"/>
          </a:p>
          <a:p>
            <a:pPr lvl="2"/>
            <a:r>
              <a:rPr lang="en-US" altLang="en-US" dirty="0"/>
              <a:t>Also called</a:t>
            </a:r>
            <a:r>
              <a:rPr lang="cs-CZ" altLang="en-US" dirty="0"/>
              <a:t> "</a:t>
            </a:r>
            <a:r>
              <a:rPr lang="cs-CZ" altLang="en-US" b="1" i="1" dirty="0"/>
              <a:t>Commit-or-rollback </a:t>
            </a:r>
            <a:r>
              <a:rPr lang="cs-CZ" altLang="en-US" b="1" i="1" dirty="0" err="1"/>
              <a:t>semantics</a:t>
            </a:r>
            <a:r>
              <a:rPr lang="cs-CZ" altLang="en-US" dirty="0"/>
              <a:t>"</a:t>
            </a:r>
            <a:endParaRPr lang="en-US" altLang="en-US" dirty="0"/>
          </a:p>
          <a:p>
            <a:pPr lvl="2"/>
            <a:endParaRPr lang="en-US" altLang="en-US" dirty="0"/>
          </a:p>
          <a:p>
            <a:pPr lvl="1"/>
            <a:r>
              <a:rPr lang="en-US" altLang="en-US" b="1" i="1" dirty="0" err="1"/>
              <a:t>Nothrow</a:t>
            </a:r>
            <a:r>
              <a:rPr lang="en-US" altLang="en-US" b="1" i="1" dirty="0"/>
              <a:t>/</a:t>
            </a:r>
            <a:r>
              <a:rPr lang="en-US" altLang="en-US" b="1" i="1" dirty="0" err="1"/>
              <a:t>noexcept</a:t>
            </a:r>
            <a:r>
              <a:rPr lang="en-US" altLang="en-US" b="1" i="1" dirty="0"/>
              <a:t> guarantee</a:t>
            </a:r>
          </a:p>
          <a:p>
            <a:pPr lvl="2"/>
            <a:r>
              <a:rPr lang="en-US" altLang="en-US" dirty="0"/>
              <a:t>A function that never exits by throwing an exception</a:t>
            </a:r>
          </a:p>
          <a:p>
            <a:pPr lvl="3"/>
            <a:r>
              <a:rPr lang="en-US" altLang="en-US" dirty="0"/>
              <a:t>There may be exceptions thrown and caught inside the function</a:t>
            </a:r>
          </a:p>
          <a:p>
            <a:pPr lvl="2"/>
            <a:r>
              <a:rPr lang="en-US" altLang="en-US" dirty="0"/>
              <a:t>Destructors shall have this guarantee</a:t>
            </a:r>
          </a:p>
          <a:p>
            <a:pPr lvl="2"/>
            <a:r>
              <a:rPr lang="en-US" altLang="en-US" dirty="0"/>
              <a:t>For other functions, the guarantee may be explicitly marked</a:t>
            </a:r>
          </a:p>
          <a:p>
            <a:pPr lvl="4"/>
            <a:r>
              <a:rPr lang="en-US" altLang="en-US" dirty="0"/>
              <a:t>T&amp; operator=(T&amp;&amp;) </a:t>
            </a:r>
            <a:r>
              <a:rPr lang="en-US" altLang="en-US" dirty="0" err="1"/>
              <a:t>noexcept</a:t>
            </a:r>
            <a:r>
              <a:rPr lang="en-US" altLang="en-US" dirty="0"/>
              <a:t>;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628026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endParaRPr lang="cs-CZ" altLang="en-US" dirty="0"/>
          </a:p>
          <a:p>
            <a:pPr lvl="1"/>
            <a:r>
              <a:rPr lang="en-US" altLang="en-US" dirty="0"/>
              <a:t>Most parts of standard library strives to be strongly exception-safe</a:t>
            </a:r>
          </a:p>
          <a:p>
            <a:pPr lvl="2"/>
            <a:r>
              <a:rPr lang="en-US" altLang="en-US" dirty="0"/>
              <a:t>In templated code, it depends on the properties of the template arguments</a:t>
            </a:r>
          </a:p>
          <a:p>
            <a:pPr lvl="1"/>
            <a:r>
              <a:rPr lang="en-US" altLang="en-US" dirty="0"/>
              <a:t>Example: std::vector::insert</a:t>
            </a:r>
          </a:p>
          <a:p>
            <a:pPr lvl="2"/>
            <a:r>
              <a:rPr lang="en-US" altLang="en-US" i="1" dirty="0"/>
              <a:t>If an exception is thrown when inserting a single element at the end, and T is </a:t>
            </a:r>
            <a:r>
              <a:rPr lang="en-US" altLang="en-US" i="1" dirty="0" err="1"/>
              <a:t>CopyInsertable</a:t>
            </a:r>
            <a:r>
              <a:rPr lang="en-US" altLang="en-US" i="1" dirty="0"/>
              <a:t> or std::</a:t>
            </a:r>
            <a:r>
              <a:rPr lang="en-US" altLang="en-US" i="1" dirty="0" err="1"/>
              <a:t>is_nothrow_move_constructible</a:t>
            </a:r>
            <a:r>
              <a:rPr lang="en-US" altLang="en-US" i="1" dirty="0"/>
              <a:t>&lt;T&gt;::value is true, there are no effects (strong exception guarantee).</a:t>
            </a:r>
          </a:p>
          <a:p>
            <a:pPr lvl="2"/>
            <a:r>
              <a:rPr lang="en-US" altLang="en-US" dirty="0"/>
              <a:t>Before C++11, relocation for block extension was done by copying</a:t>
            </a:r>
          </a:p>
          <a:p>
            <a:pPr lvl="3"/>
            <a:r>
              <a:rPr lang="en-US" altLang="en-US" dirty="0"/>
              <a:t>If a copy constructor threw, the new copies were discarded and the insert call reported failure by throwing</a:t>
            </a:r>
          </a:p>
          <a:p>
            <a:pPr lvl="3"/>
            <a:r>
              <a:rPr lang="en-US" altLang="en-US" dirty="0"/>
              <a:t>Thus, if the insert threw, no observable change happened</a:t>
            </a:r>
          </a:p>
          <a:p>
            <a:pPr lvl="3"/>
            <a:r>
              <a:rPr lang="en-US" altLang="en-US" dirty="0"/>
              <a:t>Note: Correct destruction of copies is possible only if the destructor is non-throwing; however, destructors are non-throwing by default</a:t>
            </a:r>
          </a:p>
          <a:p>
            <a:pPr lvl="2"/>
            <a:r>
              <a:rPr lang="en-US" altLang="en-US" dirty="0"/>
              <a:t>In C++11, the relocation is preferably done by moving</a:t>
            </a:r>
          </a:p>
          <a:p>
            <a:pPr lvl="3"/>
            <a:r>
              <a:rPr lang="en-US" altLang="en-US" dirty="0"/>
              <a:t>If a move constructor throws, the previously moved elements shall be moved back, but it can throw again - the result is an unrecoverable situation!</a:t>
            </a:r>
          </a:p>
          <a:p>
            <a:pPr lvl="3"/>
            <a:r>
              <a:rPr lang="en-US" altLang="en-US" dirty="0"/>
              <a:t>The relocation is done </a:t>
            </a:r>
            <a:r>
              <a:rPr lang="en-US" altLang="en-US" b="1" dirty="0"/>
              <a:t>by moving only if </a:t>
            </a:r>
            <a:r>
              <a:rPr lang="en-US" altLang="en-US" dirty="0"/>
              <a:t>the move constructor is </a:t>
            </a:r>
            <a:r>
              <a:rPr lang="en-US" altLang="en-US" b="1" dirty="0"/>
              <a:t>declared as </a:t>
            </a:r>
            <a:r>
              <a:rPr lang="en-US" altLang="en-US" b="1" dirty="0" err="1"/>
              <a:t>noexcept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462488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endParaRPr lang="cs-CZ" altLang="en-US" dirty="0"/>
          </a:p>
          <a:p>
            <a:pPr lvl="2" eaLnBrk="1" hangingPunct="1"/>
            <a:endParaRPr lang="cs-CZ" altLang="en-US" dirty="0"/>
          </a:p>
          <a:p>
            <a:pPr lvl="2" eaLnBrk="1" hangingPunct="1"/>
            <a:r>
              <a:rPr lang="en-US" altLang="en-US" dirty="0"/>
              <a:t>Mark procedures which cannot throw by </a:t>
            </a:r>
            <a:r>
              <a:rPr lang="en-US" altLang="en-US" b="1" i="1" dirty="0" err="1"/>
              <a:t>noexcept</a:t>
            </a:r>
            <a:endParaRPr lang="en-US" altLang="en-US" b="1" i="1" dirty="0"/>
          </a:p>
          <a:p>
            <a:pPr marL="0" indent="0">
              <a:buNone/>
            </a:pPr>
            <a:r>
              <a:rPr lang="cs-CZ" altLang="en-US" sz="1700" dirty="0"/>
              <a:t>void f</a:t>
            </a:r>
            <a:r>
              <a:rPr lang="en-US" altLang="en-US" sz="1700" dirty="0"/>
              <a:t>() </a:t>
            </a:r>
            <a:r>
              <a:rPr lang="en-US" altLang="en-US" sz="1700" dirty="0" err="1">
                <a:solidFill>
                  <a:srgbClr val="FF0000"/>
                </a:solidFill>
              </a:rPr>
              <a:t>noexcept</a:t>
            </a:r>
            <a:endParaRPr lang="en-US" alt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1700" dirty="0"/>
              <a:t>{ /*...*/</a:t>
            </a:r>
          </a:p>
          <a:p>
            <a:pPr marL="0" indent="0">
              <a:buNone/>
            </a:pPr>
            <a:r>
              <a:rPr lang="en-US" altLang="en-US" sz="1700" dirty="0"/>
              <a:t>}</a:t>
            </a:r>
            <a:endParaRPr lang="cs-CZ" altLang="en-US" sz="1700" dirty="0"/>
          </a:p>
          <a:p>
            <a:pPr lvl="3"/>
            <a:r>
              <a:rPr lang="en-US" altLang="en-US" sz="2000" dirty="0"/>
              <a:t>it may make code calling them easier (for you and for the compiler)</a:t>
            </a:r>
          </a:p>
          <a:p>
            <a:pPr lvl="3"/>
            <a:r>
              <a:rPr lang="en-US" altLang="en-US" sz="2000" b="1" i="1" dirty="0" err="1"/>
              <a:t>noexcept</a:t>
            </a:r>
            <a:r>
              <a:rPr lang="en-US" altLang="en-US" sz="2000" dirty="0"/>
              <a:t> may be conditional</a:t>
            </a:r>
          </a:p>
          <a:p>
            <a:pPr marL="0" indent="0">
              <a:buNone/>
            </a:pPr>
            <a:r>
              <a:rPr lang="en-US" altLang="en-US" sz="1700" dirty="0"/>
              <a:t>template&lt; </a:t>
            </a:r>
            <a:r>
              <a:rPr lang="en-US" altLang="en-US" sz="1700" dirty="0" err="1"/>
              <a:t>typename</a:t>
            </a:r>
            <a:r>
              <a:rPr lang="en-US" altLang="en-US" sz="1700" dirty="0"/>
              <a:t> T&gt;</a:t>
            </a:r>
            <a:endParaRPr lang="cs-CZ" altLang="en-US" sz="1700" dirty="0"/>
          </a:p>
          <a:p>
            <a:pPr marL="0" indent="0">
              <a:buNone/>
            </a:pPr>
            <a:r>
              <a:rPr lang="cs-CZ" altLang="en-US" sz="1700" dirty="0"/>
              <a:t>void g(</a:t>
            </a:r>
            <a:r>
              <a:rPr lang="en-US" altLang="en-US" sz="1700" dirty="0"/>
              <a:t> T &amp; y</a:t>
            </a:r>
            <a:r>
              <a:rPr lang="cs-CZ" altLang="en-US" sz="1700" dirty="0"/>
              <a:t>) </a:t>
            </a:r>
            <a:endParaRPr lang="en-US" altLang="en-US" sz="1700" dirty="0"/>
          </a:p>
          <a:p>
            <a:pPr marL="0" indent="0">
              <a:buNone/>
            </a:pPr>
            <a:r>
              <a:rPr lang="en-US" altLang="en-US" sz="1700" dirty="0"/>
              <a:t>  </a:t>
            </a:r>
            <a:r>
              <a:rPr lang="en-US" altLang="en-US" sz="1700" dirty="0" err="1">
                <a:solidFill>
                  <a:srgbClr val="FF0000"/>
                </a:solidFill>
              </a:rPr>
              <a:t>noexcept</a:t>
            </a:r>
            <a:r>
              <a:rPr lang="en-US" altLang="en-US" sz="1700" dirty="0">
                <a:solidFill>
                  <a:srgbClr val="FF0000"/>
                </a:solidFill>
              </a:rPr>
              <a:t>( </a:t>
            </a:r>
            <a:r>
              <a:rPr lang="en-US" altLang="en-US" sz="1700" dirty="0" err="1">
                <a:solidFill>
                  <a:srgbClr val="FF0000"/>
                </a:solidFill>
              </a:rPr>
              <a:t>std</a:t>
            </a:r>
            <a:r>
              <a:rPr lang="en-US" altLang="en-US" sz="1700" dirty="0">
                <a:solidFill>
                  <a:srgbClr val="FF0000"/>
                </a:solidFill>
              </a:rPr>
              <a:t>::</a:t>
            </a:r>
            <a:r>
              <a:rPr lang="en-US" altLang="en-US" sz="1700" dirty="0" err="1">
                <a:solidFill>
                  <a:srgbClr val="FF0000"/>
                </a:solidFill>
              </a:rPr>
              <a:t>is_nothrow_copy_constructible</a:t>
            </a:r>
            <a:r>
              <a:rPr lang="en-US" altLang="en-US" sz="1700" dirty="0">
                <a:solidFill>
                  <a:srgbClr val="FF0000"/>
                </a:solidFill>
              </a:rPr>
              <a:t>&lt; T&gt;::value)</a:t>
            </a:r>
            <a:endParaRPr lang="cs-CZ" alt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1700" dirty="0"/>
              <a:t>{</a:t>
            </a:r>
          </a:p>
          <a:p>
            <a:pPr marL="0" indent="0">
              <a:buNone/>
            </a:pPr>
            <a:r>
              <a:rPr lang="en-US" altLang="en-US" sz="1700" dirty="0"/>
              <a:t>  T x = y;</a:t>
            </a:r>
          </a:p>
          <a:p>
            <a:pPr marL="0" indent="0">
              <a:buNone/>
            </a:pPr>
            <a:r>
              <a:rPr lang="en-US" altLang="en-US" sz="1700" dirty="0"/>
              <a:t>}</a:t>
            </a:r>
            <a:endParaRPr lang="cs-CZ" altLang="en-US" sz="1700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052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Why exceptions?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indent="0"/>
            <a:r>
              <a:rPr lang="en-US" altLang="en-US" dirty="0"/>
              <a:t>Returning error codes</a:t>
            </a:r>
          </a:p>
          <a:p>
            <a:pPr lvl="4" indent="0"/>
            <a:r>
              <a:rPr lang="en-US" altLang="en-US" dirty="0" err="1"/>
              <a:t>error_code</a:t>
            </a:r>
            <a:r>
              <a:rPr lang="en-US" altLang="en-US" dirty="0"/>
              <a:t> f()</a:t>
            </a:r>
          </a:p>
          <a:p>
            <a:pPr lvl="4" indent="0"/>
            <a:r>
              <a:rPr lang="en-US" altLang="en-US" dirty="0"/>
              <a:t>{</a:t>
            </a:r>
          </a:p>
          <a:p>
            <a:pPr lvl="4" indent="0"/>
            <a:r>
              <a:rPr lang="en-US" altLang="en-US" dirty="0"/>
              <a:t>  auto rc1 = g1();</a:t>
            </a:r>
          </a:p>
          <a:p>
            <a:pPr lvl="4" indent="0"/>
            <a:r>
              <a:rPr lang="en-US" altLang="en-US" dirty="0"/>
              <a:t>  if ( rc1.bad() )</a:t>
            </a:r>
          </a:p>
          <a:p>
            <a:pPr lvl="4" indent="0"/>
            <a:r>
              <a:rPr lang="en-US" altLang="en-US" dirty="0"/>
              <a:t>    return rc1;</a:t>
            </a:r>
          </a:p>
          <a:p>
            <a:pPr lvl="4" indent="0"/>
            <a:r>
              <a:rPr lang="en-US" altLang="en-US" dirty="0"/>
              <a:t>  auto rc2 = g2();</a:t>
            </a:r>
          </a:p>
          <a:p>
            <a:pPr lvl="4" indent="0"/>
            <a:r>
              <a:rPr lang="en-US" altLang="en-US" dirty="0"/>
              <a:t>  if ( rc2.bad() )</a:t>
            </a:r>
          </a:p>
          <a:p>
            <a:pPr lvl="4" indent="0"/>
            <a:r>
              <a:rPr lang="en-US" altLang="en-US" dirty="0"/>
              <a:t>    return rc2;</a:t>
            </a:r>
          </a:p>
          <a:p>
            <a:pPr lvl="4" indent="0"/>
            <a:r>
              <a:rPr lang="en-US" altLang="en-US" dirty="0"/>
              <a:t>  return g3();</a:t>
            </a:r>
          </a:p>
          <a:p>
            <a:pPr lvl="4" indent="0"/>
            <a:r>
              <a:rPr lang="en-US" altLang="en-US" dirty="0"/>
              <a:t>}</a:t>
            </a:r>
          </a:p>
          <a:p>
            <a:r>
              <a:rPr lang="en-US" altLang="en-US" dirty="0"/>
              <a:t>  Run-time </a:t>
            </a:r>
            <a:r>
              <a:rPr lang="en-US" altLang="en-US" noProof="1"/>
              <a:t>cost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small</a:t>
            </a:r>
            <a:r>
              <a:rPr lang="en-US" altLang="en-US" noProof="1"/>
              <a:t> if everything is OK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small</a:t>
            </a:r>
            <a:r>
              <a:rPr lang="en-US" altLang="en-US" noProof="1"/>
              <a:t> if something wrong</a:t>
            </a:r>
          </a:p>
          <a:p>
            <a:pPr lvl="4" indent="0"/>
            <a:endParaRPr lang="en-US" altLang="en-US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altLang="en-US" noProof="1"/>
              <a:t>Throwing exceptions</a:t>
            </a:r>
          </a:p>
          <a:p>
            <a:pPr lvl="4"/>
            <a:r>
              <a:rPr lang="en-US" altLang="en-US" noProof="1"/>
              <a:t>void f()</a:t>
            </a:r>
          </a:p>
          <a:p>
            <a:pPr lvl="4"/>
            <a:r>
              <a:rPr lang="en-US" altLang="en-US" noProof="1"/>
              <a:t>{</a:t>
            </a:r>
          </a:p>
          <a:p>
            <a:pPr lvl="4"/>
            <a:r>
              <a:rPr lang="en-US" altLang="en-US" noProof="1"/>
              <a:t>  g1();</a:t>
            </a:r>
          </a:p>
          <a:p>
            <a:pPr lvl="4"/>
            <a:r>
              <a:rPr lang="en-US" altLang="en-US" noProof="1"/>
              <a:t>  g2();</a:t>
            </a:r>
          </a:p>
          <a:p>
            <a:pPr lvl="4"/>
            <a:r>
              <a:rPr lang="en-US" altLang="en-US" noProof="1"/>
              <a:t>  g3();</a:t>
            </a:r>
          </a:p>
          <a:p>
            <a:pPr lvl="4"/>
            <a:r>
              <a:rPr lang="en-US" altLang="en-US" noProof="1"/>
              <a:t>}</a:t>
            </a:r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r>
              <a:rPr lang="en-US" altLang="en-US" noProof="1"/>
              <a:t>Run-time cost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none</a:t>
            </a:r>
            <a:r>
              <a:rPr lang="en-US" altLang="en-US" noProof="1"/>
              <a:t> if everything is OK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big</a:t>
            </a:r>
            <a:r>
              <a:rPr lang="en-US" altLang="en-US" noProof="1"/>
              <a:t> if something wrong</a:t>
            </a:r>
          </a:p>
        </p:txBody>
      </p:sp>
    </p:spTree>
    <p:extLst>
      <p:ext uri="{BB962C8B-B14F-4D97-AF65-F5344CB8AC3E}">
        <p14:creationId xmlns:p14="http://schemas.microsoft.com/office/powerpoint/2010/main" val="3660559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Default constructor</a:t>
            </a:r>
          </a:p>
          <a:p>
            <a:pPr lvl="2"/>
            <a:r>
              <a:rPr lang="en-US" altLang="en-US" dirty="0"/>
              <a:t>Explicit implementation required if there are scalar elements (numbers, pointers)</a:t>
            </a:r>
          </a:p>
          <a:p>
            <a:pPr lvl="4"/>
            <a:r>
              <a:rPr lang="en-US" altLang="en-US" dirty="0"/>
              <a:t>T()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3"/>
            <a:r>
              <a:rPr lang="en-US" altLang="en-US" dirty="0"/>
              <a:t>In most cases, making it </a:t>
            </a:r>
            <a:r>
              <a:rPr lang="en-US" altLang="en-US" b="1" dirty="0" err="1"/>
              <a:t>noexcept</a:t>
            </a:r>
            <a:r>
              <a:rPr lang="en-US" altLang="en-US" dirty="0"/>
              <a:t> is possible</a:t>
            </a:r>
          </a:p>
          <a:p>
            <a:pPr lvl="3"/>
            <a:r>
              <a:rPr lang="en-US" altLang="en-US" dirty="0"/>
              <a:t>Prefer the ":" section for explicit initialization (usually to 0/</a:t>
            </a:r>
            <a:r>
              <a:rPr lang="en-US" altLang="en-US" dirty="0" err="1"/>
              <a:t>nullptr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If all scalar data members are initialized in their declarations, default constructor may be implemented by "= default;"</a:t>
            </a:r>
          </a:p>
          <a:p>
            <a:pPr lvl="3"/>
            <a:r>
              <a:rPr lang="en-US" altLang="en-US" dirty="0"/>
              <a:t>It is also safer for other constructors</a:t>
            </a:r>
          </a:p>
          <a:p>
            <a:pPr lvl="4"/>
            <a:r>
              <a:rPr lang="en-US" altLang="en-US" dirty="0"/>
              <a:t>class T { T() = default; int x = /*...*/; U * p = </a:t>
            </a:r>
            <a:r>
              <a:rPr lang="en-US" altLang="en-US" dirty="0" err="1"/>
              <a:t>nullptr</a:t>
            </a:r>
            <a:r>
              <a:rPr lang="en-US" altLang="en-US" dirty="0"/>
              <a:t>; /*...*/ };</a:t>
            </a:r>
          </a:p>
          <a:p>
            <a:pPr lvl="3"/>
            <a:r>
              <a:rPr lang="en-US" altLang="en-US" dirty="0"/>
              <a:t>The explicit default declaration is needed if there are other constructors</a:t>
            </a:r>
          </a:p>
          <a:p>
            <a:pPr lvl="4"/>
            <a:endParaRPr lang="en-US" altLang="en-US" dirty="0"/>
          </a:p>
          <a:p>
            <a:pPr lvl="1"/>
            <a:r>
              <a:rPr lang="en-US" altLang="en-US" dirty="0"/>
              <a:t>Other constructors</a:t>
            </a:r>
          </a:p>
          <a:p>
            <a:pPr lvl="2"/>
            <a:r>
              <a:rPr lang="en-US" altLang="en-US" dirty="0"/>
              <a:t>Most non-trivial constructors in non-trivial classes require some allocation</a:t>
            </a:r>
          </a:p>
          <a:p>
            <a:pPr lvl="3"/>
            <a:r>
              <a:rPr lang="en-US" altLang="en-US" dirty="0"/>
              <a:t>Such constructors cannot be </a:t>
            </a:r>
            <a:r>
              <a:rPr lang="en-US" altLang="en-US" b="1" dirty="0" err="1"/>
              <a:t>noexcept</a:t>
            </a:r>
            <a:endParaRPr lang="en-US" altLang="en-US" b="1" dirty="0"/>
          </a:p>
          <a:p>
            <a:pPr lvl="2"/>
            <a:r>
              <a:rPr lang="en-US" altLang="en-US" dirty="0"/>
              <a:t>Constructors that do not allocate (including indirectly through containers) may be marked </a:t>
            </a:r>
            <a:r>
              <a:rPr lang="en-US" altLang="en-US" b="1" dirty="0" err="1"/>
              <a:t>noexcept</a:t>
            </a:r>
            <a:endParaRPr lang="en-US" altLang="en-US" dirty="0"/>
          </a:p>
          <a:p>
            <a:pPr lvl="4"/>
            <a:r>
              <a:rPr lang="en-US" altLang="en-US" dirty="0"/>
              <a:t>T( /*...*/ 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2"/>
            <a:r>
              <a:rPr lang="en-US" altLang="en-US" dirty="0"/>
              <a:t>Don't forget to mark single-parameter constructors </a:t>
            </a:r>
            <a:r>
              <a:rPr lang="en-US" altLang="en-US" b="1" dirty="0"/>
              <a:t>explicit</a:t>
            </a:r>
          </a:p>
        </p:txBody>
      </p:sp>
    </p:spTree>
    <p:extLst>
      <p:ext uri="{BB962C8B-B14F-4D97-AF65-F5344CB8AC3E}">
        <p14:creationId xmlns:p14="http://schemas.microsoft.com/office/powerpoint/2010/main" val="2559333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Destructor</a:t>
            </a:r>
          </a:p>
          <a:p>
            <a:pPr lvl="2"/>
            <a:r>
              <a:rPr lang="en-US" altLang="en-US" dirty="0"/>
              <a:t>In a class at the base of an inheritance hierarchy, always create a virtual destructor </a:t>
            </a:r>
          </a:p>
          <a:p>
            <a:pPr lvl="4"/>
            <a:r>
              <a:rPr lang="en-US" altLang="en-US" dirty="0"/>
              <a:t>virtual ~T() {}</a:t>
            </a:r>
          </a:p>
          <a:p>
            <a:pPr lvl="2"/>
            <a:r>
              <a:rPr lang="en-US" altLang="en-US" dirty="0"/>
              <a:t>Avoid data elements that need clean-up</a:t>
            </a:r>
          </a:p>
          <a:p>
            <a:pPr lvl="2"/>
            <a:r>
              <a:rPr lang="en-US" altLang="en-US" dirty="0"/>
              <a:t>If clean-up is really needed, remember the </a:t>
            </a:r>
            <a:r>
              <a:rPr lang="en-US" altLang="en-US" i="1" dirty="0"/>
              <a:t>Rule Of Five</a:t>
            </a:r>
          </a:p>
          <a:p>
            <a:pPr lvl="4"/>
            <a:r>
              <a:rPr lang="en-US" altLang="en-US" dirty="0"/>
              <a:t>T(T&amp;&amp; b)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4"/>
            <a:r>
              <a:rPr lang="en-US" altLang="en-US" dirty="0"/>
              <a:t>T&amp; operator=(const T&amp;&amp; b) </a:t>
            </a:r>
            <a:r>
              <a:rPr lang="en-US" altLang="en-US" dirty="0" err="1"/>
              <a:t>noexcept</a:t>
            </a:r>
            <a:r>
              <a:rPr lang="en-US" altLang="en-US" dirty="0"/>
              <a:t> { /*...*/ return *this; }</a:t>
            </a:r>
          </a:p>
          <a:p>
            <a:pPr lvl="4"/>
            <a:r>
              <a:rPr lang="en-US" altLang="en-US" dirty="0"/>
              <a:t>T(const T&amp; b) : /*...*/ {}</a:t>
            </a:r>
          </a:p>
          <a:p>
            <a:pPr lvl="4"/>
            <a:r>
              <a:rPr lang="en-US" altLang="en-US" dirty="0"/>
              <a:t>T&amp; operator=(const T&amp; b) { /*...*/ return *this; }</a:t>
            </a:r>
          </a:p>
          <a:p>
            <a:pPr lvl="4"/>
            <a:r>
              <a:rPr lang="en-US" altLang="en-US" dirty="0"/>
              <a:t>~T() { /*...*/ }</a:t>
            </a:r>
            <a:endParaRPr lang="en-US" altLang="en-US" i="1" dirty="0"/>
          </a:p>
          <a:p>
            <a:pPr lvl="2"/>
            <a:r>
              <a:rPr lang="en-US" altLang="en-US" dirty="0"/>
              <a:t>Avoid having more than one element that needs clean-up</a:t>
            </a:r>
          </a:p>
          <a:p>
            <a:pPr lvl="3"/>
            <a:r>
              <a:rPr lang="en-US" altLang="en-US" dirty="0"/>
              <a:t>It often requires a try-catch block when working with more than one element that may fail</a:t>
            </a:r>
          </a:p>
          <a:p>
            <a:pPr lvl="3"/>
            <a:r>
              <a:rPr lang="en-US" altLang="en-US" dirty="0"/>
              <a:t>Pack such data elements one-by-one in auxiliary classes</a:t>
            </a:r>
          </a:p>
          <a:p>
            <a:pPr lvl="2"/>
            <a:r>
              <a:rPr lang="en-US" altLang="en-US" dirty="0"/>
              <a:t>Destructors are by default non-throwing, the </a:t>
            </a:r>
            <a:r>
              <a:rPr lang="en-US" altLang="en-US" b="1" dirty="0" err="1"/>
              <a:t>noexcept</a:t>
            </a:r>
            <a:r>
              <a:rPr lang="en-US" altLang="en-US" dirty="0"/>
              <a:t> keyword is not used</a:t>
            </a:r>
          </a:p>
          <a:p>
            <a:pPr lvl="3"/>
            <a:r>
              <a:rPr lang="en-US" altLang="en-US" dirty="0"/>
              <a:t>In a destructor, avoid anything that could throw</a:t>
            </a:r>
          </a:p>
        </p:txBody>
      </p:sp>
    </p:spTree>
    <p:extLst>
      <p:ext uri="{BB962C8B-B14F-4D97-AF65-F5344CB8AC3E}">
        <p14:creationId xmlns:p14="http://schemas.microsoft.com/office/powerpoint/2010/main" val="1210155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Move constructor, move assignment</a:t>
            </a:r>
          </a:p>
          <a:p>
            <a:pPr lvl="2"/>
            <a:r>
              <a:rPr lang="en-US" altLang="en-US" dirty="0"/>
              <a:t>Avoid explicit implementation if possible</a:t>
            </a:r>
          </a:p>
          <a:p>
            <a:pPr lvl="4"/>
            <a:r>
              <a:rPr lang="en-US" altLang="en-US" dirty="0"/>
              <a:t>T(T&amp;&amp;) = default; T&amp; operator=(T&amp;&amp;) = default;</a:t>
            </a:r>
          </a:p>
          <a:p>
            <a:pPr lvl="3"/>
            <a:r>
              <a:rPr lang="en-US" altLang="en-US" dirty="0"/>
              <a:t>Do not use </a:t>
            </a:r>
            <a:r>
              <a:rPr lang="en-US" altLang="en-US" b="1" dirty="0" err="1"/>
              <a:t>noexcept</a:t>
            </a:r>
            <a:r>
              <a:rPr lang="en-US" altLang="en-US" b="1" dirty="0"/>
              <a:t> </a:t>
            </a:r>
            <a:r>
              <a:rPr lang="en-US" altLang="en-US" dirty="0"/>
              <a:t>with </a:t>
            </a:r>
            <a:r>
              <a:rPr lang="en-US" altLang="en-US" b="1" dirty="0"/>
              <a:t>=default</a:t>
            </a:r>
          </a:p>
          <a:p>
            <a:pPr lvl="3"/>
            <a:r>
              <a:rPr lang="en-US" altLang="en-US" dirty="0"/>
              <a:t>It becomes </a:t>
            </a:r>
            <a:r>
              <a:rPr lang="en-US" altLang="en-US" dirty="0" err="1"/>
              <a:t>noexcept</a:t>
            </a:r>
            <a:r>
              <a:rPr lang="en-US" altLang="en-US" dirty="0"/>
              <a:t> implicitly if all elements have </a:t>
            </a:r>
            <a:r>
              <a:rPr lang="en-US" altLang="en-US" dirty="0" err="1"/>
              <a:t>noexcept</a:t>
            </a:r>
            <a:r>
              <a:rPr lang="en-US" altLang="en-US" dirty="0"/>
              <a:t> move</a:t>
            </a:r>
          </a:p>
          <a:p>
            <a:pPr lvl="3"/>
            <a:r>
              <a:rPr lang="en-US" altLang="en-US" dirty="0"/>
              <a:t>Scalar elements (numbers, pointers) implement move by copying, considered </a:t>
            </a:r>
            <a:r>
              <a:rPr lang="en-US" altLang="en-US" dirty="0" err="1"/>
              <a:t>noexcept</a:t>
            </a:r>
            <a:endParaRPr lang="en-US" altLang="en-US" dirty="0"/>
          </a:p>
          <a:p>
            <a:pPr lvl="3"/>
            <a:r>
              <a:rPr lang="en-US" altLang="en-US" dirty="0"/>
              <a:t>Most std library types have </a:t>
            </a:r>
            <a:r>
              <a:rPr lang="en-US" altLang="en-US" dirty="0" err="1"/>
              <a:t>noexcept</a:t>
            </a:r>
            <a:r>
              <a:rPr lang="en-US" altLang="en-US" dirty="0"/>
              <a:t> move methods</a:t>
            </a:r>
          </a:p>
          <a:p>
            <a:pPr lvl="2"/>
            <a:r>
              <a:rPr lang="en-US" altLang="en-US" dirty="0"/>
              <a:t>If implemented explicitly, always make it </a:t>
            </a:r>
            <a:r>
              <a:rPr lang="en-US" altLang="en-US" b="1" dirty="0" err="1"/>
              <a:t>noexcept</a:t>
            </a:r>
            <a:endParaRPr lang="en-US" altLang="en-US" b="1" dirty="0"/>
          </a:p>
          <a:p>
            <a:pPr lvl="4"/>
            <a:r>
              <a:rPr lang="en-US" altLang="en-US" dirty="0"/>
              <a:t>T(T&amp;&amp;b)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 /*...*/ }        T&amp; operator=(T&amp;&amp;b) </a:t>
            </a:r>
            <a:r>
              <a:rPr lang="en-US" altLang="en-US" dirty="0" err="1"/>
              <a:t>noexcept</a:t>
            </a:r>
            <a:r>
              <a:rPr lang="en-US" altLang="en-US" dirty="0"/>
              <a:t> { /*...*/ }</a:t>
            </a:r>
          </a:p>
          <a:p>
            <a:pPr lvl="3"/>
            <a:r>
              <a:rPr lang="en-US" altLang="en-US" dirty="0"/>
              <a:t>Avoid any potentially throwing functionality</a:t>
            </a:r>
          </a:p>
          <a:p>
            <a:pPr lvl="3"/>
            <a:r>
              <a:rPr lang="en-US" altLang="en-US" dirty="0"/>
              <a:t>For scalar elements (numbers, pointers), copy and explicitly set the source to 0/</a:t>
            </a:r>
            <a:r>
              <a:rPr lang="en-US" altLang="en-US" dirty="0" err="1"/>
              <a:t>nullptr</a:t>
            </a:r>
            <a:endParaRPr lang="en-US" altLang="en-US" dirty="0"/>
          </a:p>
          <a:p>
            <a:pPr lvl="3"/>
            <a:r>
              <a:rPr lang="en-US" altLang="en-US" dirty="0"/>
              <a:t>For class elements, use the ":" section to invoke move constructors</a:t>
            </a:r>
          </a:p>
          <a:p>
            <a:pPr lvl="3"/>
            <a:r>
              <a:rPr lang="en-US" altLang="en-US" dirty="0"/>
              <a:t>The effect on the source object shall be equivalent to invoking the default constructor</a:t>
            </a:r>
          </a:p>
        </p:txBody>
      </p:sp>
    </p:spTree>
    <p:extLst>
      <p:ext uri="{BB962C8B-B14F-4D97-AF65-F5344CB8AC3E}">
        <p14:creationId xmlns:p14="http://schemas.microsoft.com/office/powerpoint/2010/main" val="1024010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Copy constructor, copy assignment</a:t>
            </a:r>
          </a:p>
          <a:p>
            <a:pPr lvl="2"/>
            <a:r>
              <a:rPr lang="en-US" altLang="en-US" dirty="0"/>
              <a:t>Avoid explicit implementation if possible</a:t>
            </a:r>
          </a:p>
          <a:p>
            <a:pPr lvl="4"/>
            <a:r>
              <a:rPr lang="en-US" altLang="en-US" dirty="0"/>
              <a:t>T(const T&amp;) = default; T&amp; operator=(const T&amp;) = default;</a:t>
            </a:r>
          </a:p>
          <a:p>
            <a:pPr lvl="3"/>
            <a:r>
              <a:rPr lang="en-US" altLang="en-US" dirty="0"/>
              <a:t>Do not use </a:t>
            </a:r>
            <a:r>
              <a:rPr lang="en-US" altLang="en-US" b="1" dirty="0" err="1"/>
              <a:t>noexcept</a:t>
            </a:r>
            <a:r>
              <a:rPr lang="en-US" altLang="en-US" b="1" dirty="0"/>
              <a:t> </a:t>
            </a:r>
            <a:r>
              <a:rPr lang="en-US" altLang="en-US" dirty="0"/>
              <a:t>with </a:t>
            </a:r>
            <a:r>
              <a:rPr lang="en-US" altLang="en-US" b="1" dirty="0"/>
              <a:t>=default</a:t>
            </a:r>
          </a:p>
          <a:p>
            <a:pPr lvl="1"/>
            <a:r>
              <a:rPr lang="en-US" altLang="en-US" dirty="0"/>
              <a:t>Exception-safe implementation of copy assignment</a:t>
            </a:r>
          </a:p>
          <a:p>
            <a:pPr lvl="4"/>
            <a:r>
              <a:rPr lang="cs-CZ" altLang="en-US" dirty="0"/>
              <a:t>T </a:t>
            </a:r>
            <a:r>
              <a:rPr lang="en-US" altLang="en-US" dirty="0"/>
              <a:t>&amp; operator=( const T &amp; b)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T </a:t>
            </a:r>
            <a:r>
              <a:rPr lang="en-US" altLang="en-US" dirty="0" err="1"/>
              <a:t>tmp</a:t>
            </a:r>
            <a:r>
              <a:rPr lang="en-US" altLang="en-US" dirty="0"/>
              <a:t>(b);</a:t>
            </a:r>
          </a:p>
          <a:p>
            <a:pPr lvl="4"/>
            <a:r>
              <a:rPr lang="en-US" altLang="en-US" dirty="0"/>
              <a:t>  operator=(std::move(</a:t>
            </a:r>
            <a:r>
              <a:rPr lang="en-US" altLang="en-US" dirty="0" err="1"/>
              <a:t>tmp</a:t>
            </a:r>
            <a:r>
              <a:rPr lang="en-US" altLang="en-US" dirty="0"/>
              <a:t>));</a:t>
            </a:r>
          </a:p>
          <a:p>
            <a:pPr lvl="4"/>
            <a:r>
              <a:rPr lang="en-US" altLang="en-US" dirty="0"/>
              <a:t>  return * this;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Can reuse code already implemented in the copy constructor and the move assignment</a:t>
            </a:r>
          </a:p>
          <a:p>
            <a:pPr lvl="2"/>
            <a:r>
              <a:rPr lang="en-US" altLang="en-US" dirty="0"/>
              <a:t>Correct also for this==&amp;b</a:t>
            </a:r>
          </a:p>
          <a:p>
            <a:pPr lvl="3"/>
            <a:r>
              <a:rPr lang="en-US" altLang="en-US" dirty="0"/>
              <a:t>although ineffective</a:t>
            </a:r>
          </a:p>
          <a:p>
            <a:pPr lvl="2"/>
            <a:r>
              <a:rPr lang="en-US" altLang="en-US" dirty="0"/>
              <a:t>Can be abbreviated as</a:t>
            </a:r>
          </a:p>
          <a:p>
            <a:pPr lvl="4"/>
            <a:r>
              <a:rPr lang="en-US" altLang="en-US" dirty="0"/>
              <a:t>  return operator=(T(b));	// or operator=(auto(b)) since C++23</a:t>
            </a:r>
          </a:p>
        </p:txBody>
      </p:sp>
    </p:spTree>
    <p:extLst>
      <p:ext uri="{BB962C8B-B14F-4D97-AF65-F5344CB8AC3E}">
        <p14:creationId xmlns:p14="http://schemas.microsoft.com/office/powerpoint/2010/main" val="41745914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Exception-safe programming</a:t>
            </a:r>
            <a:endParaRPr lang="cs-CZ" noProof="1"/>
          </a:p>
        </p:txBody>
      </p:sp>
      <p:sp>
        <p:nvSpPr>
          <p:cNvPr id="131076" name="Rectangle 5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cs-CZ" altLang="en-US"/>
              <a:t>Bezpečné programování s výjimkami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117429985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g2();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When g2() throws...</a:t>
            </a:r>
          </a:p>
          <a:p>
            <a:pPr lvl="2"/>
            <a:r>
              <a:rPr lang="en-US" dirty="0"/>
              <a:t>f() shall signal failure (by throwing)</a:t>
            </a:r>
          </a:p>
          <a:p>
            <a:pPr lvl="2"/>
            <a:r>
              <a:rPr lang="en-US" dirty="0"/>
              <a:t>failure shall imply no change in state</a:t>
            </a:r>
          </a:p>
          <a:p>
            <a:pPr lvl="2"/>
            <a:r>
              <a:rPr lang="en-US" dirty="0"/>
              <a:t>but g1() already changed something</a:t>
            </a:r>
          </a:p>
          <a:p>
            <a:pPr lvl="2"/>
            <a:r>
              <a:rPr lang="en-US" dirty="0"/>
              <a:t>it must be undone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try {</a:t>
            </a:r>
          </a:p>
          <a:p>
            <a:pPr lvl="4"/>
            <a:r>
              <a:rPr lang="en-US" dirty="0"/>
              <a:t>     g2();</a:t>
            </a:r>
          </a:p>
          <a:p>
            <a:pPr lvl="4"/>
            <a:r>
              <a:rPr lang="en-US" dirty="0"/>
              <a:t>   } catch(...) {</a:t>
            </a:r>
          </a:p>
          <a:p>
            <a:pPr lvl="4"/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undo_g1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throw;</a:t>
            </a:r>
          </a:p>
          <a:p>
            <a:pPr lvl="4"/>
            <a:r>
              <a:rPr lang="en-US" dirty="0"/>
              <a:t>   }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210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Undoing is sometimes impossible</a:t>
            </a:r>
          </a:p>
          <a:p>
            <a:pPr lvl="2"/>
            <a:r>
              <a:rPr lang="en-US" dirty="0"/>
              <a:t>e.g. erase(...)</a:t>
            </a:r>
          </a:p>
          <a:p>
            <a:pPr lvl="1"/>
            <a:r>
              <a:rPr lang="en-US" dirty="0"/>
              <a:t>Code becomes unreadable</a:t>
            </a:r>
          </a:p>
          <a:p>
            <a:pPr lvl="2"/>
            <a:r>
              <a:rPr lang="en-US" dirty="0"/>
              <a:t>Easy to forgot the undo</a:t>
            </a:r>
          </a:p>
          <a:p>
            <a:pPr lvl="2"/>
            <a:endParaRPr lang="en-US" dirty="0"/>
          </a:p>
          <a:p>
            <a:r>
              <a:rPr lang="en-US" dirty="0"/>
              <a:t>Observations</a:t>
            </a:r>
          </a:p>
          <a:p>
            <a:pPr lvl="1"/>
            <a:r>
              <a:rPr lang="en-US" dirty="0"/>
              <a:t>If a function does not change observable state, undo is not required</a:t>
            </a:r>
          </a:p>
          <a:p>
            <a:pPr lvl="1"/>
            <a:r>
              <a:rPr lang="en-US" dirty="0"/>
              <a:t>The last function in the sequence is never undone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try {</a:t>
            </a:r>
          </a:p>
          <a:p>
            <a:pPr lvl="4"/>
            <a:r>
              <a:rPr lang="en-US" dirty="0"/>
              <a:t>     g2();</a:t>
            </a:r>
          </a:p>
          <a:p>
            <a:pPr lvl="4"/>
            <a:r>
              <a:rPr lang="en-US" dirty="0"/>
              <a:t>     try {</a:t>
            </a:r>
          </a:p>
          <a:p>
            <a:pPr lvl="4"/>
            <a:r>
              <a:rPr lang="en-US" dirty="0"/>
              <a:t>       g3();</a:t>
            </a:r>
          </a:p>
          <a:p>
            <a:pPr lvl="4"/>
            <a:r>
              <a:rPr lang="en-US" dirty="0"/>
              <a:t>     } catch(...) {</a:t>
            </a:r>
          </a:p>
          <a:p>
            <a:pPr lvl="4"/>
            <a:r>
              <a:rPr lang="en-US" dirty="0"/>
              <a:t>       </a:t>
            </a:r>
            <a:r>
              <a:rPr lang="en-US" dirty="0">
                <a:solidFill>
                  <a:srgbClr val="FF0000"/>
                </a:solidFill>
              </a:rPr>
              <a:t>undo_g2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  throw;</a:t>
            </a:r>
          </a:p>
          <a:p>
            <a:pPr lvl="4"/>
            <a:r>
              <a:rPr lang="en-US" dirty="0"/>
              <a:t>     }</a:t>
            </a:r>
          </a:p>
          <a:p>
            <a:pPr lvl="4"/>
            <a:r>
              <a:rPr lang="en-US" dirty="0"/>
              <a:t>   } catch(...) {</a:t>
            </a:r>
          </a:p>
          <a:p>
            <a:pPr lvl="4"/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undo_g1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throw;</a:t>
            </a:r>
          </a:p>
          <a:p>
            <a:pPr lvl="4"/>
            <a:r>
              <a:rPr lang="en-US" dirty="0"/>
              <a:t>   }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544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r>
              <a:rPr lang="en-US" dirty="0"/>
              <a:t>Check-and-do style</a:t>
            </a:r>
          </a:p>
          <a:p>
            <a:pPr lvl="1"/>
            <a:r>
              <a:rPr lang="en-US" dirty="0"/>
              <a:t>Check if everything is correct</a:t>
            </a:r>
          </a:p>
          <a:p>
            <a:pPr lvl="1"/>
            <a:r>
              <a:rPr lang="en-US" dirty="0"/>
              <a:t>Then do everything</a:t>
            </a:r>
          </a:p>
          <a:p>
            <a:pPr lvl="2"/>
            <a:r>
              <a:rPr lang="en-US" dirty="0"/>
              <a:t>These functions must not throw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Still easy to forget a check</a:t>
            </a:r>
          </a:p>
          <a:p>
            <a:pPr lvl="1"/>
            <a:r>
              <a:rPr lang="en-US" dirty="0"/>
              <a:t>Work is often duplicated</a:t>
            </a:r>
          </a:p>
          <a:p>
            <a:pPr lvl="1"/>
            <a:r>
              <a:rPr lang="en-US" dirty="0"/>
              <a:t>It may be difficult to write non-throwing do-functions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check_g1();</a:t>
            </a:r>
          </a:p>
          <a:p>
            <a:pPr lvl="4"/>
            <a:r>
              <a:rPr lang="en-US" dirty="0"/>
              <a:t>   check_g2();</a:t>
            </a:r>
          </a:p>
          <a:p>
            <a:pPr lvl="4"/>
            <a:r>
              <a:rPr lang="en-US" dirty="0"/>
              <a:t>   check_g3();</a:t>
            </a:r>
          </a:p>
          <a:p>
            <a:pPr lvl="4"/>
            <a:r>
              <a:rPr lang="en-US" dirty="0"/>
              <a:t>   do_g1();</a:t>
            </a:r>
          </a:p>
          <a:p>
            <a:pPr lvl="4"/>
            <a:r>
              <a:rPr lang="en-US" dirty="0"/>
              <a:t>   do_g2();</a:t>
            </a:r>
          </a:p>
          <a:p>
            <a:pPr lvl="4"/>
            <a:r>
              <a:rPr lang="en-US" dirty="0"/>
              <a:t>   do_g3();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103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r>
              <a:rPr lang="en-US" dirty="0"/>
              <a:t>Check-and-do with tokens</a:t>
            </a:r>
          </a:p>
          <a:p>
            <a:pPr lvl="1"/>
            <a:r>
              <a:rPr lang="en-US" dirty="0"/>
              <a:t>Each do-function requires a token generated by the check-function</a:t>
            </a:r>
          </a:p>
          <a:p>
            <a:pPr lvl="2"/>
            <a:r>
              <a:rPr lang="en-US" dirty="0"/>
              <a:t>Checks can not be omitted</a:t>
            </a:r>
          </a:p>
          <a:p>
            <a:pPr lvl="2"/>
            <a:r>
              <a:rPr lang="en-US" dirty="0"/>
              <a:t>Tokens may carry useful data</a:t>
            </a:r>
          </a:p>
          <a:p>
            <a:pPr lvl="3"/>
            <a:r>
              <a:rPr lang="en-US" dirty="0"/>
              <a:t>Duplicate work avoided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It may be difficult to write non-throwing do-functions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check_g1();</a:t>
            </a:r>
          </a:p>
          <a:p>
            <a:pPr lvl="4"/>
            <a:r>
              <a:rPr lang="en-US" dirty="0"/>
              <a:t>   auto t2 = check_g2();</a:t>
            </a:r>
          </a:p>
          <a:p>
            <a:pPr lvl="4"/>
            <a:r>
              <a:rPr lang="en-US" dirty="0"/>
              <a:t>   auto t3 = check_g3();</a:t>
            </a:r>
          </a:p>
          <a:p>
            <a:pPr lvl="4"/>
            <a:r>
              <a:rPr lang="en-US" dirty="0"/>
              <a:t>   do_g1( t1); // or t1.doit();</a:t>
            </a:r>
          </a:p>
          <a:p>
            <a:pPr lvl="4"/>
            <a:r>
              <a:rPr lang="en-US" dirty="0"/>
              <a:t>   do_g2( t2);</a:t>
            </a:r>
          </a:p>
          <a:p>
            <a:pPr lvl="4"/>
            <a:r>
              <a:rPr lang="en-US" dirty="0"/>
              <a:t>   do_g3(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388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Prepare-and-commit style</a:t>
            </a:r>
          </a:p>
          <a:p>
            <a:pPr lvl="1"/>
            <a:r>
              <a:rPr lang="en-US" dirty="0"/>
              <a:t>Prepare-functions generate a token </a:t>
            </a:r>
          </a:p>
          <a:p>
            <a:pPr lvl="1"/>
            <a:r>
              <a:rPr lang="en-US" dirty="0"/>
              <a:t>Tokens must be committed to produce observable change</a:t>
            </a:r>
          </a:p>
          <a:p>
            <a:pPr lvl="2"/>
            <a:r>
              <a:rPr lang="en-US" dirty="0"/>
              <a:t>Commit-functions must not throw</a:t>
            </a:r>
          </a:p>
          <a:p>
            <a:pPr lvl="1"/>
            <a:r>
              <a:rPr lang="en-US" dirty="0"/>
              <a:t>If not committed, destruction of tokens invokes undo</a:t>
            </a:r>
          </a:p>
          <a:p>
            <a:pPr lvl="2"/>
            <a:r>
              <a:rPr lang="en-US" dirty="0"/>
              <a:t>This is the difference from the check/do style</a:t>
            </a:r>
          </a:p>
          <a:p>
            <a:pPr lvl="1"/>
            <a:r>
              <a:rPr lang="en-US" dirty="0"/>
              <a:t>If some of the commits are forgotten, part of the work will be undone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prepare_g2();</a:t>
            </a:r>
          </a:p>
          <a:p>
            <a:pPr lvl="4"/>
            <a:r>
              <a:rPr lang="en-US" dirty="0"/>
              <a:t>   auto t3 = prepare_g3();</a:t>
            </a:r>
          </a:p>
          <a:p>
            <a:pPr lvl="4"/>
            <a:r>
              <a:rPr lang="en-US" dirty="0"/>
              <a:t>   commit_g1( t1);	// or t1.commit();</a:t>
            </a:r>
          </a:p>
          <a:p>
            <a:pPr lvl="4"/>
            <a:r>
              <a:rPr lang="en-US" dirty="0"/>
              <a:t>   commit_g2( t2);</a:t>
            </a:r>
          </a:p>
          <a:p>
            <a:pPr lvl="4"/>
            <a:r>
              <a:rPr lang="en-US" dirty="0"/>
              <a:t>   commit_g3(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903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z="2000" dirty="0"/>
              <a:t>Exceptions are "jumps"</a:t>
            </a:r>
            <a:endParaRPr lang="cs-CZ" altLang="en-US" sz="2000" dirty="0"/>
          </a:p>
          <a:p>
            <a:pPr lvl="2" eaLnBrk="1" hangingPunct="1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 eaLnBrk="1" hangingPunct="1"/>
            <a:r>
              <a:rPr lang="en-US" altLang="en-US" dirty="0"/>
              <a:t>Determined in run-time</a:t>
            </a:r>
          </a:p>
          <a:p>
            <a:pPr lvl="2" eaLnBrk="1" hangingPunct="1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Besides jumping, a value is passed</a:t>
            </a:r>
          </a:p>
          <a:p>
            <a:pPr lvl="3" eaLnBrk="1" hangingPunct="1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Catch-block matching can understand inheritance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 </a:t>
            </a:r>
            <a:r>
              <a:rPr lang="cs-CZ" altLang="en-US" sz="1400"/>
              <a:t>something</a:t>
            </a:r>
            <a:r>
              <a:rPr lang="en-US" altLang="en-US" sz="1400"/>
              <a:t>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 anything);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 </a:t>
            </a:r>
            <a:r>
              <a:rPr lang="cs-CZ" altLang="en-US" sz="1400">
                <a:solidFill>
                  <a:srgbClr val="FF0000"/>
                </a:solidFill>
              </a:rPr>
              <a:t>const </a:t>
            </a:r>
            <a:r>
              <a:rPr lang="en-US" altLang="en-US" sz="1400">
                <a:solidFill>
                  <a:srgbClr val="FF0000"/>
                </a:solidFill>
              </a:rPr>
              <a:t>AnyException &amp; e1 )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12244029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implementations:</a:t>
            </a:r>
          </a:p>
          <a:p>
            <a:pPr lvl="1"/>
            <a:r>
              <a:rPr lang="en-US" dirty="0"/>
              <a:t>Do-Undo</a:t>
            </a:r>
          </a:p>
          <a:p>
            <a:pPr lvl="2"/>
            <a:r>
              <a:rPr lang="en-US" dirty="0"/>
              <a:t>Prepare-functions make observable changes and return undo-plans</a:t>
            </a:r>
          </a:p>
          <a:p>
            <a:pPr lvl="2"/>
            <a:r>
              <a:rPr lang="en-US" dirty="0"/>
              <a:t>Commit-functions clear undo-plans</a:t>
            </a:r>
          </a:p>
          <a:p>
            <a:pPr lvl="2"/>
            <a:r>
              <a:rPr lang="en-US" dirty="0"/>
              <a:t>Token destructors apply undo-plans</a:t>
            </a:r>
          </a:p>
          <a:p>
            <a:pPr lvl="1"/>
            <a:r>
              <a:rPr lang="en-US" dirty="0"/>
              <a:t>Prepare-Commit</a:t>
            </a:r>
          </a:p>
          <a:p>
            <a:pPr lvl="2"/>
            <a:r>
              <a:rPr lang="en-US" dirty="0"/>
              <a:t>Prepare-functions return do-plans</a:t>
            </a:r>
          </a:p>
          <a:p>
            <a:pPr lvl="2"/>
            <a:r>
              <a:rPr lang="en-US" dirty="0"/>
              <a:t>Commit-functions perform do-plans</a:t>
            </a:r>
          </a:p>
          <a:p>
            <a:pPr lvl="2"/>
            <a:r>
              <a:rPr lang="en-US" dirty="0"/>
              <a:t>Token destructors clear do-plans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Commits and destructors must not throw</a:t>
            </a:r>
          </a:p>
          <a:p>
            <a:pPr lvl="3"/>
            <a:r>
              <a:rPr lang="en-US" dirty="0"/>
              <a:t>Unsuitable for inserting</a:t>
            </a:r>
          </a:p>
          <a:p>
            <a:pPr lvl="2"/>
            <a:r>
              <a:rPr lang="en-US" dirty="0"/>
              <a:t>Use Do-Undo when inserting</a:t>
            </a:r>
          </a:p>
          <a:p>
            <a:pPr lvl="3"/>
            <a:r>
              <a:rPr lang="en-US" dirty="0"/>
              <a:t>Destructor does erase</a:t>
            </a:r>
          </a:p>
          <a:p>
            <a:pPr lvl="2"/>
            <a:r>
              <a:rPr lang="en-US" dirty="0"/>
              <a:t>Use Prepare-Commit when erasing</a:t>
            </a:r>
          </a:p>
          <a:p>
            <a:pPr lvl="3"/>
            <a:r>
              <a:rPr lang="en-US" dirty="0"/>
              <a:t>Commit does erase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prepare_g2();</a:t>
            </a:r>
          </a:p>
          <a:p>
            <a:pPr lvl="4"/>
            <a:r>
              <a:rPr lang="en-US" dirty="0"/>
              <a:t>   auto t3 = prepare_g3();</a:t>
            </a:r>
          </a:p>
          <a:p>
            <a:pPr lvl="4"/>
            <a:r>
              <a:rPr lang="en-US" dirty="0"/>
              <a:t>   commit_g1( t1);	// or t1.commit();</a:t>
            </a:r>
          </a:p>
          <a:p>
            <a:pPr lvl="4"/>
            <a:r>
              <a:rPr lang="en-US" dirty="0"/>
              <a:t>   commit_g2( t2);</a:t>
            </a:r>
          </a:p>
          <a:p>
            <a:pPr lvl="4"/>
            <a:r>
              <a:rPr lang="en-US" dirty="0"/>
              <a:t>   commit_g3(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0259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Problems:</a:t>
            </a:r>
          </a:p>
          <a:p>
            <a:pPr lvl="2"/>
            <a:r>
              <a:rPr lang="en-US" dirty="0"/>
              <a:t>Some commits may be forgotten</a:t>
            </a:r>
          </a:p>
          <a:p>
            <a:pPr lvl="2"/>
            <a:r>
              <a:rPr lang="en-US" dirty="0"/>
              <a:t>Do-Undo style produces temporarily observable changes</a:t>
            </a:r>
          </a:p>
          <a:p>
            <a:pPr lvl="3"/>
            <a:r>
              <a:rPr lang="en-US" dirty="0"/>
              <a:t>Unsuitable for parallelism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Atomic commit required</a:t>
            </a:r>
          </a:p>
          <a:p>
            <a:pPr lvl="2"/>
            <a:r>
              <a:rPr lang="en-US" dirty="0"/>
              <a:t>Prepare-functions concatenate do-plans</a:t>
            </a:r>
          </a:p>
          <a:p>
            <a:pPr lvl="2"/>
            <a:r>
              <a:rPr lang="en-US" dirty="0"/>
              <a:t>Commit executes all do-plans "atomically"</a:t>
            </a:r>
          </a:p>
          <a:p>
            <a:pPr lvl="3"/>
            <a:r>
              <a:rPr lang="en-US" dirty="0"/>
              <a:t>It may be wrapped in a </a:t>
            </a:r>
            <a:r>
              <a:rPr lang="en-US" dirty="0" err="1"/>
              <a:t>lock_guard</a:t>
            </a:r>
            <a:endParaRPr lang="en-US" dirty="0"/>
          </a:p>
          <a:p>
            <a:pPr lvl="2"/>
            <a:r>
              <a:rPr lang="en-US" dirty="0"/>
              <a:t>Commit may throw!</a:t>
            </a:r>
          </a:p>
          <a:p>
            <a:pPr lvl="3"/>
            <a:r>
              <a:rPr lang="en-US" dirty="0"/>
              <a:t>It is the only function with observable effects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Inside commit </a:t>
            </a:r>
          </a:p>
          <a:p>
            <a:pPr lvl="2"/>
            <a:r>
              <a:rPr lang="en-US" dirty="0"/>
              <a:t>Do all inserts</a:t>
            </a:r>
          </a:p>
          <a:p>
            <a:pPr lvl="3"/>
            <a:r>
              <a:rPr lang="en-US" dirty="0"/>
              <a:t>If some fails, previous must be undone</a:t>
            </a:r>
          </a:p>
          <a:p>
            <a:pPr lvl="2"/>
            <a:r>
              <a:rPr lang="en-US" dirty="0"/>
              <a:t>Do all erases</a:t>
            </a:r>
          </a:p>
          <a:p>
            <a:pPr lvl="3"/>
            <a:r>
              <a:rPr lang="en-US" dirty="0"/>
              <a:t>Erases do not throw (usually)</a:t>
            </a:r>
          </a:p>
          <a:p>
            <a:pPr lvl="3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1"/>
            <a:r>
              <a:rPr lang="en-US" dirty="0"/>
              <a:t>Chained style</a:t>
            </a:r>
          </a:p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 </a:t>
            </a:r>
            <a:r>
              <a:rPr lang="en-US" dirty="0" err="1"/>
              <a:t>std</a:t>
            </a:r>
            <a:r>
              <a:rPr lang="en-US" dirty="0"/>
              <a:t>::move(t1));</a:t>
            </a:r>
          </a:p>
          <a:p>
            <a:pPr lvl="4"/>
            <a:r>
              <a:rPr lang="en-US" dirty="0"/>
              <a:t>   auto t3 = prepare_g3( </a:t>
            </a:r>
            <a:r>
              <a:rPr lang="en-US" dirty="0" err="1"/>
              <a:t>std</a:t>
            </a:r>
            <a:r>
              <a:rPr lang="en-US" dirty="0"/>
              <a:t>::move(t2));</a:t>
            </a:r>
          </a:p>
          <a:p>
            <a:pPr lvl="4"/>
            <a:r>
              <a:rPr lang="en-US" dirty="0"/>
              <a:t>   t3.commit();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Symbolic style</a:t>
            </a:r>
          </a:p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</a:t>
            </a:r>
            <a:r>
              <a:rPr lang="en-US" dirty="0" err="1"/>
              <a:t>std</a:t>
            </a:r>
            <a:r>
              <a:rPr lang="en-US" dirty="0"/>
              <a:t>::move(t1) | prepare_g2();</a:t>
            </a:r>
          </a:p>
          <a:p>
            <a:pPr lvl="4"/>
            <a:r>
              <a:rPr lang="en-US" dirty="0"/>
              <a:t>   auto t3 = </a:t>
            </a:r>
            <a:r>
              <a:rPr lang="en-US" dirty="0" err="1"/>
              <a:t>std</a:t>
            </a:r>
            <a:r>
              <a:rPr lang="en-US" dirty="0"/>
              <a:t>::move(t2) | prepare_g3();</a:t>
            </a:r>
          </a:p>
          <a:p>
            <a:pPr lvl="4"/>
            <a:r>
              <a:rPr lang="en-US" dirty="0"/>
              <a:t>   t3.commit();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70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in run-time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198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 </a:t>
            </a:r>
            <a:r>
              <a:rPr lang="cs-CZ" altLang="en-US" sz="1400">
                <a:solidFill>
                  <a:srgbClr val="FF0000"/>
                </a:solidFill>
              </a:rPr>
              <a:t>const </a:t>
            </a:r>
            <a:r>
              <a:rPr lang="en-US" altLang="en-US" sz="1400">
                <a:solidFill>
                  <a:srgbClr val="FF0000"/>
                </a:solidFill>
              </a:rPr>
              <a:t>AnyException &amp;)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236792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08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in run-time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pPr lvl="3"/>
            <a:r>
              <a:rPr lang="en-US" altLang="en-US" dirty="0"/>
              <a:t>There is an universal catch block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</a:t>
            </a:r>
            <a:r>
              <a:rPr lang="cs-CZ" altLang="en-US" sz="1400">
                <a:solidFill>
                  <a:srgbClr val="FF0000"/>
                </a:solidFill>
              </a:rPr>
              <a:t>...</a:t>
            </a:r>
            <a:r>
              <a:rPr lang="en-US" altLang="en-US" sz="1400">
                <a:solidFill>
                  <a:srgbClr val="FF0000"/>
                </a:solidFill>
              </a:rPr>
              <a:t>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295279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186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/>
          <a:lstStyle/>
          <a:p>
            <a:r>
              <a:rPr lang="en-US" altLang="en-US" dirty="0"/>
              <a:t>Exception handling</a:t>
            </a:r>
            <a:endParaRPr lang="cs-CZ" altLang="en-US" dirty="0"/>
          </a:p>
          <a:p>
            <a:pPr lvl="1"/>
            <a:r>
              <a:rPr lang="en-US" altLang="en-US" dirty="0"/>
              <a:t>Evaluating the expression in the throw statement</a:t>
            </a:r>
            <a:endParaRPr lang="cs-CZ" altLang="en-US" dirty="0"/>
          </a:p>
          <a:p>
            <a:pPr lvl="2"/>
            <a:r>
              <a:rPr lang="en-US" altLang="en-US" dirty="0"/>
              <a:t>The value is stored "somewhere"</a:t>
            </a:r>
            <a:endParaRPr lang="cs-CZ" altLang="en-US" dirty="0"/>
          </a:p>
          <a:p>
            <a:pPr lvl="1"/>
            <a:r>
              <a:rPr lang="cs-CZ" altLang="en-US" dirty="0"/>
              <a:t>Stack-unwinding</a:t>
            </a:r>
          </a:p>
          <a:p>
            <a:pPr lvl="2"/>
            <a:r>
              <a:rPr lang="en-US" altLang="en-US" dirty="0"/>
              <a:t>Blocks and functions are being exited</a:t>
            </a:r>
            <a:endParaRPr lang="cs-CZ" altLang="en-US" dirty="0"/>
          </a:p>
          <a:p>
            <a:pPr lvl="2"/>
            <a:r>
              <a:rPr lang="en-US" altLang="en-US" dirty="0"/>
              <a:t>Local and temporary variables are destructed by calling destructors (user code!)</a:t>
            </a:r>
            <a:endParaRPr lang="cs-CZ" altLang="en-US" dirty="0"/>
          </a:p>
          <a:p>
            <a:pPr lvl="2"/>
            <a:r>
              <a:rPr lang="cs-CZ" altLang="en-US" dirty="0"/>
              <a:t>Stack-unwinding </a:t>
            </a:r>
            <a:r>
              <a:rPr lang="en-US" altLang="en-US" dirty="0"/>
              <a:t>stops in the </a:t>
            </a:r>
            <a:r>
              <a:rPr lang="cs-CZ" altLang="en-US" dirty="0"/>
              <a:t>try-blo</a:t>
            </a:r>
            <a:r>
              <a:rPr lang="en-US" altLang="en-US" dirty="0" err="1"/>
              <a:t>ck</a:t>
            </a:r>
            <a:r>
              <a:rPr lang="en-US" altLang="en-US" dirty="0"/>
              <a:t> whose </a:t>
            </a:r>
            <a:r>
              <a:rPr lang="cs-CZ" altLang="en-US" dirty="0"/>
              <a:t>catch-blo</a:t>
            </a:r>
            <a:r>
              <a:rPr lang="en-US" altLang="en-US" dirty="0"/>
              <a:t>c</a:t>
            </a:r>
            <a:r>
              <a:rPr lang="cs-CZ" altLang="en-US" dirty="0"/>
              <a:t>k </a:t>
            </a:r>
            <a:r>
              <a:rPr lang="en-US" altLang="en-US" dirty="0"/>
              <a:t>matches the </a:t>
            </a:r>
            <a:r>
              <a:rPr lang="cs-CZ" altLang="en-US" dirty="0"/>
              <a:t>throw</a:t>
            </a:r>
            <a:r>
              <a:rPr lang="en-US" altLang="en-US" dirty="0"/>
              <a:t> expression type</a:t>
            </a:r>
            <a:endParaRPr lang="cs-CZ" altLang="en-US" dirty="0"/>
          </a:p>
          <a:p>
            <a:pPr lvl="1"/>
            <a:r>
              <a:rPr lang="cs-CZ" altLang="en-US" dirty="0"/>
              <a:t>catch-blo</a:t>
            </a:r>
            <a:r>
              <a:rPr lang="en-US" altLang="en-US" dirty="0" err="1"/>
              <a:t>ck</a:t>
            </a:r>
            <a:r>
              <a:rPr lang="en-US" altLang="en-US" dirty="0"/>
              <a:t> execution</a:t>
            </a:r>
            <a:endParaRPr lang="cs-CZ" altLang="en-US" dirty="0"/>
          </a:p>
          <a:p>
            <a:pPr lvl="2"/>
            <a:r>
              <a:rPr lang="en-US" altLang="en-US" dirty="0"/>
              <a:t>The throw value is still stored</a:t>
            </a:r>
          </a:p>
          <a:p>
            <a:pPr lvl="3"/>
            <a:r>
              <a:rPr lang="en-US" altLang="en-US" dirty="0"/>
              <a:t>may be accessed via the catch-block argument (typically, by reference)</a:t>
            </a:r>
            <a:endParaRPr lang="cs-CZ" altLang="en-US" dirty="0"/>
          </a:p>
          <a:p>
            <a:pPr lvl="2"/>
            <a:r>
              <a:rPr lang="en-US" altLang="en-US" dirty="0"/>
              <a:t>"throw;" statement, if present, continues stack-unwinding</a:t>
            </a:r>
            <a:endParaRPr lang="cs-CZ" altLang="en-US" dirty="0"/>
          </a:p>
          <a:p>
            <a:pPr lvl="1"/>
            <a:r>
              <a:rPr lang="en-US" altLang="en-US" dirty="0"/>
              <a:t>Exception handling ends when the accepting catch-block is exited normally</a:t>
            </a:r>
            <a:endParaRPr lang="cs-CZ" altLang="en-US" dirty="0"/>
          </a:p>
          <a:p>
            <a:pPr lvl="2"/>
            <a:r>
              <a:rPr lang="en-US" altLang="en-US" dirty="0"/>
              <a:t>Also using</a:t>
            </a:r>
            <a:r>
              <a:rPr lang="cs-CZ" altLang="en-US" dirty="0"/>
              <a:t> return, break, continue, goto</a:t>
            </a:r>
          </a:p>
          <a:p>
            <a:pPr lvl="2"/>
            <a:r>
              <a:rPr lang="en-US" altLang="en-US" dirty="0"/>
              <a:t>Or by invoking another exception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070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288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288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z="2000" dirty="0"/>
              <a:t>Materialized exceptions</a:t>
            </a:r>
            <a:endParaRPr lang="cs-CZ" altLang="en-US" sz="2000" dirty="0"/>
          </a:p>
          <a:p>
            <a:pPr lvl="2" eaLnBrk="1" hangingPunct="1"/>
            <a:r>
              <a:rPr lang="cs-CZ" altLang="en-US" dirty="0"/>
              <a:t>std::exception_ptr </a:t>
            </a:r>
            <a:r>
              <a:rPr lang="en-US" altLang="en-US" dirty="0"/>
              <a:t>is a smart-pointer to an exception object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Uses reference-counting to deallocate</a:t>
            </a:r>
          </a:p>
          <a:p>
            <a:pPr lvl="2" eaLnBrk="1" hangingPunct="1"/>
            <a:r>
              <a:rPr lang="cs-CZ" altLang="en-US" dirty="0"/>
              <a:t>std::current_exception()</a:t>
            </a:r>
          </a:p>
          <a:p>
            <a:pPr lvl="3" eaLnBrk="1" hangingPunct="1"/>
            <a:r>
              <a:rPr lang="en-US" altLang="en-US" dirty="0"/>
              <a:t>Returns (the pointer to) the exception being currently handled</a:t>
            </a:r>
          </a:p>
          <a:p>
            <a:pPr lvl="3" eaLnBrk="1" hangingPunct="1"/>
            <a:r>
              <a:rPr lang="en-US" altLang="en-US" dirty="0"/>
              <a:t>The exception handling may then be ended by exiting the catch-block</a:t>
            </a:r>
          </a:p>
          <a:p>
            <a:pPr lvl="2" eaLnBrk="1" hangingPunct="1"/>
            <a:r>
              <a:rPr lang="cs-CZ" altLang="en-US" dirty="0"/>
              <a:t>std::rethrow_exception( p)</a:t>
            </a:r>
          </a:p>
          <a:p>
            <a:pPr lvl="3" eaLnBrk="1" hangingPunct="1"/>
            <a:r>
              <a:rPr lang="en-US" altLang="en-US" dirty="0"/>
              <a:t>(Re-)Executes the stored exception</a:t>
            </a:r>
          </a:p>
          <a:p>
            <a:pPr lvl="3" eaLnBrk="1" hangingPunct="1"/>
            <a:r>
              <a:rPr lang="en-US" altLang="en-US" dirty="0"/>
              <a:t>like a </a:t>
            </a:r>
            <a:r>
              <a:rPr lang="en-US" altLang="en-US" i="1" dirty="0"/>
              <a:t>throw</a:t>
            </a:r>
            <a:r>
              <a:rPr lang="en-US" altLang="en-US" dirty="0"/>
              <a:t> statement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This mechanism allows</a:t>
            </a:r>
            <a:r>
              <a:rPr lang="cs-CZ" altLang="en-US" dirty="0"/>
              <a:t>: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Propagating the exception to a different thread</a:t>
            </a:r>
            <a:endParaRPr lang="cs-CZ" altLang="en-US" dirty="0"/>
          </a:p>
          <a:p>
            <a:pPr lvl="3" eaLnBrk="1" hangingPunct="1"/>
            <a:r>
              <a:rPr lang="en-US" altLang="en-US" dirty="0" err="1"/>
              <a:t>Signalling</a:t>
            </a:r>
            <a:r>
              <a:rPr lang="en-US" altLang="en-US" dirty="0"/>
              <a:t> exceptions in the </a:t>
            </a:r>
            <a:r>
              <a:rPr lang="cs-CZ" altLang="en-US" dirty="0"/>
              <a:t>promise/</a:t>
            </a:r>
            <a:r>
              <a:rPr lang="cs-CZ" altLang="en-US" dirty="0" err="1"/>
              <a:t>future</a:t>
            </a:r>
            <a:r>
              <a:rPr lang="en-US" altLang="en-US" dirty="0"/>
              <a:t> mechanism and other synchronization features</a:t>
            </a:r>
            <a:endParaRPr lang="cs-CZ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22885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std::exception_ptr p;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</a:t>
            </a:r>
            <a:r>
              <a:rPr lang="cs-CZ" altLang="en-US" sz="1400">
                <a:solidFill>
                  <a:srgbClr val="FF0000"/>
                </a:solidFill>
              </a:rPr>
              <a:t>...</a:t>
            </a:r>
            <a:r>
              <a:rPr lang="en-US" altLang="en-US" sz="1400">
                <a:solidFill>
                  <a:srgbClr val="FF0000"/>
                </a:solidFill>
              </a:rPr>
              <a:t>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</a:t>
            </a:r>
            <a:r>
              <a:rPr lang="cs-CZ" altLang="en-US" sz="1400"/>
              <a:t>p </a:t>
            </a:r>
            <a:r>
              <a:rPr lang="en-US" altLang="en-US" sz="1400"/>
              <a:t>= std::current_exception();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noProof="1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void h()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  std::rethrow_exception( p);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524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1" indent="0" eaLnBrk="1" hangingPunct="1"/>
            <a:r>
              <a:rPr lang="en-US" altLang="en-US" dirty="0"/>
              <a:t>Standard exceptions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&lt;</a:t>
            </a:r>
            <a:r>
              <a:rPr lang="en-US" altLang="en-US" dirty="0" err="1"/>
              <a:t>stdexcept</a:t>
            </a:r>
            <a:r>
              <a:rPr lang="en-US" altLang="en-US" dirty="0"/>
              <a:t>&gt; 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All standard exceptions are derived from the class</a:t>
            </a:r>
            <a:r>
              <a:rPr lang="cs-CZ" altLang="en-US" dirty="0"/>
              <a:t> </a:t>
            </a:r>
            <a:r>
              <a:rPr lang="en-US" altLang="en-US" dirty="0"/>
              <a:t>std::</a:t>
            </a:r>
            <a:r>
              <a:rPr lang="cs-CZ" altLang="en-US" b="1" dirty="0" err="1"/>
              <a:t>exception</a:t>
            </a:r>
            <a:endParaRPr lang="cs-CZ" altLang="en-US" b="1" dirty="0"/>
          </a:p>
          <a:p>
            <a:pPr lvl="3" eaLnBrk="1" hangingPunct="1"/>
            <a:r>
              <a:rPr lang="en-US" altLang="en-US" dirty="0"/>
              <a:t>the member function </a:t>
            </a:r>
            <a:r>
              <a:rPr lang="cs-CZ" altLang="en-US" b="1" dirty="0"/>
              <a:t>what()</a:t>
            </a:r>
            <a:r>
              <a:rPr lang="cs-CZ" altLang="en-US" dirty="0"/>
              <a:t> </a:t>
            </a:r>
            <a:r>
              <a:rPr lang="en-US" altLang="en-US" dirty="0"/>
              <a:t>returns the error message (as const char*)</a:t>
            </a:r>
            <a:endParaRPr lang="cs-CZ" altLang="en-US" dirty="0"/>
          </a:p>
          <a:p>
            <a:pPr lvl="2" eaLnBrk="1" hangingPunct="1"/>
            <a:r>
              <a:rPr lang="cs-CZ" altLang="en-US" b="1" dirty="0"/>
              <a:t>bad_alloc</a:t>
            </a:r>
            <a:r>
              <a:rPr lang="cs-CZ" altLang="en-US" dirty="0"/>
              <a:t>: </a:t>
            </a:r>
            <a:r>
              <a:rPr lang="en-US" altLang="en-US" dirty="0"/>
              <a:t>not-enough memory</a:t>
            </a:r>
            <a:endParaRPr lang="cs-CZ" altLang="en-US" dirty="0"/>
          </a:p>
          <a:p>
            <a:pPr lvl="2" eaLnBrk="1" hangingPunct="1"/>
            <a:r>
              <a:rPr lang="cs-CZ" altLang="en-US" b="1" dirty="0"/>
              <a:t>bad_cast</a:t>
            </a:r>
            <a:r>
              <a:rPr lang="cs-CZ" altLang="en-US" dirty="0"/>
              <a:t>: </a:t>
            </a:r>
            <a:r>
              <a:rPr lang="en-US" altLang="en-US" dirty="0" err="1"/>
              <a:t>dynamic_cast</a:t>
            </a:r>
            <a:r>
              <a:rPr lang="en-US" altLang="en-US" dirty="0"/>
              <a:t> on references</a:t>
            </a:r>
          </a:p>
          <a:p>
            <a:pPr lvl="2" eaLnBrk="1" hangingPunct="1"/>
            <a:r>
              <a:rPr lang="en-US" altLang="en-US" b="1" dirty="0" err="1"/>
              <a:t>bad_optional_access</a:t>
            </a:r>
            <a:r>
              <a:rPr lang="en-US" altLang="en-US" dirty="0"/>
              <a:t>, </a:t>
            </a:r>
            <a:r>
              <a:rPr lang="en-US" altLang="en-US" b="1" dirty="0" err="1"/>
              <a:t>bad_variant_access</a:t>
            </a:r>
            <a:r>
              <a:rPr lang="en-US" altLang="en-US" dirty="0"/>
              <a:t>, </a:t>
            </a:r>
            <a:r>
              <a:rPr lang="en-US" altLang="en-US" b="1" dirty="0" err="1"/>
              <a:t>bad_function_call</a:t>
            </a:r>
            <a:r>
              <a:rPr lang="en-US" altLang="en-US" dirty="0"/>
              <a:t>, ...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Derived from</a:t>
            </a:r>
            <a:r>
              <a:rPr lang="cs-CZ" altLang="en-US" dirty="0"/>
              <a:t> logic_error: </a:t>
            </a:r>
          </a:p>
          <a:p>
            <a:pPr lvl="3" eaLnBrk="1" hangingPunct="1"/>
            <a:r>
              <a:rPr lang="cs-CZ" altLang="en-US" b="1" dirty="0"/>
              <a:t>domain_error, invalid_argument, length_error, </a:t>
            </a:r>
            <a:r>
              <a:rPr lang="cs-CZ" altLang="en-US" b="1" dirty="0" err="1"/>
              <a:t>out_of_range</a:t>
            </a:r>
            <a:r>
              <a:rPr lang="en-US" altLang="en-US" b="1" dirty="0"/>
              <a:t>, </a:t>
            </a:r>
            <a:r>
              <a:rPr lang="en-US" altLang="en-US" b="1" dirty="0" err="1"/>
              <a:t>future_error</a:t>
            </a:r>
            <a:endParaRPr lang="cs-CZ" altLang="en-US" b="1" dirty="0"/>
          </a:p>
          <a:p>
            <a:pPr lvl="3" eaLnBrk="1" hangingPunct="1"/>
            <a:r>
              <a:rPr lang="en-US" altLang="en-US" dirty="0"/>
              <a:t>e.g., thrown</a:t>
            </a:r>
            <a:r>
              <a:rPr lang="cs-CZ" altLang="en-US" dirty="0"/>
              <a:t> </a:t>
            </a:r>
            <a:r>
              <a:rPr lang="en-US" altLang="en-US" dirty="0"/>
              <a:t>by vector::at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Derived from </a:t>
            </a:r>
            <a:r>
              <a:rPr lang="cs-CZ" altLang="en-US" dirty="0"/>
              <a:t>runtime_error:</a:t>
            </a:r>
          </a:p>
          <a:p>
            <a:pPr lvl="3" eaLnBrk="1" hangingPunct="1"/>
            <a:r>
              <a:rPr lang="cs-CZ" altLang="en-US" b="1" dirty="0"/>
              <a:t>range_error, overflow_error, </a:t>
            </a:r>
            <a:r>
              <a:rPr lang="cs-CZ" altLang="en-US" b="1" dirty="0" err="1"/>
              <a:t>underflow_error</a:t>
            </a:r>
            <a:r>
              <a:rPr lang="en-US" altLang="en-US" b="1" dirty="0"/>
              <a:t>, </a:t>
            </a:r>
            <a:r>
              <a:rPr lang="en-US" altLang="en-US" b="1" dirty="0" err="1"/>
              <a:t>regex_error</a:t>
            </a:r>
            <a:r>
              <a:rPr lang="en-US" altLang="en-US" b="1" dirty="0"/>
              <a:t>, </a:t>
            </a:r>
            <a:r>
              <a:rPr lang="en-US" altLang="en-US" b="1" dirty="0" err="1"/>
              <a:t>format_error</a:t>
            </a:r>
            <a:r>
              <a:rPr lang="en-US" altLang="en-US" b="1" dirty="0"/>
              <a:t>,...</a:t>
            </a:r>
          </a:p>
          <a:p>
            <a:pPr lvl="3" eaLnBrk="1" hangingPunct="1"/>
            <a:r>
              <a:rPr lang="en-US" altLang="en-US" b="1" dirty="0" err="1"/>
              <a:t>system_error</a:t>
            </a:r>
            <a:r>
              <a:rPr lang="en-US" altLang="en-US" b="1" dirty="0"/>
              <a:t> </a:t>
            </a:r>
            <a:r>
              <a:rPr lang="en-US" altLang="en-US" dirty="0"/>
              <a:t>(thrown by stream/filesystem functions when enabled)</a:t>
            </a:r>
          </a:p>
          <a:p>
            <a:pPr lvl="3" eaLnBrk="1" hangingPunct="1"/>
            <a:endParaRPr lang="en-US" altLang="en-US" b="1" dirty="0"/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Hard errors (invalid memory access, division by zero, ...) are NOT signalized as exceptions</a:t>
            </a:r>
          </a:p>
          <a:p>
            <a:pPr lvl="3"/>
            <a:r>
              <a:rPr lang="en-US" altLang="en-US" dirty="0"/>
              <a:t>These errors might occur almost anywhere</a:t>
            </a:r>
          </a:p>
          <a:p>
            <a:pPr lvl="3"/>
            <a:r>
              <a:rPr lang="en-US" altLang="en-US" dirty="0"/>
              <a:t>The need to correctly recover via exception handling would prohibit many code optimizations</a:t>
            </a:r>
          </a:p>
          <a:p>
            <a:pPr lvl="2"/>
            <a:r>
              <a:rPr lang="en-US" altLang="en-US" dirty="0"/>
              <a:t>Hard errors may also arise in library code - example:</a:t>
            </a:r>
          </a:p>
          <a:p>
            <a:pPr lvl="3"/>
            <a:r>
              <a:rPr lang="en-US" altLang="en-US" dirty="0"/>
              <a:t>vector::operator[] may cause a hard error (or any other behavior) with index out of range</a:t>
            </a:r>
          </a:p>
          <a:p>
            <a:pPr lvl="3"/>
            <a:r>
              <a:rPr lang="en-US" altLang="en-US" dirty="0"/>
              <a:t>vector::at will throw std::</a:t>
            </a:r>
            <a:r>
              <a:rPr lang="en-US" altLang="en-US" dirty="0" err="1"/>
              <a:t>out_of_range</a:t>
            </a:r>
            <a:r>
              <a:rPr lang="en-US" altLang="en-US" dirty="0"/>
              <a:t> with index out of range</a:t>
            </a:r>
          </a:p>
        </p:txBody>
      </p:sp>
    </p:spTree>
    <p:extLst>
      <p:ext uri="{BB962C8B-B14F-4D97-AF65-F5344CB8AC3E}">
        <p14:creationId xmlns:p14="http://schemas.microsoft.com/office/powerpoint/2010/main" val="1640585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3824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504" y="548680"/>
            <a:ext cx="8928992" cy="5904656"/>
          </a:xfrm>
        </p:spPr>
        <p:txBody>
          <a:bodyPr/>
          <a:lstStyle/>
          <a:p>
            <a:pPr lvl="1"/>
            <a:r>
              <a:rPr lang="en-US" altLang="en-US" dirty="0"/>
              <a:t>Language-enforced rules</a:t>
            </a:r>
            <a:endParaRPr lang="cs-CZ" altLang="en-US" dirty="0"/>
          </a:p>
          <a:p>
            <a:pPr lvl="2"/>
            <a:r>
              <a:rPr lang="en-US" altLang="en-US" dirty="0"/>
              <a:t>Destructors shall not end by throwing an exception</a:t>
            </a:r>
            <a:endParaRPr lang="cs-CZ" altLang="en-US" dirty="0"/>
          </a:p>
          <a:p>
            <a:pPr lvl="2"/>
            <a:r>
              <a:rPr lang="en-US" altLang="en-US" dirty="0"/>
              <a:t>Constructors of static variables shall not end by throwing an exception</a:t>
            </a:r>
            <a:endParaRPr lang="cs-CZ" altLang="en-US" dirty="0"/>
          </a:p>
          <a:p>
            <a:pPr lvl="2"/>
            <a:r>
              <a:rPr lang="en-US" altLang="en-US" dirty="0"/>
              <a:t>Move constructors of exception objects shall not throw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Violation of these rules cause immediate termination of the program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Compilers sometimes generate implicit try-catch blocks</a:t>
            </a:r>
          </a:p>
          <a:p>
            <a:pPr lvl="2"/>
            <a:r>
              <a:rPr lang="en-US" altLang="en-US" dirty="0"/>
              <a:t>When constructing a compound object, a constructor of an element may throw</a:t>
            </a:r>
          </a:p>
          <a:p>
            <a:pPr lvl="3"/>
            <a:r>
              <a:rPr lang="en-US" altLang="en-US" dirty="0"/>
              <a:t>Array allocation</a:t>
            </a:r>
          </a:p>
          <a:p>
            <a:pPr lvl="3"/>
            <a:r>
              <a:rPr lang="en-US" altLang="en-US" dirty="0"/>
              <a:t>Class constructors</a:t>
            </a:r>
          </a:p>
          <a:p>
            <a:pPr lvl="2"/>
            <a:r>
              <a:rPr lang="en-US" altLang="en-US" dirty="0"/>
              <a:t>The implicit catch block destructs previously constructed parts and </a:t>
            </a:r>
            <a:r>
              <a:rPr lang="en-US" altLang="en-US" dirty="0" err="1"/>
              <a:t>rethrows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81488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7511</TotalTime>
  <Words>3808</Words>
  <Application>Microsoft Office PowerPoint</Application>
  <PresentationFormat>On-screen Show (4:3)</PresentationFormat>
  <Paragraphs>635</Paragraphs>
  <Slides>31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Exception handling</vt:lpstr>
      <vt:lpstr>Why exceptions?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Exception-safe programming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Exception-safe programming - theory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Exception-safe programming</vt:lpstr>
      <vt:lpstr>Strong exception safety </vt:lpstr>
      <vt:lpstr>Strong exception safety </vt:lpstr>
      <vt:lpstr>Strong exception safety </vt:lpstr>
      <vt:lpstr>Strong exception safety </vt:lpstr>
      <vt:lpstr>Strong exception safety </vt:lpstr>
      <vt:lpstr>Strong exception safety </vt:lpstr>
      <vt:lpstr>Strong exception safety 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780</cp:revision>
  <dcterms:created xsi:type="dcterms:W3CDTF">2012-09-19T18:13:04Z</dcterms:created>
  <dcterms:modified xsi:type="dcterms:W3CDTF">2026-02-18T13:26:15Z</dcterms:modified>
</cp:coreProperties>
</file>