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2"/>
  </p:notesMasterIdLst>
  <p:sldIdLst>
    <p:sldId id="263" r:id="rId3"/>
    <p:sldId id="264" r:id="rId4"/>
    <p:sldId id="265" r:id="rId5"/>
    <p:sldId id="274" r:id="rId6"/>
    <p:sldId id="273" r:id="rId7"/>
    <p:sldId id="277" r:id="rId8"/>
    <p:sldId id="266" r:id="rId9"/>
    <p:sldId id="276" r:id="rId10"/>
    <p:sldId id="275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04.03.2026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B872A-6791-46EA-89F7-F7BB1D51C888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48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6153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06355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02985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74824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4037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35245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27479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55229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Requirements and concepts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132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3200" noProof="1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23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Validity of 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noProof="1"/>
              <a:t>Templates are checked for validity during compilation:</a:t>
            </a:r>
          </a:p>
          <a:p>
            <a:pPr lvl="1"/>
            <a:r>
              <a:rPr lang="en-US" altLang="en-US" noProof="1"/>
              <a:t>On definition: syntactic correctness, correctness of independent names</a:t>
            </a:r>
          </a:p>
          <a:p>
            <a:pPr lvl="2"/>
            <a:r>
              <a:rPr lang="en-US" altLang="en-US" noProof="1"/>
              <a:t>Not required by the language specification but made possible by language rules (</a:t>
            </a:r>
            <a:r>
              <a:rPr lang="en-US" altLang="en-US" i="1" noProof="1"/>
              <a:t>typename</a:t>
            </a:r>
            <a:r>
              <a:rPr lang="en-US" altLang="en-US" noProof="1"/>
              <a:t>)</a:t>
            </a:r>
          </a:p>
          <a:p>
            <a:pPr lvl="1"/>
            <a:r>
              <a:rPr lang="en-US" altLang="en-US" noProof="1"/>
              <a:t>On instantiation: All rules of the language</a:t>
            </a:r>
          </a:p>
          <a:p>
            <a:pPr lvl="2"/>
            <a:r>
              <a:rPr lang="en-US" altLang="en-US" noProof="1"/>
              <a:t>Template Instantiation = Use of a template with particular type/constant arguments</a:t>
            </a:r>
          </a:p>
          <a:p>
            <a:pPr lvl="3"/>
            <a:r>
              <a:rPr lang="en-US" altLang="en-US" noProof="1"/>
              <a:t>Triggered recursively by some use of a template in non-templated code</a:t>
            </a:r>
          </a:p>
          <a:p>
            <a:pPr lvl="3"/>
            <a:r>
              <a:rPr lang="en-US" altLang="en-US" noProof="1"/>
              <a:t>For errors detected in templated code, compilers often show this chain of triggers</a:t>
            </a:r>
          </a:p>
          <a:p>
            <a:pPr lvl="3"/>
            <a:r>
              <a:rPr lang="en-US" altLang="en-US" noProof="1"/>
              <a:t>Instantiation results are cached: For each argument assignment, instantiation runs only once</a:t>
            </a:r>
          </a:p>
          <a:p>
            <a:pPr lvl="3"/>
            <a:endParaRPr lang="en-US" altLang="en-US" noProof="1"/>
          </a:p>
          <a:p>
            <a:pPr lvl="1"/>
            <a:r>
              <a:rPr lang="en-US" altLang="en-US" noProof="1"/>
              <a:t>A template does not have to be correct for all combinations of arguments</a:t>
            </a:r>
          </a:p>
          <a:p>
            <a:pPr lvl="2"/>
            <a:r>
              <a:rPr lang="en-US" altLang="en-US" noProof="1"/>
              <a:t>It would be impossible in most cases</a:t>
            </a:r>
          </a:p>
          <a:p>
            <a:pPr lvl="2"/>
            <a:r>
              <a:rPr lang="en-US" altLang="en-US" noProof="1"/>
              <a:t>Compilers check the correctness only for the arguments used in an instantiation</a:t>
            </a:r>
          </a:p>
          <a:p>
            <a:pPr lvl="3"/>
            <a:r>
              <a:rPr lang="en-US" altLang="en-US" noProof="1"/>
              <a:t>Templates are difficult to test</a:t>
            </a:r>
          </a:p>
          <a:p>
            <a:pPr lvl="2"/>
            <a:r>
              <a:rPr lang="en-US" altLang="en-US" noProof="1"/>
              <a:t>Before C++20, there was no mechanism to specify requirements on template arguments</a:t>
            </a:r>
          </a:p>
          <a:p>
            <a:pPr lvl="3"/>
            <a:r>
              <a:rPr lang="en-US" altLang="en-US" noProof="1"/>
              <a:t>Trial-and-error approach (see SFINAE for advanced misuse)</a:t>
            </a:r>
          </a:p>
          <a:p>
            <a:pPr lvl="3"/>
            <a:r>
              <a:rPr lang="en-US" altLang="en-US" noProof="1"/>
              <a:t>Unreadable error messages when a template is incorrectly used</a:t>
            </a:r>
          </a:p>
          <a:p>
            <a:pPr lvl="2"/>
            <a:r>
              <a:rPr lang="en-US" altLang="en-US" noProof="1"/>
              <a:t>C++20 introduces </a:t>
            </a:r>
            <a:r>
              <a:rPr lang="en-US" altLang="en-US" b="1" i="1" noProof="1"/>
              <a:t>requires</a:t>
            </a:r>
            <a:r>
              <a:rPr lang="en-US" altLang="en-US" i="1" noProof="1"/>
              <a:t> clauses </a:t>
            </a:r>
            <a:r>
              <a:rPr lang="en-US" altLang="en-US" noProof="1"/>
              <a:t>and </a:t>
            </a:r>
            <a:r>
              <a:rPr lang="en-US" altLang="en-US" b="1" i="1" noProof="1"/>
              <a:t>concepts </a:t>
            </a:r>
            <a:r>
              <a:rPr lang="en-US" altLang="en-US" noProof="1"/>
              <a:t>for constraining template arguments</a:t>
            </a:r>
          </a:p>
          <a:p>
            <a:pPr lvl="3"/>
            <a:r>
              <a:rPr lang="en-US" altLang="en-US" noProof="1"/>
              <a:t>They also assist in template function overload resolution (like SFINAE, unlike static_assert)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Instantiation of a class template does not invoke instantiation of member functions</a:t>
            </a:r>
          </a:p>
          <a:p>
            <a:pPr lvl="2"/>
            <a:r>
              <a:rPr lang="en-US" altLang="en-US" noProof="1"/>
              <a:t>A valid class template instance may contain invalid member functions</a:t>
            </a:r>
          </a:p>
          <a:p>
            <a:pPr lvl="3"/>
            <a:r>
              <a:rPr lang="en-US" altLang="en-US" noProof="1"/>
              <a:t>Example: copy-constructor of vector&lt;unique_ptr&lt;T&gt;&gt;</a:t>
            </a:r>
          </a:p>
        </p:txBody>
      </p:sp>
    </p:spTree>
    <p:extLst>
      <p:ext uri="{BB962C8B-B14F-4D97-AF65-F5344CB8AC3E}">
        <p14:creationId xmlns:p14="http://schemas.microsoft.com/office/powerpoint/2010/main" val="2710123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Requires clauses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 </a:t>
            </a:r>
            <a:r>
              <a:rPr lang="en-US" altLang="en-US" b="1" noProof="1"/>
              <a:t>requires-clause</a:t>
            </a:r>
            <a:r>
              <a:rPr lang="en-US" altLang="en-US" noProof="1"/>
              <a:t> acts as a constraint on template parameters</a:t>
            </a:r>
          </a:p>
          <a:p>
            <a:pPr lvl="1"/>
            <a:r>
              <a:rPr lang="en-US" altLang="en-US" noProof="1"/>
              <a:t>Evaluated by the compiler in the moment of template instantiation</a:t>
            </a:r>
          </a:p>
          <a:p>
            <a:pPr lvl="4"/>
            <a:r>
              <a:rPr lang="en-US" altLang="en-US" noProof="1"/>
              <a:t>template&lt; typename IT, typename F&gt;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requires std::is_invocable_v&lt;F, std::iter_reference_t&lt;IT&gt;&gt;</a:t>
            </a:r>
          </a:p>
          <a:p>
            <a:pPr lvl="4"/>
            <a:r>
              <a:rPr lang="en-US" altLang="en-US" noProof="1"/>
              <a:t>F for_each( IT a, IT b, F f);</a:t>
            </a:r>
          </a:p>
          <a:p>
            <a:pPr lvl="2"/>
            <a:r>
              <a:rPr lang="en-US" altLang="en-US" noProof="1"/>
              <a:t>In this case, the </a:t>
            </a:r>
            <a:r>
              <a:rPr lang="en-US" altLang="en-US" b="1" noProof="1"/>
              <a:t>requires</a:t>
            </a:r>
            <a:r>
              <a:rPr lang="en-US" altLang="en-US" noProof="1"/>
              <a:t> clause contains a constexpr bool expression</a:t>
            </a:r>
          </a:p>
          <a:p>
            <a:pPr lvl="2"/>
            <a:r>
              <a:rPr lang="en-US" altLang="en-US" noProof="1"/>
              <a:t>[C++20] std::iter_reference_t is the type returned by the * operator on an iterator</a:t>
            </a:r>
          </a:p>
          <a:p>
            <a:pPr lvl="3"/>
            <a:r>
              <a:rPr lang="en-US" altLang="en-US" noProof="1"/>
              <a:t>Implemented directly through </a:t>
            </a:r>
            <a:r>
              <a:rPr lang="en-US" altLang="en-US" b="1" noProof="1"/>
              <a:t>decltype</a:t>
            </a:r>
          </a:p>
          <a:p>
            <a:pPr lvl="3"/>
            <a:r>
              <a:rPr lang="en-US" altLang="en-US" noProof="1"/>
              <a:t>std::iterator_traits&lt;IT&gt;::reference is no longer needed</a:t>
            </a:r>
          </a:p>
          <a:p>
            <a:pPr lvl="2"/>
            <a:r>
              <a:rPr lang="en-US" altLang="en-US" noProof="1"/>
              <a:t>[C++17] std::is_invocable_v is a variable template defined as</a:t>
            </a:r>
          </a:p>
          <a:p>
            <a:pPr lvl="4"/>
            <a:r>
              <a:rPr lang="en-US" altLang="en-US" noProof="1"/>
              <a:t>template&lt; typename F, typename ... ArgTypes&gt;</a:t>
            </a:r>
          </a:p>
          <a:p>
            <a:pPr lvl="4"/>
            <a:r>
              <a:rPr lang="en-US" altLang="en-US" noProof="1"/>
              <a:t>inline constexpr bool is_invocable_v = is_invocable&lt; F, ArgTypes...&gt;::value;</a:t>
            </a:r>
          </a:p>
          <a:p>
            <a:pPr lvl="3"/>
            <a:r>
              <a:rPr lang="en-US" altLang="en-US" noProof="1"/>
              <a:t>std::is_invocable is a class template defined to look like this:</a:t>
            </a:r>
          </a:p>
          <a:p>
            <a:pPr lvl="4"/>
            <a:r>
              <a:rPr lang="en-US" altLang="en-US" noProof="1"/>
              <a:t>template&lt; typename F, typename ... ArgTypes&gt; class is_invocable</a:t>
            </a:r>
          </a:p>
          <a:p>
            <a:pPr lvl="4"/>
            <a:r>
              <a:rPr lang="en-US" altLang="en-US" noProof="1"/>
              <a:t>{ static constexpr bool value = /*...*/; };</a:t>
            </a:r>
          </a:p>
          <a:p>
            <a:pPr lvl="3"/>
            <a:r>
              <a:rPr lang="en-US" altLang="en-US" noProof="1"/>
              <a:t>the actual implementation uses partial specialization and other advanced tricks</a:t>
            </a:r>
          </a:p>
        </p:txBody>
      </p:sp>
    </p:spTree>
    <p:extLst>
      <p:ext uri="{BB962C8B-B14F-4D97-AF65-F5344CB8AC3E}">
        <p14:creationId xmlns:p14="http://schemas.microsoft.com/office/powerpoint/2010/main" val="294025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Requires clauses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r>
              <a:rPr lang="en-US" altLang="en-US" noProof="1"/>
              <a:t>A </a:t>
            </a:r>
            <a:r>
              <a:rPr lang="en-US" altLang="en-US" b="1" noProof="1"/>
              <a:t>requires-clause</a:t>
            </a:r>
            <a:r>
              <a:rPr lang="en-US" altLang="en-US" noProof="1"/>
              <a:t> acts as a constraint on template parameters</a:t>
            </a:r>
          </a:p>
          <a:p>
            <a:pPr lvl="4"/>
            <a:r>
              <a:rPr lang="en-US" altLang="en-US" noProof="1"/>
              <a:t>template&lt; typename IT, typename F&gt;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requires std::is_invocable_v&lt;F, std::iter_reference_t&lt;IT&gt;&gt;</a:t>
            </a:r>
          </a:p>
          <a:p>
            <a:pPr lvl="4"/>
            <a:r>
              <a:rPr lang="en-US" altLang="en-US" noProof="1"/>
              <a:t>F for_each( IT a, IT b, F f);</a:t>
            </a:r>
          </a:p>
          <a:p>
            <a:pPr lvl="1"/>
            <a:r>
              <a:rPr lang="en-US" altLang="en-US" noProof="1"/>
              <a:t>If violated, this function declaration will be ignored during overload resolution</a:t>
            </a:r>
          </a:p>
          <a:p>
            <a:pPr lvl="2"/>
            <a:r>
              <a:rPr lang="en-US" altLang="en-US" noProof="1"/>
              <a:t>Most likely, the result will be "no function declaration matches the call“</a:t>
            </a:r>
          </a:p>
          <a:p>
            <a:pPr lvl="3"/>
            <a:r>
              <a:rPr lang="en-US" altLang="en-US" noProof="1"/>
              <a:t>In general, there may be another declaration of the function that matches well</a:t>
            </a:r>
          </a:p>
          <a:p>
            <a:pPr lvl="2"/>
            <a:r>
              <a:rPr lang="en-US" altLang="en-US" noProof="1"/>
              <a:t>This indicates that the problem is not inside the implementation of for_each</a:t>
            </a:r>
          </a:p>
          <a:p>
            <a:pPr lvl="1"/>
            <a:r>
              <a:rPr lang="en-US" altLang="en-US" noProof="1"/>
              <a:t>For non-function templates, the violation will directly trigger an error message</a:t>
            </a:r>
          </a:p>
          <a:p>
            <a:pPr lvl="1"/>
            <a:r>
              <a:rPr lang="en-US" altLang="en-US" noProof="1"/>
              <a:t>The requires clause also acts as documentation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Note: The implementation of for_each probably contains the expression f(*a)</a:t>
            </a:r>
          </a:p>
          <a:p>
            <a:pPr lvl="3"/>
            <a:r>
              <a:rPr lang="en-US" altLang="en-US" noProof="1"/>
              <a:t>The requires-clause essentially checks whether this expression is correct</a:t>
            </a:r>
          </a:p>
          <a:p>
            <a:pPr lvl="2"/>
            <a:r>
              <a:rPr lang="en-US" altLang="en-US" noProof="1"/>
              <a:t>If the requires clause were not present</a:t>
            </a:r>
          </a:p>
          <a:p>
            <a:pPr lvl="3"/>
            <a:r>
              <a:rPr lang="en-US" altLang="en-US" noProof="1"/>
              <a:t>Template instantiation would fail due to the expression f(*a)</a:t>
            </a:r>
          </a:p>
          <a:p>
            <a:pPr lvl="3"/>
            <a:r>
              <a:rPr lang="en-US" altLang="en-US" noProof="1"/>
              <a:t>It would fail after overload resolution, i.e. with this declaration firmly selected</a:t>
            </a:r>
          </a:p>
          <a:p>
            <a:pPr lvl="3"/>
            <a:r>
              <a:rPr lang="en-US" altLang="en-US" noProof="1"/>
              <a:t>The problem could not be fixed by the presence of another matching declaration</a:t>
            </a:r>
          </a:p>
          <a:p>
            <a:pPr lvl="3"/>
            <a:r>
              <a:rPr lang="en-US" altLang="en-US" noProof="1"/>
              <a:t>The error message would point to the expression inside the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92393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 </a:t>
            </a:r>
            <a:r>
              <a:rPr lang="en-US" altLang="en-US" b="1" i="1" noProof="1"/>
              <a:t>concept</a:t>
            </a:r>
            <a:r>
              <a:rPr lang="en-US" altLang="en-US" noProof="1"/>
              <a:t> is, logically, a Boolean function whose arguments are types, templates or constants</a:t>
            </a:r>
          </a:p>
          <a:p>
            <a:pPr lvl="1"/>
            <a:r>
              <a:rPr lang="en-US" altLang="en-US" noProof="1"/>
              <a:t>In many cases, there is just one </a:t>
            </a:r>
            <a:r>
              <a:rPr lang="en-US" altLang="en-US" i="1" noProof="1"/>
              <a:t>typename</a:t>
            </a:r>
            <a:r>
              <a:rPr lang="en-US" altLang="en-US" noProof="1"/>
              <a:t> argument</a:t>
            </a:r>
          </a:p>
          <a:p>
            <a:pPr lvl="1"/>
            <a:r>
              <a:rPr lang="en-US" altLang="en-US" noProof="1"/>
              <a:t>Evaluated by the compiler</a:t>
            </a:r>
          </a:p>
          <a:p>
            <a:pPr lvl="1"/>
            <a:r>
              <a:rPr lang="en-US" altLang="en-US" noProof="1"/>
              <a:t>Note: C++14 already has a construct with the same underlying logic:</a:t>
            </a:r>
          </a:p>
          <a:p>
            <a:pPr lvl="4"/>
            <a:r>
              <a:rPr lang="en-US" altLang="en-US" noProof="1"/>
              <a:t>template&lt; typename T&gt; inline constexpr bool is_reference_v = /*...*/;</a:t>
            </a:r>
          </a:p>
          <a:p>
            <a:pPr lvl="2"/>
            <a:r>
              <a:rPr lang="en-US" altLang="en-US" noProof="1"/>
              <a:t>The difference is in some syntactic sugar associated with concepts</a:t>
            </a:r>
          </a:p>
          <a:p>
            <a:pPr lvl="2"/>
            <a:r>
              <a:rPr lang="en-US" altLang="en-US" noProof="1"/>
              <a:t>Concepts may be defined using bool constants</a:t>
            </a:r>
          </a:p>
          <a:p>
            <a:pPr lvl="3"/>
            <a:r>
              <a:rPr lang="en-US" altLang="en-US" noProof="1"/>
              <a:t>This is often necessary because concepts do not support tricks like partial specialization</a:t>
            </a:r>
          </a:p>
          <a:p>
            <a:pPr lvl="4"/>
            <a:r>
              <a:rPr lang="en-US" altLang="en-US" noProof="1"/>
              <a:t>template&lt; typename T&gt; concept IsReference = is_reference_v&lt;T&gt;;</a:t>
            </a:r>
          </a:p>
          <a:p>
            <a:pPr lvl="2"/>
            <a:r>
              <a:rPr lang="en-US" altLang="en-US" noProof="1"/>
              <a:t>Concepts may also be used as bool constant expressions</a:t>
            </a:r>
          </a:p>
          <a:p>
            <a:pPr lvl="3"/>
            <a:r>
              <a:rPr lang="en-US" altLang="en-US" noProof="1"/>
              <a:t>This is not their primary purpose</a:t>
            </a:r>
          </a:p>
          <a:p>
            <a:pPr lvl="4"/>
            <a:r>
              <a:rPr lang="en-US" altLang="en-US" noProof="1"/>
              <a:t>inline constexpr bool surprise = IsReference&lt;std::vector&lt;bool&gt;::reference&gt;;</a:t>
            </a:r>
          </a:p>
          <a:p>
            <a:pPr lvl="3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45182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Definition of a concept:</a:t>
            </a:r>
          </a:p>
          <a:p>
            <a:pPr lvl="1"/>
            <a:r>
              <a:rPr lang="en-US" altLang="en-US" noProof="1"/>
              <a:t>A </a:t>
            </a:r>
            <a:r>
              <a:rPr lang="en-US" altLang="en-US" b="1" noProof="1"/>
              <a:t>concept </a:t>
            </a:r>
            <a:r>
              <a:rPr lang="en-US" altLang="en-US" noProof="1"/>
              <a:t>may be defined using a </a:t>
            </a:r>
            <a:r>
              <a:rPr lang="en-US" altLang="en-US" b="1" noProof="1"/>
              <a:t>requires-expression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Dereferencable = </a:t>
            </a:r>
            <a:r>
              <a:rPr lang="en-US" altLang="en-US" noProof="1">
                <a:solidFill>
                  <a:srgbClr val="FF0000"/>
                </a:solidFill>
              </a:rPr>
              <a:t>requires (T x) { *x; }</a:t>
            </a:r>
            <a:r>
              <a:rPr lang="en-US" altLang="en-US" noProof="1"/>
              <a:t>;</a:t>
            </a:r>
            <a:endParaRPr lang="en-US" altLang="en-US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In this case, the </a:t>
            </a:r>
            <a:r>
              <a:rPr lang="en-US" altLang="en-US" b="1" noProof="1"/>
              <a:t>requires-expression </a:t>
            </a:r>
            <a:r>
              <a:rPr lang="en-US" altLang="en-US" noProof="1"/>
              <a:t>states that the expression *x must be semantically valid for any x of type T</a:t>
            </a:r>
          </a:p>
          <a:p>
            <a:pPr lvl="4"/>
            <a:r>
              <a:rPr lang="en-US" altLang="en-US" noProof="1"/>
              <a:t>template&lt; typename F, typename ... AL&gt;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Callable</a:t>
            </a:r>
          </a:p>
          <a:p>
            <a:pPr lvl="4"/>
            <a:r>
              <a:rPr lang="en-US" altLang="en-US" noProof="1"/>
              <a:t>    = </a:t>
            </a:r>
            <a:r>
              <a:rPr lang="en-US" altLang="en-US" noProof="1">
                <a:solidFill>
                  <a:srgbClr val="FF0000"/>
                </a:solidFill>
              </a:rPr>
              <a:t>requires (F f, AL ... al) { f(al ...); }</a:t>
            </a:r>
            <a:r>
              <a:rPr lang="en-US" altLang="en-US" noProof="1"/>
              <a:t>; </a:t>
            </a:r>
          </a:p>
          <a:p>
            <a:pPr lvl="1"/>
            <a:r>
              <a:rPr lang="en-US" altLang="en-US" noProof="1"/>
              <a:t>A </a:t>
            </a:r>
            <a:r>
              <a:rPr lang="en-US" altLang="en-US" b="1" noProof="1"/>
              <a:t>concept</a:t>
            </a:r>
            <a:r>
              <a:rPr lang="en-US" altLang="en-US" noProof="1"/>
              <a:t> may also be defined using other concepts or constant Boolean expressions, including combining by &amp;&amp; and || operators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Reference = std::is_reference_v&lt;T&gt;;</a:t>
            </a:r>
          </a:p>
          <a:p>
            <a:pPr lvl="4"/>
            <a:r>
              <a:rPr lang="en-US" altLang="en-US" noProof="1"/>
              <a:t>template&lt; typename T&gt; </a:t>
            </a:r>
            <a:r>
              <a:rPr lang="en-US" altLang="en-US" noProof="1">
                <a:solidFill>
                  <a:srgbClr val="FF0000"/>
                </a:solidFill>
              </a:rPr>
              <a:t>concept</a:t>
            </a:r>
            <a:r>
              <a:rPr lang="en-US" altLang="en-US" noProof="1"/>
              <a:t> ConstReference =</a:t>
            </a:r>
          </a:p>
          <a:p>
            <a:pPr lvl="4"/>
            <a:r>
              <a:rPr lang="en-US" altLang="en-US" noProof="1"/>
              <a:t>    Reference&lt;T&gt; &amp;&amp; std::is_const_v&lt; std::remove_reference_t&lt; T&gt;&gt;;</a:t>
            </a:r>
          </a:p>
          <a:p>
            <a:pPr lvl="2"/>
            <a:r>
              <a:rPr lang="en-US" altLang="en-US" noProof="1"/>
              <a:t>In this context, &amp;&amp; and || operators are well-defined even for erroneous operands</a:t>
            </a:r>
          </a:p>
          <a:p>
            <a:pPr lvl="3"/>
            <a:r>
              <a:rPr lang="en-US" altLang="en-US" noProof="1"/>
              <a:t>If remove_reference_t is not defined for T, the result is false</a:t>
            </a:r>
          </a:p>
          <a:p>
            <a:pPr lvl="3"/>
            <a:r>
              <a:rPr lang="en-US" altLang="en-US" noProof="1"/>
              <a:t>Negation is not supported here - it would not be consistent with the handling of errors</a:t>
            </a:r>
          </a:p>
        </p:txBody>
      </p:sp>
    </p:spTree>
    <p:extLst>
      <p:ext uri="{BB962C8B-B14F-4D97-AF65-F5344CB8AC3E}">
        <p14:creationId xmlns:p14="http://schemas.microsoft.com/office/powerpoint/2010/main" val="103360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noProof="1"/>
              <a:t>Concepts used with all arguments explicit</a:t>
            </a:r>
          </a:p>
          <a:p>
            <a:pPr lvl="1"/>
            <a:r>
              <a:rPr lang="en-US" altLang="en-US" noProof="1"/>
              <a:t>In the </a:t>
            </a:r>
            <a:r>
              <a:rPr lang="en-US" altLang="en-US" b="1" noProof="1"/>
              <a:t>requires-clause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template&lt; typename IT, typename F&gt;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requires </a:t>
            </a:r>
            <a:r>
              <a:rPr lang="en-US" altLang="en-US" noProof="1">
                <a:solidFill>
                  <a:srgbClr val="FF0000"/>
                </a:solidFill>
              </a:rPr>
              <a:t>Iterator&lt;IT&gt;</a:t>
            </a:r>
            <a:r>
              <a:rPr lang="en-US" altLang="en-US" noProof="1"/>
              <a:t> &amp;&amp; </a:t>
            </a:r>
            <a:r>
              <a:rPr lang="en-US" altLang="en-US" noProof="1">
                <a:solidFill>
                  <a:srgbClr val="FF0000"/>
                </a:solidFill>
              </a:rPr>
              <a:t>Callable&lt;F, std::iter_reference_t&lt; IT&gt;&gt;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void for_each( IT a, IT b, F f);</a:t>
            </a:r>
          </a:p>
          <a:p>
            <a:pPr lvl="1"/>
            <a:r>
              <a:rPr lang="en-US" altLang="en-US" noProof="1"/>
              <a:t>In the definition of other </a:t>
            </a:r>
            <a:r>
              <a:rPr lang="en-US" altLang="en-US" b="1" noProof="1"/>
              <a:t>concepts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template&lt; typename IT&gt;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concept Iterator = </a:t>
            </a:r>
            <a:r>
              <a:rPr lang="en-US" altLang="en-US" noProof="1">
                <a:solidFill>
                  <a:srgbClr val="FF0000"/>
                </a:solidFill>
              </a:rPr>
              <a:t>Dereferenceble&lt;IT&gt;</a:t>
            </a:r>
            <a:r>
              <a:rPr lang="en-US" altLang="en-US" noProof="1"/>
              <a:t> &amp;&amp; </a:t>
            </a:r>
            <a:r>
              <a:rPr lang="en-US" altLang="en-US" noProof="1">
                <a:solidFill>
                  <a:srgbClr val="FF0000"/>
                </a:solidFill>
              </a:rPr>
              <a:t>Incrementable&lt;IT&gt;</a:t>
            </a:r>
            <a:r>
              <a:rPr lang="en-US" altLang="en-US" noProof="1"/>
              <a:t>;</a:t>
            </a:r>
          </a:p>
          <a:p>
            <a:r>
              <a:rPr lang="en-US" altLang="en-US" noProof="1"/>
              <a:t>Concepts used with the first argument implicitly inferred from the context</a:t>
            </a:r>
          </a:p>
          <a:p>
            <a:pPr lvl="1"/>
            <a:r>
              <a:rPr lang="en-US" altLang="en-US" noProof="1"/>
              <a:t>Instead of </a:t>
            </a:r>
            <a:r>
              <a:rPr lang="en-US" altLang="en-US" b="1" noProof="1"/>
              <a:t>typename </a:t>
            </a:r>
            <a:r>
              <a:rPr lang="en-US" altLang="en-US" noProof="1"/>
              <a:t>in template parameter declaration</a:t>
            </a:r>
          </a:p>
          <a:p>
            <a:pPr lvl="2"/>
            <a:r>
              <a:rPr lang="en-US" altLang="en-US" noProof="1"/>
              <a:t>The first argument of the concept is the type being declared here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template&lt; </a:t>
            </a:r>
            <a:r>
              <a:rPr lang="en-US" altLang="en-US" noProof="1">
                <a:solidFill>
                  <a:srgbClr val="FF0000"/>
                </a:solidFill>
              </a:rPr>
              <a:t>Iterator</a:t>
            </a:r>
            <a:r>
              <a:rPr lang="en-US" altLang="en-US" noProof="1"/>
              <a:t> IT, </a:t>
            </a:r>
            <a:r>
              <a:rPr lang="en-US" altLang="en-US" noProof="1">
                <a:solidFill>
                  <a:srgbClr val="FF0000"/>
                </a:solidFill>
              </a:rPr>
              <a:t>Callable&lt;typename IT::reference&gt; </a:t>
            </a:r>
            <a:r>
              <a:rPr lang="en-US" altLang="en-US" noProof="1"/>
              <a:t>F&gt;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void for_each( IT a, IT b, F f);</a:t>
            </a:r>
          </a:p>
          <a:p>
            <a:pPr lvl="2"/>
            <a:r>
              <a:rPr lang="en-US" altLang="en-US" noProof="1"/>
              <a:t>Just a syntactic sugar equivalent to a </a:t>
            </a:r>
            <a:r>
              <a:rPr lang="en-US" altLang="en-US" b="1" noProof="1"/>
              <a:t>requires</a:t>
            </a:r>
            <a:r>
              <a:rPr lang="en-US" altLang="en-US" noProof="1"/>
              <a:t> clause</a:t>
            </a:r>
          </a:p>
          <a:p>
            <a:pPr lvl="1"/>
            <a:r>
              <a:rPr lang="en-US" altLang="en-US" noProof="1"/>
              <a:t>In </a:t>
            </a:r>
            <a:r>
              <a:rPr lang="en-US" altLang="en-US" b="1" noProof="1"/>
              <a:t>auto</a:t>
            </a:r>
            <a:r>
              <a:rPr lang="en-US" altLang="en-US" noProof="1"/>
              <a:t> declarations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>
                <a:solidFill>
                  <a:srgbClr val="FF0000"/>
                </a:solidFill>
              </a:rPr>
              <a:t>Iterator auto </a:t>
            </a:r>
            <a:r>
              <a:rPr lang="en-US" altLang="en-US" noProof="1"/>
              <a:t>it = k.find(x);</a:t>
            </a:r>
          </a:p>
          <a:p>
            <a:pPr lvl="2"/>
            <a:r>
              <a:rPr lang="en-US" altLang="en-US" noProof="1"/>
              <a:t>Triggers an error if the return type of find does not satisfy Iterator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[](</a:t>
            </a:r>
            <a:r>
              <a:rPr lang="en-US" altLang="en-US" noProof="1">
                <a:solidFill>
                  <a:srgbClr val="FF0000"/>
                </a:solidFill>
              </a:rPr>
              <a:t>Iterator auto </a:t>
            </a:r>
            <a:r>
              <a:rPr lang="en-US" altLang="en-US" noProof="1"/>
              <a:t>it){ return *it; }</a:t>
            </a:r>
          </a:p>
          <a:p>
            <a:pPr lvl="2"/>
            <a:r>
              <a:rPr lang="en-US" altLang="en-US" noProof="1"/>
              <a:t>Produces a </a:t>
            </a:r>
            <a:r>
              <a:rPr lang="en-US" altLang="en-US" b="1" noProof="1"/>
              <a:t>requires </a:t>
            </a:r>
            <a:r>
              <a:rPr lang="en-US" altLang="en-US" noProof="1"/>
              <a:t>clause in the generated template operator()</a:t>
            </a:r>
          </a:p>
          <a:p>
            <a:pPr lvl="1"/>
            <a:r>
              <a:rPr lang="en-US" altLang="en-US" noProof="1"/>
              <a:t>In type-checking requirements inside a </a:t>
            </a:r>
            <a:r>
              <a:rPr lang="en-US" altLang="en-US" b="1" noProof="1"/>
              <a:t>requires-expression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template&lt; typename IT&gt; concept SubtractableIterator =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requires (IT a, IT b) { {a-b} -&gt; </a:t>
            </a:r>
            <a:r>
              <a:rPr lang="en-US" altLang="en-US" noProof="1">
                <a:solidFill>
                  <a:srgbClr val="FF0000"/>
                </a:solidFill>
              </a:rPr>
              <a:t>std::convertible_to&lt;std::ptrdiff_t&gt;</a:t>
            </a:r>
            <a:r>
              <a:rPr lang="en-US" altLang="en-US" noProof="1"/>
              <a:t>; }</a:t>
            </a:r>
          </a:p>
          <a:p>
            <a:pPr lvl="2"/>
            <a:r>
              <a:rPr lang="en-US" altLang="en-US" noProof="1"/>
              <a:t>Invokes the concept std::convertible_to&lt;decltype(a-b), std::ptrdiff_t&gt;</a:t>
            </a:r>
          </a:p>
        </p:txBody>
      </p:sp>
    </p:spTree>
    <p:extLst>
      <p:ext uri="{BB962C8B-B14F-4D97-AF65-F5344CB8AC3E}">
        <p14:creationId xmlns:p14="http://schemas.microsoft.com/office/powerpoint/2010/main" val="359250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Example</a:t>
            </a:r>
          </a:p>
          <a:p>
            <a:pPr lvl="4"/>
            <a:r>
              <a:rPr lang="en-US" altLang="en-US" noProof="1"/>
              <a:t>template&lt; typename K, typename V&gt; concept StackOf </a:t>
            </a:r>
          </a:p>
          <a:p>
            <a:pPr lvl="4"/>
            <a:r>
              <a:rPr lang="en-US" altLang="en-US" noProof="1"/>
              <a:t>requires (K k, V v) {</a:t>
            </a:r>
          </a:p>
          <a:p>
            <a:pPr lvl="4"/>
            <a:r>
              <a:rPr lang="en-US" altLang="en-US" noProof="1"/>
              <a:t>    {k.push(v)} -&gt; std::same_as&lt;void&gt;;</a:t>
            </a:r>
          </a:p>
          <a:p>
            <a:pPr lvl="4"/>
            <a:r>
              <a:rPr lang="en-US" altLang="en-US" noProof="1"/>
              <a:t>    {k.top()} noexcept -&gt; std::convertible_to&lt; V&gt;;</a:t>
            </a:r>
          </a:p>
          <a:p>
            <a:pPr lvl="4"/>
            <a:r>
              <a:rPr lang="en-US" altLang="en-US" noProof="1"/>
              <a:t>    {k.pop()} -&gt; std::same_as&lt;void&gt;;</a:t>
            </a:r>
          </a:p>
          <a:p>
            <a:pPr lvl="4"/>
            <a:r>
              <a:rPr lang="en-US" altLang="en-US" noProof="1"/>
              <a:t>};</a:t>
            </a:r>
          </a:p>
          <a:p>
            <a:pPr lvl="4"/>
            <a:r>
              <a:rPr lang="en-US" altLang="en-US" noProof="1"/>
              <a:t>template&lt; typename K&gt; concept Stack</a:t>
            </a:r>
          </a:p>
          <a:p>
            <a:pPr lvl="4"/>
            <a:r>
              <a:rPr lang="en-US" altLang="en-US" noProof="1"/>
              <a:t>requires {</a:t>
            </a:r>
          </a:p>
          <a:p>
            <a:pPr lvl="4"/>
            <a:r>
              <a:rPr lang="en-US" altLang="en-US" noProof="1"/>
              <a:t>    typename K::value_type;</a:t>
            </a:r>
          </a:p>
          <a:p>
            <a:pPr lvl="4"/>
            <a:r>
              <a:rPr lang="en-US" altLang="en-US" noProof="1"/>
              <a:t>    requires StackOf&lt;K, typename K::value_type&gt;;</a:t>
            </a:r>
          </a:p>
          <a:p>
            <a:pPr lvl="4"/>
            <a:r>
              <a:rPr lang="en-US" altLang="en-US" noProof="1"/>
              <a:t>};</a:t>
            </a:r>
            <a:br>
              <a:rPr lang="en-US" altLang="en-US" noProof="1"/>
            </a:b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4291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[C++20]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Advantages of concepts</a:t>
            </a:r>
          </a:p>
          <a:p>
            <a:pPr lvl="1"/>
            <a:r>
              <a:rPr lang="en-US" altLang="en-US" noProof="1"/>
              <a:t>Explicit and systematic statement of requirements</a:t>
            </a:r>
          </a:p>
          <a:p>
            <a:pPr lvl="1"/>
            <a:r>
              <a:rPr lang="en-US" altLang="en-US" noProof="1"/>
              <a:t>Understandable diagnostic messages</a:t>
            </a:r>
          </a:p>
          <a:p>
            <a:pPr lvl="1"/>
            <a:r>
              <a:rPr lang="en-US" altLang="en-US" noProof="1"/>
              <a:t>Requires clause participates in overload resolution (SFINAE no longer required)</a:t>
            </a:r>
          </a:p>
          <a:p>
            <a:pPr lvl="2"/>
            <a:r>
              <a:rPr lang="en-US" altLang="en-US" noProof="1"/>
              <a:t>Unlike a static_assert inside the template</a:t>
            </a:r>
          </a:p>
          <a:p>
            <a:r>
              <a:rPr lang="en-US" altLang="en-US" noProof="1"/>
              <a:t>Adoption of concepts in standard library</a:t>
            </a:r>
          </a:p>
          <a:p>
            <a:pPr lvl="1"/>
            <a:r>
              <a:rPr lang="en-US" altLang="en-US" noProof="1"/>
              <a:t>Previously existing parts of library are not upgraded to use concepts</a:t>
            </a:r>
          </a:p>
          <a:p>
            <a:pPr lvl="1"/>
            <a:r>
              <a:rPr lang="en-US" altLang="en-US" noProof="1"/>
              <a:t>Some new parts like std::ranges are heavily dependent on concepts</a:t>
            </a:r>
          </a:p>
          <a:p>
            <a:pPr lvl="1"/>
            <a:r>
              <a:rPr lang="en-US" altLang="en-US" noProof="1"/>
              <a:t>There are some generally usable concepts defined in &lt;concepts&gt;</a:t>
            </a:r>
          </a:p>
          <a:p>
            <a:pPr lvl="2"/>
            <a:r>
              <a:rPr lang="en-US" altLang="en-US" noProof="1"/>
              <a:t>Often equivalent to previously existing traits in &lt;type_traits&gt; etc.</a:t>
            </a:r>
          </a:p>
          <a:p>
            <a:pPr lvl="2"/>
            <a:r>
              <a:rPr lang="en-US" altLang="en-US" noProof="1"/>
              <a:t>Example: the concept </a:t>
            </a:r>
            <a:r>
              <a:rPr lang="en-US" altLang="en-US" noProof="1">
                <a:solidFill>
                  <a:srgbClr val="FF0000"/>
                </a:solidFill>
              </a:rPr>
              <a:t>std::same_as </a:t>
            </a:r>
            <a:r>
              <a:rPr lang="en-US" altLang="en-US" noProof="1"/>
              <a:t>does the same as the constant </a:t>
            </a:r>
            <a:r>
              <a:rPr lang="en-US" altLang="en-US" noProof="1">
                <a:solidFill>
                  <a:srgbClr val="FF0000"/>
                </a:solidFill>
              </a:rPr>
              <a:t>std::is_same_v</a:t>
            </a:r>
          </a:p>
        </p:txBody>
      </p:sp>
    </p:spTree>
    <p:extLst>
      <p:ext uri="{BB962C8B-B14F-4D97-AF65-F5344CB8AC3E}">
        <p14:creationId xmlns:p14="http://schemas.microsoft.com/office/powerpoint/2010/main" val="229308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7484</TotalTime>
  <Words>1491</Words>
  <Application>Microsoft Office PowerPoint</Application>
  <PresentationFormat>On-screen Show (4:3)</PresentationFormat>
  <Paragraphs>145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Requirements and concepts</vt:lpstr>
      <vt:lpstr>Validity of templates</vt:lpstr>
      <vt:lpstr>[C++20] Requires clauses</vt:lpstr>
      <vt:lpstr>[C++20] Requires clauses</vt:lpstr>
      <vt:lpstr>[C++20] Concepts</vt:lpstr>
      <vt:lpstr>[C++20] Concepts</vt:lpstr>
      <vt:lpstr>[C++20] Concepts</vt:lpstr>
      <vt:lpstr>[C++20] Concepts</vt:lpstr>
      <vt:lpstr>[C++20] Concepts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790</cp:revision>
  <dcterms:created xsi:type="dcterms:W3CDTF">2012-09-19T18:13:04Z</dcterms:created>
  <dcterms:modified xsi:type="dcterms:W3CDTF">2026-03-04T13:25:16Z</dcterms:modified>
</cp:coreProperties>
</file>