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7" r:id="rId1"/>
  </p:sldMasterIdLst>
  <p:notesMasterIdLst>
    <p:notesMasterId r:id="rId21"/>
  </p:notesMasterIdLst>
  <p:sldIdLst>
    <p:sldId id="256" r:id="rId2"/>
    <p:sldId id="286" r:id="rId3"/>
    <p:sldId id="287" r:id="rId4"/>
    <p:sldId id="288" r:id="rId5"/>
    <p:sldId id="289" r:id="rId6"/>
    <p:sldId id="284" r:id="rId7"/>
    <p:sldId id="293" r:id="rId8"/>
    <p:sldId id="272" r:id="rId9"/>
    <p:sldId id="281" r:id="rId10"/>
    <p:sldId id="270" r:id="rId11"/>
    <p:sldId id="273" r:id="rId12"/>
    <p:sldId id="292" r:id="rId13"/>
    <p:sldId id="294" r:id="rId14"/>
    <p:sldId id="295" r:id="rId15"/>
    <p:sldId id="296" r:id="rId16"/>
    <p:sldId id="297" r:id="rId17"/>
    <p:sldId id="298" r:id="rId18"/>
    <p:sldId id="299" r:id="rId19"/>
    <p:sldId id="285" r:id="rId20"/>
  </p:sldIdLst>
  <p:sldSz cx="12192000" cy="6858000"/>
  <p:notesSz cx="6858000" cy="9144000"/>
  <p:embeddedFontLst>
    <p:embeddedFont>
      <p:font typeface="Cambria Math" panose="02040503050406030204" pitchFamily="18" charset="0"/>
      <p:regular r:id="rId2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8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0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9B8B4-5B48-4B2E-B87C-82A30C35D040}" type="datetimeFigureOut">
              <a:rPr lang="cs-CZ" smtClean="0"/>
              <a:t>17.02.2025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ECDAE-9917-46E6-97F7-388E92C81F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631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https://en.wikipedia.org/wiki/MOESI_protocol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8652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NUMA illustration borrowed from https://www.sqlskills.com/blogs/jonathan/understanding-non-uniform-memory-accessarchitectures-numa/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849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Cartoon beaver with a thumbs up">
            <a:extLst>
              <a:ext uri="{FF2B5EF4-FFF2-40B4-BE49-F238E27FC236}">
                <a16:creationId xmlns:a16="http://schemas.microsoft.com/office/drawing/2014/main" id="{115DA177-4090-94FE-414E-BF0BD7A05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01" y="801209"/>
            <a:ext cx="1608940" cy="90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1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0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5E1F-5AFB-40EA-923D-A2EB4D767C8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68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56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B1BA9-04F9-4DBA-8B88-0BF71DD220A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44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B23DE-87E9-44C4-9125-F9964740268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04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49DB-207B-4B04-AB13-3224BA24FB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31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FF626-F1DE-4CAB-AC6F-3C9C63F3BC9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732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FCAB0-4CDF-4FD1-8C9D-AF93D5E31F1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23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42D6-9DD4-4165-BDB0-13B2B843F0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94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C8BE-C614-485F-9B20-1471ABF7C6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32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869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altLang="en-US"/>
              <a:t>30.9.2024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EE7-F64F-4308-BA6A-AA907C3209A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238539" y="1484784"/>
            <a:ext cx="11474085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1" name="Picture 10" descr="Cartoon beaver with a thumbs up">
            <a:extLst>
              <a:ext uri="{FF2B5EF4-FFF2-40B4-BE49-F238E27FC236}">
                <a16:creationId xmlns:a16="http://schemas.microsoft.com/office/drawing/2014/main" id="{B432A3CF-E802-6344-4A89-6AE1F6C3769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136"/>
            <a:ext cx="853108" cy="477520"/>
          </a:xfrm>
          <a:prstGeom prst="rect">
            <a:avLst/>
          </a:prstGeom>
        </p:spPr>
      </p:pic>
      <p:pic>
        <p:nvPicPr>
          <p:cNvPr id="13" name="Picture 12" descr="A green and grey numbers&#10;&#10;Description automatically generated">
            <a:extLst>
              <a:ext uri="{FF2B5EF4-FFF2-40B4-BE49-F238E27FC236}">
                <a16:creationId xmlns:a16="http://schemas.microsoft.com/office/drawing/2014/main" id="{B3E738C7-9A08-826E-0AE9-70228F3B0FD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147" y="678564"/>
            <a:ext cx="1228791" cy="6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0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lab.mff.cuni.cz/mff/hpc/clusters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3341-8FBB-3314-0ECC-CF7EB30EC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System Architectures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4DFCB-B786-8486-A53D-F1EEBF8B76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NPRG042 </a:t>
            </a:r>
            <a:r>
              <a:rPr lang="en-US" noProof="0" dirty="0"/>
              <a:t>Programming in Parallel Environment</a:t>
            </a:r>
            <a:endParaRPr lang="en-US" dirty="0"/>
          </a:p>
          <a:p>
            <a:r>
              <a:rPr lang="en-US" dirty="0"/>
              <a:t>Martin </a:t>
            </a:r>
            <a:r>
              <a:rPr lang="en-US" dirty="0" err="1"/>
              <a:t>Krul</a:t>
            </a:r>
            <a:r>
              <a:rPr lang="cs-CZ" dirty="0" err="1"/>
              <a:t>iš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580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3C047-C40E-98F3-053A-3CA6B52F8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CPU – simplified scheme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50A70-C209-C434-D527-3FDC59886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A55AF-7E6D-8BD5-DE49-7049865B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DE98E-7C25-DCCD-8D2E-416869307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1013D-6367-1BB2-2A2A-D30681259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</a:t>
            </a:fld>
            <a:endParaRPr lang="en-US" alt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E52CA92-4F5B-950F-E03F-45AE8A61753C}"/>
              </a:ext>
            </a:extLst>
          </p:cNvPr>
          <p:cNvGrpSpPr/>
          <p:nvPr/>
        </p:nvGrpSpPr>
        <p:grpSpPr>
          <a:xfrm>
            <a:off x="2444080" y="1834704"/>
            <a:ext cx="1594520" cy="2880320"/>
            <a:chOff x="457200" y="1628800"/>
            <a:chExt cx="1594520" cy="288032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CA545DD-66F2-B190-DD0E-0EFE377B1A74}"/>
                </a:ext>
              </a:extLst>
            </p:cNvPr>
            <p:cNvSpPr/>
            <p:nvPr/>
          </p:nvSpPr>
          <p:spPr bwMode="auto">
            <a:xfrm>
              <a:off x="457200" y="1628800"/>
              <a:ext cx="1594520" cy="288032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b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CORE 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8A93E8F-EDB6-0658-3B6E-E6E80D6D7E52}"/>
                </a:ext>
              </a:extLst>
            </p:cNvPr>
            <p:cNvSpPr/>
            <p:nvPr/>
          </p:nvSpPr>
          <p:spPr bwMode="auto">
            <a:xfrm>
              <a:off x="755576" y="1844824"/>
              <a:ext cx="504056" cy="43204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T0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F1A6D6C-AE08-5930-E75F-6AC44C59E3CD}"/>
                </a:ext>
              </a:extLst>
            </p:cNvPr>
            <p:cNvSpPr/>
            <p:nvPr/>
          </p:nvSpPr>
          <p:spPr bwMode="auto">
            <a:xfrm>
              <a:off x="1259632" y="1844824"/>
              <a:ext cx="504056" cy="43204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T4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3A0335F-C8B7-D6FA-076D-3647725D8911}"/>
                </a:ext>
              </a:extLst>
            </p:cNvPr>
            <p:cNvSpPr/>
            <p:nvPr/>
          </p:nvSpPr>
          <p:spPr bwMode="auto">
            <a:xfrm>
              <a:off x="755576" y="2276872"/>
              <a:ext cx="1008112" cy="43204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EU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7008D5C-6E7B-F7CE-7F26-B1AE05BADC0A}"/>
                </a:ext>
              </a:extLst>
            </p:cNvPr>
            <p:cNvSpPr/>
            <p:nvPr/>
          </p:nvSpPr>
          <p:spPr bwMode="auto">
            <a:xfrm>
              <a:off x="755576" y="2708920"/>
              <a:ext cx="1008112" cy="36004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L1I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1124F71-AEA7-05C3-CA92-FD4F3C4C7F9F}"/>
                </a:ext>
              </a:extLst>
            </p:cNvPr>
            <p:cNvSpPr/>
            <p:nvPr/>
          </p:nvSpPr>
          <p:spPr bwMode="auto">
            <a:xfrm>
              <a:off x="755576" y="3068960"/>
              <a:ext cx="1008112" cy="36004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L1D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8C47EE-431A-B5B3-8B29-42FC53A0D3F7}"/>
                </a:ext>
              </a:extLst>
            </p:cNvPr>
            <p:cNvSpPr/>
            <p:nvPr/>
          </p:nvSpPr>
          <p:spPr bwMode="auto">
            <a:xfrm>
              <a:off x="755576" y="3429000"/>
              <a:ext cx="1008112" cy="6480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L2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FD10C16-4E98-FF1F-CCC1-416FAEE150B7}"/>
              </a:ext>
            </a:extLst>
          </p:cNvPr>
          <p:cNvGrpSpPr/>
          <p:nvPr/>
        </p:nvGrpSpPr>
        <p:grpSpPr>
          <a:xfrm>
            <a:off x="4515998" y="1831968"/>
            <a:ext cx="1594520" cy="2880320"/>
            <a:chOff x="457200" y="1628800"/>
            <a:chExt cx="1594520" cy="288032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CA560A7-36B4-B3A8-AE3E-ECBE10B7C249}"/>
                </a:ext>
              </a:extLst>
            </p:cNvPr>
            <p:cNvSpPr/>
            <p:nvPr/>
          </p:nvSpPr>
          <p:spPr bwMode="auto">
            <a:xfrm>
              <a:off x="457200" y="1628800"/>
              <a:ext cx="1594520" cy="288032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b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CORE 1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6DACECC-5488-C8D1-69A1-44F8314EEE55}"/>
                </a:ext>
              </a:extLst>
            </p:cNvPr>
            <p:cNvSpPr/>
            <p:nvPr/>
          </p:nvSpPr>
          <p:spPr bwMode="auto">
            <a:xfrm>
              <a:off x="755576" y="1844824"/>
              <a:ext cx="504056" cy="43204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T1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E021EF0-A234-C00E-39AB-EE2263B4D47E}"/>
                </a:ext>
              </a:extLst>
            </p:cNvPr>
            <p:cNvSpPr/>
            <p:nvPr/>
          </p:nvSpPr>
          <p:spPr bwMode="auto">
            <a:xfrm>
              <a:off x="1259632" y="1844824"/>
              <a:ext cx="504056" cy="43204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T5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5CD6D24-02B7-BCB7-6789-909A2A2BE7EE}"/>
                </a:ext>
              </a:extLst>
            </p:cNvPr>
            <p:cNvSpPr/>
            <p:nvPr/>
          </p:nvSpPr>
          <p:spPr bwMode="auto">
            <a:xfrm>
              <a:off x="755576" y="2276872"/>
              <a:ext cx="1008112" cy="43204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EU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4F21568-E135-8645-216D-0AF1A475D0C0}"/>
                </a:ext>
              </a:extLst>
            </p:cNvPr>
            <p:cNvSpPr/>
            <p:nvPr/>
          </p:nvSpPr>
          <p:spPr bwMode="auto">
            <a:xfrm>
              <a:off x="755576" y="2708920"/>
              <a:ext cx="1008112" cy="36004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L1I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93317FF-4B9C-AFC8-C884-1FA75A7E99F4}"/>
                </a:ext>
              </a:extLst>
            </p:cNvPr>
            <p:cNvSpPr/>
            <p:nvPr/>
          </p:nvSpPr>
          <p:spPr bwMode="auto">
            <a:xfrm>
              <a:off x="755576" y="3068960"/>
              <a:ext cx="1008112" cy="36004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L1D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381CDE5-68B4-02A4-1DCD-968AFB362BC9}"/>
                </a:ext>
              </a:extLst>
            </p:cNvPr>
            <p:cNvSpPr/>
            <p:nvPr/>
          </p:nvSpPr>
          <p:spPr bwMode="auto">
            <a:xfrm>
              <a:off x="755576" y="3429000"/>
              <a:ext cx="1008112" cy="6480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L2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14A095B-6876-66EC-5EF1-10E17A3B8D57}"/>
              </a:ext>
            </a:extLst>
          </p:cNvPr>
          <p:cNvGrpSpPr/>
          <p:nvPr/>
        </p:nvGrpSpPr>
        <p:grpSpPr>
          <a:xfrm>
            <a:off x="6587916" y="1839566"/>
            <a:ext cx="1594520" cy="2880320"/>
            <a:chOff x="457200" y="1628800"/>
            <a:chExt cx="1594520" cy="288032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C1B7B0A-CF85-2052-BC0E-450697A925C1}"/>
                </a:ext>
              </a:extLst>
            </p:cNvPr>
            <p:cNvSpPr/>
            <p:nvPr/>
          </p:nvSpPr>
          <p:spPr bwMode="auto">
            <a:xfrm>
              <a:off x="457200" y="1628800"/>
              <a:ext cx="1594520" cy="288032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b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CORE 2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9BC621C-1797-6C8B-9A38-120E931C778B}"/>
                </a:ext>
              </a:extLst>
            </p:cNvPr>
            <p:cNvSpPr/>
            <p:nvPr/>
          </p:nvSpPr>
          <p:spPr bwMode="auto">
            <a:xfrm>
              <a:off x="755576" y="1844824"/>
              <a:ext cx="504056" cy="43204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T2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61E57E0-39F2-3327-3545-A94296DA10EC}"/>
                </a:ext>
              </a:extLst>
            </p:cNvPr>
            <p:cNvSpPr/>
            <p:nvPr/>
          </p:nvSpPr>
          <p:spPr bwMode="auto">
            <a:xfrm>
              <a:off x="1259632" y="1844824"/>
              <a:ext cx="504056" cy="43204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T6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BBE5E20-DE17-19FA-B0F5-A289A58BF605}"/>
                </a:ext>
              </a:extLst>
            </p:cNvPr>
            <p:cNvSpPr/>
            <p:nvPr/>
          </p:nvSpPr>
          <p:spPr bwMode="auto">
            <a:xfrm>
              <a:off x="755576" y="2276872"/>
              <a:ext cx="1008112" cy="43204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EU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B282D0A-8593-7850-8280-7126A7839C3D}"/>
                </a:ext>
              </a:extLst>
            </p:cNvPr>
            <p:cNvSpPr/>
            <p:nvPr/>
          </p:nvSpPr>
          <p:spPr bwMode="auto">
            <a:xfrm>
              <a:off x="755576" y="2708920"/>
              <a:ext cx="1008112" cy="36004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L1I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8546273-BB2F-90E6-2856-FF63F86A2420}"/>
                </a:ext>
              </a:extLst>
            </p:cNvPr>
            <p:cNvSpPr/>
            <p:nvPr/>
          </p:nvSpPr>
          <p:spPr bwMode="auto">
            <a:xfrm>
              <a:off x="755576" y="3068960"/>
              <a:ext cx="1008112" cy="36004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L1D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89254F5-B00B-6921-273E-DAE051A9A819}"/>
                </a:ext>
              </a:extLst>
            </p:cNvPr>
            <p:cNvSpPr/>
            <p:nvPr/>
          </p:nvSpPr>
          <p:spPr bwMode="auto">
            <a:xfrm>
              <a:off x="755576" y="3429000"/>
              <a:ext cx="1008112" cy="6480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L2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FAB174D-9BA8-C982-3D5B-987DA1F890CF}"/>
              </a:ext>
            </a:extLst>
          </p:cNvPr>
          <p:cNvGrpSpPr/>
          <p:nvPr/>
        </p:nvGrpSpPr>
        <p:grpSpPr>
          <a:xfrm>
            <a:off x="8659834" y="1839566"/>
            <a:ext cx="1594520" cy="2880320"/>
            <a:chOff x="457200" y="1628800"/>
            <a:chExt cx="1594520" cy="2880320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C749C2B-85CF-3CF0-AE23-CCA397AB48ED}"/>
                </a:ext>
              </a:extLst>
            </p:cNvPr>
            <p:cNvSpPr/>
            <p:nvPr/>
          </p:nvSpPr>
          <p:spPr bwMode="auto">
            <a:xfrm>
              <a:off x="457200" y="1628800"/>
              <a:ext cx="1594520" cy="288032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b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CORE 3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4449721-E263-FB10-66CB-7518FA965BD6}"/>
                </a:ext>
              </a:extLst>
            </p:cNvPr>
            <p:cNvSpPr/>
            <p:nvPr/>
          </p:nvSpPr>
          <p:spPr bwMode="auto">
            <a:xfrm>
              <a:off x="755576" y="1844824"/>
              <a:ext cx="504056" cy="43204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T3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CD9FE73-0F19-A931-4CDE-53B838A05102}"/>
                </a:ext>
              </a:extLst>
            </p:cNvPr>
            <p:cNvSpPr/>
            <p:nvPr/>
          </p:nvSpPr>
          <p:spPr bwMode="auto">
            <a:xfrm>
              <a:off x="1259632" y="1844824"/>
              <a:ext cx="504056" cy="43204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T7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64EB98C-5FF7-A1BD-5641-AC2C94099AF1}"/>
                </a:ext>
              </a:extLst>
            </p:cNvPr>
            <p:cNvSpPr/>
            <p:nvPr/>
          </p:nvSpPr>
          <p:spPr bwMode="auto">
            <a:xfrm>
              <a:off x="755576" y="2276872"/>
              <a:ext cx="1008112" cy="43204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EU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0CE38EC-F8EF-44A2-B7DB-0A41B5F94245}"/>
                </a:ext>
              </a:extLst>
            </p:cNvPr>
            <p:cNvSpPr/>
            <p:nvPr/>
          </p:nvSpPr>
          <p:spPr bwMode="auto">
            <a:xfrm>
              <a:off x="755576" y="2708920"/>
              <a:ext cx="1008112" cy="36004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L1I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CAF6F6B-C7C7-C8AD-F8AC-EF2435185EE0}"/>
                </a:ext>
              </a:extLst>
            </p:cNvPr>
            <p:cNvSpPr/>
            <p:nvPr/>
          </p:nvSpPr>
          <p:spPr bwMode="auto">
            <a:xfrm>
              <a:off x="755576" y="3068960"/>
              <a:ext cx="1008112" cy="36004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L1D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3DEC5C5-7E19-006D-3737-6E1905D12EDD}"/>
                </a:ext>
              </a:extLst>
            </p:cNvPr>
            <p:cNvSpPr/>
            <p:nvPr/>
          </p:nvSpPr>
          <p:spPr bwMode="auto">
            <a:xfrm>
              <a:off x="755576" y="3429000"/>
              <a:ext cx="1008112" cy="6480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sz="1800"/>
                <a:t>L2</a:t>
              </a: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C3956760-4884-E5F8-1733-50E72A4EB49A}"/>
              </a:ext>
            </a:extLst>
          </p:cNvPr>
          <p:cNvSpPr/>
          <p:nvPr/>
        </p:nvSpPr>
        <p:spPr bwMode="auto">
          <a:xfrm>
            <a:off x="2444080" y="4935910"/>
            <a:ext cx="7810274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lang="en-US" sz="1800"/>
              <a:t>L3/LLC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56EC5B9-0D4D-839E-4974-EAA5FEBE59C1}"/>
              </a:ext>
            </a:extLst>
          </p:cNvPr>
          <p:cNvSpPr/>
          <p:nvPr/>
        </p:nvSpPr>
        <p:spPr bwMode="auto">
          <a:xfrm>
            <a:off x="2310408" y="1690688"/>
            <a:ext cx="8064896" cy="460851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lang="en-US" sz="1800"/>
              <a:t>Package</a:t>
            </a:r>
          </a:p>
        </p:txBody>
      </p:sp>
    </p:spTree>
    <p:extLst>
      <p:ext uri="{BB962C8B-B14F-4D97-AF65-F5344CB8AC3E}">
        <p14:creationId xmlns:p14="http://schemas.microsoft.com/office/powerpoint/2010/main" val="4175218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CF104-02E9-E981-E581-89B8E5C62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 Coffee Lake (Example)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2823E-C77B-82D1-0EB8-EBA5A738A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B0FD7-4C83-41F5-68AB-E2E0BC0A3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8916B-4BEA-B1DD-0A3E-55E55C5E0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</a:t>
            </a:fld>
            <a:endParaRPr lang="en-US" altLang="en-US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64CC30D6-8EBA-43A3-AE85-D5437C39C6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83" y="1853283"/>
            <a:ext cx="11597014" cy="433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0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35715-0197-5461-5425-81B2A78F7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 Coffee Lake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1CE43-2BC1-9560-8A8D-A44D86C21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Single core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D2F44-5BA3-678A-3F36-FC7E21152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A92B9-8E17-927C-9015-7FAAC8707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578D3-4BDB-B9DD-300C-7884D34BD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</a:t>
            </a:fld>
            <a:endParaRPr lang="en-US" altLang="en-US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CD939458-8290-11B4-0D0E-0D196DFF77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100" y="0"/>
            <a:ext cx="5400600" cy="683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929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4886B-B447-8CA5-5AE6-6794E06F0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Pipelining and </a:t>
            </a:r>
            <a:r>
              <a:rPr lang="en-US" dirty="0" err="1"/>
              <a:t>superscalarity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35E16-65E7-A8CE-EEEB-190E2B6A2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DADDF-17EC-B175-EE61-EA625703E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A8931-A0BC-E99D-F372-E4728C5E7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5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D1B0D0-8359-BF23-C217-77F2DC69EE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876" y="2037174"/>
            <a:ext cx="6804248" cy="397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23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D9855-0BF8-8CF5-5DEF-7BF3252B3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SIMD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9851B-D006-E656-DC42-0A8908DF9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Vectorization</a:t>
            </a:r>
          </a:p>
          <a:p>
            <a:pPr lvl="1"/>
            <a:r>
              <a:rPr lang="en-US" dirty="0"/>
              <a:t>SSE (128b), AVX (256b), AVX512</a:t>
            </a:r>
          </a:p>
          <a:p>
            <a:pPr lvl="1"/>
            <a:r>
              <a:rPr lang="en-US" dirty="0"/>
              <a:t>Issue with horizontal instructions (shuffling) and divergence (masking)</a:t>
            </a:r>
          </a:p>
          <a:p>
            <a:pPr lvl="1"/>
            <a:r>
              <a:rPr lang="en-US" dirty="0"/>
              <a:t>How it works in compilers (SSE-like example):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BF753-6348-0BF2-92BC-EC1FFAD50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A54295-615D-5C29-6AB5-874995632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E32158-223E-1C69-3CDF-F80E4934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1805396B-8065-6170-3801-8FE89D2D35AA}"/>
              </a:ext>
            </a:extLst>
          </p:cNvPr>
          <p:cNvSpPr txBox="1"/>
          <p:nvPr/>
        </p:nvSpPr>
        <p:spPr>
          <a:xfrm>
            <a:off x="495727" y="3678128"/>
            <a:ext cx="2842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=0;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N; ++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b[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+ c[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991034C-6C14-A1EB-F05A-E9B61039ECEE}"/>
              </a:ext>
            </a:extLst>
          </p:cNvPr>
          <p:cNvSpPr txBox="1"/>
          <p:nvPr/>
        </p:nvSpPr>
        <p:spPr>
          <a:xfrm>
            <a:off x="3895902" y="3678128"/>
            <a:ext cx="361833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=0;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+ 3 &lt; N;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+= 4)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b[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+ c[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a[i+1] = b[i+1] + c[i+1];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a[i+2] = b[i+2] + c[i+2];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a[i+3] = b[i+3] + c[i+3];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(;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N; ++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b[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+ c[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976FCFCC-DE81-B415-6FD1-C14EFCE8EFBA}"/>
              </a:ext>
            </a:extLst>
          </p:cNvPr>
          <p:cNvSpPr txBox="1"/>
          <p:nvPr/>
        </p:nvSpPr>
        <p:spPr>
          <a:xfrm>
            <a:off x="8072402" y="3678128"/>
            <a:ext cx="361833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=0;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+ 3 &lt; N;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+= 4)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6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mm_storeu_ps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a+i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6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mm_add_ps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6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mm_loadu_ps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b+i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6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mm_loadu_ps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c+i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)));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(;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N; ++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b[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+ c[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0" name="Zaoblený obdélníkový bublinový popisek 8">
            <a:extLst>
              <a:ext uri="{FF2B5EF4-FFF2-40B4-BE49-F238E27FC236}">
                <a16:creationId xmlns:a16="http://schemas.microsoft.com/office/drawing/2014/main" id="{B3D8257E-CC0A-FB3F-C0B3-FF8FBA1B3E0A}"/>
              </a:ext>
            </a:extLst>
          </p:cNvPr>
          <p:cNvSpPr/>
          <p:nvPr/>
        </p:nvSpPr>
        <p:spPr>
          <a:xfrm>
            <a:off x="632261" y="5315537"/>
            <a:ext cx="2568939" cy="861426"/>
          </a:xfrm>
          <a:prstGeom prst="wedgeRoundRectCallout">
            <a:avLst>
              <a:gd name="adj1" fmla="val 43161"/>
              <a:gd name="adj2" fmla="val -8709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Example from </a:t>
            </a:r>
            <a:r>
              <a:rPr lang="en-US" dirty="0" err="1"/>
              <a:t>Bednarek</a:t>
            </a:r>
            <a:br>
              <a:rPr lang="en-US" dirty="0"/>
            </a:br>
            <a:r>
              <a:rPr lang="en-US" dirty="0"/>
              <a:t>(NPRG054)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57239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55FAE-07EE-FBBC-DAE5-831B21A19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Performance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2CECC-AA4C-DFB7-9CE9-1CCA01C3E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Latencies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770E1-483E-8CF9-6226-48DCD3B2F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9DEA9-14BA-5402-AF12-9CCF3F151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FCDFE-EC30-2658-3BEC-59960C109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7</a:t>
            </a:fld>
            <a:endParaRPr lang="en-US" altLang="en-US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ED7238AE-029E-9208-E17B-30C44EB12E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9466662"/>
              </p:ext>
            </p:extLst>
          </p:nvPr>
        </p:nvGraphicFramePr>
        <p:xfrm>
          <a:off x="1184744" y="2277110"/>
          <a:ext cx="10169056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52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3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3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Cycles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Time (3GHz)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Local</a:t>
                      </a:r>
                      <a:r>
                        <a:rPr lang="en-US" baseline="0" dirty="0"/>
                        <a:t> L1 cache hit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1-2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Local</a:t>
                      </a:r>
                      <a:r>
                        <a:rPr lang="en-US" baseline="0" dirty="0"/>
                        <a:t> L2 cache hit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4-6</a:t>
                      </a:r>
                      <a:r>
                        <a:rPr lang="en-US" baseline="0" dirty="0"/>
                        <a:t> ns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Branch </a:t>
                      </a:r>
                      <a:r>
                        <a:rPr lang="en-US" dirty="0" err="1"/>
                        <a:t>misprediction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5-6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Local L3 cache hit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40-75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12-40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Mutex</a:t>
                      </a:r>
                      <a:r>
                        <a:rPr lang="en-US" dirty="0"/>
                        <a:t> lock/unlock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Remote L3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100-300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30-100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Local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Remote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100-300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Send 1KB</a:t>
                      </a:r>
                      <a:r>
                        <a:rPr lang="en-US" baseline="0" dirty="0"/>
                        <a:t> over FDR </a:t>
                      </a:r>
                      <a:r>
                        <a:rPr lang="en-US" dirty="0"/>
                        <a:t>InfiniBand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900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Send 1KB over 1GB Ethernet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20000 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9631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2309B-83E0-B664-E4DC-BF5F02EF7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 coherence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B3E2A-BE1D-8E52-B5A1-BB9CAABF5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MOESI protocol</a:t>
            </a:r>
          </a:p>
          <a:p>
            <a:pPr lvl="1"/>
            <a:r>
              <a:rPr lang="en-US" dirty="0"/>
              <a:t>Named after cache line states</a:t>
            </a:r>
          </a:p>
          <a:p>
            <a:pPr lvl="2"/>
            <a:r>
              <a:rPr lang="en-US" dirty="0"/>
              <a:t>Modified</a:t>
            </a:r>
          </a:p>
          <a:p>
            <a:pPr lvl="2"/>
            <a:r>
              <a:rPr lang="en-US" dirty="0"/>
              <a:t>Owned</a:t>
            </a:r>
          </a:p>
          <a:p>
            <a:pPr lvl="2"/>
            <a:r>
              <a:rPr lang="en-US" dirty="0"/>
              <a:t>Exclusive</a:t>
            </a:r>
          </a:p>
          <a:p>
            <a:pPr lvl="2"/>
            <a:r>
              <a:rPr lang="en-US" dirty="0"/>
              <a:t>Shared</a:t>
            </a:r>
          </a:p>
          <a:p>
            <a:pPr lvl="2"/>
            <a:r>
              <a:rPr lang="en-US" dirty="0"/>
              <a:t>Invalid</a:t>
            </a:r>
          </a:p>
          <a:p>
            <a:pPr lvl="1"/>
            <a:r>
              <a:rPr lang="en-US" dirty="0"/>
              <a:t>Caches use bus snooping and</a:t>
            </a:r>
            <a:br>
              <a:rPr lang="en-US" dirty="0"/>
            </a:br>
            <a:r>
              <a:rPr lang="en-US" dirty="0"/>
              <a:t>complex transition rules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BBD47-83D0-8604-F092-0234B25E2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1AC536-C944-9127-5FC6-AB7F72F0D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8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BA1776-7635-94DE-5C67-8A20CF1DA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320" y="1581913"/>
            <a:ext cx="5423016" cy="4908194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8A8AE10-A1E3-B045-AD5A-0B6A2EF89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879950-9951-FA00-83FA-19E039833D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0" y="2718270"/>
            <a:ext cx="1646831" cy="161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130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2309B-83E0-B664-E4DC-BF5F02EF7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 coherence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B3E2A-BE1D-8E52-B5A1-BB9CAABF5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False sharing</a:t>
            </a:r>
          </a:p>
          <a:p>
            <a:pPr lvl="1"/>
            <a:r>
              <a:rPr lang="en-US" dirty="0"/>
              <a:t>Multiple data elements incidentally</a:t>
            </a:r>
            <a:br>
              <a:rPr lang="en-US" dirty="0"/>
            </a:br>
            <a:r>
              <a:rPr lang="en-US" dirty="0"/>
              <a:t>placed on the same cache line</a:t>
            </a:r>
          </a:p>
          <a:p>
            <a:pPr lvl="1"/>
            <a:r>
              <a:rPr lang="en-US" dirty="0"/>
              <a:t>… and updated by different threads</a:t>
            </a:r>
          </a:p>
          <a:p>
            <a:pPr lvl="1"/>
            <a:r>
              <a:rPr lang="en-US" dirty="0"/>
              <a:t>MOESI protocol requires exclusive</a:t>
            </a:r>
            <a:br>
              <a:rPr lang="en-US" dirty="0"/>
            </a:br>
            <a:r>
              <a:rPr lang="en-US" dirty="0"/>
              <a:t>acquisition of the cache line</a:t>
            </a:r>
          </a:p>
          <a:p>
            <a:pPr lvl="2"/>
            <a:r>
              <a:rPr lang="en-US" dirty="0"/>
              <a:t>By each updating thread</a:t>
            </a:r>
            <a:br>
              <a:rPr lang="en-US" dirty="0"/>
            </a:br>
            <a:r>
              <a:rPr lang="en-US" dirty="0"/>
              <a:t>(i.e., by L1 of the corresponding core)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BBD47-83D0-8604-F092-0234B25E2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1AC536-C944-9127-5FC6-AB7F72F0D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85472-C75F-99DE-240F-1F935B7CB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4797DC6-9B6E-C707-063E-8D6C3756F46F}"/>
              </a:ext>
            </a:extLst>
          </p:cNvPr>
          <p:cNvGrpSpPr/>
          <p:nvPr/>
        </p:nvGrpSpPr>
        <p:grpSpPr>
          <a:xfrm>
            <a:off x="7274780" y="2697667"/>
            <a:ext cx="2894275" cy="731333"/>
            <a:chOff x="6241774" y="2696114"/>
            <a:chExt cx="2894275" cy="73133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06F1A8-C484-4AE4-CC37-ECDAEE7ADB18}"/>
                </a:ext>
              </a:extLst>
            </p:cNvPr>
            <p:cNvSpPr/>
            <p:nvPr/>
          </p:nvSpPr>
          <p:spPr>
            <a:xfrm>
              <a:off x="6241774" y="3037834"/>
              <a:ext cx="2894275" cy="38961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D794AB8-464C-2D38-622D-E0E8D6291FC2}"/>
                </a:ext>
              </a:extLst>
            </p:cNvPr>
            <p:cNvSpPr/>
            <p:nvPr/>
          </p:nvSpPr>
          <p:spPr>
            <a:xfrm>
              <a:off x="6941489" y="3037834"/>
              <a:ext cx="373711" cy="38961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x</a:t>
              </a:r>
              <a:endParaRPr lang="cs-CZ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8BC4154-B518-1A7F-871C-558115330469}"/>
                </a:ext>
              </a:extLst>
            </p:cNvPr>
            <p:cNvSpPr/>
            <p:nvPr/>
          </p:nvSpPr>
          <p:spPr>
            <a:xfrm>
              <a:off x="8055996" y="3037834"/>
              <a:ext cx="373711" cy="38961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y</a:t>
              </a:r>
              <a:endParaRPr lang="cs-CZ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26A00CF-F9C5-9CCB-6396-3835BAD59B2B}"/>
                </a:ext>
              </a:extLst>
            </p:cNvPr>
            <p:cNvSpPr txBox="1"/>
            <p:nvPr/>
          </p:nvSpPr>
          <p:spPr>
            <a:xfrm>
              <a:off x="7127860" y="2696114"/>
              <a:ext cx="1122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cache line</a:t>
              </a:r>
              <a:endParaRPr lang="cs-CZ" dirty="0">
                <a:latin typeface="+mn-lt"/>
              </a:endParaRPr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C7A4861-2D27-E088-637F-54A6C5A097DB}"/>
              </a:ext>
            </a:extLst>
          </p:cNvPr>
          <p:cNvSpPr/>
          <p:nvPr/>
        </p:nvSpPr>
        <p:spPr>
          <a:xfrm>
            <a:off x="10441917" y="2918564"/>
            <a:ext cx="713232" cy="64922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core#1</a:t>
            </a:r>
            <a:endParaRPr lang="cs-CZ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C4D4035-435C-36BC-31F4-2E8D18C379DA}"/>
              </a:ext>
            </a:extLst>
          </p:cNvPr>
          <p:cNvSpPr/>
          <p:nvPr/>
        </p:nvSpPr>
        <p:spPr>
          <a:xfrm>
            <a:off x="10441917" y="4336115"/>
            <a:ext cx="713232" cy="64922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core#2</a:t>
            </a:r>
            <a:endParaRPr lang="cs-CZ" dirty="0"/>
          </a:p>
        </p:txBody>
      </p:sp>
      <p:sp>
        <p:nvSpPr>
          <p:cNvPr id="14" name="Zaoblený obdélníkový bublinový popisek 8">
            <a:extLst>
              <a:ext uri="{FF2B5EF4-FFF2-40B4-BE49-F238E27FC236}">
                <a16:creationId xmlns:a16="http://schemas.microsoft.com/office/drawing/2014/main" id="{55A53FF5-89BC-99AD-99A1-A22CDF48E87F}"/>
              </a:ext>
            </a:extLst>
          </p:cNvPr>
          <p:cNvSpPr/>
          <p:nvPr/>
        </p:nvSpPr>
        <p:spPr>
          <a:xfrm>
            <a:off x="10019302" y="1957832"/>
            <a:ext cx="1558461" cy="509912"/>
          </a:xfrm>
          <a:prstGeom prst="wedgeRoundRectCallout">
            <a:avLst>
              <a:gd name="adj1" fmla="val 780"/>
              <a:gd name="adj2" fmla="val 15554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Updating x</a:t>
            </a:r>
            <a:endParaRPr lang="cs-CZ" dirty="0"/>
          </a:p>
        </p:txBody>
      </p:sp>
      <p:sp>
        <p:nvSpPr>
          <p:cNvPr id="15" name="Zaoblený obdélníkový bublinový popisek 8">
            <a:extLst>
              <a:ext uri="{FF2B5EF4-FFF2-40B4-BE49-F238E27FC236}">
                <a16:creationId xmlns:a16="http://schemas.microsoft.com/office/drawing/2014/main" id="{4D467811-40A2-8747-33E2-D1794DDA186A}"/>
              </a:ext>
            </a:extLst>
          </p:cNvPr>
          <p:cNvSpPr/>
          <p:nvPr/>
        </p:nvSpPr>
        <p:spPr>
          <a:xfrm>
            <a:off x="10019302" y="5440504"/>
            <a:ext cx="1558461" cy="509912"/>
          </a:xfrm>
          <a:prstGeom prst="wedgeRoundRectCallout">
            <a:avLst>
              <a:gd name="adj1" fmla="val -6362"/>
              <a:gd name="adj2" fmla="val -14853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Updating 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7630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22222E-6 L -4.58333E-6 0.2085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0D606-FD48-DF09-7F9D-C95EBBD22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NUMA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79B2D-E293-026A-169B-C32723875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77505" cy="4351338"/>
          </a:xfrm>
        </p:spPr>
        <p:txBody>
          <a:bodyPr/>
          <a:lstStyle/>
          <a:p>
            <a:r>
              <a:rPr lang="en-US" dirty="0"/>
              <a:t>Non-uniform memory access</a:t>
            </a:r>
          </a:p>
          <a:p>
            <a:pPr lvl="1"/>
            <a:r>
              <a:rPr lang="en-US" dirty="0"/>
              <a:t>Creates one unified address space for all CPUs in the system</a:t>
            </a:r>
          </a:p>
          <a:p>
            <a:pPr lvl="2"/>
            <a:r>
              <a:rPr lang="en-US" dirty="0"/>
              <a:t>Ensured by cache-coherency protocols</a:t>
            </a:r>
          </a:p>
          <a:p>
            <a:pPr lvl="1"/>
            <a:r>
              <a:rPr lang="en-US" dirty="0"/>
              <a:t>Access to the memory of a different CPU die is slower than to local memory</a:t>
            </a:r>
          </a:p>
          <a:p>
            <a:pPr lvl="2"/>
            <a:r>
              <a:rPr lang="en-US" dirty="0"/>
              <a:t>NUMA factor</a:t>
            </a:r>
          </a:p>
          <a:p>
            <a:pPr lvl="1"/>
            <a:r>
              <a:rPr lang="en-US" dirty="0"/>
              <a:t>Example from 2-socket NUMA server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6F63A-D19E-1786-CB3C-5AA61DF0F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7B1B1E-A524-36A7-C917-9DD9E0417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8B466D-2E12-F851-72F5-6AA37167A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pic>
        <p:nvPicPr>
          <p:cNvPr id="8" name="Picture 7" descr="A diagram of a computer&#10;&#10;Description automatically generated">
            <a:extLst>
              <a:ext uri="{FF2B5EF4-FFF2-40B4-BE49-F238E27FC236}">
                <a16:creationId xmlns:a16="http://schemas.microsoft.com/office/drawing/2014/main" id="{A1C4CEA1-AC8D-08AB-3A81-52DDA135F0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26" y="1825625"/>
            <a:ext cx="3827542" cy="26185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70BCAA-D89C-EDAB-BE91-AC4A1C4BF44A}"/>
              </a:ext>
            </a:extLst>
          </p:cNvPr>
          <p:cNvSpPr txBox="1"/>
          <p:nvPr/>
        </p:nvSpPr>
        <p:spPr>
          <a:xfrm>
            <a:off x="8452957" y="4444205"/>
            <a:ext cx="2723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4-socket NUMA example</a:t>
            </a:r>
            <a:endParaRPr lang="cs-CZ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B801192-FB3E-2589-1AB3-697A8C27E7A7}"/>
              </a:ext>
            </a:extLst>
          </p:cNvPr>
          <p:cNvGrpSpPr/>
          <p:nvPr/>
        </p:nvGrpSpPr>
        <p:grpSpPr>
          <a:xfrm>
            <a:off x="6885225" y="5216559"/>
            <a:ext cx="4887222" cy="461640"/>
            <a:chOff x="6725635" y="5269922"/>
            <a:chExt cx="4887222" cy="46164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59F1697-F8C5-4B41-05E7-8864E95BCD9E}"/>
                </a:ext>
              </a:extLst>
            </p:cNvPr>
            <p:cNvSpPr/>
            <p:nvPr/>
          </p:nvSpPr>
          <p:spPr>
            <a:xfrm>
              <a:off x="6725635" y="5269923"/>
              <a:ext cx="1221917" cy="46163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RAM #1</a:t>
              </a:r>
              <a:endParaRPr lang="cs-CZ" sz="1600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DE656FB-D9A1-67A1-887E-D9EF7DB9FDD8}"/>
                </a:ext>
              </a:extLst>
            </p:cNvPr>
            <p:cNvSpPr/>
            <p:nvPr/>
          </p:nvSpPr>
          <p:spPr>
            <a:xfrm>
              <a:off x="7947552" y="5269923"/>
              <a:ext cx="1221917" cy="461639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RAM #2</a:t>
              </a:r>
              <a:endParaRPr lang="cs-CZ" sz="16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1563764-83B7-C64D-AAD4-437A250144A5}"/>
                </a:ext>
              </a:extLst>
            </p:cNvPr>
            <p:cNvSpPr/>
            <p:nvPr/>
          </p:nvSpPr>
          <p:spPr>
            <a:xfrm>
              <a:off x="9169469" y="5269923"/>
              <a:ext cx="1221917" cy="461639"/>
            </a:xfrm>
            <a:prstGeom prst="rect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RAM #3</a:t>
              </a:r>
              <a:endParaRPr lang="cs-CZ" sz="1600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A25693D-8D29-0F1F-83EC-21D1FC940FED}"/>
                </a:ext>
              </a:extLst>
            </p:cNvPr>
            <p:cNvSpPr/>
            <p:nvPr/>
          </p:nvSpPr>
          <p:spPr>
            <a:xfrm>
              <a:off x="10390940" y="5269922"/>
              <a:ext cx="1221917" cy="461639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RAM #4</a:t>
              </a:r>
              <a:endParaRPr lang="cs-CZ" sz="16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DD58987-DCF6-6A91-A8EA-2585D5AA9D27}"/>
              </a:ext>
            </a:extLst>
          </p:cNvPr>
          <p:cNvGrpSpPr/>
          <p:nvPr/>
        </p:nvGrpSpPr>
        <p:grpSpPr>
          <a:xfrm>
            <a:off x="6885225" y="5835190"/>
            <a:ext cx="4887220" cy="461639"/>
            <a:chOff x="6725636" y="5813136"/>
            <a:chExt cx="4887220" cy="46163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5CC72A8-0377-6424-1107-54DEF0E785CB}"/>
                </a:ext>
              </a:extLst>
            </p:cNvPr>
            <p:cNvSpPr/>
            <p:nvPr/>
          </p:nvSpPr>
          <p:spPr>
            <a:xfrm>
              <a:off x="6725636" y="5813136"/>
              <a:ext cx="305479" cy="46163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1</a:t>
              </a:r>
              <a:endParaRPr lang="cs-CZ" sz="16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128F3AF-EE73-CE1C-4BDE-5FD00FB4E454}"/>
                </a:ext>
              </a:extLst>
            </p:cNvPr>
            <p:cNvSpPr/>
            <p:nvPr/>
          </p:nvSpPr>
          <p:spPr>
            <a:xfrm>
              <a:off x="7031115" y="5813136"/>
              <a:ext cx="305479" cy="461639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2</a:t>
              </a:r>
              <a:endParaRPr lang="cs-CZ" sz="1600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79227C2-7614-C8CA-F1F8-C4420D739D91}"/>
                </a:ext>
              </a:extLst>
            </p:cNvPr>
            <p:cNvSpPr/>
            <p:nvPr/>
          </p:nvSpPr>
          <p:spPr>
            <a:xfrm>
              <a:off x="7336594" y="5813136"/>
              <a:ext cx="305479" cy="461639"/>
            </a:xfrm>
            <a:prstGeom prst="rect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3</a:t>
              </a:r>
              <a:endParaRPr lang="cs-CZ" sz="1600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021729E-C7DF-B119-F120-89AB424FA7E1}"/>
                </a:ext>
              </a:extLst>
            </p:cNvPr>
            <p:cNvSpPr/>
            <p:nvPr/>
          </p:nvSpPr>
          <p:spPr>
            <a:xfrm>
              <a:off x="7642073" y="5813136"/>
              <a:ext cx="305479" cy="461639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4</a:t>
              </a:r>
              <a:endParaRPr lang="cs-CZ" sz="160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41D8394-FD92-34B5-C400-2AC074125D8F}"/>
                </a:ext>
              </a:extLst>
            </p:cNvPr>
            <p:cNvSpPr/>
            <p:nvPr/>
          </p:nvSpPr>
          <p:spPr>
            <a:xfrm>
              <a:off x="7947552" y="5813136"/>
              <a:ext cx="305479" cy="46163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1</a:t>
              </a:r>
              <a:endParaRPr lang="cs-CZ" sz="160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7A8FA4C-3DD6-1D84-5768-538B14E72C29}"/>
                </a:ext>
              </a:extLst>
            </p:cNvPr>
            <p:cNvSpPr/>
            <p:nvPr/>
          </p:nvSpPr>
          <p:spPr>
            <a:xfrm>
              <a:off x="8253031" y="5813136"/>
              <a:ext cx="305479" cy="461639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2</a:t>
              </a:r>
              <a:endParaRPr lang="cs-CZ" sz="1600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112A98F-E57A-3A89-B40E-3F976ACB73BB}"/>
                </a:ext>
              </a:extLst>
            </p:cNvPr>
            <p:cNvSpPr/>
            <p:nvPr/>
          </p:nvSpPr>
          <p:spPr>
            <a:xfrm>
              <a:off x="8558510" y="5813136"/>
              <a:ext cx="305479" cy="461639"/>
            </a:xfrm>
            <a:prstGeom prst="rect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3</a:t>
              </a:r>
              <a:endParaRPr lang="cs-CZ" sz="1600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FC16EB9-A7EB-F616-A9E8-D0F044FC18C5}"/>
                </a:ext>
              </a:extLst>
            </p:cNvPr>
            <p:cNvSpPr/>
            <p:nvPr/>
          </p:nvSpPr>
          <p:spPr>
            <a:xfrm>
              <a:off x="8863989" y="5813136"/>
              <a:ext cx="305479" cy="461639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4</a:t>
              </a:r>
              <a:endParaRPr lang="cs-CZ" sz="1600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6856DBE-D223-8D45-7B83-C44065E4EDD3}"/>
                </a:ext>
              </a:extLst>
            </p:cNvPr>
            <p:cNvSpPr/>
            <p:nvPr/>
          </p:nvSpPr>
          <p:spPr>
            <a:xfrm>
              <a:off x="9169468" y="5813136"/>
              <a:ext cx="305479" cy="46163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1</a:t>
              </a:r>
              <a:endParaRPr lang="cs-CZ" sz="160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8331454-1014-85F6-3D77-44E1D61C1FEE}"/>
                </a:ext>
              </a:extLst>
            </p:cNvPr>
            <p:cNvSpPr/>
            <p:nvPr/>
          </p:nvSpPr>
          <p:spPr>
            <a:xfrm>
              <a:off x="9474947" y="5813136"/>
              <a:ext cx="305479" cy="461639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2</a:t>
              </a:r>
              <a:endParaRPr lang="cs-CZ" sz="1600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7370D41-FBF4-D49C-B43C-E5185627A4C0}"/>
                </a:ext>
              </a:extLst>
            </p:cNvPr>
            <p:cNvSpPr/>
            <p:nvPr/>
          </p:nvSpPr>
          <p:spPr>
            <a:xfrm>
              <a:off x="9780426" y="5813136"/>
              <a:ext cx="305479" cy="461639"/>
            </a:xfrm>
            <a:prstGeom prst="rect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3</a:t>
              </a:r>
              <a:endParaRPr lang="cs-CZ" sz="1600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EAFC617-6BEA-1777-759D-7532C57F74F2}"/>
                </a:ext>
              </a:extLst>
            </p:cNvPr>
            <p:cNvSpPr/>
            <p:nvPr/>
          </p:nvSpPr>
          <p:spPr>
            <a:xfrm>
              <a:off x="10085905" y="5813136"/>
              <a:ext cx="305479" cy="461639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4</a:t>
              </a:r>
              <a:endParaRPr lang="cs-CZ" sz="1600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75C7B02-4C6C-23F1-B473-5B965F2D87C7}"/>
                </a:ext>
              </a:extLst>
            </p:cNvPr>
            <p:cNvSpPr/>
            <p:nvPr/>
          </p:nvSpPr>
          <p:spPr>
            <a:xfrm>
              <a:off x="10390940" y="5813136"/>
              <a:ext cx="305479" cy="46163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1</a:t>
              </a:r>
              <a:endParaRPr lang="cs-CZ" sz="160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75B149A-491B-EFC2-A3C2-7BDBC6E1CC7E}"/>
                </a:ext>
              </a:extLst>
            </p:cNvPr>
            <p:cNvSpPr/>
            <p:nvPr/>
          </p:nvSpPr>
          <p:spPr>
            <a:xfrm>
              <a:off x="10696419" y="5813136"/>
              <a:ext cx="305479" cy="461639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2</a:t>
              </a:r>
              <a:endParaRPr lang="cs-CZ" sz="1600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0957F80-00DD-F944-1965-60466AD61714}"/>
                </a:ext>
              </a:extLst>
            </p:cNvPr>
            <p:cNvSpPr/>
            <p:nvPr/>
          </p:nvSpPr>
          <p:spPr>
            <a:xfrm>
              <a:off x="11001898" y="5813136"/>
              <a:ext cx="305479" cy="461639"/>
            </a:xfrm>
            <a:prstGeom prst="rect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3</a:t>
              </a:r>
              <a:endParaRPr lang="cs-CZ" sz="1600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D601B52-EFE9-2F6B-0E69-2A1D5D800AB2}"/>
                </a:ext>
              </a:extLst>
            </p:cNvPr>
            <p:cNvSpPr/>
            <p:nvPr/>
          </p:nvSpPr>
          <p:spPr>
            <a:xfrm>
              <a:off x="11307377" y="5813136"/>
              <a:ext cx="305479" cy="461639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4</a:t>
              </a:r>
              <a:endParaRPr lang="cs-CZ" sz="1600" dirty="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F6DEBF56-56D4-9CD1-A676-2E2C17C0E397}"/>
              </a:ext>
            </a:extLst>
          </p:cNvPr>
          <p:cNvSpPr txBox="1"/>
          <p:nvPr/>
        </p:nvSpPr>
        <p:spPr>
          <a:xfrm>
            <a:off x="5789221" y="5419678"/>
            <a:ext cx="1031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Address</a:t>
            </a:r>
            <a:br>
              <a:rPr lang="en-US" dirty="0"/>
            </a:br>
            <a:r>
              <a:rPr lang="en-US" dirty="0"/>
              <a:t>space</a:t>
            </a:r>
            <a:endParaRPr lang="cs-CZ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0F16D7F-208F-628C-AFBA-6C3CA507C30E}"/>
              </a:ext>
            </a:extLst>
          </p:cNvPr>
          <p:cNvSpPr txBox="1"/>
          <p:nvPr/>
        </p:nvSpPr>
        <p:spPr>
          <a:xfrm>
            <a:off x="444175" y="4893380"/>
            <a:ext cx="50177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cat /</a:t>
            </a:r>
            <a:r>
              <a:rPr lang="fr-FR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fr-FR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devices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/system/</a:t>
            </a:r>
            <a:r>
              <a:rPr lang="fr-FR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fr-FR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*/distance</a:t>
            </a:r>
          </a:p>
          <a:p>
            <a:r>
              <a:rPr lang="fr-F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10 21</a:t>
            </a:r>
          </a:p>
          <a:p>
            <a:r>
              <a:rPr lang="fr-F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21 10</a:t>
            </a:r>
          </a:p>
          <a:p>
            <a:endParaRPr lang="cs-CZ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6" name="Zaoblený obdélníkový bublinový popisek 8">
            <a:extLst>
              <a:ext uri="{FF2B5EF4-FFF2-40B4-BE49-F238E27FC236}">
                <a16:creationId xmlns:a16="http://schemas.microsoft.com/office/drawing/2014/main" id="{449DDA46-FB4B-DFA7-AB18-114602A745FB}"/>
              </a:ext>
            </a:extLst>
          </p:cNvPr>
          <p:cNvSpPr/>
          <p:nvPr/>
        </p:nvSpPr>
        <p:spPr>
          <a:xfrm>
            <a:off x="1293786" y="5435403"/>
            <a:ext cx="3534133" cy="861426"/>
          </a:xfrm>
          <a:prstGeom prst="wedgeRoundRectCallout">
            <a:avLst>
              <a:gd name="adj1" fmla="val -54942"/>
              <a:gd name="adj2" fmla="val -69400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The latency to the next node is 2.1x higher than local RAM access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2935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8541D-C0DF-8B52-6046-7CF30375A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Bottlenecks</a:t>
            </a:r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568A6B-0DC5-1DAB-7834-06BAF19794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587361" cy="4351338"/>
              </a:xfrm>
            </p:spPr>
            <p:txBody>
              <a:bodyPr/>
              <a:lstStyle/>
              <a:p>
                <a:r>
                  <a:rPr lang="en-US" dirty="0"/>
                  <a:t>Memory allocation</a:t>
                </a:r>
              </a:p>
              <a:p>
                <a:pPr lvl="1"/>
                <a:r>
                  <a:rPr lang="en-US" dirty="0"/>
                  <a:t>May require </a:t>
                </a:r>
                <a:r>
                  <a:rPr lang="en-US" dirty="0" err="1"/>
                  <a:t>syscalls</a:t>
                </a:r>
                <a:r>
                  <a:rPr lang="en-US" dirty="0"/>
                  <a:t>, zeroing</a:t>
                </a:r>
              </a:p>
              <a:p>
                <a:pPr lvl="1"/>
                <a:r>
                  <a:rPr lang="en-US" dirty="0"/>
                  <a:t>Usually use one heap (with one master lock/mutex)</a:t>
                </a:r>
              </a:p>
              <a:p>
                <a:pPr lvl="1"/>
                <a:r>
                  <a:rPr lang="en-US" dirty="0"/>
                  <a:t>Garbage collector in C#/Java</a:t>
                </a:r>
              </a:p>
              <a:p>
                <a:pPr lvl="1"/>
                <a:r>
                  <a:rPr lang="en-US" dirty="0"/>
                  <a:t>Allocate all the memory at the beginning, manage it yourselves</a:t>
                </a:r>
              </a:p>
              <a:p>
                <a:r>
                  <a:rPr lang="en-US" dirty="0"/>
                  <a:t>I/O</a:t>
                </a:r>
              </a:p>
              <a:p>
                <a:pPr lvl="1"/>
                <a:r>
                  <a:rPr lang="en-US" dirty="0"/>
                  <a:t>Loading input data/saving the results</a:t>
                </a:r>
              </a:p>
              <a:p>
                <a:pPr lvl="1"/>
                <a:r>
                  <a:rPr lang="en-US" dirty="0"/>
                  <a:t>Could be a significant part of the algorithm (especially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computations)</a:t>
                </a:r>
              </a:p>
              <a:p>
                <a:pPr lvl="1"/>
                <a:r>
                  <a:rPr lang="en-US" dirty="0"/>
                  <a:t>Binary formats vs text-based formats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568A6B-0DC5-1DAB-7834-06BAF19794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587361" cy="4351338"/>
              </a:xfrm>
              <a:blipFill>
                <a:blip r:embed="rId2"/>
                <a:stretch>
                  <a:fillRect l="-979" t="-2241" r="-806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A6635-C8C2-C90D-223D-C67A6C70A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C21E1B-C42A-E864-40D2-3EDAE386E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E7FD30-2D64-CE7A-8512-07122B64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4180166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02FA5-41F4-E9FE-D12C-BF5329836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Cluster Overview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C54CF-E578-97DA-1C9C-EABDBF4C5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dirty="0" err="1"/>
              <a:t>Two</a:t>
            </a:r>
            <a:r>
              <a:rPr lang="cs-CZ" dirty="0"/>
              <a:t> SLURM </a:t>
            </a:r>
            <a:r>
              <a:rPr lang="cs-CZ" dirty="0" err="1"/>
              <a:t>clusters</a:t>
            </a:r>
            <a:endParaRPr lang="cs-CZ" dirty="0"/>
          </a:p>
          <a:p>
            <a:pPr lvl="1"/>
            <a:r>
              <a:rPr lang="cs-CZ" dirty="0" err="1"/>
              <a:t>parlab</a:t>
            </a:r>
            <a:r>
              <a:rPr lang="en-US" dirty="0"/>
              <a:t>.ms.mff.cuni.cz</a:t>
            </a:r>
            <a:r>
              <a:rPr lang="cs-CZ" dirty="0"/>
              <a:t> – </a:t>
            </a:r>
            <a:r>
              <a:rPr lang="cs-CZ" dirty="0" err="1"/>
              <a:t>parallel</a:t>
            </a:r>
            <a:r>
              <a:rPr lang="cs-CZ" dirty="0"/>
              <a:t> and </a:t>
            </a:r>
            <a:r>
              <a:rPr lang="cs-CZ" dirty="0" err="1"/>
              <a:t>distributed</a:t>
            </a:r>
            <a:r>
              <a:rPr lang="cs-CZ" dirty="0"/>
              <a:t> </a:t>
            </a:r>
            <a:r>
              <a:rPr lang="cs-CZ" dirty="0" err="1"/>
              <a:t>computing</a:t>
            </a:r>
            <a:endParaRPr lang="cs-CZ" dirty="0"/>
          </a:p>
          <a:p>
            <a:pPr lvl="1"/>
            <a:r>
              <a:rPr lang="cs-CZ" dirty="0" err="1"/>
              <a:t>gpulab</a:t>
            </a:r>
            <a:r>
              <a:rPr lang="en-US" dirty="0"/>
              <a:t>.ms.mff.cuni.cz</a:t>
            </a:r>
            <a:r>
              <a:rPr lang="cs-CZ" dirty="0"/>
              <a:t> – </a:t>
            </a:r>
            <a:r>
              <a:rPr lang="cs-CZ" dirty="0" err="1"/>
              <a:t>parallel</a:t>
            </a:r>
            <a:r>
              <a:rPr lang="cs-CZ" dirty="0"/>
              <a:t> and GPU </a:t>
            </a:r>
            <a:r>
              <a:rPr lang="cs-CZ" dirty="0" err="1"/>
              <a:t>computing</a:t>
            </a:r>
            <a:r>
              <a:rPr lang="cs-CZ" dirty="0"/>
              <a:t>, </a:t>
            </a:r>
            <a:r>
              <a:rPr lang="cs-CZ" dirty="0" err="1"/>
              <a:t>Docker</a:t>
            </a:r>
            <a:endParaRPr lang="en-US" dirty="0"/>
          </a:p>
          <a:p>
            <a:pPr lvl="1"/>
            <a:r>
              <a:rPr lang="en-US" dirty="0"/>
              <a:t>SSH running on port 42222</a:t>
            </a:r>
            <a:endParaRPr lang="cs-CZ" dirty="0"/>
          </a:p>
          <a:p>
            <a:r>
              <a:rPr lang="en-US" dirty="0"/>
              <a:t>Mapped </a:t>
            </a:r>
            <a:r>
              <a:rPr lang="cs-CZ" dirty="0" err="1"/>
              <a:t>home</a:t>
            </a:r>
            <a:r>
              <a:rPr lang="en-US" dirty="0"/>
              <a:t> directories</a:t>
            </a:r>
            <a:endParaRPr lang="cs-CZ" dirty="0"/>
          </a:p>
          <a:p>
            <a:pPr lvl="1"/>
            <a:r>
              <a:rPr lang="cs-CZ" dirty="0"/>
              <a:t>NFS </a:t>
            </a:r>
            <a:r>
              <a:rPr lang="cs-CZ" dirty="0" err="1"/>
              <a:t>array</a:t>
            </a:r>
            <a:r>
              <a:rPr lang="cs-CZ" dirty="0"/>
              <a:t> </a:t>
            </a:r>
            <a:r>
              <a:rPr lang="cs-CZ" dirty="0" err="1"/>
              <a:t>mounted</a:t>
            </a:r>
            <a:r>
              <a:rPr lang="cs-CZ" dirty="0"/>
              <a:t> on 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home</a:t>
            </a:r>
            <a:r>
              <a:rPr lang="en-US" dirty="0"/>
              <a:t> (both </a:t>
            </a:r>
            <a:r>
              <a:rPr lang="en-US" dirty="0" err="1"/>
              <a:t>headnodes</a:t>
            </a:r>
            <a:r>
              <a:rPr lang="en-US" dirty="0"/>
              <a:t>, all workers)</a:t>
            </a:r>
            <a:endParaRPr lang="cs-CZ" dirty="0"/>
          </a:p>
          <a:p>
            <a:r>
              <a:rPr lang="en-US" dirty="0"/>
              <a:t>Authentication via MFF LDAP (use your CAS/SIS credentials)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Set up SSL keys authentication right away!</a:t>
            </a:r>
          </a:p>
          <a:p>
            <a:r>
              <a:rPr lang="en-US" dirty="0"/>
              <a:t>More info</a:t>
            </a:r>
            <a:endParaRPr lang="cs-CZ" dirty="0"/>
          </a:p>
          <a:p>
            <a:pPr lvl="1"/>
            <a:r>
              <a:rPr lang="cs-CZ" dirty="0">
                <a:hlinkClick r:id="rId2"/>
              </a:rPr>
              <a:t>https://gitlab.mff.cuni.cz/mff/hpc/clusters</a:t>
            </a:r>
            <a:endParaRPr lang="cs-CZ" dirty="0"/>
          </a:p>
          <a:p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4DBA8-AECE-7ADF-EF97-6F11D5919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E8C0B-B4A3-5385-CE86-9BCC80CD8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68309-EE21-E525-273E-B1D53152F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21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AEA78-354F-C1AF-BBB0-0C6C0A73D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Parlab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63159-627F-0364-F6D4-13FEB234F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D1D9C-E611-21F2-3C88-B25091A05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E2FBE-7634-9320-DADF-1F252A9E6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C8986-5BF9-6BFB-52B0-92A852DDC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7" name="Cloud">
            <a:extLst>
              <a:ext uri="{FF2B5EF4-FFF2-40B4-BE49-F238E27FC236}">
                <a16:creationId xmlns:a16="http://schemas.microsoft.com/office/drawing/2014/main" id="{45B18F3D-63D0-7961-A63B-439ECB0FDA29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2240115" y="1301433"/>
            <a:ext cx="2376488" cy="159226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800" dirty="0"/>
              <a:t>Internet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54C379D0-4FEB-4875-E6CF-0D9DBBADF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890" y="2884170"/>
            <a:ext cx="1439863" cy="720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Blade</a:t>
            </a:r>
            <a:br>
              <a:rPr lang="en-US" altLang="en-US" sz="1800"/>
            </a:br>
            <a:r>
              <a:rPr lang="en-US" altLang="en-US" sz="1800"/>
              <a:t>chassis</a:t>
            </a: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6A2BD7F5-851C-4EAC-8E37-1A1974DFCD3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70980" y="3604895"/>
            <a:ext cx="771966" cy="1723232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" name="Line 11">
            <a:extLst>
              <a:ext uri="{FF2B5EF4-FFF2-40B4-BE49-F238E27FC236}">
                <a16:creationId xmlns:a16="http://schemas.microsoft.com/office/drawing/2014/main" id="{97CCC1A0-B232-13EC-13B5-F497DC5DC38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63165" y="3606483"/>
            <a:ext cx="1065213" cy="1738947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C3A3A962-770D-F3DB-DE11-B763D30C4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0428" y="3893820"/>
            <a:ext cx="1728787" cy="10795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10G</a:t>
            </a:r>
            <a:br>
              <a:rPr lang="en-US" altLang="en-US" sz="1800"/>
            </a:br>
            <a:r>
              <a:rPr lang="en-US" altLang="en-US" sz="1800"/>
              <a:t>Ethernet</a:t>
            </a:r>
            <a:br>
              <a:rPr lang="en-US" altLang="en-US" sz="1800"/>
            </a:br>
            <a:r>
              <a:rPr lang="en-US" altLang="en-US" sz="1800"/>
              <a:t>switch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7F157849-4D49-62A0-16FD-3BD5B0D73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6940" y="3496945"/>
            <a:ext cx="1582738" cy="115093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parlab</a:t>
            </a:r>
            <a:endParaRPr lang="cs-CZ" altLang="en-US" sz="1800"/>
          </a:p>
        </p:txBody>
      </p:sp>
      <p:sp>
        <p:nvSpPr>
          <p:cNvPr id="14" name="AutoShape 15">
            <a:extLst>
              <a:ext uri="{FF2B5EF4-FFF2-40B4-BE49-F238E27FC236}">
                <a16:creationId xmlns:a16="http://schemas.microsoft.com/office/drawing/2014/main" id="{E2182AC8-A903-7335-4CAF-5054FE3D4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8840" y="1512570"/>
            <a:ext cx="1728788" cy="1079500"/>
          </a:xfrm>
          <a:prstGeom prst="diamond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FDR</a:t>
            </a:r>
            <a:br>
              <a:rPr lang="en-US" altLang="en-US" sz="1800"/>
            </a:br>
            <a:r>
              <a:rPr lang="en-US" altLang="en-US" sz="1800"/>
              <a:t>Infiniband</a:t>
            </a:r>
            <a:br>
              <a:rPr lang="en-US" altLang="en-US" sz="1800"/>
            </a:br>
            <a:r>
              <a:rPr lang="en-US" altLang="en-US" sz="1800"/>
              <a:t>switch</a:t>
            </a:r>
          </a:p>
        </p:txBody>
      </p:sp>
      <p:sp>
        <p:nvSpPr>
          <p:cNvPr id="15" name="Line 16">
            <a:extLst>
              <a:ext uri="{FF2B5EF4-FFF2-40B4-BE49-F238E27FC236}">
                <a16:creationId xmlns:a16="http://schemas.microsoft.com/office/drawing/2014/main" id="{A6625F39-2D5D-4661-4419-0CE8AB14257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24890" y="2596833"/>
            <a:ext cx="719138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" name="Line 17">
            <a:extLst>
              <a:ext uri="{FF2B5EF4-FFF2-40B4-BE49-F238E27FC236}">
                <a16:creationId xmlns:a16="http://schemas.microsoft.com/office/drawing/2014/main" id="{3628EFBA-3B4E-6BFA-D74E-D554AAC4310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44028" y="2596833"/>
            <a:ext cx="720725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" name="Line 18">
            <a:extLst>
              <a:ext uri="{FF2B5EF4-FFF2-40B4-BE49-F238E27FC236}">
                <a16:creationId xmlns:a16="http://schemas.microsoft.com/office/drawing/2014/main" id="{F0F7EC55-ACB3-3D5D-289C-9472616E18F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40790" y="2596833"/>
            <a:ext cx="503238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8" name="Line 19">
            <a:extLst>
              <a:ext uri="{FF2B5EF4-FFF2-40B4-BE49-F238E27FC236}">
                <a16:creationId xmlns:a16="http://schemas.microsoft.com/office/drawing/2014/main" id="{96FD9C5D-0428-DCDC-6E39-EAA75907A0E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85253" y="2596833"/>
            <a:ext cx="358775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" name="Line 20">
            <a:extLst>
              <a:ext uri="{FF2B5EF4-FFF2-40B4-BE49-F238E27FC236}">
                <a16:creationId xmlns:a16="http://schemas.microsoft.com/office/drawing/2014/main" id="{BB8ECF2A-BD09-33CD-052C-5AC66F13122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28128" y="2596833"/>
            <a:ext cx="215900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" name="Line 21">
            <a:extLst>
              <a:ext uri="{FF2B5EF4-FFF2-40B4-BE49-F238E27FC236}">
                <a16:creationId xmlns:a16="http://schemas.microsoft.com/office/drawing/2014/main" id="{7A47E14E-BA1C-9250-C541-B7A6A82A5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72590" y="2596833"/>
            <a:ext cx="71438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" name="Line 22">
            <a:extLst>
              <a:ext uri="{FF2B5EF4-FFF2-40B4-BE49-F238E27FC236}">
                <a16:creationId xmlns:a16="http://schemas.microsoft.com/office/drawing/2014/main" id="{4BB58245-0348-C5CE-793A-D3808A24FE1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44028" y="2596833"/>
            <a:ext cx="215900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2" name="Line 23">
            <a:extLst>
              <a:ext uri="{FF2B5EF4-FFF2-40B4-BE49-F238E27FC236}">
                <a16:creationId xmlns:a16="http://schemas.microsoft.com/office/drawing/2014/main" id="{31C71BBA-4301-1734-1C49-DB260651CE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44028" y="2596833"/>
            <a:ext cx="360362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" name="Line 24">
            <a:extLst>
              <a:ext uri="{FF2B5EF4-FFF2-40B4-BE49-F238E27FC236}">
                <a16:creationId xmlns:a16="http://schemas.microsoft.com/office/drawing/2014/main" id="{331B7582-5683-7866-D76B-432F0054BF8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44028" y="2596833"/>
            <a:ext cx="504825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4" name="Line 25">
            <a:extLst>
              <a:ext uri="{FF2B5EF4-FFF2-40B4-BE49-F238E27FC236}">
                <a16:creationId xmlns:a16="http://schemas.microsoft.com/office/drawing/2014/main" id="{1869601F-D99C-0526-2F45-853E2F5769C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44028" y="2596833"/>
            <a:ext cx="73025" cy="287337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cxnSp>
        <p:nvCxnSpPr>
          <p:cNvPr id="25" name="AutoShape 28">
            <a:extLst>
              <a:ext uri="{FF2B5EF4-FFF2-40B4-BE49-F238E27FC236}">
                <a16:creationId xmlns:a16="http://schemas.microsoft.com/office/drawing/2014/main" id="{CFF33628-3640-8F65-5397-AB5537216F17}"/>
              </a:ext>
            </a:extLst>
          </p:cNvPr>
          <p:cNvCxnSpPr>
            <a:cxnSpLocks noChangeShapeType="1"/>
            <a:stCxn id="13" idx="0"/>
          </p:cNvCxnSpPr>
          <p:nvPr/>
        </p:nvCxnSpPr>
        <p:spPr bwMode="auto">
          <a:xfrm flipV="1">
            <a:off x="3029103" y="2893695"/>
            <a:ext cx="341312" cy="6032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AutoShape 31">
            <a:extLst>
              <a:ext uri="{FF2B5EF4-FFF2-40B4-BE49-F238E27FC236}">
                <a16:creationId xmlns:a16="http://schemas.microsoft.com/office/drawing/2014/main" id="{906550EC-DF96-EE27-1B82-828B4D360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2290" y="2701608"/>
            <a:ext cx="1223963" cy="1079500"/>
          </a:xfrm>
          <a:prstGeom prst="flowChartMagneticDisk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FC16</a:t>
            </a:r>
            <a:br>
              <a:rPr lang="en-US" altLang="en-US" sz="1800"/>
            </a:br>
            <a:r>
              <a:rPr lang="en-US" altLang="en-US" sz="1800"/>
              <a:t>SAN</a:t>
            </a:r>
          </a:p>
        </p:txBody>
      </p:sp>
      <p:cxnSp>
        <p:nvCxnSpPr>
          <p:cNvPr id="27" name="AutoShape 32">
            <a:extLst>
              <a:ext uri="{FF2B5EF4-FFF2-40B4-BE49-F238E27FC236}">
                <a16:creationId xmlns:a16="http://schemas.microsoft.com/office/drawing/2014/main" id="{3026BDD8-50EA-1FA8-46CE-C0DF5E1D523D}"/>
              </a:ext>
            </a:extLst>
          </p:cNvPr>
          <p:cNvCxnSpPr>
            <a:cxnSpLocks noChangeShapeType="1"/>
            <a:stCxn id="26" idx="2"/>
          </p:cNvCxnSpPr>
          <p:nvPr/>
        </p:nvCxnSpPr>
        <p:spPr bwMode="auto">
          <a:xfrm flipH="1">
            <a:off x="3819678" y="3241358"/>
            <a:ext cx="582612" cy="615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AutoShape 35">
            <a:extLst>
              <a:ext uri="{FF2B5EF4-FFF2-40B4-BE49-F238E27FC236}">
                <a16:creationId xmlns:a16="http://schemas.microsoft.com/office/drawing/2014/main" id="{AFF7BE90-157E-45BB-0E69-E66791495989}"/>
              </a:ext>
            </a:extLst>
          </p:cNvPr>
          <p:cNvCxnSpPr>
            <a:cxnSpLocks noChangeShapeType="1"/>
            <a:stCxn id="13" idx="3"/>
            <a:endCxn id="12" idx="1"/>
          </p:cNvCxnSpPr>
          <p:nvPr/>
        </p:nvCxnSpPr>
        <p:spPr bwMode="auto">
          <a:xfrm>
            <a:off x="3819678" y="4073208"/>
            <a:ext cx="3460750" cy="3603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AutoShape 36">
            <a:extLst>
              <a:ext uri="{FF2B5EF4-FFF2-40B4-BE49-F238E27FC236}">
                <a16:creationId xmlns:a16="http://schemas.microsoft.com/office/drawing/2014/main" id="{4EFD4855-F848-C504-D260-E74EF7AEFC96}"/>
              </a:ext>
            </a:extLst>
          </p:cNvPr>
          <p:cNvCxnSpPr>
            <a:cxnSpLocks noChangeShapeType="1"/>
            <a:endCxn id="8" idx="2"/>
          </p:cNvCxnSpPr>
          <p:nvPr/>
        </p:nvCxnSpPr>
        <p:spPr bwMode="auto">
          <a:xfrm flipV="1">
            <a:off x="8145615" y="3604895"/>
            <a:ext cx="0" cy="2873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Rectangle 13">
            <a:extLst>
              <a:ext uri="{FF2B5EF4-FFF2-40B4-BE49-F238E27FC236}">
                <a16:creationId xmlns:a16="http://schemas.microsoft.com/office/drawing/2014/main" id="{AB563E77-C1DB-0CE0-8465-3AD7A1FC7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4590" y="5076508"/>
            <a:ext cx="1582738" cy="119856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phi[01-02]</a:t>
            </a:r>
            <a:endParaRPr lang="cs-CZ" altLang="en-US" sz="1800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C46DB720-6B8D-D0D0-AB0A-D590D6AD6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0980" y="5329715"/>
            <a:ext cx="3257398" cy="116681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w[201-208]</a:t>
            </a:r>
            <a:endParaRPr lang="cs-CZ" altLang="en-US" sz="1800"/>
          </a:p>
        </p:txBody>
      </p:sp>
      <p:cxnSp>
        <p:nvCxnSpPr>
          <p:cNvPr id="32" name="Straight Connector 7208">
            <a:extLst>
              <a:ext uri="{FF2B5EF4-FFF2-40B4-BE49-F238E27FC236}">
                <a16:creationId xmlns:a16="http://schemas.microsoft.com/office/drawing/2014/main" id="{FE5A4B76-0734-0729-F2BD-AC0EC0F90A85}"/>
              </a:ext>
            </a:extLst>
          </p:cNvPr>
          <p:cNvCxnSpPr>
            <a:cxnSpLocks noChangeShapeType="1"/>
            <a:stCxn id="30" idx="0"/>
            <a:endCxn id="12" idx="1"/>
          </p:cNvCxnSpPr>
          <p:nvPr/>
        </p:nvCxnSpPr>
        <p:spPr bwMode="auto">
          <a:xfrm flipV="1">
            <a:off x="4546753" y="4433570"/>
            <a:ext cx="2733675" cy="6429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Line 16">
            <a:extLst>
              <a:ext uri="{FF2B5EF4-FFF2-40B4-BE49-F238E27FC236}">
                <a16:creationId xmlns:a16="http://schemas.microsoft.com/office/drawing/2014/main" id="{74E5AF4D-3DFB-EB37-9647-9810055B6DE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153" y="2052320"/>
            <a:ext cx="1944687" cy="3024188"/>
          </a:xfrm>
          <a:prstGeom prst="line">
            <a:avLst/>
          </a:prstGeom>
          <a:noFill/>
          <a:ln w="9525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cxnSp>
        <p:nvCxnSpPr>
          <p:cNvPr id="34" name="Straight Connector 7208">
            <a:extLst>
              <a:ext uri="{FF2B5EF4-FFF2-40B4-BE49-F238E27FC236}">
                <a16:creationId xmlns:a16="http://schemas.microsoft.com/office/drawing/2014/main" id="{9FFFFD43-0654-1D93-61BB-09B42978C552}"/>
              </a:ext>
            </a:extLst>
          </p:cNvPr>
          <p:cNvCxnSpPr>
            <a:cxnSpLocks noChangeShapeType="1"/>
            <a:stCxn id="31" idx="0"/>
            <a:endCxn id="12" idx="2"/>
          </p:cNvCxnSpPr>
          <p:nvPr/>
        </p:nvCxnSpPr>
        <p:spPr bwMode="auto">
          <a:xfrm flipH="1" flipV="1">
            <a:off x="8144822" y="4973320"/>
            <a:ext cx="154857" cy="35639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010491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03ADF-C1C6-7149-1076-C4BB6CEFE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GPUlab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00E32-6601-EC4A-4882-CBCB45C44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GPU lab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B704B-78CD-9D15-4A69-3D00581BF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EB059-39C6-E878-F124-8D2088CE8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6B489-F727-408C-6C5F-CB0913A1C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7" name="Cloud">
            <a:extLst>
              <a:ext uri="{FF2B5EF4-FFF2-40B4-BE49-F238E27FC236}">
                <a16:creationId xmlns:a16="http://schemas.microsoft.com/office/drawing/2014/main" id="{BB47CE76-5CAB-A5C1-E7B0-D2D9E1896A64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8013700" y="1870075"/>
            <a:ext cx="2376488" cy="159226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800" dirty="0"/>
              <a:t>Internet</a:t>
            </a:r>
          </a:p>
        </p:txBody>
      </p:sp>
      <p:sp>
        <p:nvSpPr>
          <p:cNvPr id="11" name="AutoShape 12">
            <a:extLst>
              <a:ext uri="{FF2B5EF4-FFF2-40B4-BE49-F238E27FC236}">
                <a16:creationId xmlns:a16="http://schemas.microsoft.com/office/drawing/2014/main" id="{91BED240-DE5D-35BD-6DAB-41F065661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7488" y="3611563"/>
            <a:ext cx="1728787" cy="10795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10G</a:t>
            </a:r>
            <a:br>
              <a:rPr lang="en-US" altLang="en-US" sz="1800"/>
            </a:br>
            <a:r>
              <a:rPr lang="en-US" altLang="en-US" sz="1800"/>
              <a:t>Ethernet</a:t>
            </a:r>
            <a:br>
              <a:rPr lang="en-US" altLang="en-US" sz="1800"/>
            </a:br>
            <a:r>
              <a:rPr lang="en-US" altLang="en-US" sz="1800"/>
              <a:t>switch</a:t>
            </a:r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09A00F2D-1413-1FC0-B22D-E766619AC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9719" y="1978025"/>
            <a:ext cx="1582738" cy="115093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gpulab</a:t>
            </a:r>
            <a:endParaRPr lang="cs-CZ" altLang="en-US" sz="1800"/>
          </a:p>
        </p:txBody>
      </p:sp>
      <p:cxnSp>
        <p:nvCxnSpPr>
          <p:cNvPr id="13" name="AutoShape 28">
            <a:extLst>
              <a:ext uri="{FF2B5EF4-FFF2-40B4-BE49-F238E27FC236}">
                <a16:creationId xmlns:a16="http://schemas.microsoft.com/office/drawing/2014/main" id="{AFE12202-1625-384F-FB5A-7E3D03C08FF3}"/>
              </a:ext>
            </a:extLst>
          </p:cNvPr>
          <p:cNvCxnSpPr>
            <a:cxnSpLocks noChangeShapeType="1"/>
            <a:stCxn id="12" idx="3"/>
          </p:cNvCxnSpPr>
          <p:nvPr/>
        </p:nvCxnSpPr>
        <p:spPr bwMode="auto">
          <a:xfrm>
            <a:off x="6562457" y="2553494"/>
            <a:ext cx="1451243" cy="11191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AutoShape 35">
            <a:extLst>
              <a:ext uri="{FF2B5EF4-FFF2-40B4-BE49-F238E27FC236}">
                <a16:creationId xmlns:a16="http://schemas.microsoft.com/office/drawing/2014/main" id="{1923751D-3EFE-2F48-8536-C191017BB733}"/>
              </a:ext>
            </a:extLst>
          </p:cNvPr>
          <p:cNvCxnSpPr>
            <a:cxnSpLocks noChangeShapeType="1"/>
            <a:stCxn id="12" idx="2"/>
            <a:endCxn id="11" idx="0"/>
          </p:cNvCxnSpPr>
          <p:nvPr/>
        </p:nvCxnSpPr>
        <p:spPr bwMode="auto">
          <a:xfrm>
            <a:off x="5771088" y="3128963"/>
            <a:ext cx="794" cy="482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Rectangle 13">
            <a:extLst>
              <a:ext uri="{FF2B5EF4-FFF2-40B4-BE49-F238E27FC236}">
                <a16:creationId xmlns:a16="http://schemas.microsoft.com/office/drawing/2014/main" id="{04B13532-1DAA-3381-45F0-A4D3D689A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9275" y="5154613"/>
            <a:ext cx="1582738" cy="120173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volta[01-05]</a:t>
            </a:r>
            <a:endParaRPr lang="cs-CZ" altLang="en-US" sz="1800"/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97F4DEA1-B470-895C-C802-792340108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1975" y="5205413"/>
            <a:ext cx="1582738" cy="115093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/>
              <a:t>ampere[01-02]</a:t>
            </a:r>
            <a:endParaRPr lang="cs-CZ" altLang="en-US" sz="1800" dirty="0"/>
          </a:p>
        </p:txBody>
      </p:sp>
      <p:cxnSp>
        <p:nvCxnSpPr>
          <p:cNvPr id="17" name="Straight Connector 7208">
            <a:extLst>
              <a:ext uri="{FF2B5EF4-FFF2-40B4-BE49-F238E27FC236}">
                <a16:creationId xmlns:a16="http://schemas.microsoft.com/office/drawing/2014/main" id="{1D0E131E-561A-939D-2840-03AE94EB9325}"/>
              </a:ext>
            </a:extLst>
          </p:cNvPr>
          <p:cNvCxnSpPr>
            <a:cxnSpLocks noChangeShapeType="1"/>
            <a:stCxn id="15" idx="0"/>
            <a:endCxn id="11" idx="2"/>
          </p:cNvCxnSpPr>
          <p:nvPr/>
        </p:nvCxnSpPr>
        <p:spPr bwMode="auto">
          <a:xfrm flipV="1">
            <a:off x="4761438" y="4691063"/>
            <a:ext cx="1009650" cy="463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Rectangle 13">
            <a:extLst>
              <a:ext uri="{FF2B5EF4-FFF2-40B4-BE49-F238E27FC236}">
                <a16:creationId xmlns:a16="http://schemas.microsoft.com/office/drawing/2014/main" id="{5B0F6AB1-BAB3-2A91-721C-0C30624CF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0325" y="5205413"/>
            <a:ext cx="1582738" cy="115093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/>
              <a:t>hopper01</a:t>
            </a:r>
            <a:endParaRPr lang="cs-CZ" altLang="en-US" sz="1800" dirty="0"/>
          </a:p>
        </p:txBody>
      </p:sp>
      <p:cxnSp>
        <p:nvCxnSpPr>
          <p:cNvPr id="19" name="Straight Connector 7208">
            <a:extLst>
              <a:ext uri="{FF2B5EF4-FFF2-40B4-BE49-F238E27FC236}">
                <a16:creationId xmlns:a16="http://schemas.microsoft.com/office/drawing/2014/main" id="{3DBF682C-FD4C-4EBC-1067-A5370CD96582}"/>
              </a:ext>
            </a:extLst>
          </p:cNvPr>
          <p:cNvCxnSpPr>
            <a:cxnSpLocks noChangeShapeType="1"/>
            <a:stCxn id="16" idx="0"/>
            <a:endCxn id="11" idx="3"/>
          </p:cNvCxnSpPr>
          <p:nvPr/>
        </p:nvCxnSpPr>
        <p:spPr bwMode="auto">
          <a:xfrm flipH="1" flipV="1">
            <a:off x="6636275" y="4151313"/>
            <a:ext cx="676275" cy="1054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Connector 7208">
            <a:extLst>
              <a:ext uri="{FF2B5EF4-FFF2-40B4-BE49-F238E27FC236}">
                <a16:creationId xmlns:a16="http://schemas.microsoft.com/office/drawing/2014/main" id="{13C0994E-347D-A7A8-035A-B18A1A451F2C}"/>
              </a:ext>
            </a:extLst>
          </p:cNvPr>
          <p:cNvCxnSpPr>
            <a:cxnSpLocks noChangeShapeType="1"/>
            <a:stCxn id="18" idx="0"/>
            <a:endCxn id="11" idx="3"/>
          </p:cNvCxnSpPr>
          <p:nvPr/>
        </p:nvCxnSpPr>
        <p:spPr bwMode="auto">
          <a:xfrm flipH="1" flipV="1">
            <a:off x="6636275" y="4151313"/>
            <a:ext cx="2716213" cy="10541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285068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6487F-FA29-0651-493C-76D5E9304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SLURM crash course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95A9B-4D1C-19A7-4160-AFBD76058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Resource manager</a:t>
            </a:r>
          </a:p>
          <a:p>
            <a:pPr lvl="1"/>
            <a:r>
              <a:rPr lang="en-US" dirty="0"/>
              <a:t>Commands can be issued from any node</a:t>
            </a:r>
          </a:p>
          <a:p>
            <a:pPr lvl="1"/>
            <a:r>
              <a:rPr lang="en-US" dirty="0"/>
              <a:t>Acquires resources before use (uses containers for isolation)</a:t>
            </a:r>
          </a:p>
          <a:p>
            <a:pPr lvl="1"/>
            <a:r>
              <a:rPr lang="en-US" dirty="0"/>
              <a:t>Cluster nodes divided to partitions (each has its own command queue)</a:t>
            </a:r>
          </a:p>
          <a:p>
            <a:r>
              <a:rPr lang="en-US" dirty="0"/>
              <a:t>Important commands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srun</a:t>
            </a:r>
            <a:r>
              <a:rPr lang="en-US" dirty="0"/>
              <a:t> – acquire resources and immediately run a command, creates a job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sbatch</a:t>
            </a:r>
            <a:r>
              <a:rPr lang="en-US" dirty="0"/>
              <a:t> – acquire resources and run a shell script , creates a job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scancel</a:t>
            </a:r>
            <a:r>
              <a:rPr lang="en-US" dirty="0"/>
              <a:t> – cancel a job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sinfo</a:t>
            </a:r>
            <a:r>
              <a:rPr lang="en-US" dirty="0"/>
              <a:t> – get info about partitions, nodes, …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squeue</a:t>
            </a:r>
            <a:r>
              <a:rPr lang="en-US" dirty="0"/>
              <a:t> – get info about job queue</a:t>
            </a:r>
          </a:p>
          <a:p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B7181-4BEC-B033-451E-0A6EFB73F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389E5-1442-A090-574D-506AA37FE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C40F3-08C7-9CB7-DFAB-14D1EB831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0269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554AF-63B5-36B3-AE62-209592DC4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Infiniband</a:t>
            </a:r>
            <a:r>
              <a:rPr lang="en-US" altLang="en-US" dirty="0"/>
              <a:t> protocol stack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CF276-B279-34E9-1404-D1B98A6C0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00CE6-58B0-5A4A-BC63-4DE1627DA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2B6C6-11EE-E5AA-96D5-63C4D47DC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16</a:t>
            </a:fld>
            <a:endParaRPr lang="en-US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C367E374-09A1-91CF-58BE-7B3B14295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038" y="1605267"/>
            <a:ext cx="7777162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3276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C01E-58C9-8C78-ABA7-6EB1F165C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InfiniBand – RDMA (Remote DMA)</a:t>
            </a:r>
            <a:endParaRPr lang="cs-CZ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2138CFC-B202-743C-DFD5-2C80ACE6B2E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Traditional</a:t>
            </a:r>
            <a:endParaRPr lang="cs-CZ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1AF2B7-B4C6-9953-16E9-47ECE9D456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RDMA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094E4-5916-6CCA-14E8-29D1266D5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EBA71-CC97-4305-1755-143448419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6832F-5A6E-A7C8-21CF-24EEB511C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17</a:t>
            </a:fld>
            <a:endParaRPr lang="en-US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FB7AF3C4-4EAC-A18B-C8E5-8FD3F0E2D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932" y="2407367"/>
            <a:ext cx="3887787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816EED21-3D19-5EA6-E9CE-02D05A03C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336" y="2402605"/>
            <a:ext cx="3960812" cy="344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431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6399FAA-ADEB-E18B-0440-351BF9668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InfiniBand – latency</a:t>
            </a:r>
            <a:endParaRPr lang="cs-CZ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6F1F66-5DB6-ED49-929B-9AE28EBF6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A08C8B-2DBD-14BF-E259-59477E6A5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0C9A58-0927-9AE1-6F3B-8B58334F8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18</a:t>
            </a:fld>
            <a:endParaRPr lang="en-US" altLang="en-US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5F1C8B3C-4802-70A8-D1C0-47EB9DA43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961" y="1690688"/>
            <a:ext cx="8353425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774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BE1A8-23AD-0084-E366-E13FF132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Discussion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FA74E-CBE5-5510-7D48-4FDCE45D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30.9.2024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C04F80-B11F-D6B1-4280-7BE6BB36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19</a:t>
            </a:fld>
            <a:endParaRPr lang="en-US" altLang="en-US"/>
          </a:p>
        </p:txBody>
      </p:sp>
      <p:pic>
        <p:nvPicPr>
          <p:cNvPr id="6" name="Picture 7" descr="http://www.peirnet.net/moodle/file.php/1/face_question_mark.jpg">
            <a:extLst>
              <a:ext uri="{FF2B5EF4-FFF2-40B4-BE49-F238E27FC236}">
                <a16:creationId xmlns:a16="http://schemas.microsoft.com/office/drawing/2014/main" id="{9C575267-67E8-9063-1C82-11A871133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19" y="1738313"/>
            <a:ext cx="452596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DAAC07E-3C09-9539-0ED2-B50437F73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975186041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3541</TotalTime>
  <Words>1053</Words>
  <Application>Microsoft Office PowerPoint</Application>
  <PresentationFormat>Widescreen</PresentationFormat>
  <Paragraphs>269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Cambria Math</vt:lpstr>
      <vt:lpstr>Calibri Light</vt:lpstr>
      <vt:lpstr>Arial</vt:lpstr>
      <vt:lpstr>Calibri</vt:lpstr>
      <vt:lpstr>Courier New</vt:lpstr>
      <vt:lpstr>Aptos</vt:lpstr>
      <vt:lpstr>slides-theme</vt:lpstr>
      <vt:lpstr>System Architectures</vt:lpstr>
      <vt:lpstr>CPU – simplified scheme</vt:lpstr>
      <vt:lpstr>Intel Coffee Lake (Example)</vt:lpstr>
      <vt:lpstr>Intel Coffee Lake</vt:lpstr>
      <vt:lpstr>Pipelining and superscalarity</vt:lpstr>
      <vt:lpstr>SIMD</vt:lpstr>
      <vt:lpstr>Memory Performance</vt:lpstr>
      <vt:lpstr>Cache coherence</vt:lpstr>
      <vt:lpstr>Cache coherence</vt:lpstr>
      <vt:lpstr>NUMA</vt:lpstr>
      <vt:lpstr>Bottlenecks</vt:lpstr>
      <vt:lpstr>Lab Cluster Overview</vt:lpstr>
      <vt:lpstr>Parlab</vt:lpstr>
      <vt:lpstr>GPUlab</vt:lpstr>
      <vt:lpstr>SLURM crash course</vt:lpstr>
      <vt:lpstr>Infiniband protocol stack</vt:lpstr>
      <vt:lpstr>InfiniBand – RDMA (Remote DMA)</vt:lpstr>
      <vt:lpstr>InfiniBand – latency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Kruliš</dc:creator>
  <cp:lastModifiedBy>Martin Kruliš</cp:lastModifiedBy>
  <cp:revision>176</cp:revision>
  <dcterms:created xsi:type="dcterms:W3CDTF">2024-09-19T13:28:41Z</dcterms:created>
  <dcterms:modified xsi:type="dcterms:W3CDTF">2025-02-17T14:35:06Z</dcterms:modified>
</cp:coreProperties>
</file>