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887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86" r:id="rId8"/>
    <p:sldId id="262" r:id="rId9"/>
    <p:sldId id="287" r:id="rId10"/>
    <p:sldId id="289" r:id="rId11"/>
    <p:sldId id="288" r:id="rId12"/>
    <p:sldId id="290" r:id="rId13"/>
    <p:sldId id="270" r:id="rId14"/>
    <p:sldId id="263" r:id="rId15"/>
    <p:sldId id="265" r:id="rId16"/>
    <p:sldId id="291" r:id="rId17"/>
    <p:sldId id="293" r:id="rId18"/>
    <p:sldId id="292" r:id="rId19"/>
    <p:sldId id="266" r:id="rId20"/>
    <p:sldId id="267" r:id="rId21"/>
    <p:sldId id="268" r:id="rId22"/>
    <p:sldId id="271" r:id="rId23"/>
    <p:sldId id="272" r:id="rId24"/>
    <p:sldId id="285" r:id="rId25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38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20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79B8B4-5B48-4B2E-B87C-82A30C35D040}" type="datetimeFigureOut">
              <a:rPr lang="cs-CZ" smtClean="0"/>
              <a:t>26.04.2025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EECDAE-9917-46E6-97F7-388E92C81FE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463118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https://spark.apache.org/docs/latest/rdd-programming-guide.html#transformations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EECDAE-9917-46E6-97F7-388E92C81FE2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386815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https://spark.apache.org/docs/latest/rdd-programming-guide.html#actions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EECDAE-9917-46E6-97F7-388E92C81FE2}" type="slidenum">
              <a:rPr lang="cs-CZ" smtClean="0"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665324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https://spark.apache.org/docs/latest/rdd-programming-guide.html#shared-variables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EECDAE-9917-46E6-97F7-388E92C81FE2}" type="slidenum">
              <a:rPr lang="cs-CZ" smtClean="0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388397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24208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loud Callout 6"/>
          <p:cNvSpPr/>
          <p:nvPr/>
        </p:nvSpPr>
        <p:spPr>
          <a:xfrm>
            <a:off x="9926595" y="404664"/>
            <a:ext cx="1944216" cy="1584176"/>
          </a:xfrm>
          <a:prstGeom prst="cloudCallout">
            <a:avLst>
              <a:gd name="adj1" fmla="val -72589"/>
              <a:gd name="adj2" fmla="val 67149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4" name="Picture 3" descr="Cartoon beaver with a thumbs up">
            <a:extLst>
              <a:ext uri="{FF2B5EF4-FFF2-40B4-BE49-F238E27FC236}">
                <a16:creationId xmlns:a16="http://schemas.microsoft.com/office/drawing/2014/main" id="{115DA177-4090-94FE-414E-BF0BD7A05A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2701" y="801209"/>
            <a:ext cx="1608940" cy="900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813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28.4.2025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40402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28.4.2025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15E1F-5AFB-40EA-923D-A2EB4D767C82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9683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28.4.2025</a:t>
            </a: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EAE92-5121-41FC-8DEC-DA73929E0C3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7565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28.4.2025</a:t>
            </a:r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B1BA9-04F9-4DBA-8B88-0BF71DD220AD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9446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28.4.2025</a:t>
            </a:r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B23DE-87E9-44C4-9125-F99647402680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2044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28.4.2025</a:t>
            </a:r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B49DB-207B-4B04-AB13-3224BA24FB5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0310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28.4.2025</a:t>
            </a: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FF626-F1DE-4CAB-AC6F-3C9C63F3BC9B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73248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28.4.2025</a:t>
            </a: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Martin Kruliš, v1.0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FCAB0-4CDF-4FD1-8C9D-AF93D5E31F1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82320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28.4.2025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E42D6-9DD4-4165-BDB0-13B2B843F04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1943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28.4.2025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7C8BE-C614-485F-9B20-1471ABF7C6AE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13276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78694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cs-CZ" altLang="en-US"/>
              <a:t>28.4.2025</a:t>
            </a:r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280EE7-F64F-4308-BA6A-AA907C3209A3}" type="slidenum">
              <a:rPr lang="en-US" altLang="en-US" smtClean="0"/>
              <a:pPr/>
              <a:t>‹#›</a:t>
            </a:fld>
            <a:endParaRPr lang="en-US" altLang="en-US"/>
          </a:p>
        </p:txBody>
      </p:sp>
      <p:cxnSp>
        <p:nvCxnSpPr>
          <p:cNvPr id="8" name="Straight Connector 7"/>
          <p:cNvCxnSpPr>
            <a:cxnSpLocks/>
          </p:cNvCxnSpPr>
          <p:nvPr/>
        </p:nvCxnSpPr>
        <p:spPr>
          <a:xfrm flipH="1">
            <a:off x="238539" y="1484784"/>
            <a:ext cx="11474085" cy="0"/>
          </a:xfrm>
          <a:prstGeom prst="line">
            <a:avLst/>
          </a:prstGeom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pic>
        <p:nvPicPr>
          <p:cNvPr id="11" name="Picture 10" descr="Cartoon beaver with a thumbs up">
            <a:extLst>
              <a:ext uri="{FF2B5EF4-FFF2-40B4-BE49-F238E27FC236}">
                <a16:creationId xmlns:a16="http://schemas.microsoft.com/office/drawing/2014/main" id="{B432A3CF-E802-6344-4A89-6AE1F6C3769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90136"/>
            <a:ext cx="853108" cy="477520"/>
          </a:xfrm>
          <a:prstGeom prst="rect">
            <a:avLst/>
          </a:prstGeom>
        </p:spPr>
      </p:pic>
      <p:pic>
        <p:nvPicPr>
          <p:cNvPr id="13" name="Picture 12" descr="A green and grey numbers&#10;&#10;Description automatically generated">
            <a:extLst>
              <a:ext uri="{FF2B5EF4-FFF2-40B4-BE49-F238E27FC236}">
                <a16:creationId xmlns:a16="http://schemas.microsoft.com/office/drawing/2014/main" id="{B3E738C7-9A08-826E-0AE9-70228F3B0FD9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5147" y="678564"/>
            <a:ext cx="1228791" cy="626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504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8" r:id="rId1"/>
    <p:sldLayoutId id="2147483889" r:id="rId2"/>
    <p:sldLayoutId id="2147483890" r:id="rId3"/>
    <p:sldLayoutId id="2147483891" r:id="rId4"/>
    <p:sldLayoutId id="2147483892" r:id="rId5"/>
    <p:sldLayoutId id="2147483893" r:id="rId6"/>
    <p:sldLayoutId id="2147483894" r:id="rId7"/>
    <p:sldLayoutId id="2147483895" r:id="rId8"/>
    <p:sldLayoutId id="2147483896" r:id="rId9"/>
    <p:sldLayoutId id="2147483897" r:id="rId10"/>
    <p:sldLayoutId id="2147483898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B23341-8FBB-3314-0ECC-CF7EB30ECFA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Apache Spark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54DFCB-B786-8486-A53D-F1EEBF8B764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NPRG042 </a:t>
            </a:r>
            <a:r>
              <a:rPr lang="en-US" noProof="0" dirty="0"/>
              <a:t>Programming in Parallel Environment</a:t>
            </a:r>
            <a:endParaRPr lang="en-US" dirty="0"/>
          </a:p>
          <a:p>
            <a:r>
              <a:rPr lang="en-US" dirty="0"/>
              <a:t>Martin Krul</a:t>
            </a:r>
            <a:r>
              <a:rPr lang="cs-CZ" dirty="0" err="1"/>
              <a:t>iš</a:t>
            </a:r>
            <a:r>
              <a:rPr lang="en-US" dirty="0"/>
              <a:t>, Jakub </a:t>
            </a:r>
            <a:r>
              <a:rPr lang="en-US" dirty="0" err="1"/>
              <a:t>Yaghob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658001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Apache Spark</a:t>
            </a:r>
          </a:p>
          <a:p>
            <a:pPr lvl="1"/>
            <a:r>
              <a:rPr lang="en-US" dirty="0"/>
              <a:t>Unified analytics engine for large-scale data processing</a:t>
            </a:r>
          </a:p>
          <a:p>
            <a:pPr lvl="1"/>
            <a:r>
              <a:rPr lang="en-US" dirty="0"/>
              <a:t>Initial release: 2014</a:t>
            </a:r>
          </a:p>
          <a:p>
            <a:pPr lvl="1"/>
            <a:r>
              <a:rPr lang="en-US" dirty="0"/>
              <a:t>Speed</a:t>
            </a:r>
          </a:p>
          <a:p>
            <a:pPr lvl="2"/>
            <a:r>
              <a:rPr lang="en-US" dirty="0"/>
              <a:t>Much faster than Hadoop</a:t>
            </a:r>
          </a:p>
          <a:p>
            <a:pPr lvl="1"/>
            <a:r>
              <a:rPr lang="en-US" dirty="0"/>
              <a:t>Ease of use</a:t>
            </a:r>
          </a:p>
          <a:p>
            <a:pPr lvl="2"/>
            <a:r>
              <a:rPr lang="en-US" dirty="0"/>
              <a:t>Write applications in Java, Python, R, and Scala</a:t>
            </a:r>
          </a:p>
          <a:p>
            <a:pPr lvl="2"/>
            <a:r>
              <a:rPr lang="en-US" dirty="0"/>
              <a:t>Interactive shell</a:t>
            </a:r>
          </a:p>
          <a:p>
            <a:pPr lvl="1"/>
            <a:r>
              <a:rPr lang="en-US" dirty="0"/>
              <a:t>Generality</a:t>
            </a:r>
          </a:p>
          <a:p>
            <a:pPr lvl="2"/>
            <a:r>
              <a:rPr lang="en-US" dirty="0"/>
              <a:t>Combine streaming, ML, SQL, and (data) analytics</a:t>
            </a:r>
          </a:p>
          <a:p>
            <a:pPr lvl="1"/>
            <a:r>
              <a:rPr lang="en-US" dirty="0"/>
              <a:t>Runs “everywhere”</a:t>
            </a:r>
          </a:p>
          <a:p>
            <a:pPr lvl="2"/>
            <a:r>
              <a:rPr lang="en-US" dirty="0"/>
              <a:t>Spark runs on Hadoop, </a:t>
            </a:r>
            <a:r>
              <a:rPr lang="en-US" dirty="0" err="1"/>
              <a:t>Mesos</a:t>
            </a:r>
            <a:r>
              <a:rPr lang="en-US" dirty="0"/>
              <a:t>, Kubernetes, standalone, or in a cloud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7738" y="1825625"/>
            <a:ext cx="1710426" cy="909801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856943-F663-E862-47A7-8C799E8782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28.4.2025</a:t>
            </a:r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022FB1-7A40-D87D-7C0D-6A2BDADF05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DC5D98-4712-89B5-542C-1A8B05DFF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43123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Contains</a:t>
            </a:r>
          </a:p>
          <a:p>
            <a:pPr lvl="1"/>
            <a:r>
              <a:rPr lang="en-US" dirty="0"/>
              <a:t>High-level API in Java, Python, R, and Scala</a:t>
            </a:r>
          </a:p>
          <a:p>
            <a:pPr lvl="1"/>
            <a:r>
              <a:rPr lang="en-US" dirty="0"/>
              <a:t>Optimized engine for general execution graph</a:t>
            </a:r>
          </a:p>
          <a:p>
            <a:pPr lvl="2"/>
            <a:r>
              <a:rPr lang="en-US" dirty="0"/>
              <a:t>DAG</a:t>
            </a:r>
          </a:p>
          <a:p>
            <a:pPr lvl="2"/>
            <a:r>
              <a:rPr lang="en-US" dirty="0" err="1"/>
              <a:t>MapReduce</a:t>
            </a:r>
            <a:r>
              <a:rPr lang="en-US" dirty="0"/>
              <a:t> with only 2 levels</a:t>
            </a:r>
          </a:p>
          <a:p>
            <a:pPr lvl="1"/>
            <a:r>
              <a:rPr lang="en-US" dirty="0"/>
              <a:t>High-level tools</a:t>
            </a:r>
          </a:p>
          <a:p>
            <a:pPr lvl="2"/>
            <a:r>
              <a:rPr lang="en-US" dirty="0" err="1"/>
              <a:t>SparkSQL</a:t>
            </a:r>
            <a:endParaRPr lang="en-US" dirty="0"/>
          </a:p>
          <a:p>
            <a:pPr lvl="2"/>
            <a:r>
              <a:rPr lang="en-US" dirty="0" err="1"/>
              <a:t>MLlib</a:t>
            </a:r>
            <a:endParaRPr lang="en-US" dirty="0"/>
          </a:p>
          <a:p>
            <a:pPr lvl="2"/>
            <a:r>
              <a:rPr lang="en-US" dirty="0"/>
              <a:t>Spark Streaming</a:t>
            </a:r>
          </a:p>
          <a:p>
            <a:pPr lvl="2"/>
            <a:r>
              <a:rPr lang="en-US" dirty="0" err="1"/>
              <a:t>GraphX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2104" y="4001293"/>
            <a:ext cx="3863675" cy="1874683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9E293B-D069-DBCC-C568-3D67B46987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28.4.2025</a:t>
            </a:r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398457-A98E-B364-7769-502C62C0BC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62F1CB-EC9F-A137-FF90-1C3E10247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3</a:t>
            </a:fld>
            <a:endParaRPr lang="en-US" alt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B16EAC0C-A6A5-92D1-0867-DF21799B34B8}"/>
              </a:ext>
            </a:extLst>
          </p:cNvPr>
          <p:cNvSpPr/>
          <p:nvPr/>
        </p:nvSpPr>
        <p:spPr>
          <a:xfrm>
            <a:off x="7146070" y="5190836"/>
            <a:ext cx="4207730" cy="820077"/>
          </a:xfrm>
          <a:prstGeom prst="ellipse">
            <a:avLst/>
          </a:prstGeom>
          <a:noFill/>
          <a:ln w="5080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00E04630-EA3B-31C6-0206-98831719E35D}"/>
              </a:ext>
            </a:extLst>
          </p:cNvPr>
          <p:cNvSpPr/>
          <p:nvPr/>
        </p:nvSpPr>
        <p:spPr>
          <a:xfrm>
            <a:off x="7146070" y="3934691"/>
            <a:ext cx="1268257" cy="1431636"/>
          </a:xfrm>
          <a:prstGeom prst="ellipse">
            <a:avLst/>
          </a:prstGeom>
          <a:noFill/>
          <a:ln w="5080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51845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Spark Application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Application</a:t>
            </a:r>
          </a:p>
          <a:p>
            <a:pPr lvl="1"/>
            <a:r>
              <a:rPr lang="en-US" sz="2000" dirty="0"/>
              <a:t>An independent set of processes on a cluster</a:t>
            </a:r>
          </a:p>
          <a:p>
            <a:pPr lvl="2"/>
            <a:r>
              <a:rPr lang="en-US" sz="1800" dirty="0"/>
              <a:t>+ isolation</a:t>
            </a:r>
          </a:p>
          <a:p>
            <a:pPr lvl="2"/>
            <a:r>
              <a:rPr lang="en-US" sz="1800" dirty="0"/>
              <a:t>- no shared data (except file storage)</a:t>
            </a:r>
          </a:p>
          <a:p>
            <a:pPr lvl="1"/>
            <a:r>
              <a:rPr lang="en-US" sz="2000" dirty="0"/>
              <a:t>Driver program</a:t>
            </a:r>
          </a:p>
          <a:p>
            <a:pPr lvl="2"/>
            <a:r>
              <a:rPr lang="en-US" sz="1800" dirty="0"/>
              <a:t>Main (controlling) script</a:t>
            </a:r>
          </a:p>
          <a:p>
            <a:pPr lvl="2"/>
            <a:r>
              <a:rPr lang="en-US" sz="1800" dirty="0"/>
              <a:t>Listen for incoming connections from executors (via network)</a:t>
            </a:r>
            <a:endParaRPr lang="en-US" sz="2000" dirty="0"/>
          </a:p>
          <a:p>
            <a:pPr lvl="2"/>
            <a:r>
              <a:rPr lang="en-US" sz="1800" dirty="0"/>
              <a:t>Coordinated by </a:t>
            </a:r>
            <a:r>
              <a:rPr lang="en-US" sz="1800" b="1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SparkContex</a:t>
            </a:r>
            <a:r>
              <a:rPr lang="en-US" sz="1800" dirty="0"/>
              <a:t> object</a:t>
            </a:r>
          </a:p>
          <a:p>
            <a:pPr lvl="2"/>
            <a:r>
              <a:rPr lang="cs-CZ" sz="1800" dirty="0"/>
              <a:t>S</a:t>
            </a:r>
            <a:r>
              <a:rPr lang="en-US" sz="1800" dirty="0" err="1"/>
              <a:t>chedules</a:t>
            </a:r>
            <a:r>
              <a:rPr lang="en-US" sz="1800" dirty="0"/>
              <a:t> tasks</a:t>
            </a:r>
            <a:r>
              <a:rPr lang="cs-CZ" sz="1800" dirty="0"/>
              <a:t> to </a:t>
            </a:r>
            <a:r>
              <a:rPr lang="cs-CZ" sz="1800" dirty="0" err="1"/>
              <a:t>executors</a:t>
            </a:r>
            <a:endParaRPr lang="en-US" sz="1800" dirty="0"/>
          </a:p>
          <a:p>
            <a:pPr lvl="2"/>
            <a:r>
              <a:rPr lang="en-US" sz="1800" dirty="0"/>
              <a:t>Has a web UI, handles storage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8DD2765-4C4F-E90C-1D15-2F0D54B50B1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Cluster manager</a:t>
            </a:r>
          </a:p>
          <a:p>
            <a:pPr lvl="1"/>
            <a:r>
              <a:rPr lang="en-US" sz="2200" dirty="0"/>
              <a:t>Allocate resources across applications</a:t>
            </a:r>
          </a:p>
          <a:p>
            <a:r>
              <a:rPr lang="en-US" sz="2400" dirty="0"/>
              <a:t>Executor</a:t>
            </a:r>
          </a:p>
          <a:p>
            <a:pPr lvl="1"/>
            <a:r>
              <a:rPr lang="en-US" sz="2200" dirty="0"/>
              <a:t>Runs on nodes of the cluster</a:t>
            </a:r>
          </a:p>
          <a:p>
            <a:pPr lvl="1"/>
            <a:r>
              <a:rPr lang="en-US" sz="2200" dirty="0"/>
              <a:t>Executes computations and stores (caches) data</a:t>
            </a:r>
          </a:p>
          <a:p>
            <a:pPr lvl="1"/>
            <a:r>
              <a:rPr lang="en-US" sz="2200" dirty="0"/>
              <a:t>Stays up for the duration of the application</a:t>
            </a:r>
          </a:p>
          <a:p>
            <a:pPr lvl="1"/>
            <a:r>
              <a:rPr lang="en-US" sz="2200" dirty="0"/>
              <a:t>Runs tasks (possibly) in multiple threads</a:t>
            </a:r>
          </a:p>
          <a:p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B583B9-1095-6BF6-DA1C-8D78E76AE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28.4.2025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574A40-228E-496B-B713-1DBBCB678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4BFBD2-13B3-D274-757E-6D518CDDF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731632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5317" y="3452813"/>
            <a:ext cx="5676900" cy="27241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Spark Application 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App structure</a:t>
            </a:r>
          </a:p>
          <a:p>
            <a:pPr lvl="1"/>
            <a:r>
              <a:rPr lang="en-US"/>
              <a:t>The </a:t>
            </a:r>
            <a:r>
              <a:rPr lang="en-US" dirty="0"/>
              <a:t>programmer creates a </a:t>
            </a:r>
            <a:r>
              <a:rPr lang="en-US" b="1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SparkContext</a:t>
            </a:r>
            <a:r>
              <a:rPr lang="en-US" dirty="0"/>
              <a:t> object</a:t>
            </a:r>
          </a:p>
          <a:p>
            <a:pPr lvl="1"/>
            <a:r>
              <a:rPr lang="en-US" dirty="0"/>
              <a:t>It connects to the cluster manager(s)</a:t>
            </a:r>
          </a:p>
          <a:p>
            <a:pPr lvl="1"/>
            <a:r>
              <a:rPr lang="en-US" dirty="0"/>
              <a:t>Acquires executors from cluster manager(s)</a:t>
            </a:r>
          </a:p>
          <a:p>
            <a:pPr lvl="1"/>
            <a:r>
              <a:rPr lang="en-US" dirty="0"/>
              <a:t>Sends your application code to the executors</a:t>
            </a:r>
          </a:p>
          <a:p>
            <a:pPr lvl="2"/>
            <a:r>
              <a:rPr lang="en-US" dirty="0"/>
              <a:t>Pass Java/Python code/files to</a:t>
            </a:r>
            <a:br>
              <a:rPr lang="en-US" dirty="0"/>
            </a:br>
            <a:r>
              <a:rPr lang="en-US" dirty="0"/>
              <a:t>the </a:t>
            </a:r>
            <a:r>
              <a:rPr lang="en-US" b="1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SparkContext</a:t>
            </a:r>
            <a:endParaRPr lang="en-US" b="1" dirty="0">
              <a:solidFill>
                <a:srgbClr val="7030A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r>
              <a:rPr lang="en-US" dirty="0"/>
              <a:t>Sends tasks to the executors</a:t>
            </a:r>
          </a:p>
          <a:p>
            <a:pPr lvl="2"/>
            <a:r>
              <a:rPr lang="en-US" dirty="0"/>
              <a:t>Including necessary data which</a:t>
            </a:r>
            <a:br>
              <a:rPr lang="en-US" dirty="0"/>
            </a:br>
            <a:r>
              <a:rPr lang="en-US" dirty="0"/>
              <a:t>can be partitioned and cached</a:t>
            </a:r>
            <a:br>
              <a:rPr lang="en-US" dirty="0"/>
            </a:br>
            <a:r>
              <a:rPr lang="en-US" dirty="0"/>
              <a:t>at the executors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5D01EC-A188-BF2B-A956-1155106A78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28.4.2025</a:t>
            </a:r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DDCB5B-328A-983E-F5D4-66E9FDC02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7C48EB-756C-1BCC-F236-6796FE3575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653733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Spark Cluster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Cluster managers</a:t>
            </a:r>
          </a:p>
          <a:p>
            <a:pPr lvl="1"/>
            <a:r>
              <a:rPr lang="en-US" dirty="0"/>
              <a:t>Spark is agnostic to the underlying cluster manager</a:t>
            </a:r>
          </a:p>
          <a:p>
            <a:pPr lvl="1"/>
            <a:r>
              <a:rPr lang="en-US" dirty="0"/>
              <a:t>Supported cluster managers</a:t>
            </a:r>
          </a:p>
          <a:p>
            <a:pPr lvl="2"/>
            <a:r>
              <a:rPr lang="en-US" dirty="0"/>
              <a:t>Standalone</a:t>
            </a:r>
          </a:p>
          <a:p>
            <a:pPr lvl="3"/>
            <a:r>
              <a:rPr lang="en-US" dirty="0"/>
              <a:t>Simple CM, which is included in Spark (easy to set up a cluster)</a:t>
            </a:r>
          </a:p>
          <a:p>
            <a:pPr lvl="2"/>
            <a:r>
              <a:rPr lang="en-US" dirty="0"/>
              <a:t>Apache </a:t>
            </a:r>
            <a:r>
              <a:rPr lang="en-US" dirty="0" err="1"/>
              <a:t>Mesos</a:t>
            </a:r>
            <a:endParaRPr lang="en-US" dirty="0"/>
          </a:p>
          <a:p>
            <a:pPr lvl="3"/>
            <a:r>
              <a:rPr lang="en-US" dirty="0"/>
              <a:t>General CM can run Hadoop MapReduce and service applications</a:t>
            </a:r>
          </a:p>
          <a:p>
            <a:pPr lvl="2"/>
            <a:r>
              <a:rPr lang="en-US" dirty="0"/>
              <a:t>Hadoop YARN</a:t>
            </a:r>
          </a:p>
          <a:p>
            <a:pPr lvl="3"/>
            <a:r>
              <a:rPr lang="en-US" dirty="0"/>
              <a:t>Resource manager in Hadoop 2</a:t>
            </a:r>
          </a:p>
          <a:p>
            <a:pPr lvl="2"/>
            <a:r>
              <a:rPr lang="en-US" dirty="0"/>
              <a:t>Kubernetes</a:t>
            </a:r>
          </a:p>
          <a:p>
            <a:pPr lvl="3"/>
            <a:r>
              <a:rPr lang="en-US" dirty="0"/>
              <a:t>Automated deployment, scaling, and management of containerized applications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286255-FF65-6516-5760-00172AD524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28.4.2025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36F7BD-413C-549E-9153-CDD693661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1ECCA6-73AD-17C8-B641-C59AA047F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6</a:t>
            </a:fld>
            <a:endParaRPr lang="en-US" altLang="en-US"/>
          </a:p>
        </p:txBody>
      </p:sp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E08614D0-AD70-86A0-0433-CF805ECF2DEC}"/>
              </a:ext>
            </a:extLst>
          </p:cNvPr>
          <p:cNvSpPr/>
          <p:nvPr/>
        </p:nvSpPr>
        <p:spPr>
          <a:xfrm>
            <a:off x="8430491" y="2466108"/>
            <a:ext cx="3235036" cy="831273"/>
          </a:xfrm>
          <a:prstGeom prst="wedgeRoundRectCallout">
            <a:avLst>
              <a:gd name="adj1" fmla="val -82143"/>
              <a:gd name="adj2" fmla="val 61389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This is what we will use</a:t>
            </a:r>
            <a:br>
              <a:rPr lang="en-US" dirty="0"/>
            </a:br>
            <a:r>
              <a:rPr lang="en-US" dirty="0"/>
              <a:t>(with a custom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sbatch</a:t>
            </a:r>
            <a:r>
              <a:rPr lang="en-US" dirty="0"/>
              <a:t> script)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216674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4D7B2-1F29-D692-7E9A-B419D67C7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Spark Programming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43B53F-7197-631C-2B64-944C7404D3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Fundamentals</a:t>
            </a:r>
          </a:p>
          <a:p>
            <a:pPr lvl="1"/>
            <a:r>
              <a:rPr lang="en-US" dirty="0"/>
              <a:t>Working with larger datasets (collections/tables)</a:t>
            </a:r>
          </a:p>
          <a:p>
            <a:pPr lvl="2"/>
            <a:r>
              <a:rPr lang="en-US" dirty="0"/>
              <a:t>Text files, CSV, HDF5, …</a:t>
            </a:r>
          </a:p>
          <a:p>
            <a:pPr lvl="1"/>
            <a:r>
              <a:rPr lang="en-US" dirty="0"/>
              <a:t>Creating “pipelines” that process the dataset and yield a result</a:t>
            </a:r>
          </a:p>
          <a:p>
            <a:pPr lvl="2"/>
            <a:r>
              <a:rPr lang="en-US" dirty="0"/>
              <a:t>Emphasis on declarative approach (like SQL)</a:t>
            </a:r>
          </a:p>
          <a:p>
            <a:pPr lvl="2"/>
            <a:r>
              <a:rPr lang="en-US" dirty="0"/>
              <a:t>Distributed processing, little control over the low-level details</a:t>
            </a:r>
          </a:p>
          <a:p>
            <a:pPr lvl="3"/>
            <a:r>
              <a:rPr lang="en-US" dirty="0"/>
              <a:t>Except for partitioning (how the data are divided into chunks)</a:t>
            </a:r>
          </a:p>
          <a:p>
            <a:pPr lvl="1"/>
            <a:r>
              <a:rPr lang="en-US" dirty="0"/>
              <a:t>Lazy evaluation</a:t>
            </a:r>
          </a:p>
          <a:p>
            <a:pPr lvl="2"/>
            <a:r>
              <a:rPr lang="en-US" dirty="0"/>
              <a:t>Most operations are triggered once the data are really needed</a:t>
            </a:r>
          </a:p>
          <a:p>
            <a:pPr lvl="1"/>
            <a:r>
              <a:rPr lang="en-US" dirty="0"/>
              <a:t>Strongly oriented on data (pre)processing and analysis</a:t>
            </a:r>
          </a:p>
          <a:p>
            <a:pPr lvl="2"/>
            <a:r>
              <a:rPr lang="en-US" dirty="0"/>
              <a:t>For example, </a:t>
            </a:r>
            <a:r>
              <a:rPr lang="en-US" dirty="0" err="1"/>
              <a:t>PySpark</a:t>
            </a:r>
            <a:r>
              <a:rPr lang="en-US" dirty="0"/>
              <a:t> natively supports pandas data types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C3E0FD-A01F-2DF1-DBB4-68FF266A9C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28.4.2025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3836CA-6BDF-7B7D-2076-453C8221D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6A69A6-E1C9-5460-E2A2-6E2E624DD1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743976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Holders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en-US" dirty="0"/>
              <a:t>Resilient distributed dataset (RDD)</a:t>
            </a:r>
          </a:p>
          <a:p>
            <a:pPr lvl="1"/>
            <a:r>
              <a:rPr lang="en-US" dirty="0"/>
              <a:t>Immutable collection of elements</a:t>
            </a:r>
            <a:endParaRPr lang="cs-CZ" dirty="0"/>
          </a:p>
          <a:p>
            <a:pPr lvl="1"/>
            <a:r>
              <a:rPr lang="cs-CZ" dirty="0"/>
              <a:t>P</a:t>
            </a:r>
            <a:r>
              <a:rPr lang="en-US" dirty="0" err="1"/>
              <a:t>artitioned</a:t>
            </a:r>
            <a:r>
              <a:rPr lang="en-US" dirty="0"/>
              <a:t> across the nodes that can be processed in parallel</a:t>
            </a:r>
          </a:p>
          <a:p>
            <a:pPr lvl="1"/>
            <a:r>
              <a:rPr lang="en-US" dirty="0"/>
              <a:t>Possibly in-memory</a:t>
            </a:r>
          </a:p>
          <a:p>
            <a:pPr lvl="1"/>
            <a:r>
              <a:rPr lang="en-US" dirty="0"/>
              <a:t>Automatically recover from node failures</a:t>
            </a:r>
          </a:p>
          <a:p>
            <a:pPr lvl="1"/>
            <a:r>
              <a:rPr lang="en-US" dirty="0"/>
              <a:t>Core API, from initial release, all languages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A8AD613-3ED3-C011-8400-185547FB14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4"/>
            <a:ext cx="5181600" cy="4440003"/>
          </a:xfrm>
        </p:spPr>
        <p:txBody>
          <a:bodyPr>
            <a:noAutofit/>
          </a:bodyPr>
          <a:lstStyle/>
          <a:p>
            <a:r>
              <a:rPr lang="en-US" dirty="0"/>
              <a:t>Dataset</a:t>
            </a:r>
          </a:p>
          <a:p>
            <a:pPr lvl="1"/>
            <a:r>
              <a:rPr lang="en-US" dirty="0"/>
              <a:t>Distributed collection of data</a:t>
            </a:r>
          </a:p>
          <a:p>
            <a:pPr lvl="1"/>
            <a:r>
              <a:rPr lang="en-US" dirty="0"/>
              <a:t>Since v1.6, only for Java and Scala</a:t>
            </a:r>
          </a:p>
          <a:p>
            <a:pPr lvl="1"/>
            <a:r>
              <a:rPr lang="en-US" dirty="0"/>
              <a:t>Strong typing + lambdas from RDD</a:t>
            </a:r>
          </a:p>
          <a:p>
            <a:pPr lvl="1"/>
            <a:r>
              <a:rPr lang="en-US" dirty="0"/>
              <a:t>Using Spark SQL optimized execution engine</a:t>
            </a:r>
          </a:p>
          <a:p>
            <a:r>
              <a:rPr lang="en-US" dirty="0" err="1"/>
              <a:t>DataFrame</a:t>
            </a:r>
            <a:endParaRPr lang="en-US" dirty="0"/>
          </a:p>
          <a:p>
            <a:pPr lvl="1"/>
            <a:r>
              <a:rPr lang="en-US" dirty="0"/>
              <a:t>Like a Dataset, but organized into named columns</a:t>
            </a:r>
          </a:p>
          <a:p>
            <a:pPr lvl="1"/>
            <a:r>
              <a:rPr lang="en-US" dirty="0"/>
              <a:t>Since v1.3, all languages</a:t>
            </a:r>
          </a:p>
          <a:p>
            <a:pPr lvl="1"/>
            <a:r>
              <a:rPr lang="en-US" dirty="0"/>
              <a:t>Similar to a table in relational DB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C2CF7A-6A63-7992-E264-565CDC86E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28.4.2025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2640D9-87AE-7139-A218-760CD41C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4954FF-BEE1-6CE8-154F-7E0F1BFA53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57271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415EC2-05BD-2B42-758D-3BE5FC8CB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Resilient Distributed Datasets (RDD)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94D691-2A76-5308-0AE0-D6E295F499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/>
              <a:t>Created in the driver program</a:t>
            </a:r>
          </a:p>
          <a:p>
            <a:pPr marL="457200" lvl="1" indent="0">
              <a:buNone/>
            </a:pP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sc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b="1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SparkContext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marL="457200" lvl="1" indent="0">
              <a:buNone/>
            </a:pP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distData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sc.</a:t>
            </a:r>
            <a:r>
              <a:rPr lang="en-US" b="1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parallelize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(data)</a:t>
            </a:r>
          </a:p>
          <a:p>
            <a:pPr marL="457200" lvl="1" indent="0">
              <a:buNone/>
            </a:pP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distFile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sc.</a:t>
            </a:r>
            <a:r>
              <a:rPr lang="en-US" b="1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textFile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("data.txt")</a:t>
            </a:r>
          </a:p>
          <a:p>
            <a:pPr lvl="1"/>
            <a:r>
              <a:rPr lang="en-US" dirty="0"/>
              <a:t>Datasets are immutable</a:t>
            </a:r>
          </a:p>
          <a:p>
            <a:pPr lvl="1"/>
            <a:r>
              <a:rPr lang="en-US" dirty="0"/>
              <a:t>Transformations</a:t>
            </a:r>
          </a:p>
          <a:p>
            <a:pPr lvl="2"/>
            <a:r>
              <a:rPr lang="en-US" dirty="0"/>
              <a:t>Each transformation takes an RDD and produces a new RDD</a:t>
            </a:r>
          </a:p>
          <a:p>
            <a:pPr lvl="2"/>
            <a:r>
              <a:rPr lang="en-US" dirty="0"/>
              <a:t>Lazy evaluation, aggregation, and automated distribution of tasks</a:t>
            </a:r>
          </a:p>
          <a:p>
            <a:pPr lvl="3"/>
            <a:r>
              <a:rPr lang="en-US" dirty="0"/>
              <a:t>An RDD can be cached or persisted on request to improve performance</a:t>
            </a:r>
          </a:p>
          <a:p>
            <a:pPr lvl="1"/>
            <a:r>
              <a:rPr lang="en-US" dirty="0"/>
              <a:t>Actions</a:t>
            </a:r>
          </a:p>
          <a:p>
            <a:pPr lvl="2"/>
            <a:r>
              <a:rPr lang="en-US" dirty="0"/>
              <a:t>Usually at the end, since they trigger evaluation</a:t>
            </a:r>
          </a:p>
          <a:p>
            <a:pPr lvl="2"/>
            <a:r>
              <a:rPr lang="en-US" dirty="0"/>
              <a:t>Used to get the result (back in the driver) or save it in a file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29A611-8ED0-5D25-673B-AB14C45616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28.4.2025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CF4B7B-CDC7-067B-0247-48B2DE266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FD94D5-AD21-FDD4-4849-21634095F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9</a:t>
            </a:fld>
            <a:endParaRPr lang="en-US" altLang="en-US"/>
          </a:p>
        </p:txBody>
      </p:sp>
      <p:sp>
        <p:nvSpPr>
          <p:cNvPr id="9" name="Speech Bubble: Rectangle with Corners Rounded 8">
            <a:extLst>
              <a:ext uri="{FF2B5EF4-FFF2-40B4-BE49-F238E27FC236}">
                <a16:creationId xmlns:a16="http://schemas.microsoft.com/office/drawing/2014/main" id="{DBD727E6-BEE5-BF23-16E6-25521CD49735}"/>
              </a:ext>
            </a:extLst>
          </p:cNvPr>
          <p:cNvSpPr/>
          <p:nvPr/>
        </p:nvSpPr>
        <p:spPr>
          <a:xfrm>
            <a:off x="7745053" y="2148057"/>
            <a:ext cx="2615497" cy="831273"/>
          </a:xfrm>
          <a:prstGeom prst="wedgeRoundRectCallout">
            <a:avLst>
              <a:gd name="adj1" fmla="val -69071"/>
              <a:gd name="adj2" fmla="val 47041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Creating RDD from memory (list) or a file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175179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C3962-BB11-D056-B25D-20C0F9C99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RDD Transformations</a:t>
            </a:r>
            <a:endParaRPr lang="cs-CZ" dirty="0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676F40E9-6DDA-D707-4201-9C0BCED31DA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0030356"/>
              </p:ext>
            </p:extLst>
          </p:nvPr>
        </p:nvGraphicFramePr>
        <p:xfrm>
          <a:off x="838200" y="1825625"/>
          <a:ext cx="10515600" cy="434848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3327400">
                  <a:extLst>
                    <a:ext uri="{9D8B030D-6E8A-4147-A177-3AD203B41FA5}">
                      <a16:colId xmlns:a16="http://schemas.microsoft.com/office/drawing/2014/main" val="3259724247"/>
                    </a:ext>
                  </a:extLst>
                </a:gridCol>
                <a:gridCol w="7188200">
                  <a:extLst>
                    <a:ext uri="{9D8B030D-6E8A-4147-A177-3AD203B41FA5}">
                      <a16:colId xmlns:a16="http://schemas.microsoft.com/office/drawing/2014/main" val="29911123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map(</a:t>
                      </a:r>
                      <a:r>
                        <a:rPr lang="en-US" b="0" i="1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fnc</a:t>
                      </a:r>
                      <a:r>
                        <a:rPr lang="en-US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), </a:t>
                      </a:r>
                      <a:r>
                        <a:rPr lang="en-US" b="1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flatMap</a:t>
                      </a:r>
                      <a:r>
                        <a:rPr lang="en-US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(</a:t>
                      </a:r>
                      <a:r>
                        <a:rPr lang="en-US" b="0" i="1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fnc</a:t>
                      </a:r>
                      <a:r>
                        <a:rPr lang="en-US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)</a:t>
                      </a:r>
                      <a:endParaRPr lang="cs-CZ" b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/>
                        <a:t>applies transformation on each element (</a:t>
                      </a:r>
                      <a:r>
                        <a:rPr lang="en-US" sz="1600" b="0" dirty="0" err="1"/>
                        <a:t>flatMap</a:t>
                      </a:r>
                      <a:r>
                        <a:rPr lang="en-US" sz="1600" b="0" dirty="0"/>
                        <a:t> can produce 0 or more elements)</a:t>
                      </a:r>
                      <a:endParaRPr lang="cs-CZ" sz="16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0332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filter(</a:t>
                      </a:r>
                      <a:r>
                        <a:rPr lang="en-US" b="0" i="1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fnc</a:t>
                      </a:r>
                      <a:r>
                        <a:rPr lang="en-US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)</a:t>
                      </a:r>
                      <a:endParaRPr lang="cs-CZ" b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/>
                        <a:t>only elements that pass the given predicate are included in the new dataset</a:t>
                      </a:r>
                      <a:endParaRPr lang="cs-CZ" sz="16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0461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union(</a:t>
                      </a:r>
                      <a:r>
                        <a:rPr lang="en-US" b="0" i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data</a:t>
                      </a:r>
                      <a:r>
                        <a:rPr lang="en-US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)</a:t>
                      </a:r>
                      <a:endParaRPr lang="cs-CZ" b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/>
                        <a:t>combines two datasets in union</a:t>
                      </a:r>
                      <a:endParaRPr lang="cs-CZ" sz="16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5523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intersection(</a:t>
                      </a:r>
                      <a:r>
                        <a:rPr lang="en-US" b="0" i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data</a:t>
                      </a:r>
                      <a:r>
                        <a:rPr lang="en-US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)</a:t>
                      </a:r>
                      <a:endParaRPr lang="cs-CZ" b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/>
                        <a:t>returns the intersection of this and given data set</a:t>
                      </a:r>
                      <a:endParaRPr lang="cs-CZ" sz="16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0387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distinct()</a:t>
                      </a:r>
                      <a:endParaRPr lang="cs-CZ" b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/>
                        <a:t>returns only distinct (unique) elements in the dataset</a:t>
                      </a:r>
                      <a:endParaRPr lang="cs-CZ" sz="16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2682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groupByKey</a:t>
                      </a:r>
                      <a:r>
                        <a:rPr lang="en-US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()</a:t>
                      </a:r>
                      <a:endParaRPr lang="cs-CZ" b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/>
                        <a:t>takes pairs (K,V) and produces pairs (K, iter&lt;V&gt;) where values are grouped</a:t>
                      </a:r>
                      <a:endParaRPr lang="cs-CZ" sz="16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227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reduceByKey</a:t>
                      </a:r>
                      <a:r>
                        <a:rPr lang="en-US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(</a:t>
                      </a:r>
                      <a:r>
                        <a:rPr lang="en-US" b="0" i="1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fnc</a:t>
                      </a:r>
                      <a:r>
                        <a:rPr lang="en-US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)</a:t>
                      </a:r>
                      <a:endParaRPr lang="cs-CZ" b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/>
                        <a:t>similar to group-by, but also reduces values by given function</a:t>
                      </a:r>
                      <a:endParaRPr lang="cs-CZ" sz="16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7117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sortByKey</a:t>
                      </a:r>
                      <a:r>
                        <a:rPr lang="en-US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(</a:t>
                      </a:r>
                      <a:r>
                        <a:rPr lang="en-US" b="0" i="1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asc</a:t>
                      </a:r>
                      <a:r>
                        <a:rPr lang="en-US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)</a:t>
                      </a:r>
                      <a:endParaRPr lang="cs-CZ" b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/>
                        <a:t>takes pairs (K,V) and sorts them by K (must implement Ordered)</a:t>
                      </a:r>
                      <a:endParaRPr lang="cs-CZ" sz="16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3987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join(</a:t>
                      </a:r>
                      <a:r>
                        <a:rPr lang="en-US" b="0" i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data</a:t>
                      </a:r>
                      <a:r>
                        <a:rPr lang="en-US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)</a:t>
                      </a:r>
                      <a:endParaRPr lang="cs-CZ" b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/>
                        <a:t>pairs (K,V) are joined with data (K,W) and (K,(V,W)) collection is returned</a:t>
                      </a:r>
                      <a:endParaRPr lang="cs-CZ" sz="16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516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cartesian(</a:t>
                      </a:r>
                      <a:r>
                        <a:rPr lang="en-US" b="0" i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data</a:t>
                      </a:r>
                      <a:r>
                        <a:rPr lang="en-US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)</a:t>
                      </a:r>
                      <a:endParaRPr lang="cs-CZ" b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/>
                        <a:t>for data U and V produces all combinations of (U,V) pairs</a:t>
                      </a:r>
                      <a:endParaRPr lang="cs-CZ" sz="16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9415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coalesce(</a:t>
                      </a:r>
                      <a:r>
                        <a:rPr lang="en-US" b="0" i="1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numP</a:t>
                      </a:r>
                      <a:r>
                        <a:rPr lang="en-US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), repartition(</a:t>
                      </a:r>
                      <a:r>
                        <a:rPr lang="en-US" b="0" i="1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numP</a:t>
                      </a:r>
                      <a:r>
                        <a:rPr lang="en-US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)</a:t>
                      </a:r>
                      <a:endParaRPr lang="cs-CZ" b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/>
                        <a:t>change the number of partitions and redistribute data among them (e.g., coalesce is useful when a new dataset with significantly less elements is produced)</a:t>
                      </a:r>
                      <a:endParaRPr lang="cs-CZ" sz="16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9044024"/>
                  </a:ext>
                </a:extLst>
              </a:tr>
            </a:tbl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1CEE03-58A7-539D-4407-96B5C16F7F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28.4.2025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AE3405-1BA8-377E-CA38-7D5BC5F02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2BA5EF-2BA9-83AE-1857-8CF4B0005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08302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972C8A-8EA8-1568-AB1B-DF465D280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RDD Actions</a:t>
            </a:r>
            <a:endParaRPr lang="cs-CZ" dirty="0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AD094F4B-6EA8-2A55-2A0D-FD7B5130F5C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84433532"/>
              </p:ext>
            </p:extLst>
          </p:nvPr>
        </p:nvGraphicFramePr>
        <p:xfrm>
          <a:off x="838200" y="1825625"/>
          <a:ext cx="10515600" cy="333756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286663">
                  <a:extLst>
                    <a:ext uri="{9D8B030D-6E8A-4147-A177-3AD203B41FA5}">
                      <a16:colId xmlns:a16="http://schemas.microsoft.com/office/drawing/2014/main" val="1761413052"/>
                    </a:ext>
                  </a:extLst>
                </a:gridCol>
                <a:gridCol w="8228937">
                  <a:extLst>
                    <a:ext uri="{9D8B030D-6E8A-4147-A177-3AD203B41FA5}">
                      <a16:colId xmlns:a16="http://schemas.microsoft.com/office/drawing/2014/main" val="3498074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collect()</a:t>
                      </a:r>
                      <a:endParaRPr lang="cs-CZ" b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/>
                        <a:t>returns the elements of the dataset (materialization)</a:t>
                      </a:r>
                      <a:endParaRPr lang="cs-CZ" sz="16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6918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count()</a:t>
                      </a:r>
                      <a:endParaRPr lang="cs-CZ" b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/>
                        <a:t>computes the number of elements in the collection</a:t>
                      </a:r>
                      <a:endParaRPr lang="cs-CZ" sz="16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7721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first()</a:t>
                      </a:r>
                      <a:endParaRPr lang="cs-CZ" b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/>
                        <a:t>returns the first element in the collection</a:t>
                      </a:r>
                      <a:endParaRPr lang="cs-CZ" sz="16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8084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take(</a:t>
                      </a:r>
                      <a:r>
                        <a:rPr lang="en-US" b="0" i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n</a:t>
                      </a:r>
                      <a:r>
                        <a:rPr lang="en-US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)</a:t>
                      </a:r>
                      <a:endParaRPr lang="cs-CZ" b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/>
                        <a:t>returns the first </a:t>
                      </a:r>
                      <a:r>
                        <a:rPr lang="en-US" sz="1600" b="0" i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n</a:t>
                      </a:r>
                      <a:r>
                        <a:rPr lang="en-US" sz="1600" b="0" dirty="0"/>
                        <a:t> elements in the collection</a:t>
                      </a:r>
                      <a:endParaRPr lang="cs-CZ" sz="16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3138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reduce(</a:t>
                      </a:r>
                      <a:r>
                        <a:rPr lang="en-US" b="0" i="1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fnc</a:t>
                      </a:r>
                      <a:r>
                        <a:rPr lang="en-US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)</a:t>
                      </a:r>
                      <a:endParaRPr lang="cs-CZ" b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/>
                        <a:t>performs reduction using given function and returns the result</a:t>
                      </a:r>
                      <a:endParaRPr lang="cs-CZ" sz="16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2380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takeOrdered</a:t>
                      </a:r>
                      <a:r>
                        <a:rPr lang="en-US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(</a:t>
                      </a:r>
                      <a:r>
                        <a:rPr lang="en-US" b="0" i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n</a:t>
                      </a:r>
                      <a:r>
                        <a:rPr lang="en-US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)</a:t>
                      </a:r>
                      <a:endParaRPr lang="cs-CZ" b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/>
                        <a:t>like </a:t>
                      </a:r>
                      <a:r>
                        <a:rPr lang="en-US" sz="16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take()</a:t>
                      </a:r>
                      <a:r>
                        <a:rPr lang="en-US" sz="1600" b="0" dirty="0"/>
                        <a:t>, but performs partial sorting (basically a top-k selection)</a:t>
                      </a:r>
                      <a:endParaRPr lang="cs-CZ" sz="16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5015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saveAsXXX</a:t>
                      </a:r>
                      <a:r>
                        <a:rPr lang="en-US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()</a:t>
                      </a:r>
                      <a:endParaRPr lang="cs-CZ" b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/>
                        <a:t>save the collection in the given format to a file (e.g., </a:t>
                      </a:r>
                      <a:r>
                        <a:rPr lang="en-US" sz="1600" b="1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saveAsTextFile</a:t>
                      </a:r>
                      <a:r>
                        <a:rPr lang="en-US" sz="1600" b="0" dirty="0"/>
                        <a:t>)</a:t>
                      </a:r>
                      <a:endParaRPr lang="cs-CZ" sz="16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4102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countByKey</a:t>
                      </a:r>
                      <a:r>
                        <a:rPr lang="en-US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()</a:t>
                      </a:r>
                      <a:endParaRPr lang="cs-CZ" b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/>
                        <a:t>for collection of pairs (K,V) yields (K, count-of-values)</a:t>
                      </a:r>
                      <a:endParaRPr lang="cs-CZ" sz="16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1622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foreach(</a:t>
                      </a:r>
                      <a:r>
                        <a:rPr lang="en-US" b="0" i="1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fnc</a:t>
                      </a:r>
                      <a:r>
                        <a:rPr lang="en-US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)</a:t>
                      </a:r>
                      <a:endParaRPr lang="cs-CZ" b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/>
                        <a:t>Iterates over the collection, invoking </a:t>
                      </a:r>
                      <a:r>
                        <a:rPr lang="en-US" sz="1600" b="0" i="1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fnc</a:t>
                      </a:r>
                      <a:r>
                        <a:rPr lang="en-US" sz="1600" b="0" dirty="0"/>
                        <a:t> (which usually has side effects, but runs on workers!)</a:t>
                      </a:r>
                      <a:endParaRPr lang="cs-CZ" sz="16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5789364"/>
                  </a:ext>
                </a:extLst>
              </a:tr>
            </a:tbl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276D84-D801-332E-6426-E02215BDF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28.4.2025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BD59CA-BDDE-9C67-B620-710B420A1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688CAA-1287-4851-A963-940A8CA71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11</a:t>
            </a:fld>
            <a:endParaRPr lang="en-US" altLang="en-US"/>
          </a:p>
        </p:txBody>
      </p:sp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0B13E814-1765-1233-C0B4-BADB279192D6}"/>
              </a:ext>
            </a:extLst>
          </p:cNvPr>
          <p:cNvSpPr/>
          <p:nvPr/>
        </p:nvSpPr>
        <p:spPr>
          <a:xfrm>
            <a:off x="3156668" y="5399790"/>
            <a:ext cx="8197132" cy="831273"/>
          </a:xfrm>
          <a:prstGeom prst="wedgeRoundRectCallout">
            <a:avLst>
              <a:gd name="adj1" fmla="val -22371"/>
              <a:gd name="adj2" fmla="val -82089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Note that actions are executed on the workers. </a:t>
            </a:r>
            <a:r>
              <a:rPr lang="en-US" dirty="0" err="1"/>
              <a:t>I.e</a:t>
            </a:r>
            <a:r>
              <a:rPr lang="en-US" dirty="0"/>
              <a:t>, any side effects (like print) also take place there (so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.foreach(print)</a:t>
            </a:r>
            <a:r>
              <a:rPr lang="en-US" dirty="0"/>
              <a:t> is not going to work as expected)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982223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947ED-78CE-0EC7-09B4-4286CB8239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RDD Example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DF6AF5-34F1-FB80-4172-016FEA12A0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Example</a:t>
            </a:r>
          </a:p>
          <a:p>
            <a:pPr lvl="1"/>
            <a:r>
              <a:rPr lang="en-US" dirty="0"/>
              <a:t>Counting words in a (large) text file</a:t>
            </a:r>
          </a:p>
          <a:p>
            <a:pPr lvl="1"/>
            <a:endParaRPr lang="en-US" dirty="0"/>
          </a:p>
          <a:p>
            <a:pPr marL="457200" lvl="1" indent="0">
              <a:buNone/>
            </a:pPr>
            <a:r>
              <a:rPr lang="cs-CZ" sz="2000" b="1" dirty="0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cs-CZ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cs-CZ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pyspark</a:t>
            </a:r>
            <a:r>
              <a:rPr lang="cs-CZ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cs-CZ" sz="20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cs-CZ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cs-CZ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SparkContext</a:t>
            </a:r>
            <a:endParaRPr lang="cs-CZ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57200" lvl="1" indent="0">
              <a:buNone/>
            </a:pPr>
            <a:r>
              <a:rPr lang="cs-CZ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sc</a:t>
            </a:r>
            <a:r>
              <a:rPr lang="cs-CZ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cs-CZ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SparkContext</a:t>
            </a:r>
            <a:r>
              <a:rPr lang="cs-CZ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en-US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57200" lvl="1" indent="0">
              <a:buNone/>
            </a:pPr>
            <a:endParaRPr lang="en-US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57200" lvl="1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file</a:t>
            </a:r>
            <a:r>
              <a:rPr lang="cs-CZ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cs-CZ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sc.textFile</a:t>
            </a:r>
            <a:r>
              <a:rPr lang="cs-CZ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("wiki.txt")</a:t>
            </a:r>
          </a:p>
          <a:p>
            <a:pPr marL="457200" lvl="1" indent="0">
              <a:buNone/>
            </a:pPr>
            <a:r>
              <a:rPr lang="cs-CZ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words</a:t>
            </a:r>
            <a:r>
              <a:rPr lang="cs-CZ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file</a:t>
            </a:r>
            <a:r>
              <a:rPr lang="cs-CZ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.map(</a:t>
            </a:r>
            <a:r>
              <a:rPr lang="cs-CZ" sz="20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lambda</a:t>
            </a:r>
            <a:r>
              <a:rPr lang="cs-CZ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line: </a:t>
            </a:r>
            <a:r>
              <a:rPr lang="cs-CZ" sz="20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len</a:t>
            </a:r>
            <a:r>
              <a:rPr lang="cs-CZ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line.split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cs-CZ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)) \</a:t>
            </a:r>
          </a:p>
          <a:p>
            <a:pPr marL="457200" lvl="1" indent="0">
              <a:buNone/>
            </a:pPr>
            <a:r>
              <a:rPr lang="cs-CZ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.</a:t>
            </a:r>
            <a:r>
              <a:rPr lang="cs-CZ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reduce</a:t>
            </a:r>
            <a:r>
              <a:rPr lang="cs-CZ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cs-CZ" sz="20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lambda</a:t>
            </a:r>
            <a:r>
              <a:rPr lang="cs-CZ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x, y: x + y)</a:t>
            </a:r>
            <a:endParaRPr lang="en-US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57200" lvl="1" indent="0">
              <a:buNone/>
            </a:pPr>
            <a:endParaRPr lang="en-US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57200" lvl="1" indent="0">
              <a:buNone/>
            </a:pPr>
            <a:r>
              <a:rPr lang="en-US" sz="20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(words)</a:t>
            </a:r>
            <a:endParaRPr lang="cs-CZ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D35F0E-E33B-2A1D-8C20-8AD789489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28.4.2025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1F3605-A316-08BC-D784-770110E63A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8ECBB2-220C-88BF-C374-856AAD691B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50245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Functions and Shared Variables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Functions (used in transformations/actions)</a:t>
            </a:r>
          </a:p>
          <a:p>
            <a:pPr lvl="1"/>
            <a:r>
              <a:rPr lang="en-US" dirty="0"/>
              <a:t>Executed on the workers</a:t>
            </a:r>
          </a:p>
          <a:p>
            <a:pPr lvl="2"/>
            <a:r>
              <a:rPr lang="en-US" dirty="0"/>
              <a:t>The whole closure is transferred from the driver app</a:t>
            </a:r>
          </a:p>
          <a:p>
            <a:pPr lvl="2"/>
            <a:r>
              <a:rPr lang="en-US" dirty="0"/>
              <a:t>No side effects, except for updating shared variables</a:t>
            </a:r>
          </a:p>
          <a:p>
            <a:pPr lvl="1"/>
            <a:r>
              <a:rPr lang="en-US" dirty="0"/>
              <a:t>Shared variables</a:t>
            </a:r>
          </a:p>
          <a:p>
            <a:pPr lvl="2"/>
            <a:r>
              <a:rPr lang="en-US" dirty="0"/>
              <a:t>Broadcast 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brVar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sc.</a:t>
            </a:r>
            <a:r>
              <a:rPr lang="en-US" b="1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broadcast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(data)</a:t>
            </a:r>
          </a:p>
          <a:p>
            <a:pPr lvl="3"/>
            <a:r>
              <a:rPr lang="en-US" dirty="0"/>
              <a:t>Cached read-only variable, optimizes driver-&gt;worker transfers + provides cache control</a:t>
            </a:r>
          </a:p>
          <a:p>
            <a:pPr lvl="3"/>
            <a:r>
              <a:rPr lang="en-US" dirty="0"/>
              <a:t>Tasks can read it by calling the </a:t>
            </a:r>
            <a:r>
              <a:rPr lang="en-US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value()</a:t>
            </a:r>
            <a:r>
              <a:rPr lang="en-US" dirty="0"/>
              <a:t> function</a:t>
            </a:r>
          </a:p>
          <a:p>
            <a:pPr lvl="2"/>
            <a:r>
              <a:rPr lang="en-US" dirty="0"/>
              <a:t>Accumulator 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acc =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sc.</a:t>
            </a:r>
            <a:r>
              <a:rPr lang="en-US" b="1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accumulator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baseVar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dirty="0"/>
              <a:t> </a:t>
            </a:r>
          </a:p>
          <a:p>
            <a:pPr lvl="3"/>
            <a:r>
              <a:rPr lang="en-US" dirty="0"/>
              <a:t>Worker tasks can call </a:t>
            </a:r>
            <a:r>
              <a:rPr lang="en-US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add(v)</a:t>
            </a:r>
            <a:r>
              <a:rPr lang="en-US" dirty="0"/>
              <a:t> operation (accumulate a value)</a:t>
            </a:r>
          </a:p>
          <a:p>
            <a:pPr lvl="3"/>
            <a:r>
              <a:rPr lang="en-US" dirty="0"/>
              <a:t>Only the driver can read the accumulator by calling the </a:t>
            </a:r>
            <a:r>
              <a:rPr lang="en-US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value()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/>
              <a:t>function</a:t>
            </a:r>
          </a:p>
          <a:p>
            <a:pPr lvl="3"/>
            <a:r>
              <a:rPr lang="en-US" dirty="0"/>
              <a:t>Typically a number, but can be a custom class that defines its own “add” operation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ECA74D-2F40-C8E7-0060-34C584F62A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28.4.2025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78C9D0-8787-D535-ACB5-C75CFD217E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99B4A4-7339-6A39-3F15-355AC1382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37647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DataFrame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5"/>
            <a:ext cx="10715045" cy="4351338"/>
          </a:xfrm>
        </p:spPr>
        <p:txBody>
          <a:bodyPr>
            <a:normAutofit/>
          </a:bodyPr>
          <a:lstStyle/>
          <a:p>
            <a:r>
              <a:rPr lang="en-US" dirty="0" err="1"/>
              <a:t>DataFrame</a:t>
            </a:r>
            <a:endParaRPr lang="en-US" dirty="0"/>
          </a:p>
          <a:p>
            <a:pPr lvl="1"/>
            <a:r>
              <a:rPr lang="en-US" dirty="0"/>
              <a:t>A distributed dataset (like RDD) but organized as a table (like in SQL databases)</a:t>
            </a:r>
          </a:p>
          <a:p>
            <a:pPr lvl="1"/>
            <a:r>
              <a:rPr lang="en-US" dirty="0"/>
              <a:t>Row-wise partitioning (selection of rows, all columns)</a:t>
            </a:r>
          </a:p>
          <a:p>
            <a:pPr lvl="1"/>
            <a:r>
              <a:rPr lang="en-US" dirty="0"/>
              <a:t>Construction</a:t>
            </a:r>
          </a:p>
          <a:p>
            <a:pPr marL="914400" lvl="2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spark = </a:t>
            </a:r>
            <a:r>
              <a:rPr lang="en-US" b="1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SparkSession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.builder.getOrCreate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marL="914400" lvl="2" indent="0">
              <a:buNone/>
            </a:pP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df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spark.</a:t>
            </a:r>
            <a:r>
              <a:rPr lang="en-US" b="1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createDataFrame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([ Row(col1=42, col2='the answer’) ]</a:t>
            </a:r>
          </a:p>
          <a:p>
            <a:pPr marL="914400" lvl="2" indent="0">
              <a:buNone/>
            </a:pP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csv_df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= spark.</a:t>
            </a:r>
            <a:r>
              <a:rPr lang="en-US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read.csv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('foo.csv', header=True)</a:t>
            </a:r>
          </a:p>
          <a:p>
            <a:pPr marL="914400" lvl="2" indent="0">
              <a:buNone/>
            </a:pP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pd_df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b="1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pandas.DataFrame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({ … })</a:t>
            </a:r>
          </a:p>
          <a:p>
            <a:pPr lvl="2"/>
            <a:r>
              <a:rPr lang="en-US" dirty="0"/>
              <a:t>Many other possibilities: external DB, existing RDD, tables from Hadoop…</a:t>
            </a:r>
          </a:p>
          <a:p>
            <a:pPr lvl="1"/>
            <a:r>
              <a:rPr lang="en-US" dirty="0"/>
              <a:t>Transformations and actions similar to RDD</a:t>
            </a:r>
          </a:p>
          <a:p>
            <a:pPr lvl="2"/>
            <a:r>
              <a:rPr lang="en-US" dirty="0"/>
              <a:t>Lazy evaluation, SQL-like operations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944762-6331-B78C-2AEC-A4982520D2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28.4.2025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BE169B-A73D-7807-5BD2-67EF640AE3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7C6929-2D7C-FFC9-96CD-95F1405DC3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47882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DataFrame</a:t>
            </a:r>
            <a:r>
              <a:rPr lang="en-US" dirty="0"/>
              <a:t> Partitioning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4216" y="1586359"/>
            <a:ext cx="7705353" cy="5020434"/>
          </a:xfr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FDC872-37C2-4920-902A-89C817A67F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28.4.2025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D1D037-A044-4143-0FFA-418FFEEA5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579985-B0CE-E3DD-7FC8-ABECFB284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567887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B881E-30AC-0CD8-79FB-A14063161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DataFrame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2C422D-5B62-C744-F67E-8DE9AC2433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Inspecting the data</a:t>
            </a:r>
          </a:p>
          <a:p>
            <a:pPr lvl="1"/>
            <a:r>
              <a:rPr lang="cs-CZ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df.show</a:t>
            </a:r>
            <a:r>
              <a:rPr lang="cs-CZ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i="1" dirty="0">
                <a:latin typeface="Courier New" panose="02070309020205020404" pitchFamily="49" charset="0"/>
                <a:cs typeface="Courier New" panose="02070309020205020404" pitchFamily="49" charset="0"/>
              </a:rPr>
              <a:t>n</a:t>
            </a:r>
            <a:r>
              <a:rPr lang="cs-CZ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dirty="0"/>
              <a:t> – prints the table (or first n rows)</a:t>
            </a:r>
          </a:p>
          <a:p>
            <a:pPr lvl="1"/>
            <a:r>
              <a:rPr lang="cs-CZ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df.printSchema</a:t>
            </a:r>
            <a:r>
              <a:rPr lang="cs-CZ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dirty="0"/>
              <a:t> – prints the column names and types</a:t>
            </a:r>
          </a:p>
          <a:p>
            <a:pPr lvl="1"/>
            <a:r>
              <a:rPr lang="cs-CZ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df.columns</a:t>
            </a:r>
            <a:r>
              <a:rPr lang="en-US" dirty="0"/>
              <a:t> – access the column names as a list</a:t>
            </a:r>
          </a:p>
          <a:p>
            <a:pPr lvl="1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df.describe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().show()</a:t>
            </a:r>
            <a:r>
              <a:rPr lang="en-US" dirty="0"/>
              <a:t> – get basic statistics (count, min, max…) per col.</a:t>
            </a:r>
          </a:p>
          <a:p>
            <a:r>
              <a:rPr lang="en-US" dirty="0"/>
              <a:t>Accessing/saving the data</a:t>
            </a:r>
          </a:p>
          <a:p>
            <a:pPr lvl="1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df.collect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lvl="1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df.take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i="1" dirty="0">
                <a:latin typeface="Courier New" panose="02070309020205020404" pitchFamily="49" charset="0"/>
                <a:cs typeface="Courier New" panose="02070309020205020404" pitchFamily="49" charset="0"/>
              </a:rPr>
              <a:t>n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lvl="1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df.toPandas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lvl="1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df.write.csv(</a:t>
            </a:r>
            <a:r>
              <a:rPr lang="en-US" i="1" dirty="0">
                <a:latin typeface="Courier New" panose="02070309020205020404" pitchFamily="49" charset="0"/>
                <a:cs typeface="Courier New" panose="02070309020205020404" pitchFamily="49" charset="0"/>
              </a:rPr>
              <a:t>file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i="1" dirty="0">
                <a:latin typeface="Courier New" panose="02070309020205020404" pitchFamily="49" charset="0"/>
                <a:cs typeface="Courier New" panose="02070309020205020404" pitchFamily="49" charset="0"/>
              </a:rPr>
              <a:t>header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lvl="1"/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680646-5711-4F5F-1DCF-164086A2B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28.4.2025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A9B686-21F0-F43B-894F-4F90A9ECB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8EA842-7119-3781-6899-C6CA5C6901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5714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F33AB-0487-EB07-60EA-CB1ECD726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DataFrame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39DDE5-7046-CD19-5D14-2B35AFF06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651435" cy="4351338"/>
          </a:xfrm>
        </p:spPr>
        <p:txBody>
          <a:bodyPr/>
          <a:lstStyle/>
          <a:p>
            <a:r>
              <a:rPr lang="en-US" dirty="0"/>
              <a:t>Transformations</a:t>
            </a:r>
          </a:p>
          <a:p>
            <a:pPr lvl="1"/>
            <a:r>
              <a:rPr lang="en-US" dirty="0"/>
              <a:t>All yield a new </a:t>
            </a:r>
            <a:r>
              <a:rPr lang="en-US" dirty="0" err="1"/>
              <a:t>DataFrame</a:t>
            </a:r>
            <a:r>
              <a:rPr lang="en-US" dirty="0"/>
              <a:t> (lazily evaluated)</a:t>
            </a:r>
          </a:p>
          <a:p>
            <a:pPr lvl="1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df.</a:t>
            </a:r>
            <a:r>
              <a:rPr lang="en-US" i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colName</a:t>
            </a:r>
            <a:r>
              <a:rPr lang="en-US" dirty="0"/>
              <a:t> – returns column object (metadata)</a:t>
            </a:r>
          </a:p>
          <a:p>
            <a:pPr lvl="1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df.select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(df.</a:t>
            </a:r>
            <a:r>
              <a:rPr lang="en-US" i="1" dirty="0">
                <a:latin typeface="Courier New" panose="02070309020205020404" pitchFamily="49" charset="0"/>
                <a:cs typeface="Courier New" panose="02070309020205020404" pitchFamily="49" charset="0"/>
              </a:rPr>
              <a:t>col1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, "</a:t>
            </a:r>
            <a:r>
              <a:rPr lang="en-US" i="1" dirty="0">
                <a:latin typeface="Courier New" panose="02070309020205020404" pitchFamily="49" charset="0"/>
                <a:cs typeface="Courier New" panose="02070309020205020404" pitchFamily="49" charset="0"/>
              </a:rPr>
              <a:t>col2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")</a:t>
            </a:r>
            <a:r>
              <a:rPr lang="en-US" dirty="0"/>
              <a:t> – selects a set of columns (projection)</a:t>
            </a:r>
          </a:p>
          <a:p>
            <a:pPr lvl="1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df.filter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df.</a:t>
            </a:r>
            <a:r>
              <a:rPr lang="en-US" i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== 42)</a:t>
            </a:r>
            <a:r>
              <a:rPr lang="en-US" dirty="0"/>
              <a:t> – filter rows using a condition (like SQL WHERE)</a:t>
            </a:r>
          </a:p>
          <a:p>
            <a:pPr lvl="1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df.withColumn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i="1" dirty="0">
                <a:latin typeface="Courier New" panose="02070309020205020404" pitchFamily="49" charset="0"/>
                <a:cs typeface="Courier New" panose="02070309020205020404" pitchFamily="49" charset="0"/>
              </a:rPr>
              <a:t>name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i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fnc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dirty="0"/>
              <a:t> – add new column</a:t>
            </a:r>
          </a:p>
          <a:p>
            <a:pPr lvl="2"/>
            <a:r>
              <a:rPr lang="en-US" dirty="0"/>
              <a:t>Values are computed from the other columns</a:t>
            </a:r>
          </a:p>
          <a:p>
            <a:pPr lvl="1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df.groupBy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i="1" dirty="0">
                <a:latin typeface="Courier New" panose="02070309020205020404" pitchFamily="49" charset="0"/>
                <a:cs typeface="Courier New" panose="02070309020205020404" pitchFamily="49" charset="0"/>
              </a:rPr>
              <a:t>col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dirty="0"/>
              <a:t> – groups using specified column(s)</a:t>
            </a:r>
          </a:p>
          <a:p>
            <a:pPr lvl="2"/>
            <a:r>
              <a:rPr lang="en-US" dirty="0"/>
              <a:t>Aggregate functions can be applied on the rest (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.avg()</a:t>
            </a:r>
            <a:r>
              <a:rPr lang="en-US" dirty="0"/>
              <a:t>,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.count()</a:t>
            </a:r>
            <a:r>
              <a:rPr lang="en-US" dirty="0"/>
              <a:t>, …)</a:t>
            </a:r>
          </a:p>
          <a:p>
            <a:pPr lvl="1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df.join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i="1" dirty="0">
                <a:latin typeface="Courier New" panose="02070309020205020404" pitchFamily="49" charset="0"/>
                <a:cs typeface="Courier New" panose="02070309020205020404" pitchFamily="49" charset="0"/>
              </a:rPr>
              <a:t>df2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i="1" dirty="0">
                <a:latin typeface="Courier New" panose="02070309020205020404" pitchFamily="49" charset="0"/>
                <a:cs typeface="Courier New" panose="02070309020205020404" pitchFamily="49" charset="0"/>
              </a:rPr>
              <a:t>on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dirty="0"/>
              <a:t> – join with another </a:t>
            </a:r>
            <a:r>
              <a:rPr lang="en-US" dirty="0" err="1"/>
              <a:t>DataFrame</a:t>
            </a:r>
            <a:r>
              <a:rPr lang="en-US" dirty="0"/>
              <a:t> using the </a:t>
            </a:r>
            <a:r>
              <a:rPr lang="en-US" i="1" dirty="0">
                <a:latin typeface="Courier New" panose="02070309020205020404" pitchFamily="49" charset="0"/>
                <a:cs typeface="Courier New" panose="02070309020205020404" pitchFamily="49" charset="0"/>
              </a:rPr>
              <a:t>on</a:t>
            </a:r>
            <a:r>
              <a:rPr lang="en-US" dirty="0"/>
              <a:t> join expr.</a:t>
            </a:r>
          </a:p>
          <a:p>
            <a:pPr lvl="1"/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A13473-E055-BDBA-785E-536E4CAA3C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28.4.2025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2FABDB-FDFC-FCE3-B599-2FD8466A1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CE4042-6FDD-277B-63F9-6006791469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56967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4EF5C0-FE01-4097-4D95-A216F1EC6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DataFrame</a:t>
            </a:r>
            <a:r>
              <a:rPr lang="en-US" dirty="0"/>
              <a:t> Example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D88DFD-3986-87BB-E656-FC187E395E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/>
              <a:t>Example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r>
              <a:rPr lang="cs-CZ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spark</a:t>
            </a:r>
            <a:r>
              <a:rPr lang="cs-CZ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cs-CZ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SparkSession.builder.getOrCreate</a:t>
            </a:r>
            <a:r>
              <a:rPr lang="cs-CZ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b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cs-CZ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57200" lvl="1" indent="0">
              <a:buNone/>
            </a:pPr>
            <a:r>
              <a:rPr lang="cs-CZ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df</a:t>
            </a:r>
            <a:r>
              <a:rPr lang="cs-CZ" b="1" dirty="0">
                <a:latin typeface="Courier New" panose="02070309020205020404" pitchFamily="49" charset="0"/>
                <a:cs typeface="Courier New" panose="02070309020205020404" pitchFamily="49" charset="0"/>
              </a:rPr>
              <a:t> = spark.</a:t>
            </a:r>
            <a:r>
              <a:rPr lang="cs-CZ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read.csv</a:t>
            </a:r>
            <a:r>
              <a:rPr lang="cs-CZ" b="1" dirty="0">
                <a:latin typeface="Courier New" panose="02070309020205020404" pitchFamily="49" charset="0"/>
                <a:cs typeface="Courier New" panose="02070309020205020404" pitchFamily="49" charset="0"/>
              </a:rPr>
              <a:t>("employees.csv", </a:t>
            </a:r>
            <a:r>
              <a:rPr lang="cs-CZ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header</a:t>
            </a:r>
            <a:r>
              <a:rPr lang="cs-CZ" b="1" dirty="0"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cs-CZ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True</a:t>
            </a:r>
            <a:r>
              <a:rPr lang="cs-CZ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457200" lvl="1" indent="0">
              <a:buNone/>
            </a:pPr>
            <a:r>
              <a:rPr lang="cs-CZ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sel_df</a:t>
            </a:r>
            <a:r>
              <a:rPr lang="cs-CZ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cs-CZ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df.</a:t>
            </a:r>
            <a:r>
              <a:rPr lang="cs-CZ" b="1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select</a:t>
            </a:r>
            <a:r>
              <a:rPr lang="cs-CZ" b="1" dirty="0">
                <a:latin typeface="Courier New" panose="02070309020205020404" pitchFamily="49" charset="0"/>
                <a:cs typeface="Courier New" panose="02070309020205020404" pitchFamily="49" charset="0"/>
              </a:rPr>
              <a:t>("department", "</a:t>
            </a:r>
            <a:r>
              <a:rPr lang="cs-CZ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salary</a:t>
            </a:r>
            <a:r>
              <a:rPr lang="cs-CZ" b="1" dirty="0">
                <a:latin typeface="Courier New" panose="02070309020205020404" pitchFamily="49" charset="0"/>
                <a:cs typeface="Courier New" panose="02070309020205020404" pitchFamily="49" charset="0"/>
              </a:rPr>
              <a:t>")</a:t>
            </a:r>
          </a:p>
          <a:p>
            <a:pPr marL="457200" lvl="1" indent="0">
              <a:buNone/>
            </a:pPr>
            <a:r>
              <a:rPr lang="cs-CZ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fil_df</a:t>
            </a:r>
            <a:r>
              <a:rPr lang="cs-CZ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cs-CZ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sel_df.</a:t>
            </a:r>
            <a:r>
              <a:rPr lang="cs-CZ" b="1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filter</a:t>
            </a:r>
            <a:r>
              <a:rPr lang="cs-CZ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cs-CZ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sel_df.salary</a:t>
            </a:r>
            <a:r>
              <a:rPr lang="cs-CZ" b="1" dirty="0">
                <a:latin typeface="Courier New" panose="02070309020205020404" pitchFamily="49" charset="0"/>
                <a:cs typeface="Courier New" panose="02070309020205020404" pitchFamily="49" charset="0"/>
              </a:rPr>
              <a:t> &gt; 50000)</a:t>
            </a:r>
          </a:p>
          <a:p>
            <a:pPr marL="457200" lvl="1" indent="0">
              <a:buNone/>
            </a:pPr>
            <a:r>
              <a:rPr lang="cs-CZ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gr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p</a:t>
            </a:r>
            <a:r>
              <a:rPr lang="cs-CZ" b="1" dirty="0">
                <a:latin typeface="Courier New" panose="02070309020205020404" pitchFamily="49" charset="0"/>
                <a:cs typeface="Courier New" panose="02070309020205020404" pitchFamily="49" charset="0"/>
              </a:rPr>
              <a:t>_</a:t>
            </a:r>
            <a:r>
              <a:rPr lang="cs-CZ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df</a:t>
            </a:r>
            <a:r>
              <a:rPr lang="cs-CZ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cs-CZ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fil_df.</a:t>
            </a:r>
            <a:r>
              <a:rPr lang="cs-CZ" b="1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groupBy</a:t>
            </a:r>
            <a:r>
              <a:rPr lang="cs-CZ" b="1" dirty="0">
                <a:latin typeface="Courier New" panose="02070309020205020404" pitchFamily="49" charset="0"/>
                <a:cs typeface="Courier New" panose="02070309020205020404" pitchFamily="49" charset="0"/>
              </a:rPr>
              <a:t>("department")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57200" lvl="1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cs-CZ" b="1" dirty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cs-CZ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avg</a:t>
            </a:r>
            <a:r>
              <a:rPr lang="cs-CZ" b="1" dirty="0">
                <a:latin typeface="Courier New" panose="02070309020205020404" pitchFamily="49" charset="0"/>
                <a:cs typeface="Courier New" panose="02070309020205020404" pitchFamily="49" charset="0"/>
              </a:rPr>
              <a:t>("</a:t>
            </a:r>
            <a:r>
              <a:rPr lang="cs-CZ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salary</a:t>
            </a:r>
            <a:r>
              <a:rPr lang="cs-CZ" b="1" dirty="0">
                <a:latin typeface="Courier New" panose="02070309020205020404" pitchFamily="49" charset="0"/>
                <a:cs typeface="Courier New" panose="02070309020205020404" pitchFamily="49" charset="0"/>
              </a:rPr>
              <a:t>").alias("</a:t>
            </a:r>
            <a:r>
              <a:rPr lang="cs-CZ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average_salary</a:t>
            </a:r>
            <a:r>
              <a:rPr lang="cs-CZ" b="1" dirty="0">
                <a:latin typeface="Courier New" panose="02070309020205020404" pitchFamily="49" charset="0"/>
                <a:cs typeface="Courier New" panose="02070309020205020404" pitchFamily="49" charset="0"/>
              </a:rPr>
              <a:t>")</a:t>
            </a:r>
            <a:b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57200" lvl="1" indent="0">
              <a:buNone/>
            </a:pPr>
            <a:r>
              <a:rPr lang="cs-CZ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gr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p</a:t>
            </a:r>
            <a:r>
              <a:rPr lang="cs-CZ" b="1" dirty="0">
                <a:latin typeface="Courier New" panose="02070309020205020404" pitchFamily="49" charset="0"/>
                <a:cs typeface="Courier New" panose="02070309020205020404" pitchFamily="49" charset="0"/>
              </a:rPr>
              <a:t>_</a:t>
            </a:r>
            <a:r>
              <a:rPr lang="cs-CZ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df.show</a:t>
            </a:r>
            <a:r>
              <a:rPr lang="cs-CZ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marL="457200" lvl="1" indent="0">
              <a:buNone/>
            </a:pP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DCA9CC-2CC7-DF96-2C52-027907210E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28.4.2025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BF2B5E-AFFF-A014-EE9D-E477F19AA8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B91277-1D39-033E-C68A-EA3785D0E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330362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Spark Query Execution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Query execution steps</a:t>
            </a:r>
          </a:p>
          <a:p>
            <a:pPr lvl="1"/>
            <a:r>
              <a:rPr lang="en-US" dirty="0"/>
              <a:t>Create a logical plan</a:t>
            </a:r>
          </a:p>
          <a:p>
            <a:pPr lvl="1"/>
            <a:r>
              <a:rPr lang="en-US" dirty="0"/>
              <a:t>Transform the logical plan into a physical plan</a:t>
            </a:r>
          </a:p>
          <a:p>
            <a:pPr lvl="1"/>
            <a:r>
              <a:rPr lang="en-US" dirty="0"/>
              <a:t>Generate the code</a:t>
            </a:r>
          </a:p>
          <a:p>
            <a:pPr lvl="1"/>
            <a:r>
              <a:rPr lang="en-US" dirty="0"/>
              <a:t>Execute the tasks on a cluster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799AEF-D222-8A54-81F8-688AD7675D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28.4.2025</a:t>
            </a:r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390ED3-D914-08ED-B4D2-AF21CE34F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26CFBC-B365-C088-9F84-FCFD79844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19</a:t>
            </a:fld>
            <a:endParaRPr lang="en-US" alt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2363" y="4259455"/>
            <a:ext cx="8567274" cy="1749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8232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Advanced Spark 3.x Features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Adaptive Query Execution (AQE)</a:t>
            </a:r>
          </a:p>
          <a:p>
            <a:pPr lvl="1"/>
            <a:r>
              <a:rPr lang="en-US" sz="2000" dirty="0"/>
              <a:t>Runtime statistics retrieved from completed stages of the query plan are used to re-optimize the execution plan</a:t>
            </a:r>
          </a:p>
          <a:p>
            <a:pPr lvl="1"/>
            <a:r>
              <a:rPr lang="en-US" sz="2000" dirty="0"/>
              <a:t>Dynamically coalescing shuffle partitions</a:t>
            </a:r>
          </a:p>
          <a:p>
            <a:pPr lvl="2"/>
            <a:r>
              <a:rPr lang="en-US" sz="1800" dirty="0"/>
              <a:t>Combine adjacent small partitions into bigger partitions, reducing the number of tasks</a:t>
            </a:r>
          </a:p>
          <a:p>
            <a:pPr lvl="1"/>
            <a:r>
              <a:rPr lang="en-US" sz="2000" dirty="0"/>
              <a:t>Dynamically switching join strategies</a:t>
            </a:r>
          </a:p>
          <a:p>
            <a:pPr lvl="2"/>
            <a:r>
              <a:rPr lang="en-US" sz="1800" dirty="0"/>
              <a:t>Optimize join strategy at runtime based on the join relation size</a:t>
            </a:r>
          </a:p>
          <a:p>
            <a:pPr lvl="1"/>
            <a:r>
              <a:rPr lang="en-US" sz="2000" dirty="0"/>
              <a:t>Dynamically optimizing skew joins</a:t>
            </a:r>
          </a:p>
          <a:p>
            <a:pPr lvl="2"/>
            <a:r>
              <a:rPr lang="en-US" sz="1800" dirty="0"/>
              <a:t>Detect data skew and split skew partitions into smaller sub-partitions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5801D0-D991-F456-67D7-D136FBF662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28.4.2025</a:t>
            </a:r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4CBF67-B3B2-B90A-8165-851FC2EDD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54F3E2-4EEC-4106-38C0-2B4DB773B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20</a:t>
            </a:fld>
            <a:endParaRPr lang="en-US" alt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7757" y="4797152"/>
            <a:ext cx="8316486" cy="1848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2703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Advanced Spark 3.x Features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Dynamic partition pruning</a:t>
            </a:r>
          </a:p>
          <a:p>
            <a:pPr lvl="1"/>
            <a:r>
              <a:rPr lang="en-US" dirty="0"/>
              <a:t>Data warehouse queries</a:t>
            </a:r>
          </a:p>
          <a:p>
            <a:pPr lvl="2"/>
            <a:r>
              <a:rPr lang="en-US" dirty="0"/>
              <a:t>One or more fact tables referencing any number of dimensional tables</a:t>
            </a:r>
          </a:p>
          <a:p>
            <a:pPr lvl="1"/>
            <a:r>
              <a:rPr lang="en-US" dirty="0"/>
              <a:t>Pruning at runtime by reusing the dimension table broadcast results in hash joins</a:t>
            </a:r>
          </a:p>
          <a:p>
            <a:pPr lvl="1"/>
            <a:endParaRPr lang="en-US" dirty="0"/>
          </a:p>
          <a:p>
            <a:r>
              <a:rPr lang="en-US" dirty="0"/>
              <a:t>Accelerator-aware scheduling</a:t>
            </a:r>
          </a:p>
          <a:p>
            <a:pPr lvl="1"/>
            <a:r>
              <a:rPr lang="en-US" dirty="0"/>
              <a:t>GPU/CUDA with RAPIDS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D464C0-BEE0-937C-CB6E-D404E17DF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28.4.2025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767A21-95EE-3EFB-1E3A-D54FE219A2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376E6C-4E11-E479-4D0C-AF2F0DD2B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21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02077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Launching Spark Application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447954"/>
          </a:xfrm>
        </p:spPr>
        <p:txBody>
          <a:bodyPr>
            <a:noAutofit/>
          </a:bodyPr>
          <a:lstStyle/>
          <a:p>
            <a:r>
              <a:rPr lang="en-US" sz="2400" dirty="0"/>
              <a:t>Runtime (Spark + Hadoop)</a:t>
            </a:r>
          </a:p>
          <a:p>
            <a:pPr lvl="1"/>
            <a:r>
              <a:rPr lang="en-US" sz="2000" dirty="0"/>
              <a:t>Self contained in one directory (we denote 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SPARK_ROOT</a:t>
            </a:r>
            <a:r>
              <a:rPr lang="en-US" sz="2000" dirty="0"/>
              <a:t>): </a:t>
            </a:r>
            <a:r>
              <a:rPr lang="en-US" sz="20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/home/_teaching/para/spark</a:t>
            </a:r>
            <a:endParaRPr lang="en-US" sz="2000" dirty="0"/>
          </a:p>
          <a:p>
            <a:r>
              <a:rPr lang="en-US" sz="2400" dirty="0"/>
              <a:t>Starting interactive shell (in Python)</a:t>
            </a:r>
          </a:p>
          <a:p>
            <a:pPr lvl="1"/>
            <a:r>
              <a:rPr lang="en-US" sz="20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SPARK_ROOT/bin/</a:t>
            </a:r>
            <a:r>
              <a:rPr lang="en-US" sz="2000" b="1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pyspark</a:t>
            </a:r>
            <a:endParaRPr lang="en-US" sz="2000" b="1" dirty="0">
              <a:solidFill>
                <a:srgbClr val="7030A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400" dirty="0"/>
              <a:t>Standalone applications (debugging)</a:t>
            </a:r>
          </a:p>
          <a:p>
            <a:pPr lvl="1"/>
            <a:r>
              <a:rPr lang="en-US" sz="20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SPARK_ROOT/bin/spark-submit</a:t>
            </a:r>
            <a:r>
              <a:rPr lang="cs-CZ" sz="20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.</a:t>
            </a:r>
            <a:r>
              <a:rPr lang="en-US" sz="20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/yourSparkApp.py</a:t>
            </a:r>
          </a:p>
          <a:p>
            <a:pPr lvl="2"/>
            <a:r>
              <a:rPr lang="en-US" sz="18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--master</a:t>
            </a:r>
            <a:r>
              <a:rPr lang="en-US" sz="1800" b="1" dirty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/>
              <a:t>URL of the master node for the cluster</a:t>
            </a:r>
          </a:p>
          <a:p>
            <a:pPr lvl="3"/>
            <a:r>
              <a:rPr 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local[k]</a:t>
            </a:r>
            <a:r>
              <a:rPr lang="en-US" sz="1600" dirty="0"/>
              <a:t> – run locally with 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k</a:t>
            </a:r>
            <a:r>
              <a:rPr lang="en-US" sz="1600" dirty="0"/>
              <a:t> worker threads (with one thread if 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[k]</a:t>
            </a:r>
            <a:r>
              <a:rPr lang="en-US" sz="1600" dirty="0"/>
              <a:t> is missing)</a:t>
            </a:r>
          </a:p>
          <a:p>
            <a:pPr lvl="3"/>
            <a:r>
              <a:rPr 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local[*]</a:t>
            </a:r>
            <a:r>
              <a:rPr lang="en-US" sz="1600" dirty="0"/>
              <a:t> – run locally with max number of worker threads (=cores, use `-c` in </a:t>
            </a:r>
            <a:r>
              <a:rPr lang="en-US" sz="1600" dirty="0" err="1"/>
              <a:t>srun</a:t>
            </a:r>
            <a:r>
              <a:rPr lang="en-US" sz="1600" dirty="0"/>
              <a:t>)</a:t>
            </a:r>
          </a:p>
          <a:p>
            <a:pPr lvl="3"/>
            <a:r>
              <a:rPr 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spark://HOST:PORT</a:t>
            </a:r>
            <a:r>
              <a:rPr lang="en-US" sz="1600" dirty="0"/>
              <a:t> – run on a standalone Spark cluster master</a:t>
            </a:r>
          </a:p>
          <a:p>
            <a:pPr lvl="3"/>
            <a:r>
              <a:rPr 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CM://HOST:PORT</a:t>
            </a:r>
            <a:r>
              <a:rPr lang="en-US" sz="1600" dirty="0"/>
              <a:t> – connect to a cluster manager [</a:t>
            </a:r>
            <a:r>
              <a:rPr lang="en-US" sz="1600" dirty="0" err="1"/>
              <a:t>mesos</a:t>
            </a:r>
            <a:r>
              <a:rPr lang="en-US" sz="1600" dirty="0"/>
              <a:t>, yarn, k8s]</a:t>
            </a:r>
          </a:p>
          <a:p>
            <a:pPr lvl="2"/>
            <a:r>
              <a:rPr lang="en-US" sz="18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--class </a:t>
            </a:r>
            <a:r>
              <a:rPr lang="en-US" sz="1800" dirty="0"/>
              <a:t>entry point for the application</a:t>
            </a:r>
            <a:r>
              <a:rPr lang="cs-CZ" sz="1800" dirty="0"/>
              <a:t> (no </a:t>
            </a:r>
            <a:r>
              <a:rPr lang="cs-CZ" sz="1800" dirty="0" err="1"/>
              <a:t>need</a:t>
            </a:r>
            <a:r>
              <a:rPr lang="cs-CZ" sz="1800" dirty="0"/>
              <a:t> </a:t>
            </a:r>
            <a:r>
              <a:rPr lang="cs-CZ" sz="1800" dirty="0" err="1"/>
              <a:t>for</a:t>
            </a:r>
            <a:r>
              <a:rPr lang="cs-CZ" sz="1800" dirty="0"/>
              <a:t> </a:t>
            </a:r>
            <a:r>
              <a:rPr lang="en-US" sz="1800" dirty="0"/>
              <a:t>top-level statement</a:t>
            </a:r>
            <a:r>
              <a:rPr lang="cs-CZ" sz="1800" dirty="0"/>
              <a:t> </a:t>
            </a:r>
            <a:r>
              <a:rPr lang="cs-CZ" sz="1800" dirty="0" err="1"/>
              <a:t>scripts</a:t>
            </a:r>
            <a:r>
              <a:rPr lang="cs-CZ" sz="1800" dirty="0"/>
              <a:t>)</a:t>
            </a:r>
            <a:endParaRPr lang="en-US" sz="18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0C72DD-9C80-BE6C-5E8A-A90811AE2C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28.4.2025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2EA872-14DD-BF45-5681-3D05B3817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03C71B-32E5-BFDA-4E72-69F06FB41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22</a:t>
            </a:fld>
            <a:endParaRPr lang="en-US" altLang="en-US"/>
          </a:p>
        </p:txBody>
      </p:sp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86C7CBDE-BC39-AB1D-D6A5-E44C875FBAEE}"/>
              </a:ext>
            </a:extLst>
          </p:cNvPr>
          <p:cNvSpPr/>
          <p:nvPr/>
        </p:nvSpPr>
        <p:spPr>
          <a:xfrm>
            <a:off x="6384235" y="2688745"/>
            <a:ext cx="4969565" cy="831273"/>
          </a:xfrm>
          <a:prstGeom prst="wedgeRoundRectCallout">
            <a:avLst>
              <a:gd name="adj1" fmla="val -64591"/>
              <a:gd name="adj2" fmla="val -5568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Please, do not do this on </a:t>
            </a:r>
            <a:r>
              <a:rPr lang="en-US" dirty="0" err="1"/>
              <a:t>parlab</a:t>
            </a:r>
            <a:r>
              <a:rPr lang="en-US" dirty="0"/>
              <a:t> since interactive sessions block workers for a long time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378359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Launching Spark Cluster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Submitting to a standalone cluster with simple CM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Start the master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Start the workers, and make them connect to the master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Use spark-submit with the master from 1.</a:t>
            </a:r>
          </a:p>
          <a:p>
            <a:r>
              <a:rPr lang="en-US" dirty="0"/>
              <a:t>Prepared script </a:t>
            </a:r>
            <a:r>
              <a:rPr lang="en-US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spark-slurm.sh</a:t>
            </a:r>
          </a:p>
          <a:p>
            <a:pPr lvl="1"/>
            <a:r>
              <a:rPr lang="en-US" dirty="0"/>
              <a:t>A </a:t>
            </a:r>
            <a:r>
              <a:rPr lang="en-US" dirty="0" err="1"/>
              <a:t>sbatch</a:t>
            </a:r>
            <a:r>
              <a:rPr lang="en-US" dirty="0"/>
              <a:t> script that performs all aforementioned tasks</a:t>
            </a:r>
            <a:br>
              <a:rPr lang="en-US" dirty="0"/>
            </a:b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$&gt;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sbatch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./spark-slurm.sh ./yourSparkApp.py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2"/>
            <a:r>
              <a:rPr lang="en-US" dirty="0"/>
              <a:t>Creates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./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slurm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en-US" i="1" dirty="0">
                <a:latin typeface="Courier New" panose="02070309020205020404" pitchFamily="49" charset="0"/>
                <a:cs typeface="Courier New" panose="02070309020205020404" pitchFamily="49" charset="0"/>
              </a:rPr>
              <a:t>&lt;JOBID&gt;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.spark</a:t>
            </a:r>
            <a:r>
              <a:rPr lang="en-US" dirty="0"/>
              <a:t> subdir with configs and logs</a:t>
            </a:r>
          </a:p>
          <a:p>
            <a:pPr lvl="2"/>
            <a:r>
              <a:rPr lang="en-US" dirty="0"/>
              <a:t>Directs </a:t>
            </a:r>
            <a:r>
              <a:rPr lang="en-US" dirty="0" err="1"/>
              <a:t>stdout</a:t>
            </a:r>
            <a:r>
              <a:rPr lang="en-US" dirty="0"/>
              <a:t> and stderr into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./spark-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slurm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-*</a:t>
            </a:r>
            <a:r>
              <a:rPr lang="en-US" dirty="0"/>
              <a:t> files in local </a:t>
            </a:r>
            <a:r>
              <a:rPr lang="en-US" dirty="0" err="1"/>
              <a:t>dir</a:t>
            </a:r>
            <a:endParaRPr lang="en-US" dirty="0"/>
          </a:p>
          <a:p>
            <a:pPr lvl="2"/>
            <a:r>
              <a:rPr lang="en-US" dirty="0"/>
              <a:t>Executes 2 workers per node (i.e., 1 per socket)</a:t>
            </a:r>
          </a:p>
          <a:p>
            <a:pPr lvl="2"/>
            <a:r>
              <a:rPr lang="en-US" dirty="0"/>
              <a:t>You can tune the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#SBATCH -N</a:t>
            </a:r>
            <a:r>
              <a:rPr lang="en-US" dirty="0"/>
              <a:t> parameter to select the number of nodes (up to 8)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49BB60-1121-9E47-3F1C-D21DB19108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28.4.2025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71FD0A-2A5B-E94F-88A5-E5272DF1BE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EE4371-3ED1-B7E3-A8BC-84312D009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23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03094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BE1A8-23AD-0084-E366-E13FF1324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Discussion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FFA74E-CBE5-5510-7D48-4FDCE45D23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28.4.2025</a:t>
            </a:r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C04F80-B11F-D6B1-4280-7BE6BB363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24</a:t>
            </a:fld>
            <a:endParaRPr lang="en-US" altLang="en-US"/>
          </a:p>
        </p:txBody>
      </p:sp>
      <p:pic>
        <p:nvPicPr>
          <p:cNvPr id="6" name="Picture 7" descr="http://www.peirnet.net/moodle/file.php/1/face_question_mark.jpg">
            <a:extLst>
              <a:ext uri="{FF2B5EF4-FFF2-40B4-BE49-F238E27FC236}">
                <a16:creationId xmlns:a16="http://schemas.microsoft.com/office/drawing/2014/main" id="{9C575267-67E8-9063-1C82-11A8711332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3019" y="1738313"/>
            <a:ext cx="4525962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DAAC07E-3C09-9539-0ED2-B50437F73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</p:spTree>
    <p:extLst>
      <p:ext uri="{BB962C8B-B14F-4D97-AF65-F5344CB8AC3E}">
        <p14:creationId xmlns:p14="http://schemas.microsoft.com/office/powerpoint/2010/main" val="975186041"/>
      </p:ext>
    </p:extLst>
  </p:cSld>
  <p:clrMapOvr>
    <a:masterClrMapping/>
  </p:clrMapOvr>
</p:sld>
</file>

<file path=ppt/theme/theme1.xml><?xml version="1.0" encoding="utf-8"?>
<a:theme xmlns:a="http://schemas.openxmlformats.org/drawingml/2006/main" name="slides-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des-theme" id="{B506BBAE-7B29-471E-98D8-11EBE1E364B1}" vid="{D89F9550-F518-42A1-84C0-A3FA72197E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slides-theme</Template>
  <TotalTime>18982</TotalTime>
  <Words>2257</Words>
  <Application>Microsoft Office PowerPoint</Application>
  <PresentationFormat>Widescreen</PresentationFormat>
  <Paragraphs>347</Paragraphs>
  <Slides>24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Courier New</vt:lpstr>
      <vt:lpstr>Calibri Light</vt:lpstr>
      <vt:lpstr>Arial</vt:lpstr>
      <vt:lpstr>Calibri</vt:lpstr>
      <vt:lpstr>Aptos</vt:lpstr>
      <vt:lpstr>slides-theme</vt:lpstr>
      <vt:lpstr>Apache Spark</vt:lpstr>
      <vt:lpstr>Spark</vt:lpstr>
      <vt:lpstr>Spark</vt:lpstr>
      <vt:lpstr>Spark Application</vt:lpstr>
      <vt:lpstr>Spark Application Structure</vt:lpstr>
      <vt:lpstr>Spark Cluster</vt:lpstr>
      <vt:lpstr>Spark Programming</vt:lpstr>
      <vt:lpstr>Data Holders</vt:lpstr>
      <vt:lpstr>Resilient Distributed Datasets (RDD)</vt:lpstr>
      <vt:lpstr>RDD Transformations</vt:lpstr>
      <vt:lpstr>RDD Actions</vt:lpstr>
      <vt:lpstr>RDD Example</vt:lpstr>
      <vt:lpstr>Functions and Shared Variables</vt:lpstr>
      <vt:lpstr>DataFrame</vt:lpstr>
      <vt:lpstr>DataFrame Partitioning</vt:lpstr>
      <vt:lpstr>DataFrame</vt:lpstr>
      <vt:lpstr>DataFrame</vt:lpstr>
      <vt:lpstr>DataFrame Example</vt:lpstr>
      <vt:lpstr>Spark Query Execution</vt:lpstr>
      <vt:lpstr>Advanced Spark 3.x Features</vt:lpstr>
      <vt:lpstr>Advanced Spark 3.x Features</vt:lpstr>
      <vt:lpstr>Launching Spark Application</vt:lpstr>
      <vt:lpstr>Launching Spark Cluster</vt:lpstr>
      <vt:lpstr>Discussion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Martin Kruliš</dc:creator>
  <cp:lastModifiedBy>Martin Kruliš</cp:lastModifiedBy>
  <cp:revision>277</cp:revision>
  <dcterms:created xsi:type="dcterms:W3CDTF">2024-09-19T13:28:41Z</dcterms:created>
  <dcterms:modified xsi:type="dcterms:W3CDTF">2025-04-28T10:06:13Z</dcterms:modified>
</cp:coreProperties>
</file>