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21"/>
  </p:notesMasterIdLst>
  <p:sldIdLst>
    <p:sldId id="256" r:id="rId2"/>
    <p:sldId id="264" r:id="rId3"/>
    <p:sldId id="265" r:id="rId4"/>
    <p:sldId id="272" r:id="rId5"/>
    <p:sldId id="266" r:id="rId6"/>
    <p:sldId id="267" r:id="rId7"/>
    <p:sldId id="277" r:id="rId8"/>
    <p:sldId id="273" r:id="rId9"/>
    <p:sldId id="274" r:id="rId10"/>
    <p:sldId id="279" r:id="rId11"/>
    <p:sldId id="268" r:id="rId12"/>
    <p:sldId id="275" r:id="rId13"/>
    <p:sldId id="271" r:id="rId14"/>
    <p:sldId id="280" r:id="rId15"/>
    <p:sldId id="276" r:id="rId16"/>
    <p:sldId id="269" r:id="rId17"/>
    <p:sldId id="270" r:id="rId18"/>
    <p:sldId id="278" r:id="rId19"/>
    <p:sldId id="285" r:id="rId2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8" autoAdjust="0"/>
    <p:restoredTop sz="90909" autoAdjust="0"/>
  </p:normalViewPr>
  <p:slideViewPr>
    <p:cSldViewPr snapToGrid="0">
      <p:cViewPr varScale="1">
        <p:scale>
          <a:sx n="115" d="100"/>
          <a:sy n="115" d="100"/>
        </p:scale>
        <p:origin x="40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06.04.2025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7. 4. 2025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ronos.org/sycl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odeplaysoftware/syclacademy" TargetMode="External"/><Relationship Id="rId2" Type="http://schemas.openxmlformats.org/officeDocument/2006/relationships/hyperlink" Target="https://www.khronos.org/syc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ntel.com/content/www/us/en/developer/tools/oneapi/base-toolkit.htm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SYCL: </a:t>
            </a:r>
            <a:r>
              <a:rPr lang="en-US" dirty="0" err="1"/>
              <a:t>SYstem</a:t>
            </a:r>
            <a:r>
              <a:rPr lang="en-US" dirty="0"/>
              <a:t>-wide</a:t>
            </a:r>
            <a:br>
              <a:rPr lang="en-US" dirty="0"/>
            </a:br>
            <a:r>
              <a:rPr lang="en-US" dirty="0"/>
              <a:t>Compute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A97EAEE8-ECBD-1C9E-E25B-F848EC8A9223}"/>
              </a:ext>
            </a:extLst>
          </p:cNvPr>
          <p:cNvSpPr/>
          <p:nvPr/>
        </p:nvSpPr>
        <p:spPr>
          <a:xfrm>
            <a:off x="989152" y="532337"/>
            <a:ext cx="3654406" cy="995901"/>
          </a:xfrm>
          <a:prstGeom prst="wedgeRoundRectCallout">
            <a:avLst>
              <a:gd name="adj1" fmla="val 26423"/>
              <a:gd name="adj2" fmla="val 79581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Since 2020, it has been considered a name, not an acronym…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33CA3-0881-CD45-991B-B98B9225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089E7-8FB2-A4EB-BBEB-124F76EE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46032" cy="4351338"/>
          </a:xfrm>
        </p:spPr>
        <p:txBody>
          <a:bodyPr/>
          <a:lstStyle/>
          <a:p>
            <a:r>
              <a:rPr lang="en-US" dirty="0"/>
              <a:t>Parallel programming is getting out of hand</a:t>
            </a:r>
          </a:p>
          <a:p>
            <a:pPr lvl="1"/>
            <a:r>
              <a:rPr lang="en-US" dirty="0"/>
              <a:t>Many device types (CPU, GPU, FPGA, …)</a:t>
            </a:r>
          </a:p>
          <a:p>
            <a:pPr lvl="1"/>
            <a:r>
              <a:rPr lang="en-US" dirty="0"/>
              <a:t>Even similar devices (GPUs) have different approaches (NVIDIA vs AMD)</a:t>
            </a:r>
          </a:p>
          <a:p>
            <a:pPr lvl="2"/>
            <a:endParaRPr lang="en-US" dirty="0"/>
          </a:p>
          <a:p>
            <a:r>
              <a:rPr lang="en-US" dirty="0"/>
              <a:t>Holy grail of parallel computing</a:t>
            </a:r>
          </a:p>
          <a:p>
            <a:pPr lvl="1"/>
            <a:r>
              <a:rPr lang="en-US" dirty="0"/>
              <a:t>Universal parallel framework</a:t>
            </a:r>
          </a:p>
          <a:p>
            <a:pPr lvl="2"/>
            <a:r>
              <a:rPr lang="en-US" dirty="0"/>
              <a:t>Allowing code migration across devices</a:t>
            </a:r>
          </a:p>
          <a:p>
            <a:pPr lvl="2"/>
            <a:r>
              <a:rPr lang="en-US" dirty="0"/>
              <a:t>Enabling all low-level optimization</a:t>
            </a:r>
          </a:p>
          <a:p>
            <a:pPr lvl="1"/>
            <a:r>
              <a:rPr lang="en-US" dirty="0"/>
              <a:t>Raises lots of issues</a:t>
            </a:r>
          </a:p>
          <a:p>
            <a:pPr lvl="2"/>
            <a:r>
              <a:rPr lang="en-US" dirty="0"/>
              <a:t>Coding model, portability, device discovery, compilation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7B8A3-E06D-1D05-55F2-CD8C47128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74EC4-0AB8-7390-56A7-9F5F2BF4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</a:t>
            </a:fld>
            <a:endParaRPr lang="cs-CZ"/>
          </a:p>
        </p:txBody>
      </p:sp>
      <p:pic>
        <p:nvPicPr>
          <p:cNvPr id="9" name="Picture 8" descr="A cartoon character holding a white cloth&#10;&#10;Description automatically generated">
            <a:extLst>
              <a:ext uri="{FF2B5EF4-FFF2-40B4-BE49-F238E27FC236}">
                <a16:creationId xmlns:a16="http://schemas.microsoft.com/office/drawing/2014/main" id="{9DB841FD-0951-3409-4358-CB1B8F3EC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687" y="1481822"/>
            <a:ext cx="3421025" cy="482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9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127AC-9BDB-7F9D-1305-548A9809B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9CBD36-B2F0-6CF3-8DD4-B60A003405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200" dirty="0"/>
              <a:t>1985 – First commercial FPGA</a:t>
            </a:r>
          </a:p>
          <a:p>
            <a:pPr marL="109728" indent="0">
              <a:buNone/>
            </a:pPr>
            <a:r>
              <a:rPr lang="en-US" sz="2200" dirty="0"/>
              <a:t>1996</a:t>
            </a:r>
            <a:r>
              <a:rPr lang="cs-CZ" sz="2200" dirty="0"/>
              <a:t> </a:t>
            </a:r>
            <a:r>
              <a:rPr lang="en-US" sz="2200" dirty="0"/>
              <a:t>– 3Dfx Voodoo 1 (computing GPU)</a:t>
            </a:r>
          </a:p>
          <a:p>
            <a:pPr marL="109728" indent="0">
              <a:buNone/>
            </a:pPr>
            <a:r>
              <a:rPr lang="en-US" sz="2200" dirty="0"/>
              <a:t>2001</a:t>
            </a:r>
            <a:r>
              <a:rPr lang="cs-CZ" sz="2200" dirty="0"/>
              <a:t> </a:t>
            </a:r>
            <a:r>
              <a:rPr lang="en-US" sz="2200" dirty="0"/>
              <a:t>– GPU has programmable parts</a:t>
            </a:r>
          </a:p>
          <a:p>
            <a:pPr marL="109728" indent="0">
              <a:buNone/>
            </a:pPr>
            <a:r>
              <a:rPr lang="en-US" sz="2200" dirty="0"/>
              <a:t>2003 – First desktop multicore CPUs</a:t>
            </a:r>
          </a:p>
          <a:p>
            <a:pPr marL="109728" indent="0">
              <a:buNone/>
            </a:pPr>
            <a:r>
              <a:rPr lang="en-US" sz="2200" dirty="0"/>
              <a:t>2006</a:t>
            </a:r>
            <a:r>
              <a:rPr lang="cs-CZ" sz="2200" dirty="0"/>
              <a:t> </a:t>
            </a:r>
            <a:r>
              <a:rPr lang="en-US" sz="2200" dirty="0"/>
              <a:t>– Unified shader architecture in HW</a:t>
            </a:r>
          </a:p>
          <a:p>
            <a:pPr marL="109728" indent="0">
              <a:buNone/>
            </a:pPr>
            <a:r>
              <a:rPr lang="en-US" sz="2200" dirty="0"/>
              <a:t>2006 – </a:t>
            </a:r>
            <a:r>
              <a:rPr lang="en-US" sz="2200" dirty="0" err="1"/>
              <a:t>Ageia</a:t>
            </a:r>
            <a:r>
              <a:rPr lang="en-US" sz="2200" dirty="0"/>
              <a:t> PPU (PhysX) accelerator</a:t>
            </a:r>
          </a:p>
          <a:p>
            <a:pPr marL="109728" indent="0">
              <a:buNone/>
            </a:pPr>
            <a:r>
              <a:rPr lang="en-US" sz="2200" dirty="0"/>
              <a:t>2007</a:t>
            </a:r>
            <a:r>
              <a:rPr lang="cs-CZ" sz="2200" dirty="0"/>
              <a:t> </a:t>
            </a:r>
            <a:r>
              <a:rPr lang="en-US" sz="2200" dirty="0"/>
              <a:t>– NVIDIA CUDA, AMD Stream SDK</a:t>
            </a:r>
          </a:p>
          <a:p>
            <a:pPr marL="109728" indent="0">
              <a:buNone/>
            </a:pPr>
            <a:r>
              <a:rPr lang="en-US" sz="2200" dirty="0"/>
              <a:t>2009</a:t>
            </a:r>
            <a:r>
              <a:rPr lang="cs-CZ" sz="2200" dirty="0"/>
              <a:t> </a:t>
            </a:r>
            <a:r>
              <a:rPr lang="en-US" sz="2200" dirty="0"/>
              <a:t>– OpenCL, Direct Compute</a:t>
            </a:r>
          </a:p>
          <a:p>
            <a:pPr marL="109728" indent="0">
              <a:buNone/>
            </a:pPr>
            <a:r>
              <a:rPr lang="en-US" sz="2200" dirty="0"/>
              <a:t>2011 – Intel Xeon Phi (Knights Ferry)</a:t>
            </a:r>
          </a:p>
          <a:p>
            <a:pPr marL="109728" indent="0">
              <a:buNone/>
            </a:pPr>
            <a:endParaRPr lang="en-US" sz="2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958082-FF91-A68F-9D07-5E798D206C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2012 – NVIDIA Kepler Architecture (CC 3.5)</a:t>
            </a:r>
          </a:p>
          <a:p>
            <a:pPr marL="0" indent="0">
              <a:buNone/>
            </a:pPr>
            <a:r>
              <a:rPr lang="en-US" sz="2200" dirty="0"/>
              <a:t>2013 – OpenMP 4.0 (accelerator support)</a:t>
            </a:r>
          </a:p>
          <a:p>
            <a:pPr marL="0" indent="0">
              <a:buNone/>
            </a:pPr>
            <a:r>
              <a:rPr lang="en-US" sz="2200" dirty="0"/>
              <a:t>2014 – SYCL announced</a:t>
            </a:r>
          </a:p>
          <a:p>
            <a:pPr marL="0" indent="0">
              <a:buNone/>
            </a:pPr>
            <a:r>
              <a:rPr lang="en-US" sz="2200" dirty="0"/>
              <a:t>2015 – Intel buys Altera (an FPGA co.)</a:t>
            </a:r>
          </a:p>
          <a:p>
            <a:pPr marL="0" indent="0">
              <a:buNone/>
            </a:pPr>
            <a:r>
              <a:rPr lang="en-US" sz="2200" dirty="0"/>
              <a:t>2016 – </a:t>
            </a:r>
            <a:r>
              <a:rPr lang="en-US" sz="2200" dirty="0" err="1"/>
              <a:t>ROCm</a:t>
            </a:r>
            <a:r>
              <a:rPr lang="en-US" sz="2200" dirty="0"/>
              <a:t> (from AMD)</a:t>
            </a:r>
          </a:p>
          <a:p>
            <a:pPr marL="0" indent="0">
              <a:buNone/>
            </a:pPr>
            <a:r>
              <a:rPr lang="en-US" sz="2200" dirty="0"/>
              <a:t>2018 – NVIDIA Volta architecture</a:t>
            </a:r>
          </a:p>
          <a:p>
            <a:pPr marL="0" indent="0">
              <a:buNone/>
            </a:pPr>
            <a:r>
              <a:rPr lang="en-US" sz="2200" dirty="0"/>
              <a:t>2020 – Intel </a:t>
            </a:r>
            <a:r>
              <a:rPr lang="en-US" sz="2200" dirty="0" err="1"/>
              <a:t>oneAPI</a:t>
            </a:r>
            <a:r>
              <a:rPr lang="en-US" sz="2200" dirty="0"/>
              <a:t> launched</a:t>
            </a:r>
          </a:p>
          <a:p>
            <a:pPr marL="0" indent="0">
              <a:buNone/>
            </a:pPr>
            <a:r>
              <a:rPr lang="en-US" sz="2200" dirty="0"/>
              <a:t>2020 – NVIDIA Ampere architecture</a:t>
            </a:r>
          </a:p>
          <a:p>
            <a:pPr marL="0" indent="0">
              <a:buNone/>
            </a:pPr>
            <a:r>
              <a:rPr lang="en-US" sz="2200" dirty="0"/>
              <a:t>2022 – Latest version of SYCL</a:t>
            </a:r>
          </a:p>
          <a:p>
            <a:pPr marL="0" indent="0">
              <a:buNone/>
            </a:pPr>
            <a:r>
              <a:rPr lang="en-US" sz="2200" dirty="0"/>
              <a:t>2022 – NVIDIA Hopper architecture</a:t>
            </a:r>
            <a:endParaRPr lang="cs-CZ" sz="2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EDE5C-E2E4-CA3E-9194-E4C6F7C87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D6525-75C2-F0C6-643D-449D2E847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824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C84F-4544-F804-4CC2-D85BACDAE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SYCL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B80A1-9CBA-76B2-70EA-9FD15223D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High-level parallel programming model</a:t>
            </a:r>
          </a:p>
          <a:p>
            <a:pPr lvl="1"/>
            <a:r>
              <a:rPr lang="en-US" dirty="0"/>
              <a:t>Extends (modern) C++, requires special compiler</a:t>
            </a:r>
          </a:p>
          <a:p>
            <a:pPr lvl="2"/>
            <a:r>
              <a:rPr lang="en-US" dirty="0"/>
              <a:t>Platform and device detection</a:t>
            </a:r>
          </a:p>
          <a:p>
            <a:pPr lvl="2"/>
            <a:r>
              <a:rPr lang="en-US" dirty="0"/>
              <a:t>Buffer (data) management</a:t>
            </a:r>
          </a:p>
          <a:p>
            <a:pPr lvl="2"/>
            <a:r>
              <a:rPr lang="en-US" dirty="0"/>
              <a:t>Kernel (function) compilation and execution</a:t>
            </a:r>
          </a:p>
          <a:p>
            <a:pPr lvl="2"/>
            <a:r>
              <a:rPr lang="en-US" dirty="0"/>
              <a:t>Synchronization, dependency management, scheduling</a:t>
            </a:r>
          </a:p>
          <a:p>
            <a:pPr lvl="1"/>
            <a:r>
              <a:rPr lang="en-US" dirty="0"/>
              <a:t>Single source (both host control and device code)</a:t>
            </a:r>
          </a:p>
          <a:p>
            <a:pPr lvl="1"/>
            <a:r>
              <a:rPr lang="en-US" dirty="0"/>
              <a:t>It’s a standard (not a library)</a:t>
            </a:r>
          </a:p>
          <a:p>
            <a:pPr lvl="2"/>
            <a:r>
              <a:rPr lang="en-US" dirty="0"/>
              <a:t>Multiple implementations exist (we will use Intel </a:t>
            </a:r>
            <a:r>
              <a:rPr lang="en-US" dirty="0" err="1"/>
              <a:t>oneAPI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Target many heterogeneous platforms</a:t>
            </a:r>
          </a:p>
          <a:p>
            <a:pPr lvl="2"/>
            <a:r>
              <a:rPr lang="en-US" dirty="0"/>
              <a:t>CPU, GPU, FPGA, …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5AA76-8183-51B2-11E0-4269C783A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E28AE-7ECA-2553-8126-7A60953D9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1274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09B88-7AFF-E8DD-A0EB-82DE642A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SYCL</a:t>
            </a:r>
            <a:endParaRPr lang="cs-CZ" dirty="0"/>
          </a:p>
        </p:txBody>
      </p:sp>
      <p:pic>
        <p:nvPicPr>
          <p:cNvPr id="7" name="Content Placeholder 6" descr="A diagram of a computer code&#10;&#10;Description automatically generated">
            <a:extLst>
              <a:ext uri="{FF2B5EF4-FFF2-40B4-BE49-F238E27FC236}">
                <a16:creationId xmlns:a16="http://schemas.microsoft.com/office/drawing/2014/main" id="{FDBF9268-43C7-60F5-7856-9D67CB890D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042" y="1680749"/>
            <a:ext cx="8777915" cy="4351338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55D8C-B76A-17ED-822C-7C96E078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693C9-0364-2F8D-BDE0-AB31F9D91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5</a:t>
            </a:fld>
            <a:endParaRPr lang="cs-C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4D03F9-9062-59EE-4919-41783073E63E}"/>
              </a:ext>
            </a:extLst>
          </p:cNvPr>
          <p:cNvSpPr txBox="1"/>
          <p:nvPr/>
        </p:nvSpPr>
        <p:spPr>
          <a:xfrm>
            <a:off x="4248249" y="6308209"/>
            <a:ext cx="3246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from </a:t>
            </a:r>
            <a:r>
              <a:rPr lang="en-US" sz="1600" dirty="0">
                <a:hlinkClick r:id="rId3"/>
              </a:rPr>
              <a:t>https://www.khronos.org/sycl/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686993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A165-E087-7061-7E1C-13DED8EDD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Model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1D865-9531-D2AC-0E32-91E9AEED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F8ACAE-25C9-4BAF-08C2-0A13D6DD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6</a:t>
            </a:fld>
            <a:endParaRPr lang="cs-C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E71A3C-E3AF-0542-B9F8-7DFD53865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980" y="1598000"/>
            <a:ext cx="5751261" cy="418732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56C813E-334E-8C20-0607-B29E307FB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611" y="4784968"/>
            <a:ext cx="1816290" cy="121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0FD0C1CE-BE45-2AAB-4B92-C906320AF994}"/>
              </a:ext>
            </a:extLst>
          </p:cNvPr>
          <p:cNvSpPr/>
          <p:nvPr/>
        </p:nvSpPr>
        <p:spPr>
          <a:xfrm>
            <a:off x="3143672" y="2045155"/>
            <a:ext cx="1512168" cy="576064"/>
          </a:xfrm>
          <a:prstGeom prst="snip2Diag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Kernel</a:t>
            </a:r>
            <a:endParaRPr lang="cs-CZ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33B139D-CED1-5E37-3983-5DD7FFDBC0DF}"/>
              </a:ext>
            </a:extLst>
          </p:cNvPr>
          <p:cNvSpPr/>
          <p:nvPr/>
        </p:nvSpPr>
        <p:spPr>
          <a:xfrm>
            <a:off x="3215680" y="3030994"/>
            <a:ext cx="1368152" cy="864096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SYCL</a:t>
            </a:r>
            <a:endParaRPr lang="cs-CZ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73D6B0-F203-0A24-DFD5-9B6228FF5117}"/>
              </a:ext>
            </a:extLst>
          </p:cNvPr>
          <p:cNvGrpSpPr/>
          <p:nvPr/>
        </p:nvGrpSpPr>
        <p:grpSpPr>
          <a:xfrm>
            <a:off x="3827748" y="4362031"/>
            <a:ext cx="144016" cy="422937"/>
            <a:chOff x="2345791" y="4428033"/>
            <a:chExt cx="144016" cy="42293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59E39E-932D-3CCD-2EC0-2F2B58B5D153}"/>
                </a:ext>
              </a:extLst>
            </p:cNvPr>
            <p:cNvSpPr/>
            <p:nvPr/>
          </p:nvSpPr>
          <p:spPr>
            <a:xfrm>
              <a:off x="2345791" y="4428033"/>
              <a:ext cx="144016" cy="144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8F03E7-70FD-6B65-ADED-DB8ED3A8DA75}"/>
                </a:ext>
              </a:extLst>
            </p:cNvPr>
            <p:cNvSpPr/>
            <p:nvPr/>
          </p:nvSpPr>
          <p:spPr>
            <a:xfrm>
              <a:off x="2345791" y="4572033"/>
              <a:ext cx="144016" cy="144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D00F9C-95DA-E10A-E2DD-B5D0A73AAE09}"/>
                </a:ext>
              </a:extLst>
            </p:cNvPr>
            <p:cNvSpPr/>
            <p:nvPr/>
          </p:nvSpPr>
          <p:spPr>
            <a:xfrm>
              <a:off x="2345791" y="4706970"/>
              <a:ext cx="144016" cy="144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78E2536-0D5C-D28E-16A0-0DCF013939AB}"/>
              </a:ext>
            </a:extLst>
          </p:cNvPr>
          <p:cNvSpPr txBox="1"/>
          <p:nvPr/>
        </p:nvSpPr>
        <p:spPr>
          <a:xfrm>
            <a:off x="3971764" y="4387103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queue</a:t>
            </a:r>
            <a:endParaRPr lang="cs-CZ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46824C-095E-6BAE-D4CD-24CF644C5B7B}"/>
              </a:ext>
            </a:extLst>
          </p:cNvPr>
          <p:cNvSpPr txBox="1"/>
          <p:nvPr/>
        </p:nvSpPr>
        <p:spPr>
          <a:xfrm>
            <a:off x="4188307" y="5461647"/>
            <a:ext cx="791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device</a:t>
            </a:r>
            <a:endParaRPr lang="cs-CZ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87F35C2-F115-1138-17E8-84A4EEE595F7}"/>
              </a:ext>
            </a:extLst>
          </p:cNvPr>
          <p:cNvCxnSpPr>
            <a:stCxn id="9" idx="1"/>
            <a:endCxn id="10" idx="0"/>
          </p:cNvCxnSpPr>
          <p:nvPr/>
        </p:nvCxnSpPr>
        <p:spPr>
          <a:xfrm>
            <a:off x="3899756" y="2621219"/>
            <a:ext cx="0" cy="4097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3C6EC43-6B5D-8296-3F7D-C198DDBACD55}"/>
              </a:ext>
            </a:extLst>
          </p:cNvPr>
          <p:cNvCxnSpPr/>
          <p:nvPr/>
        </p:nvCxnSpPr>
        <p:spPr>
          <a:xfrm>
            <a:off x="3899756" y="3895090"/>
            <a:ext cx="0" cy="4097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0A5CE306-54A8-71C5-9D9B-BBFB93D313B5}"/>
              </a:ext>
            </a:extLst>
          </p:cNvPr>
          <p:cNvSpPr/>
          <p:nvPr/>
        </p:nvSpPr>
        <p:spPr>
          <a:xfrm>
            <a:off x="281355" y="1865135"/>
            <a:ext cx="2520279" cy="936104"/>
          </a:xfrm>
          <a:prstGeom prst="wedgeRoundRectCallout">
            <a:avLst>
              <a:gd name="adj1" fmla="val 72411"/>
              <a:gd name="adj2" fmla="val -14668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function to be executed on the device</a:t>
            </a:r>
            <a:endParaRPr lang="cs-CZ" dirty="0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59773DA3-C5DD-4698-40E4-5FA6D937D4A5}"/>
              </a:ext>
            </a:extLst>
          </p:cNvPr>
          <p:cNvSpPr/>
          <p:nvPr/>
        </p:nvSpPr>
        <p:spPr>
          <a:xfrm>
            <a:off x="281354" y="3329651"/>
            <a:ext cx="2520279" cy="936104"/>
          </a:xfrm>
          <a:prstGeom prst="wedgeRoundRectCallout">
            <a:avLst>
              <a:gd name="adj1" fmla="val 73137"/>
              <a:gd name="adj2" fmla="val -37135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Handles compilation and execution</a:t>
            </a:r>
            <a:endParaRPr lang="cs-CZ" dirty="0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20C44EB0-976B-7453-AA07-B6F43411531E}"/>
              </a:ext>
            </a:extLst>
          </p:cNvPr>
          <p:cNvSpPr/>
          <p:nvPr/>
        </p:nvSpPr>
        <p:spPr>
          <a:xfrm>
            <a:off x="6485115" y="5533830"/>
            <a:ext cx="4248990" cy="936104"/>
          </a:xfrm>
          <a:prstGeom prst="wedgeRoundRectCallout">
            <a:avLst>
              <a:gd name="adj1" fmla="val -22844"/>
              <a:gd name="adj2" fmla="val -77184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kernel can be executed as a single task, but we usually use data parallelism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7792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B61E1-20B9-1F36-06C5-0403F7FB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591C9-9C39-BF1B-430F-8ED79A513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Types of memory</a:t>
            </a:r>
          </a:p>
          <a:p>
            <a:pPr lvl="1"/>
            <a:r>
              <a:rPr lang="en-US" dirty="0"/>
              <a:t>Private memory</a:t>
            </a:r>
          </a:p>
          <a:p>
            <a:pPr lvl="2"/>
            <a:r>
              <a:rPr lang="en-US" dirty="0"/>
              <a:t>Local variables of a kernel function</a:t>
            </a:r>
          </a:p>
          <a:p>
            <a:pPr lvl="1"/>
            <a:r>
              <a:rPr lang="en-US" dirty="0"/>
              <a:t>Local memory</a:t>
            </a:r>
          </a:p>
          <a:p>
            <a:pPr lvl="2"/>
            <a:r>
              <a:rPr lang="en-US" dirty="0"/>
              <a:t>Special, shared among work-group</a:t>
            </a:r>
          </a:p>
          <a:p>
            <a:pPr lvl="1"/>
            <a:r>
              <a:rPr lang="en-US" dirty="0"/>
              <a:t>Global memory</a:t>
            </a:r>
          </a:p>
          <a:p>
            <a:pPr lvl="2"/>
            <a:r>
              <a:rPr lang="en-US" dirty="0"/>
              <a:t>Buffers shared by the whole range</a:t>
            </a:r>
          </a:p>
          <a:p>
            <a:pPr lvl="2"/>
            <a:r>
              <a:rPr lang="en-US" dirty="0"/>
              <a:t>Can be transferred to/from host</a:t>
            </a:r>
          </a:p>
          <a:p>
            <a:pPr lvl="1"/>
            <a:r>
              <a:rPr lang="en-US" dirty="0"/>
              <a:t>Constant memory</a:t>
            </a:r>
          </a:p>
          <a:p>
            <a:pPr lvl="2"/>
            <a:r>
              <a:rPr lang="en-US" dirty="0"/>
              <a:t>Global, read-only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B51EA-BD87-7FDA-D43F-EE7843DCF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21EEC-53FE-1B4D-E93E-69BC2537B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7</a:t>
            </a:fld>
            <a:endParaRPr lang="cs-C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0FD4AD-740B-01B5-95E6-8851242F6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024" y="1825625"/>
            <a:ext cx="5319819" cy="43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12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E5630-A164-AE06-9A21-65A3C7FB0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Queues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7C795-3D71-8DE0-5AF3-8C13FA9BA1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Queue</a:t>
            </a:r>
          </a:p>
          <a:p>
            <a:pPr lvl="1"/>
            <a:r>
              <a:rPr lang="en-US" dirty="0"/>
              <a:t>Interface for commands</a:t>
            </a:r>
          </a:p>
          <a:p>
            <a:pPr lvl="1"/>
            <a:r>
              <a:rPr lang="en-US" dirty="0"/>
              <a:t>Associated with one device</a:t>
            </a:r>
          </a:p>
          <a:p>
            <a:pPr lvl="1"/>
            <a:r>
              <a:rPr lang="en-US" dirty="0"/>
              <a:t>Out of order by default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in_order</a:t>
            </a:r>
            <a:r>
              <a:rPr lang="en-US" dirty="0"/>
              <a:t> property for constructor</a:t>
            </a:r>
          </a:p>
          <a:p>
            <a:r>
              <a:rPr lang="en-US" dirty="0"/>
              <a:t>Command groups</a:t>
            </a:r>
          </a:p>
          <a:p>
            <a:pPr lvl="1"/>
            <a:r>
              <a:rPr lang="en-US" dirty="0"/>
              <a:t>Series of commands that need to be executed in a particular order</a:t>
            </a:r>
          </a:p>
          <a:p>
            <a:pPr lvl="2"/>
            <a:r>
              <a:rPr lang="en-US" dirty="0"/>
              <a:t>Kernel execution</a:t>
            </a:r>
          </a:p>
          <a:p>
            <a:pPr lvl="2"/>
            <a:r>
              <a:rPr lang="en-US" dirty="0"/>
              <a:t>Copying data</a:t>
            </a:r>
          </a:p>
          <a:p>
            <a:pPr lvl="2"/>
            <a:r>
              <a:rPr lang="en-US" dirty="0"/>
              <a:t>Waiting for other commands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6479DA-449E-0A1C-CCF1-84DD837361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queue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gpuQueue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gpu_selector_v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gpuQueue.</a:t>
            </a:r>
            <a:r>
              <a:rPr lang="en-US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[&amp;](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::handler &amp;h){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copy data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// execute kernel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A7551-1260-1228-47E6-98FC35306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76B690-215F-43CF-57FC-7291DF908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8</a:t>
            </a:fld>
            <a:endParaRPr lang="cs-CZ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BFFB860-DFC9-C6EE-E38E-E657CFE0DB8B}"/>
              </a:ext>
            </a:extLst>
          </p:cNvPr>
          <p:cNvSpPr/>
          <p:nvPr/>
        </p:nvSpPr>
        <p:spPr>
          <a:xfrm>
            <a:off x="8610600" y="2636912"/>
            <a:ext cx="3042338" cy="936104"/>
          </a:xfrm>
          <a:prstGeom prst="wedgeRoundRectCallout">
            <a:avLst>
              <a:gd name="adj1" fmla="val -30681"/>
              <a:gd name="adj2" fmla="val -68393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Easiest way, selector is a function for ranking devices</a:t>
            </a:r>
            <a:endParaRPr lang="cs-CZ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EE2D4FFC-0B69-3471-34A5-F9170F12EECC}"/>
              </a:ext>
            </a:extLst>
          </p:cNvPr>
          <p:cNvSpPr/>
          <p:nvPr/>
        </p:nvSpPr>
        <p:spPr>
          <a:xfrm>
            <a:off x="8467183" y="5370052"/>
            <a:ext cx="2886617" cy="936104"/>
          </a:xfrm>
          <a:prstGeom prst="wedgeRoundRectCallout">
            <a:avLst>
              <a:gd name="adj1" fmla="val -30681"/>
              <a:gd name="adj2" fmla="val -68393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lambda is the command group factory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8760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828D-EE3C-D5A5-12D6-14B81D17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Execution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40A1DC-1687-9EE1-6A9D-E2032AC6AB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Kernel</a:t>
            </a:r>
          </a:p>
          <a:p>
            <a:pPr lvl="1"/>
            <a:r>
              <a:rPr lang="cs-CZ" dirty="0"/>
              <a:t>L</a:t>
            </a:r>
            <a:r>
              <a:rPr lang="en-US" dirty="0" err="1"/>
              <a:t>ambda</a:t>
            </a:r>
            <a:r>
              <a:rPr lang="en-US" dirty="0"/>
              <a:t> or class with operator()</a:t>
            </a:r>
            <a:endParaRPr lang="cs-CZ" dirty="0"/>
          </a:p>
          <a:p>
            <a:pPr lvl="2"/>
            <a:r>
              <a:rPr lang="cs-CZ" dirty="0"/>
              <a:t>Not </a:t>
            </a:r>
            <a:r>
              <a:rPr lang="cs-CZ" dirty="0" err="1"/>
              <a:t>fnc</a:t>
            </a:r>
            <a:r>
              <a:rPr lang="cs-CZ" dirty="0"/>
              <a:t> pointer nor </a:t>
            </a:r>
            <a:r>
              <a:rPr lang="cs-CZ" dirty="0" err="1"/>
              <a:t>std</a:t>
            </a:r>
            <a:r>
              <a:rPr lang="en-US" dirty="0"/>
              <a:t>::function</a:t>
            </a:r>
          </a:p>
          <a:p>
            <a:pPr lvl="2"/>
            <a:r>
              <a:rPr lang="en-US" dirty="0"/>
              <a:t>Must capture/store </a:t>
            </a:r>
            <a:r>
              <a:rPr lang="en-US" b="1" dirty="0"/>
              <a:t>by value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[=]</a:t>
            </a:r>
          </a:p>
          <a:p>
            <a:pPr lvl="2"/>
            <a:r>
              <a:rPr lang="en-US" dirty="0"/>
              <a:t>No dynamic allocation</a:t>
            </a:r>
          </a:p>
          <a:p>
            <a:pPr lvl="2"/>
            <a:r>
              <a:rPr lang="en-US" dirty="0"/>
              <a:t>No dynamic polymorphism</a:t>
            </a:r>
          </a:p>
          <a:p>
            <a:pPr lvl="2"/>
            <a:r>
              <a:rPr lang="en-US" dirty="0"/>
              <a:t>No recursion</a:t>
            </a:r>
          </a:p>
          <a:p>
            <a:pPr lvl="1"/>
            <a:r>
              <a:rPr lang="en-US" dirty="0"/>
              <a:t>At most one kernel in CG</a:t>
            </a:r>
          </a:p>
          <a:p>
            <a:pPr lvl="1"/>
            <a:r>
              <a:rPr lang="en-US" dirty="0"/>
              <a:t>Lambdas can be named by classes</a:t>
            </a:r>
          </a:p>
          <a:p>
            <a:pPr lvl="2"/>
            <a:r>
              <a:rPr lang="en-US" dirty="0"/>
              <a:t>As 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single_task</a:t>
            </a:r>
            <a:r>
              <a:rPr lang="en-US" dirty="0"/>
              <a:t> template argument</a:t>
            </a:r>
          </a:p>
          <a:p>
            <a:pPr lvl="2"/>
            <a:r>
              <a:rPr lang="en-US" dirty="0"/>
              <a:t>Important for debugging, profiling…</a:t>
            </a:r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C02FD3-373A-A2AE-5EC7-4C5DFA30E3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name_holder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{};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([&amp;](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single_task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name_holder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([=]() 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78B83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kernel code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my_kernel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operator()(){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78B83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kernel code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([&amp;](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single_task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my_kernel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64DB3-7C31-3E4A-A295-5BEF7798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B0120D-ADC4-80D1-268D-7D380A870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381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BD489-B7C1-170C-AAB8-990ACD9BB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Execution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1C156-6514-9787-8F45-2CADACF2DF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Data parallelism</a:t>
            </a:r>
          </a:p>
          <a:p>
            <a:pPr lvl="1"/>
            <a:r>
              <a:rPr lang="en-US" dirty="0"/>
              <a:t>Executes the same kernel in many threads (work items)</a:t>
            </a:r>
          </a:p>
          <a:p>
            <a:pPr lvl="1"/>
            <a:r>
              <a:rPr lang="en-US" dirty="0"/>
              <a:t>Kernel is given an index</a:t>
            </a:r>
          </a:p>
          <a:p>
            <a:pPr lvl="2"/>
            <a:r>
              <a:rPr lang="en-US" dirty="0"/>
              <a:t>May have up to 3 dimensions</a:t>
            </a:r>
          </a:p>
          <a:p>
            <a:pPr lvl="2"/>
            <a:r>
              <a:rPr lang="en-US" dirty="0"/>
              <a:t>May be hierarchical (work-groups)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::id</a:t>
            </a:r>
            <a:r>
              <a:rPr lang="en-US" dirty="0"/>
              <a:t> – simple index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nd_item</a:t>
            </a:r>
            <a:r>
              <a:rPr lang="en-US" dirty="0"/>
              <a:t> indexation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get_global_id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get_local_id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dirty="0"/>
              <a:t>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0D781-D085-6944-CF67-21127C105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382491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([&amp;](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1024,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[=](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acc[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...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::range{32, 32},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[=]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::id&lt;2&gt;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accTo2DBuf[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...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nd_range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&lt;1&gt;{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::range&lt;1&gt;{1024}, 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global</a:t>
            </a:r>
            <a:b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::range&lt;1&gt;{64},   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local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},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[=]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nd_item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&lt;1&gt; item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1D5BB7-FBD1-4A9A-4746-4EA3E425D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CB038-A20E-FD68-0CD6-F9F015214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3692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A165-E087-7061-7E1C-13DED8EDD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Abstraction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A374A-DDD5-2326-E409-D55A831FB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Buffer</a:t>
            </a:r>
          </a:p>
          <a:p>
            <a:pPr lvl="1"/>
            <a:r>
              <a:rPr lang="en-US" dirty="0"/>
              <a:t>Logically detached from physical mem.</a:t>
            </a:r>
          </a:p>
          <a:p>
            <a:pPr lvl="2"/>
            <a:r>
              <a:rPr lang="en-US" dirty="0"/>
              <a:t>Usually have 1 copy in host memory</a:t>
            </a:r>
          </a:p>
          <a:p>
            <a:pPr lvl="1"/>
            <a:r>
              <a:rPr lang="en-US" dirty="0"/>
              <a:t>May be in multiple copies</a:t>
            </a:r>
          </a:p>
          <a:p>
            <a:pPr lvl="1"/>
            <a:r>
              <a:rPr lang="en-US" dirty="0"/>
              <a:t>Transferred as needed</a:t>
            </a:r>
          </a:p>
          <a:p>
            <a:pPr lvl="2"/>
            <a:r>
              <a:rPr lang="en-US" dirty="0"/>
              <a:t>Or explicitly</a:t>
            </a:r>
            <a:br>
              <a:rPr lang="en-US" dirty="0"/>
            </a:br>
            <a:endParaRPr lang="en-US" dirty="0"/>
          </a:p>
          <a:p>
            <a:r>
              <a:rPr lang="en-US" dirty="0"/>
              <a:t>Accessor</a:t>
            </a:r>
          </a:p>
          <a:p>
            <a:pPr lvl="1"/>
            <a:r>
              <a:rPr lang="en-US" dirty="0"/>
              <a:t>Used to access buffer in kernel</a:t>
            </a:r>
          </a:p>
          <a:p>
            <a:pPr lvl="1"/>
            <a:r>
              <a:rPr lang="en-US" dirty="0"/>
              <a:t>Announcement of intention</a:t>
            </a:r>
          </a:p>
          <a:p>
            <a:pPr lvl="2"/>
            <a:r>
              <a:rPr lang="en-US" dirty="0"/>
              <a:t>So SYCL may transfer the data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1D865-9531-D2AC-0E32-91E9AEED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F8ACAE-25C9-4BAF-08C2-0A13D6DD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11</a:t>
            </a:fld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EBF5AE-D5A3-F336-EA77-1A0AD6A5B4FD}"/>
              </a:ext>
            </a:extLst>
          </p:cNvPr>
          <p:cNvSpPr/>
          <p:nvPr/>
        </p:nvSpPr>
        <p:spPr>
          <a:xfrm>
            <a:off x="6801780" y="471892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Buffer</a:t>
            </a:r>
            <a:endParaRPr lang="cs-CZ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476419A-35A7-B4DB-624B-583A188B9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351" y="2212086"/>
            <a:ext cx="1816290" cy="121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263BB5A-5B1D-5FC0-3D7D-1652D019B5F7}"/>
              </a:ext>
            </a:extLst>
          </p:cNvPr>
          <p:cNvSpPr/>
          <p:nvPr/>
        </p:nvSpPr>
        <p:spPr>
          <a:xfrm>
            <a:off x="6816080" y="2060848"/>
            <a:ext cx="2160240" cy="1806815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Command</a:t>
            </a:r>
            <a:br>
              <a:rPr lang="en-US" dirty="0"/>
            </a:br>
            <a:r>
              <a:rPr lang="en-US" dirty="0"/>
              <a:t>group</a:t>
            </a:r>
            <a:endParaRPr lang="cs-CZ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44AC8E-90B4-BCE6-CE9B-BB2F4D359AB9}"/>
              </a:ext>
            </a:extLst>
          </p:cNvPr>
          <p:cNvSpPr/>
          <p:nvPr/>
        </p:nvSpPr>
        <p:spPr>
          <a:xfrm>
            <a:off x="7258980" y="3389887"/>
            <a:ext cx="1274440" cy="4572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Accessor</a:t>
            </a:r>
            <a:endParaRPr lang="cs-CZ" dirty="0"/>
          </a:p>
        </p:txBody>
      </p:sp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A0C30D26-2B20-0D1F-9110-8933A32D719A}"/>
              </a:ext>
            </a:extLst>
          </p:cNvPr>
          <p:cNvSpPr/>
          <p:nvPr/>
        </p:nvSpPr>
        <p:spPr>
          <a:xfrm>
            <a:off x="9912424" y="4725144"/>
            <a:ext cx="1296144" cy="914400"/>
          </a:xfrm>
          <a:prstGeom prst="flowChartDocumen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Host memory</a:t>
            </a:r>
            <a:endParaRPr lang="cs-CZ" dirty="0"/>
          </a:p>
        </p:txBody>
      </p:sp>
      <p:sp>
        <p:nvSpPr>
          <p:cNvPr id="12" name="Flowchart: Document 11">
            <a:extLst>
              <a:ext uri="{FF2B5EF4-FFF2-40B4-BE49-F238E27FC236}">
                <a16:creationId xmlns:a16="http://schemas.microsoft.com/office/drawing/2014/main" id="{7216031C-632E-A624-FFA0-B0E06243789A}"/>
              </a:ext>
            </a:extLst>
          </p:cNvPr>
          <p:cNvSpPr/>
          <p:nvPr/>
        </p:nvSpPr>
        <p:spPr>
          <a:xfrm>
            <a:off x="9937712" y="2693987"/>
            <a:ext cx="1296144" cy="914400"/>
          </a:xfrm>
          <a:prstGeom prst="flowChartDocumen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Device memory</a:t>
            </a:r>
            <a:endParaRPr lang="cs-CZ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8F9FF66-FF26-9147-F855-797DC7EBCD4A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>
            <a:off x="7716180" y="5176126"/>
            <a:ext cx="2196244" cy="621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41632FB-60C1-2AAA-8652-D20BA65D26F0}"/>
              </a:ext>
            </a:extLst>
          </p:cNvPr>
          <p:cNvCxnSpPr>
            <a:cxnSpLocks/>
            <a:stCxn id="6" idx="0"/>
            <a:endCxn id="9" idx="2"/>
          </p:cNvCxnSpPr>
          <p:nvPr/>
        </p:nvCxnSpPr>
        <p:spPr>
          <a:xfrm flipV="1">
            <a:off x="7258980" y="3847087"/>
            <a:ext cx="637220" cy="8718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776CBED-96C2-A86B-D497-4AF5033B0F92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8976320" y="2964256"/>
            <a:ext cx="6760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2D89BD2-8211-BC67-7596-54B92201FC09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10549644" y="3618487"/>
            <a:ext cx="10852" cy="11066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C4A1BD3C-B10A-7E65-BFAF-431932E6BF3A}"/>
              </a:ext>
            </a:extLst>
          </p:cNvPr>
          <p:cNvSpPr/>
          <p:nvPr/>
        </p:nvSpPr>
        <p:spPr>
          <a:xfrm>
            <a:off x="8040216" y="5738168"/>
            <a:ext cx="3042338" cy="936104"/>
          </a:xfrm>
          <a:prstGeom prst="wedgeRoundRectCallout">
            <a:avLst>
              <a:gd name="adj1" fmla="val 20230"/>
              <a:gd name="adj2" fmla="val -79357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Transferred back explicitly or when the buffer is destroyed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208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2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FAC3D-C95C-B55B-9FC1-CF57372FC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Abstraction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49498E-7824-A84A-DFC4-276B13785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61656" cy="4351338"/>
          </a:xfrm>
        </p:spPr>
        <p:txBody>
          <a:bodyPr>
            <a:normAutofit/>
          </a:bodyPr>
          <a:lstStyle/>
          <a:p>
            <a:r>
              <a:rPr lang="en-US" dirty="0"/>
              <a:t>Buffer construction</a:t>
            </a:r>
            <a:endParaRPr lang="cs-CZ" dirty="0"/>
          </a:p>
          <a:p>
            <a:pPr lvl="1"/>
            <a:r>
              <a:rPr lang="cs-CZ" dirty="0" err="1"/>
              <a:t>Tied</a:t>
            </a:r>
            <a:r>
              <a:rPr lang="cs-CZ" dirty="0"/>
              <a:t> to a host </a:t>
            </a:r>
            <a:r>
              <a:rPr lang="cs-CZ" dirty="0" err="1"/>
              <a:t>memory</a:t>
            </a:r>
            <a:endParaRPr lang="cs-CZ" dirty="0"/>
          </a:p>
          <a:p>
            <a:pPr lvl="2"/>
            <a:endParaRPr lang="cs-CZ" dirty="0"/>
          </a:p>
          <a:p>
            <a:r>
              <a:rPr lang="cs-CZ" dirty="0" err="1"/>
              <a:t>Accessor</a:t>
            </a:r>
            <a:endParaRPr lang="cs-CZ" dirty="0"/>
          </a:p>
          <a:p>
            <a:pPr lvl="1"/>
            <a:r>
              <a:rPr lang="cs-CZ" dirty="0"/>
              <a:t>Mem. </a:t>
            </a:r>
            <a:r>
              <a:rPr lang="cs-CZ" dirty="0" err="1"/>
              <a:t>usage</a:t>
            </a:r>
            <a:r>
              <a:rPr lang="cs-CZ" dirty="0"/>
              <a:t> </a:t>
            </a:r>
            <a:r>
              <a:rPr lang="cs-CZ" dirty="0" err="1"/>
              <a:t>specifiers</a:t>
            </a:r>
            <a:endParaRPr lang="cs-CZ" dirty="0"/>
          </a:p>
          <a:p>
            <a:pPr lvl="1"/>
            <a:r>
              <a:rPr lang="cs-CZ" dirty="0" err="1"/>
              <a:t>Acts</a:t>
            </a:r>
            <a:r>
              <a:rPr lang="cs-CZ" dirty="0"/>
              <a:t> as a </a:t>
            </a:r>
            <a:r>
              <a:rPr lang="cs-CZ" dirty="0" err="1"/>
              <a:t>smart</a:t>
            </a:r>
            <a:r>
              <a:rPr lang="cs-CZ" dirty="0"/>
              <a:t> pointer</a:t>
            </a:r>
          </a:p>
          <a:p>
            <a:pPr lvl="2"/>
            <a:endParaRPr lang="cs-CZ" dirty="0"/>
          </a:p>
          <a:p>
            <a:r>
              <a:rPr lang="cs-CZ" dirty="0"/>
              <a:t>Explicit </a:t>
            </a:r>
            <a:r>
              <a:rPr lang="cs-CZ" dirty="0" err="1"/>
              <a:t>copying</a:t>
            </a:r>
            <a:endParaRPr lang="cs-CZ" dirty="0"/>
          </a:p>
          <a:p>
            <a:pPr lvl="2"/>
            <a:endParaRPr lang="cs-CZ" dirty="0"/>
          </a:p>
          <a:p>
            <a:r>
              <a:rPr lang="cs-CZ" dirty="0"/>
              <a:t>Host </a:t>
            </a:r>
            <a:r>
              <a:rPr lang="cs-CZ" dirty="0" err="1"/>
              <a:t>accessor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6E47E3-3655-3264-3A39-7F1578CE0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5880" y="1825625"/>
            <a:ext cx="63379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buffer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1&gt;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cs-CZ" sz="20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 the command group</a:t>
            </a:r>
            <a:endParaRPr lang="cs-CZ" sz="2000" b="1" dirty="0">
              <a:solidFill>
                <a:schemeClr val="bg1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accessor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acc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write_only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no_init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 = acc[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cs-CZ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.copy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acc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hostPtr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cs-CZ" sz="2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uto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hacc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buf.get_host_access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5DE4D-DA52-DFFC-ABB8-2B094B433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6BB7E6-5ED0-2A30-58ED-5100ED5E4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060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828D-EE3C-D5A5-12D6-14B81D17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9F09A2-3638-56AE-1C6B-F8B1FDA6FA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Host side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dirty="0"/>
              <a:t>Events</a:t>
            </a:r>
          </a:p>
          <a:p>
            <a:pPr lvl="2"/>
            <a:r>
              <a:rPr lang="en-US" dirty="0"/>
              <a:t>Returned by queue operations</a:t>
            </a:r>
            <a:br>
              <a:rPr lang="en-US" dirty="0"/>
            </a:b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queue.submit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(…);</a:t>
            </a:r>
          </a:p>
          <a:p>
            <a:pPr lvl="2"/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2"/>
            <a:r>
              <a:rPr lang="en-US" dirty="0"/>
              <a:t>Events can be passed as dependencies to some operations</a:t>
            </a:r>
            <a:br>
              <a:rPr lang="en-US" dirty="0"/>
            </a:b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queue.submit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(…,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…)</a:t>
            </a:r>
          </a:p>
          <a:p>
            <a:pPr lvl="1"/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9A3E08-A3D8-B8F3-08EE-F71B034D9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52392" cy="4351338"/>
          </a:xfrm>
        </p:spPr>
        <p:txBody>
          <a:bodyPr>
            <a:noAutofit/>
          </a:bodyPr>
          <a:lstStyle/>
          <a:p>
            <a:r>
              <a:rPr lang="en-US" dirty="0"/>
              <a:t>In kernel</a:t>
            </a:r>
          </a:p>
          <a:p>
            <a:pPr lvl="1"/>
            <a:r>
              <a:rPr lang="en-US" dirty="0"/>
              <a:t>Barriers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nd_item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::barrier()</a:t>
            </a:r>
          </a:p>
          <a:p>
            <a:pPr lvl="2"/>
            <a:r>
              <a:rPr lang="en-US" dirty="0"/>
              <a:t>Only within the work group!</a:t>
            </a:r>
          </a:p>
          <a:p>
            <a:pPr lvl="1"/>
            <a:r>
              <a:rPr lang="en-US" dirty="0"/>
              <a:t>Atomic operations</a:t>
            </a:r>
          </a:p>
          <a:p>
            <a:pPr lvl="2"/>
            <a:r>
              <a:rPr lang="en-US" dirty="0"/>
              <a:t>Similar to C++</a:t>
            </a:r>
          </a:p>
          <a:p>
            <a:pPr marL="914400" lvl="2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 = 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ext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atomic_ref</a:t>
            </a:r>
            <a:b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order,scope,space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&gt;(a[0]);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 += something;</a:t>
            </a:r>
          </a:p>
          <a:p>
            <a:pPr lvl="2"/>
            <a:r>
              <a:rPr lang="en-US" dirty="0"/>
              <a:t>NEVER implement a global barrier using atomics (</a:t>
            </a:r>
            <a:r>
              <a:rPr lang="en-US" dirty="0">
                <a:solidFill>
                  <a:srgbClr val="C00000"/>
                </a:solidFill>
              </a:rPr>
              <a:t>causes DEADLOCK</a:t>
            </a:r>
            <a:r>
              <a:rPr lang="en-US" dirty="0"/>
              <a:t>)!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64DB3-7C31-3E4A-A295-5BEF7798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B0120D-ADC4-80D1-268D-7D380A870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5446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11576-538E-0E2C-C6F1-FF4ADE4D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dependencies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05BD1-448A-510C-142F-41E4906C6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02016" cy="4351338"/>
          </a:xfrm>
        </p:spPr>
        <p:txBody>
          <a:bodyPr/>
          <a:lstStyle/>
          <a:p>
            <a:r>
              <a:rPr lang="en-US" dirty="0"/>
              <a:t>Data dependencies tracking</a:t>
            </a:r>
          </a:p>
          <a:p>
            <a:pPr lvl="1"/>
            <a:r>
              <a:rPr lang="en-US" dirty="0"/>
              <a:t>Tracked by buffers</a:t>
            </a:r>
          </a:p>
          <a:p>
            <a:pPr lvl="1"/>
            <a:r>
              <a:rPr lang="en-US" dirty="0"/>
              <a:t>Accessors express the kernel’s intent to use them</a:t>
            </a:r>
          </a:p>
          <a:p>
            <a:pPr lvl="1"/>
            <a:r>
              <a:rPr lang="en-US" dirty="0"/>
              <a:t>Scheduler executes CG (kernels) with respect to these dependencies</a:t>
            </a:r>
          </a:p>
          <a:p>
            <a:pPr lvl="1"/>
            <a:r>
              <a:rPr lang="en-US" dirty="0"/>
              <a:t>Example (on the right)</a:t>
            </a:r>
          </a:p>
          <a:p>
            <a:pPr lvl="2"/>
            <a:r>
              <a:rPr lang="en-US" dirty="0"/>
              <a:t>Read-after-write dependency between A and B</a:t>
            </a:r>
          </a:p>
          <a:p>
            <a:pPr lvl="2"/>
            <a:r>
              <a:rPr lang="en-US" dirty="0"/>
              <a:t>B is executed when A finishes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BAE4-2E01-83D0-9AF9-43770FA9A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6D713-619F-5B76-870C-22D4C97E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14</a:t>
            </a:fld>
            <a:endParaRPr lang="cs-CZ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11353B-0E48-73FC-2B4A-51798136E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625" y="1637901"/>
            <a:ext cx="3607150" cy="462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11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02248-F6D3-5A83-3F23-832DB6F5C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Handling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99E8B-4334-5F8F-3DE3-717BD4C613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Errors = exceptions</a:t>
            </a:r>
          </a:p>
          <a:p>
            <a:pPr lvl="1"/>
            <a:r>
              <a:rPr lang="en-US" dirty="0"/>
              <a:t>Synchronous</a:t>
            </a:r>
          </a:p>
          <a:p>
            <a:pPr lvl="2"/>
            <a:r>
              <a:rPr lang="en-US" dirty="0"/>
              <a:t>In user (main) thread</a:t>
            </a:r>
          </a:p>
          <a:p>
            <a:pPr lvl="1"/>
            <a:r>
              <a:rPr lang="en-US" dirty="0"/>
              <a:t>Asynchronous</a:t>
            </a:r>
          </a:p>
          <a:p>
            <a:pPr lvl="2"/>
            <a:r>
              <a:rPr lang="en-US" dirty="0"/>
              <a:t>Thrown by the scheduler</a:t>
            </a:r>
          </a:p>
          <a:p>
            <a:pPr lvl="2"/>
            <a:r>
              <a:rPr lang="en-US" dirty="0"/>
              <a:t>Exception handler may be passed to the queue</a:t>
            </a:r>
          </a:p>
          <a:p>
            <a:pPr lvl="2"/>
            <a:r>
              <a:rPr lang="en-US" dirty="0"/>
              <a:t>Used to re-throw exceptions in the main thread</a:t>
            </a:r>
          </a:p>
          <a:p>
            <a:pPr lvl="2"/>
            <a:r>
              <a:rPr lang="en-US" dirty="0"/>
              <a:t>Invoked by special methods of the queue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56BA51-25DE-F3B5-4E55-37A845B64F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 auto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exception_handler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[](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exception_list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exception_ptr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 :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rethrow_exception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(e);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catch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terminate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q(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default_selector_v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exception_handler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q.throw_asynchronous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q.wait_and_throw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cs-CZ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7FD42-29BF-E3D3-DA77-396434103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124F5E-41A6-BE60-D3CD-B6E80B500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8044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7E1A-B5F1-FD67-BDF0-7AE7D9250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Device Detection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B2F45-00D1-C54F-1313-9444357D3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255276" cy="4411687"/>
          </a:xfrm>
        </p:spPr>
        <p:txBody>
          <a:bodyPr>
            <a:noAutofit/>
          </a:bodyPr>
          <a:lstStyle/>
          <a:p>
            <a:r>
              <a:rPr lang="en-US" dirty="0"/>
              <a:t>Platform</a:t>
            </a:r>
          </a:p>
          <a:p>
            <a:pPr lvl="1"/>
            <a:r>
              <a:rPr lang="en-US" dirty="0"/>
              <a:t>An implementation of SYCL</a:t>
            </a:r>
            <a:br>
              <a:rPr lang="en-US" dirty="0"/>
            </a:b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::platform::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get_platforms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/>
              <a:t>Device</a:t>
            </a:r>
          </a:p>
          <a:p>
            <a:pPr lvl="1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myPlatform.get_devices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::device(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gpu_selector_v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/>
              <a:t>Selectors</a:t>
            </a:r>
          </a:p>
          <a:p>
            <a:pPr marL="457200" lvl="1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fastest_gpu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::device &amp;d) 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d.is_gpu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//… compute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gpu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speed rank</a:t>
            </a:r>
            <a:b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-1;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cs-CZ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94C2B-1EE5-733C-1F97-CC094004F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5BB1E-6E21-4D6C-B45B-EF0D304A2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16</a:t>
            </a:fld>
            <a:endParaRPr lang="cs-CZ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1C6D78-943C-3C3A-61EB-4B255E9CD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476" y="1690688"/>
            <a:ext cx="4262996" cy="1627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795F87-78EF-6B41-AFA2-76B46BC80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848" y="3540312"/>
            <a:ext cx="3506251" cy="306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83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0DCD1-1484-B6C7-5DEA-094E61B72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Compilation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1CD57-D83E-BDD2-234B-05541F3C1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41776" cy="4351338"/>
          </a:xfrm>
        </p:spPr>
        <p:txBody>
          <a:bodyPr>
            <a:noAutofit/>
          </a:bodyPr>
          <a:lstStyle/>
          <a:p>
            <a:r>
              <a:rPr lang="en-US" dirty="0"/>
              <a:t>Special compiler required</a:t>
            </a:r>
          </a:p>
          <a:p>
            <a:pPr lvl="1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icpx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fsycl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fsycl</a:t>
            </a: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-targets=spir64_x86</a:t>
            </a:r>
            <a:b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_64,nvptx64-nvidia-cuda</a:t>
            </a:r>
            <a:endParaRPr lang="en-US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Kernels are compiled in intermediate representation</a:t>
            </a:r>
          </a:p>
          <a:p>
            <a:pPr lvl="2"/>
            <a:r>
              <a:rPr lang="en-US" dirty="0"/>
              <a:t>Specified by target (backend)</a:t>
            </a:r>
          </a:p>
          <a:p>
            <a:pPr lvl="1"/>
            <a:r>
              <a:rPr lang="en-US" dirty="0"/>
              <a:t>SPIR</a:t>
            </a:r>
          </a:p>
          <a:p>
            <a:pPr lvl="2"/>
            <a:r>
              <a:rPr lang="cs-CZ" dirty="0"/>
              <a:t>Standard Portable </a:t>
            </a:r>
            <a:r>
              <a:rPr lang="cs-CZ" dirty="0" err="1"/>
              <a:t>Intermediate</a:t>
            </a:r>
            <a:r>
              <a:rPr lang="cs-CZ" dirty="0"/>
              <a:t> </a:t>
            </a:r>
            <a:r>
              <a:rPr lang="cs-CZ" dirty="0" err="1"/>
              <a:t>Representation</a:t>
            </a:r>
            <a:r>
              <a:rPr lang="en-US" dirty="0"/>
              <a:t> (by </a:t>
            </a:r>
            <a:r>
              <a:rPr lang="en-US" dirty="0" err="1"/>
              <a:t>Khronos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Used in OpenCL, Vulkan, …</a:t>
            </a:r>
          </a:p>
          <a:p>
            <a:pPr lvl="2"/>
            <a:r>
              <a:rPr lang="en-US" dirty="0"/>
              <a:t>Current version SPIR-V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4A7B2-6F43-5E52-697F-03DF65EEF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A88452-86C5-A7CE-033A-E562C051A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17</a:t>
            </a:fld>
            <a:endParaRPr lang="cs-C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5F3BE4-B3DE-7257-D775-FFC92640A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84" y="1806220"/>
            <a:ext cx="5801710" cy="436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2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40092-FC29-24D3-9D00-ABD6CD80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9215E-5E6D-D782-FC19-DE595D88F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Khronos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https://www.khronos.org/sycl/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SYCL Academy</a:t>
            </a:r>
          </a:p>
          <a:p>
            <a:pPr lvl="1"/>
            <a:r>
              <a:rPr lang="cs-CZ" dirty="0">
                <a:hlinkClick r:id="rId3"/>
              </a:rPr>
              <a:t>https://github.com/codeplaysoftware/syclacademy</a:t>
            </a:r>
            <a:endParaRPr lang="en-US" dirty="0"/>
          </a:p>
          <a:p>
            <a:pPr lvl="1"/>
            <a:r>
              <a:rPr lang="en-US" dirty="0"/>
              <a:t>Most diagrams in this presentation were borrowed from them</a:t>
            </a:r>
          </a:p>
          <a:p>
            <a:pPr lvl="2"/>
            <a:endParaRPr lang="en-US" dirty="0"/>
          </a:p>
          <a:p>
            <a:r>
              <a:rPr lang="en-US" dirty="0"/>
              <a:t>Intel </a:t>
            </a:r>
            <a:r>
              <a:rPr lang="en-US" dirty="0" err="1"/>
              <a:t>oneAPI</a:t>
            </a:r>
            <a:endParaRPr lang="en-US" dirty="0"/>
          </a:p>
          <a:p>
            <a:pPr lvl="1"/>
            <a:r>
              <a:rPr lang="cs-CZ" dirty="0">
                <a:hlinkClick r:id="rId4"/>
              </a:rPr>
              <a:t>https://www.intel.com/content/www/us/en/developer/tools/oneapi/base-toolkit.html</a:t>
            </a:r>
            <a:endParaRPr lang="en-US" dirty="0"/>
          </a:p>
          <a:p>
            <a:pPr lvl="1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414DC-91B4-A230-770A-6E5F8CA60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7. 4. 2025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A0C47-CC94-3AAA-B8D1-9C933E1D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1841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7. 4. 2025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19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3825</TotalTime>
  <Words>1584</Words>
  <Application>Microsoft Office PowerPoint</Application>
  <PresentationFormat>Widescreen</PresentationFormat>
  <Paragraphs>254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Aptos</vt:lpstr>
      <vt:lpstr>Courier New</vt:lpstr>
      <vt:lpstr>Calibri Light</vt:lpstr>
      <vt:lpstr>Arial</vt:lpstr>
      <vt:lpstr>slides-theme</vt:lpstr>
      <vt:lpstr>SYCL: SYstem-wide Compute Language</vt:lpstr>
      <vt:lpstr>Motivation</vt:lpstr>
      <vt:lpstr>History</vt:lpstr>
      <vt:lpstr>About SYCL</vt:lpstr>
      <vt:lpstr>About SYCL</vt:lpstr>
      <vt:lpstr>Computing Model</vt:lpstr>
      <vt:lpstr>Memory Model</vt:lpstr>
      <vt:lpstr>Queues</vt:lpstr>
      <vt:lpstr>Kernel Execution</vt:lpstr>
      <vt:lpstr>Kernel Execution</vt:lpstr>
      <vt:lpstr>Memory Abstraction</vt:lpstr>
      <vt:lpstr>Memory Abstraction</vt:lpstr>
      <vt:lpstr>Synchronization</vt:lpstr>
      <vt:lpstr>Data dependencies</vt:lpstr>
      <vt:lpstr>Error Handling</vt:lpstr>
      <vt:lpstr>Device Detection</vt:lpstr>
      <vt:lpstr>Compilation</vt:lpstr>
      <vt:lpstr>References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159</cp:revision>
  <dcterms:created xsi:type="dcterms:W3CDTF">2024-09-19T13:28:41Z</dcterms:created>
  <dcterms:modified xsi:type="dcterms:W3CDTF">2025-04-06T17:29:13Z</dcterms:modified>
</cp:coreProperties>
</file>